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Layouts/slideLayout13.xml" ContentType="application/vnd.openxmlformats-officedocument.presentationml.slideLayout+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slideLayouts/slideLayout11.xml" ContentType="application/vnd.openxmlformats-officedocument.presentationml.slideLayout+xml"/>
  <Override PartName="/ppt/tags/tag45.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4"/>
    <p:sldMasterId id="2147483950" r:id="rId5"/>
  </p:sldMasterIdLst>
  <p:notesMasterIdLst>
    <p:notesMasterId r:id="rId22"/>
  </p:notesMasterIdLst>
  <p:handoutMasterIdLst>
    <p:handoutMasterId r:id="rId23"/>
  </p:handoutMasterIdLst>
  <p:sldIdLst>
    <p:sldId id="734" r:id="rId6"/>
    <p:sldId id="748" r:id="rId7"/>
    <p:sldId id="749" r:id="rId8"/>
    <p:sldId id="752" r:id="rId9"/>
    <p:sldId id="760" r:id="rId10"/>
    <p:sldId id="754" r:id="rId11"/>
    <p:sldId id="755" r:id="rId12"/>
    <p:sldId id="756" r:id="rId13"/>
    <p:sldId id="757" r:id="rId14"/>
    <p:sldId id="758" r:id="rId15"/>
    <p:sldId id="759" r:id="rId16"/>
    <p:sldId id="761" r:id="rId17"/>
    <p:sldId id="762" r:id="rId18"/>
    <p:sldId id="763" r:id="rId19"/>
    <p:sldId id="765" r:id="rId20"/>
    <p:sldId id="612" r:id="rId21"/>
  </p:sldIdLst>
  <p:sldSz cx="9906000" cy="6858000" type="A4"/>
  <p:notesSz cx="6797675" cy="9926638"/>
  <p:custDataLst>
    <p:tags r:id="rId24"/>
  </p:custDataLst>
  <p:defaultTextStyle>
    <a:defPPr>
      <a:defRPr lang="en-US"/>
    </a:defPPr>
    <a:lvl1pPr marL="0" algn="l" defTabSz="914347" rtl="0" eaLnBrk="1" latinLnBrk="0" hangingPunct="1">
      <a:defRPr sz="1800" kern="1200">
        <a:solidFill>
          <a:schemeClr val="tx1"/>
        </a:solidFill>
        <a:latin typeface="+mn-lt"/>
        <a:ea typeface="+mn-ea"/>
        <a:cs typeface="+mn-cs"/>
      </a:defRPr>
    </a:lvl1pPr>
    <a:lvl2pPr marL="457173"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0"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6"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1724" userDrawn="1">
          <p15:clr>
            <a:srgbClr val="A4A3A4"/>
          </p15:clr>
        </p15:guide>
        <p15:guide id="3" pos="565" userDrawn="1">
          <p15:clr>
            <a:srgbClr val="A4A3A4"/>
          </p15:clr>
        </p15:guide>
        <p15:guide id="4" pos="3264" userDrawn="1">
          <p15:clr>
            <a:srgbClr val="A4A3A4"/>
          </p15:clr>
        </p15:guide>
        <p15:guide id="5" pos="6082" userDrawn="1">
          <p15:clr>
            <a:srgbClr val="A4A3A4"/>
          </p15:clr>
        </p15:guide>
        <p15:guide id="6" pos="566">
          <p15:clr>
            <a:srgbClr val="A4A3A4"/>
          </p15:clr>
        </p15:guide>
      </p15:sldGuideLst>
    </p:ext>
    <p:ext uri="{2D200454-40CA-4A62-9FC3-DE9A4176ACB9}">
      <p15:notesGuideLst xmlns:p15="http://schemas.microsoft.com/office/powerpoint/2012/main" xmlns="">
        <p15:guide id="1" orient="horz" pos="3224">
          <p15:clr>
            <a:srgbClr val="A4A3A4"/>
          </p15:clr>
        </p15:guide>
        <p15:guide id="2" pos="2236">
          <p15:clr>
            <a:srgbClr val="A4A3A4"/>
          </p15:clr>
        </p15:guide>
        <p15:guide id="3" orient="horz" pos="3127">
          <p15:clr>
            <a:srgbClr val="A4A3A4"/>
          </p15:clr>
        </p15:guide>
        <p15:guide id="4"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970B7"/>
    <a:srgbClr val="324D7E"/>
    <a:srgbClr val="FCB2C2"/>
    <a:srgbClr val="F4E9E0"/>
    <a:srgbClr val="CCE9AD"/>
    <a:srgbClr val="D6F9D3"/>
    <a:srgbClr val="00B0F0"/>
    <a:srgbClr val="EDE9E6"/>
    <a:srgbClr val="0066FF"/>
    <a:srgbClr val="F0F0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7" autoAdjust="0"/>
    <p:restoredTop sz="98986" autoAdjust="0"/>
  </p:normalViewPr>
  <p:slideViewPr>
    <p:cSldViewPr snapToGrid="0">
      <p:cViewPr>
        <p:scale>
          <a:sx n="90" d="100"/>
          <a:sy n="90" d="100"/>
        </p:scale>
        <p:origin x="-1278" y="18"/>
      </p:cViewPr>
      <p:guideLst>
        <p:guide orient="horz" pos="960"/>
        <p:guide orient="horz" pos="1248"/>
        <p:guide orient="horz" pos="3380"/>
        <p:guide orient="horz" pos="3971"/>
        <p:guide orient="horz" pos="3036"/>
        <p:guide pos="288"/>
        <p:guide pos="565"/>
        <p:guide pos="3072"/>
        <p:guide pos="5980"/>
        <p:guide pos="566"/>
        <p:guide pos="32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7" d="100"/>
          <a:sy n="97" d="100"/>
        </p:scale>
        <p:origin x="-5448" y="-120"/>
      </p:cViewPr>
      <p:guideLst>
        <p:guide orient="horz" pos="3224"/>
        <p:guide orient="horz" pos="3127"/>
        <p:guide pos="223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l">
              <a:defRPr sz="1300"/>
            </a:lvl1pPr>
          </a:lstStyle>
          <a:p>
            <a:pPr algn="r"/>
            <a:endParaRPr lang="en-US" sz="1400" b="1" dirty="0"/>
          </a:p>
        </p:txBody>
      </p:sp>
      <p:sp>
        <p:nvSpPr>
          <p:cNvPr id="4" name="Espace réservé du pied de page 3"/>
          <p:cNvSpPr>
            <a:spLocks noGrp="1"/>
          </p:cNvSpPr>
          <p:nvPr>
            <p:ph type="ftr" sz="quarter" idx="2"/>
          </p:nvPr>
        </p:nvSpPr>
        <p:spPr>
          <a:xfrm>
            <a:off x="0" y="9428584"/>
            <a:ext cx="2945659" cy="496332"/>
          </a:xfrm>
          <a:prstGeom prst="rect">
            <a:avLst/>
          </a:prstGeom>
        </p:spPr>
        <p:txBody>
          <a:bodyPr vert="horz" lIns="188113" tIns="37622" rIns="75245" bIns="188113" rtlCol="0" anchor="b"/>
          <a:lstStyle>
            <a:lvl1pPr algn="l">
              <a:defRPr sz="1300"/>
            </a:lvl1pPr>
          </a:lstStyle>
          <a:p>
            <a:r>
              <a:rPr lang="en-US" sz="900" dirty="0" smtClean="0"/>
              <a:t>© 2010 Capgemini. All rights reserved.</a:t>
            </a:r>
          </a:p>
        </p:txBody>
      </p:sp>
      <p:sp>
        <p:nvSpPr>
          <p:cNvPr id="5" name="Espace réservé du numéro de diapositive 4"/>
          <p:cNvSpPr>
            <a:spLocks noGrp="1"/>
          </p:cNvSpPr>
          <p:nvPr>
            <p:ph type="sldNum" sz="quarter" idx="3"/>
          </p:nvPr>
        </p:nvSpPr>
        <p:spPr>
          <a:xfrm>
            <a:off x="3850443" y="9428584"/>
            <a:ext cx="2945659" cy="496332"/>
          </a:xfrm>
          <a:prstGeom prst="rect">
            <a:avLst/>
          </a:prstGeom>
        </p:spPr>
        <p:txBody>
          <a:bodyPr vert="horz" lIns="75245" tIns="37622" rIns="188113" bIns="188113" rtlCol="0" anchor="b"/>
          <a:lstStyle>
            <a:lvl1pPr algn="r">
              <a:defRPr sz="1300"/>
            </a:lvl1pPr>
          </a:lstStyle>
          <a:p>
            <a:fld id="{31BBAEFF-FCA4-4EA1-946D-1EE330CB54A8}" type="slidenum">
              <a:rPr lang="en-US" sz="900" b="1" smtClean="0"/>
              <a:pPr/>
              <a:t>‹#›</a:t>
            </a:fld>
            <a:endParaRPr lang="en-US" sz="900" b="1" dirty="0" smtClean="0"/>
          </a:p>
        </p:txBody>
      </p:sp>
    </p:spTree>
    <p:extLst>
      <p:ext uri="{BB962C8B-B14F-4D97-AF65-F5344CB8AC3E}">
        <p14:creationId xmlns:p14="http://schemas.microsoft.com/office/powerpoint/2010/main" xmlns="" val="41646033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6797675" cy="496332"/>
          </a:xfrm>
          <a:prstGeom prst="rect">
            <a:avLst/>
          </a:prstGeom>
        </p:spPr>
        <p:txBody>
          <a:bodyPr vert="horz" lIns="75245" tIns="188113" rIns="300981" bIns="37622"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531813" y="620713"/>
            <a:ext cx="5734050" cy="3970337"/>
          </a:xfrm>
          <a:prstGeom prst="rect">
            <a:avLst/>
          </a:prstGeom>
          <a:noFill/>
          <a:ln w="12700">
            <a:solidFill>
              <a:prstClr val="black"/>
            </a:solidFill>
          </a:ln>
        </p:spPr>
        <p:txBody>
          <a:bodyPr vert="horz" lIns="95562" tIns="47781" rIns="95562" bIns="47781" rtlCol="0" anchor="ctr"/>
          <a:lstStyle/>
          <a:p>
            <a:endParaRPr lang="en-US"/>
          </a:p>
        </p:txBody>
      </p:sp>
      <p:sp>
        <p:nvSpPr>
          <p:cNvPr id="5" name="Espace réservé des commentaires 4"/>
          <p:cNvSpPr>
            <a:spLocks noGrp="1"/>
          </p:cNvSpPr>
          <p:nvPr>
            <p:ph type="body" sz="quarter" idx="3"/>
          </p:nvPr>
        </p:nvSpPr>
        <p:spPr>
          <a:xfrm>
            <a:off x="212405" y="4715153"/>
            <a:ext cx="6372865" cy="4591101"/>
          </a:xfrm>
          <a:prstGeom prst="rect">
            <a:avLst/>
          </a:prstGeom>
        </p:spPr>
        <p:txBody>
          <a:bodyPr vert="horz" lIns="95562" tIns="47781" rIns="95562" bIns="47781"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6" name="Espace réservé du pied de page 5"/>
          <p:cNvSpPr>
            <a:spLocks noGrp="1"/>
          </p:cNvSpPr>
          <p:nvPr>
            <p:ph type="ftr" sz="quarter" idx="4"/>
          </p:nvPr>
        </p:nvSpPr>
        <p:spPr>
          <a:xfrm>
            <a:off x="0" y="9428584"/>
            <a:ext cx="2945659" cy="496332"/>
          </a:xfrm>
          <a:prstGeom prst="rect">
            <a:avLst/>
          </a:prstGeom>
        </p:spPr>
        <p:txBody>
          <a:bodyPr vert="horz" lIns="188113" tIns="37622" rIns="75245" bIns="188113" rtlCol="0" anchor="b"/>
          <a:lstStyle>
            <a:lvl1pPr algn="l">
              <a:defRPr sz="900"/>
            </a:lvl1pPr>
          </a:lstStyle>
          <a:p>
            <a:r>
              <a:rPr lang="en-US" smtClean="0"/>
              <a:t>© 2010 Capgemini. All rights reserved.</a:t>
            </a:r>
            <a:endParaRPr lang="en-US"/>
          </a:p>
        </p:txBody>
      </p:sp>
      <p:sp>
        <p:nvSpPr>
          <p:cNvPr id="7" name="Espace réservé du numéro de diapositive 6"/>
          <p:cNvSpPr>
            <a:spLocks noGrp="1"/>
          </p:cNvSpPr>
          <p:nvPr>
            <p:ph type="sldNum" sz="quarter" idx="5"/>
          </p:nvPr>
        </p:nvSpPr>
        <p:spPr>
          <a:xfrm>
            <a:off x="3850443" y="9428584"/>
            <a:ext cx="2945659" cy="496332"/>
          </a:xfrm>
          <a:prstGeom prst="rect">
            <a:avLst/>
          </a:prstGeom>
        </p:spPr>
        <p:txBody>
          <a:bodyPr vert="horz" lIns="75245" tIns="37622" rIns="188113" bIns="188113" rtlCol="0" anchor="b"/>
          <a:lstStyle>
            <a:lvl1pPr algn="r">
              <a:defRPr sz="9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xmlns="" val="2065445271"/>
      </p:ext>
    </p:extLst>
  </p:cSld>
  <p:clrMap bg1="lt1" tx1="dk1" bg2="lt2" tx2="dk2" accent1="accent1" accent2="accent2" accent3="accent3" accent4="accent4" accent5="accent5" accent6="accent6" hlink="hlink" folHlink="folHlink"/>
  <p:hf hdr="0" dt="0"/>
  <p:notesStyle>
    <a:lvl1pPr marL="0" algn="l" defTabSz="914347" rtl="0" eaLnBrk="1" latinLnBrk="0" hangingPunct="1">
      <a:defRPr sz="1200" kern="1200">
        <a:solidFill>
          <a:schemeClr val="tx1"/>
        </a:solidFill>
        <a:latin typeface="+mn-lt"/>
        <a:ea typeface="+mn-ea"/>
        <a:cs typeface="+mn-cs"/>
      </a:defRPr>
    </a:lvl1pPr>
    <a:lvl2pPr marL="180964" indent="0" algn="l" defTabSz="914347" rtl="0" eaLnBrk="1" latinLnBrk="0" hangingPunct="1">
      <a:defRPr sz="1200" kern="1200">
        <a:solidFill>
          <a:schemeClr val="tx1"/>
        </a:solidFill>
        <a:latin typeface="+mn-lt"/>
        <a:ea typeface="+mn-ea"/>
        <a:cs typeface="+mn-cs"/>
      </a:defRPr>
    </a:lvl2pPr>
    <a:lvl3pPr marL="360341" indent="0" algn="l" defTabSz="914347" rtl="0" eaLnBrk="1" latinLnBrk="0" hangingPunct="1">
      <a:defRPr sz="1200" kern="1200">
        <a:solidFill>
          <a:schemeClr val="tx1"/>
        </a:solidFill>
        <a:latin typeface="+mn-lt"/>
        <a:ea typeface="+mn-ea"/>
        <a:cs typeface="+mn-cs"/>
      </a:defRPr>
    </a:lvl3pPr>
    <a:lvl4pPr marL="541307" indent="0" algn="l" defTabSz="914347" rtl="0" eaLnBrk="1" latinLnBrk="0" hangingPunct="1">
      <a:defRPr sz="1200" kern="1200">
        <a:solidFill>
          <a:schemeClr val="tx1"/>
        </a:solidFill>
        <a:latin typeface="+mn-lt"/>
        <a:ea typeface="+mn-ea"/>
        <a:cs typeface="+mn-cs"/>
      </a:defRPr>
    </a:lvl4pPr>
    <a:lvl5pPr marL="722271" indent="0" algn="l" defTabSz="914347" rtl="0" eaLnBrk="1" latinLnBrk="0" hangingPunct="1">
      <a:defRPr sz="1200" kern="1200">
        <a:solidFill>
          <a:schemeClr val="tx1"/>
        </a:solidFill>
        <a:latin typeface="+mn-lt"/>
        <a:ea typeface="+mn-ea"/>
        <a:cs typeface="+mn-cs"/>
      </a:defRPr>
    </a:lvl5pPr>
    <a:lvl6pPr marL="2285866" algn="l" defTabSz="914347" rtl="0" eaLnBrk="1" latinLnBrk="0" hangingPunct="1">
      <a:defRPr sz="1200" kern="1200">
        <a:solidFill>
          <a:schemeClr val="tx1"/>
        </a:solidFill>
        <a:latin typeface="+mn-lt"/>
        <a:ea typeface="+mn-ea"/>
        <a:cs typeface="+mn-cs"/>
      </a:defRPr>
    </a:lvl6pPr>
    <a:lvl7pPr marL="2743041" algn="l" defTabSz="914347" rtl="0" eaLnBrk="1" latinLnBrk="0" hangingPunct="1">
      <a:defRPr sz="1200" kern="1200">
        <a:solidFill>
          <a:schemeClr val="tx1"/>
        </a:solidFill>
        <a:latin typeface="+mn-lt"/>
        <a:ea typeface="+mn-ea"/>
        <a:cs typeface="+mn-cs"/>
      </a:defRPr>
    </a:lvl7pPr>
    <a:lvl8pPr marL="3200214" algn="l" defTabSz="914347" rtl="0" eaLnBrk="1" latinLnBrk="0" hangingPunct="1">
      <a:defRPr sz="1200" kern="1200">
        <a:solidFill>
          <a:schemeClr val="tx1"/>
        </a:solidFill>
        <a:latin typeface="+mn-lt"/>
        <a:ea typeface="+mn-ea"/>
        <a:cs typeface="+mn-cs"/>
      </a:defRPr>
    </a:lvl8pPr>
    <a:lvl9pPr marL="3657388" algn="l" defTabSz="91434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a:t>
            </a:fld>
            <a:endParaRPr lang="en-US"/>
          </a:p>
        </p:txBody>
      </p:sp>
    </p:spTree>
    <p:extLst>
      <p:ext uri="{BB962C8B-B14F-4D97-AF65-F5344CB8AC3E}">
        <p14:creationId xmlns="" xmlns:p14="http://schemas.microsoft.com/office/powerpoint/2010/main" val="267191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2</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5</a:t>
            </a:fld>
            <a:endParaRPr lang="en-US"/>
          </a:p>
        </p:txBody>
      </p:sp>
    </p:spTree>
    <p:extLst>
      <p:ext uri="{BB962C8B-B14F-4D97-AF65-F5344CB8AC3E}">
        <p14:creationId xmlns="" xmlns:p14="http://schemas.microsoft.com/office/powerpoint/2010/main" val="139157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Alatunnisteen paikkamerkki 3"/>
          <p:cNvSpPr>
            <a:spLocks noGrp="1"/>
          </p:cNvSpPr>
          <p:nvPr>
            <p:ph type="ftr" sz="quarter" idx="10"/>
          </p:nvPr>
        </p:nvSpPr>
        <p:spPr/>
        <p:txBody>
          <a:bodyPr/>
          <a:lstStyle/>
          <a:p>
            <a:r>
              <a:rPr lang="en-US" smtClean="0"/>
              <a:t>© 2010 Capgemini. All rights reserved.</a:t>
            </a:r>
            <a:endParaRPr lang="en-US"/>
          </a:p>
        </p:txBody>
      </p:sp>
      <p:sp>
        <p:nvSpPr>
          <p:cNvPr id="5" name="Dian numeron paikkamerkki 4"/>
          <p:cNvSpPr>
            <a:spLocks noGrp="1"/>
          </p:cNvSpPr>
          <p:nvPr>
            <p:ph type="sldNum" sz="quarter" idx="11"/>
          </p:nvPr>
        </p:nvSpPr>
        <p:spPr/>
        <p:txBody>
          <a:bodyPr/>
          <a:lstStyle/>
          <a:p>
            <a:fld id="{CBC04D6F-FB7D-4867-9F14-E50918222406}" type="slidenum">
              <a:rPr lang="en-US" smtClean="0"/>
              <a:pPr/>
              <a:t>12</a:t>
            </a:fld>
            <a:endParaRPr lang="en-US"/>
          </a:p>
        </p:txBody>
      </p:sp>
    </p:spTree>
    <p:extLst>
      <p:ext uri="{BB962C8B-B14F-4D97-AF65-F5344CB8AC3E}">
        <p14:creationId xmlns="" xmlns:p14="http://schemas.microsoft.com/office/powerpoint/2010/main" val="139157597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17"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oleObject" Target="../embeddings/oleObject2.bin"/><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10.jpe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12.vml"/><Relationship Id="rId6" Type="http://schemas.openxmlformats.org/officeDocument/2006/relationships/image" Target="../media/image16.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7.png"/><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14.vml"/><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oleObject" Target="../embeddings/oleObject3.bin"/><Relationship Id="rId18" Type="http://schemas.openxmlformats.org/officeDocument/2006/relationships/image" Target="../media/image6.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slideMaster" Target="../slideMasters/slideMaster1.xml"/><Relationship Id="rId17" Type="http://schemas.openxmlformats.org/officeDocument/2006/relationships/image" Target="../media/image5.emf"/><Relationship Id="rId2" Type="http://schemas.openxmlformats.org/officeDocument/2006/relationships/tags" Target="../tags/tag12.xml"/><Relationship Id="rId16" Type="http://schemas.openxmlformats.org/officeDocument/2006/relationships/oleObject" Target="../embeddings/oleObject4.bin"/><Relationship Id="rId1" Type="http://schemas.openxmlformats.org/officeDocument/2006/relationships/vmlDrawing" Target="../drawings/vmlDrawing3.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8.jpe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1" name="Image 11" descr="test1.jpg"/>
          <p:cNvPicPr>
            <a:picLocks noChangeAspect="1"/>
          </p:cNvPicPr>
          <p:nvPr userDrawn="1"/>
        </p:nvPicPr>
        <p:blipFill>
          <a:blip r:embed="rId13" cstate="print"/>
          <a:srcRect l="240" t="25" r="260" b="533"/>
          <a:stretch>
            <a:fillRect/>
          </a:stretch>
        </p:blipFill>
        <p:spPr>
          <a:xfrm>
            <a:off x="0" y="1324099"/>
            <a:ext cx="9906000" cy="5533901"/>
          </a:xfrm>
          <a:prstGeom prst="rect">
            <a:avLst/>
          </a:prstGeom>
        </p:spPr>
      </p:pic>
      <p:sp>
        <p:nvSpPr>
          <p:cNvPr id="18" name="Rectangle 17"/>
          <p:cNvSpPr/>
          <p:nvPr>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1" y="3"/>
            <a:ext cx="9906319"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4" cstate="print"/>
          <a:stretch>
            <a:fillRect/>
          </a:stretch>
        </p:blipFill>
        <p:spPr>
          <a:xfrm>
            <a:off x="735690" y="658705"/>
            <a:ext cx="2880001"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2454" name="think-cell Slide" r:id="rId15"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6" cstate="email"/>
          <a:srcRect/>
          <a:stretch>
            <a:fillRect/>
          </a:stretch>
        </p:blipFill>
        <p:spPr bwMode="auto">
          <a:xfrm>
            <a:off x="6569787" y="6520700"/>
            <a:ext cx="2880001" cy="229351"/>
          </a:xfrm>
          <a:prstGeom prst="rect">
            <a:avLst/>
          </a:prstGeom>
          <a:noFill/>
        </p:spPr>
      </p:pic>
      <p:sp>
        <p:nvSpPr>
          <p:cNvPr id="2" name="Title 1"/>
          <p:cNvSpPr>
            <a:spLocks noGrp="1"/>
          </p:cNvSpPr>
          <p:nvPr>
            <p:ph type="ctrTitle" hasCustomPrompt="1"/>
            <p:custDataLst>
              <p:tags r:id="rId5"/>
            </p:custDataLst>
          </p:nvPr>
        </p:nvSpPr>
        <p:spPr>
          <a:xfrm>
            <a:off x="-1" y="4037612"/>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2" y="5145571"/>
            <a:ext cx="4933105" cy="947750"/>
          </a:xfrm>
        </p:spPr>
        <p:txBody>
          <a:bodyPr lIns="720000" tIns="33059" rIns="33059" bIns="33059"/>
          <a:lstStyle>
            <a:lvl1pPr marL="0" indent="0" algn="l">
              <a:buNone/>
              <a:defRPr sz="2200" b="0">
                <a:solidFill>
                  <a:schemeClr val="tx1"/>
                </a:solidFill>
              </a:defRPr>
            </a:lvl1pPr>
            <a:lvl2pPr marL="457182" indent="0" algn="ctr">
              <a:buNone/>
              <a:defRPr>
                <a:solidFill>
                  <a:schemeClr val="tx1">
                    <a:tint val="75000"/>
                  </a:schemeClr>
                </a:solidFill>
              </a:defRPr>
            </a:lvl2pPr>
            <a:lvl3pPr marL="914365" indent="0" algn="ctr">
              <a:buNone/>
              <a:defRPr>
                <a:solidFill>
                  <a:schemeClr val="tx1">
                    <a:tint val="75000"/>
                  </a:schemeClr>
                </a:solidFill>
              </a:defRPr>
            </a:lvl3pPr>
            <a:lvl4pPr marL="1371547" indent="0" algn="ctr">
              <a:buNone/>
              <a:defRPr>
                <a:solidFill>
                  <a:schemeClr val="tx1">
                    <a:tint val="75000"/>
                  </a:schemeClr>
                </a:solidFill>
              </a:defRPr>
            </a:lvl4pPr>
            <a:lvl5pPr marL="1828730" indent="0" algn="ctr">
              <a:buNone/>
              <a:defRPr>
                <a:solidFill>
                  <a:schemeClr val="tx1">
                    <a:tint val="75000"/>
                  </a:schemeClr>
                </a:solidFill>
              </a:defRPr>
            </a:lvl5pPr>
            <a:lvl6pPr marL="2285912" indent="0" algn="ctr">
              <a:buNone/>
              <a:defRPr>
                <a:solidFill>
                  <a:schemeClr val="tx1">
                    <a:tint val="75000"/>
                  </a:schemeClr>
                </a:solidFill>
              </a:defRPr>
            </a:lvl6pPr>
            <a:lvl7pPr marL="2743094" indent="0" algn="ctr">
              <a:buNone/>
              <a:defRPr>
                <a:solidFill>
                  <a:schemeClr val="tx1">
                    <a:tint val="75000"/>
                  </a:schemeClr>
                </a:solidFill>
              </a:defRPr>
            </a:lvl7pPr>
            <a:lvl8pPr marL="3200278" indent="0" algn="ctr">
              <a:buNone/>
              <a:defRPr>
                <a:solidFill>
                  <a:schemeClr val="tx1">
                    <a:tint val="75000"/>
                  </a:schemeClr>
                </a:solidFill>
              </a:defRPr>
            </a:lvl8pPr>
            <a:lvl9pPr marL="3657461"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3" name="Rectangle 12"/>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4" name="Picture 104" descr="C:\Users\UserSim\Desktop\Capgemini\moto.emf"/>
          <p:cNvPicPr>
            <a:picLocks noChangeAspect="1" noChangeArrowheads="1"/>
          </p:cNvPicPr>
          <p:nvPr userDrawn="1">
            <p:custDataLst>
              <p:tags r:id="rId8"/>
            </p:custDataLst>
          </p:nvPr>
        </p:nvPicPr>
        <p:blipFill>
          <a:blip r:embed="rId16" cstate="email"/>
          <a:srcRect/>
          <a:stretch>
            <a:fillRect/>
          </a:stretch>
        </p:blipFill>
        <p:spPr bwMode="auto">
          <a:xfrm>
            <a:off x="6569787" y="6520698"/>
            <a:ext cx="3001425" cy="239021"/>
          </a:xfrm>
          <a:prstGeom prst="rect">
            <a:avLst/>
          </a:prstGeom>
          <a:noFill/>
        </p:spPr>
      </p:pic>
      <p:pic>
        <p:nvPicPr>
          <p:cNvPr id="15" name="Picture 103" descr="C:\Users\UserSim\Desktop\Capgemini\Capgemini_logo_cmyk.png"/>
          <p:cNvPicPr>
            <a:picLocks noChangeAspect="1" noChangeArrowheads="1"/>
          </p:cNvPicPr>
          <p:nvPr userDrawn="1">
            <p:custDataLst>
              <p:tags r:id="rId9"/>
            </p:custDataLst>
          </p:nvPr>
        </p:nvPicPr>
        <p:blipFill>
          <a:blip r:embed="rId17" cstate="email"/>
          <a:srcRect/>
          <a:stretch>
            <a:fillRect/>
          </a:stretch>
        </p:blipFill>
        <p:spPr bwMode="auto">
          <a:xfrm>
            <a:off x="716234" y="653034"/>
            <a:ext cx="3001008" cy="694690"/>
          </a:xfrm>
          <a:prstGeom prst="rect">
            <a:avLst/>
          </a:prstGeom>
          <a:noFill/>
        </p:spPr>
      </p:pic>
      <p:sp>
        <p:nvSpPr>
          <p:cNvPr id="16" name="Rectangle 7"/>
          <p:cNvSpPr/>
          <p:nvPr userDrawn="1">
            <p:custDataLst>
              <p:tags r:id="rId10"/>
            </p:custDataLst>
          </p:nvPr>
        </p:nvSpPr>
        <p:spPr bwMode="auto">
          <a:xfrm>
            <a:off x="-2051" y="3"/>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9" name="Picture 103" descr="C:\Users\UserSim\Desktop\Capgemini\Capgemini_logo_cmyk.png"/>
          <p:cNvPicPr>
            <a:picLocks noChangeAspect="1" noChangeArrowheads="1"/>
          </p:cNvPicPr>
          <p:nvPr userDrawn="1">
            <p:custDataLst>
              <p:tags r:id="rId11"/>
            </p:custDataLst>
          </p:nvPr>
        </p:nvPicPr>
        <p:blipFill>
          <a:blip r:embed="rId17" cstate="email"/>
          <a:srcRect/>
          <a:stretch>
            <a:fillRect/>
          </a:stretch>
        </p:blipFill>
        <p:spPr bwMode="auto">
          <a:xfrm>
            <a:off x="868634" y="805434"/>
            <a:ext cx="3001008" cy="694690"/>
          </a:xfrm>
          <a:prstGeom prst="rect">
            <a:avLst/>
          </a:prstGeom>
          <a:noFill/>
        </p:spPr>
      </p:pic>
    </p:spTree>
    <p:extLst>
      <p:ext uri="{BB962C8B-B14F-4D97-AF65-F5344CB8AC3E}">
        <p14:creationId xmlns:p14="http://schemas.microsoft.com/office/powerpoint/2010/main" xmlns="" val="39194057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pic>
        <p:nvPicPr>
          <p:cNvPr id="290819" name="Picture 8" descr="image001"/>
          <p:cNvPicPr>
            <a:picLocks noChangeAspect="1" noChangeArrowheads="1"/>
          </p:cNvPicPr>
          <p:nvPr userDrawn="1"/>
        </p:nvPicPr>
        <p:blipFill>
          <a:blip r:embed="rId5" cstate="print"/>
          <a:srcRect/>
          <a:stretch>
            <a:fillRect/>
          </a:stretch>
        </p:blipFill>
        <p:spPr bwMode="auto">
          <a:xfrm>
            <a:off x="234288" y="477224"/>
            <a:ext cx="9387385" cy="6263146"/>
          </a:xfrm>
          <a:prstGeom prst="rect">
            <a:avLst/>
          </a:prstGeom>
          <a:noFill/>
          <a:ln w="9525">
            <a:noFill/>
            <a:miter lim="800000"/>
            <a:headEnd/>
            <a:tailEnd/>
          </a:ln>
        </p:spPr>
      </p:pic>
      <p:sp>
        <p:nvSpPr>
          <p:cNvPr id="17" name="Rectangle 7"/>
          <p:cNvSpPr/>
          <p:nvPr userDrawn="1">
            <p:custDataLst>
              <p:tags r:id="rId2"/>
            </p:custDataLst>
          </p:nvPr>
        </p:nvSpPr>
        <p:spPr bwMode="auto">
          <a:xfrm>
            <a:off x="-2051" y="2"/>
            <a:ext cx="9908534" cy="204608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rgbClr val="FFFFFF"/>
          </a:solidFill>
          <a:ln w="12700" cmpd="sng" algn="ctr">
            <a:noFill/>
            <a:miter lim="800000"/>
            <a:headEnd/>
            <a:tailEnd/>
          </a:ln>
          <a:effectLst>
            <a:outerShdw blurRad="50800" dist="25400" dir="5400000" algn="t" rotWithShape="0">
              <a:srgbClr val="000000">
                <a:lumMod val="75000"/>
                <a:lumOff val="25000"/>
                <a:alpha val="40000"/>
              </a:srgbClr>
            </a:outerShdw>
          </a:effectLst>
        </p:spPr>
        <p:txBody>
          <a:bodyPr wrap="square" lIns="37564" tIns="48832" rIns="37564" bIns="48832" rtlCol="0" anchor="ctr"/>
          <a:lstStyle/>
          <a:p>
            <a:pPr algn="ctr" defTabSz="1088239">
              <a:defRPr/>
            </a:pPr>
            <a:endParaRPr lang="en-US" sz="1200" dirty="0" smtClean="0">
              <a:solidFill>
                <a:srgbClr val="FFFFFF"/>
              </a:solidFill>
              <a:latin typeface="Arial"/>
              <a:cs typeface="Arial"/>
            </a:endParaRPr>
          </a:p>
        </p:txBody>
      </p:sp>
      <p:graphicFrame>
        <p:nvGraphicFramePr>
          <p:cNvPr id="5" name="Object 4" hidden="1"/>
          <p:cNvGraphicFramePr>
            <a:graphicFrameLocks noChangeAspect="1"/>
          </p:cNvGraphicFramePr>
          <p:nvPr/>
        </p:nvGraphicFramePr>
        <p:xfrm>
          <a:off x="1" y="1"/>
          <a:ext cx="158750" cy="158751"/>
        </p:xfrm>
        <a:graphic>
          <a:graphicData uri="http://schemas.openxmlformats.org/presentationml/2006/ole">
            <p:oleObj spid="_x0000_s290820" name="think-cell Slide" r:id="rId6" imgW="360" imgH="360" progId="">
              <p:embed/>
            </p:oleObj>
          </a:graphicData>
        </a:graphic>
      </p:graphicFrame>
      <p:pic>
        <p:nvPicPr>
          <p:cNvPr id="10" name="Picture 103" descr="C:\Users\UserSim\Desktop\Capgemini\Capgemini_logo_cmyk.png"/>
          <p:cNvPicPr>
            <a:picLocks noChangeAspect="1" noChangeArrowheads="1"/>
          </p:cNvPicPr>
          <p:nvPr userDrawn="1">
            <p:custDataLst>
              <p:tags r:id="rId3"/>
            </p:custDataLst>
          </p:nvPr>
        </p:nvPicPr>
        <p:blipFill>
          <a:blip r:embed="rId7" cstate="email"/>
          <a:srcRect/>
          <a:stretch>
            <a:fillRect/>
          </a:stretch>
        </p:blipFill>
        <p:spPr bwMode="auto">
          <a:xfrm>
            <a:off x="792673" y="403250"/>
            <a:ext cx="2377440" cy="688491"/>
          </a:xfrm>
          <a:prstGeom prst="rect">
            <a:avLst/>
          </a:prstGeom>
          <a:noFill/>
        </p:spPr>
      </p:pic>
      <p:sp>
        <p:nvSpPr>
          <p:cNvPr id="21" name="Rectangle 20"/>
          <p:cNvSpPr/>
          <p:nvPr userDrawn="1"/>
        </p:nvSpPr>
        <p:spPr>
          <a:xfrm>
            <a:off x="0" y="6370320"/>
            <a:ext cx="9906000" cy="48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smtClean="0">
              <a:solidFill>
                <a:prstClr val="white"/>
              </a:solidFill>
            </a:endParaRPr>
          </a:p>
        </p:txBody>
      </p:sp>
      <p:pic>
        <p:nvPicPr>
          <p:cNvPr id="22" name="Picture 104" descr="C:\Users\UserSim\Desktop\Capgemini\moto.emf"/>
          <p:cNvPicPr>
            <a:picLocks noChangeAspect="1" noChangeArrowheads="1"/>
          </p:cNvPicPr>
          <p:nvPr userDrawn="1"/>
        </p:nvPicPr>
        <p:blipFill>
          <a:blip r:embed="rId8" cstate="email"/>
          <a:stretch>
            <a:fillRect/>
          </a:stretch>
        </p:blipFill>
        <p:spPr bwMode="auto">
          <a:xfrm>
            <a:off x="6859561" y="6492700"/>
            <a:ext cx="2377440" cy="242923"/>
          </a:xfrm>
          <a:prstGeom prst="rect">
            <a:avLst/>
          </a:prstGeom>
          <a:noFill/>
          <a:ln>
            <a:noFill/>
          </a:ln>
        </p:spPr>
      </p:pic>
      <p:sp>
        <p:nvSpPr>
          <p:cNvPr id="30" name="Isosceles Triangle 29"/>
          <p:cNvSpPr/>
          <p:nvPr userDrawn="1"/>
        </p:nvSpPr>
        <p:spPr>
          <a:xfrm rot="-6240000">
            <a:off x="6884826" y="3478592"/>
            <a:ext cx="182880" cy="371475"/>
          </a:xfrm>
          <a:prstGeom prst="triangle">
            <a:avLst/>
          </a:prstGeom>
          <a:solidFill>
            <a:schemeClr val="bg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xmlns="" val="25374637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2" y="3"/>
          <a:ext cx="147061" cy="143985"/>
        </p:xfrm>
        <a:graphic>
          <a:graphicData uri="http://schemas.openxmlformats.org/presentationml/2006/ole">
            <p:oleObj spid="_x0000_s282693"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8" name="Image 7"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spTree>
    <p:extLst>
      <p:ext uri="{BB962C8B-B14F-4D97-AF65-F5344CB8AC3E}">
        <p14:creationId xmlns:p14="http://schemas.microsoft.com/office/powerpoint/2010/main" xmlns="" val="336972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 y="3"/>
          <a:ext cx="147061" cy="143985"/>
        </p:xfrm>
        <a:graphic>
          <a:graphicData uri="http://schemas.openxmlformats.org/presentationml/2006/ole">
            <p:oleObj spid="_x0000_s283717" name="think-cell Slide" r:id="rId5" imgW="360" imgH="360" progId="">
              <p:embed/>
            </p:oleObj>
          </a:graphicData>
        </a:graphic>
      </p:graphicFrame>
      <p:sp>
        <p:nvSpPr>
          <p:cNvPr id="7" name="Rectangle 6"/>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92"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a:t>
            </a:r>
          </a:p>
        </p:txBody>
      </p:sp>
      <p:pic>
        <p:nvPicPr>
          <p:cNvPr id="11" name="Image 10" descr="ppt_Label_CBE.png"/>
          <p:cNvPicPr>
            <a:picLocks noChangeAspect="1"/>
          </p:cNvPicPr>
          <p:nvPr userDrawn="1"/>
        </p:nvPicPr>
        <p:blipFill>
          <a:blip r:embed="rId6" cstate="email"/>
          <a:stretch>
            <a:fillRect/>
          </a:stretch>
        </p:blipFill>
        <p:spPr>
          <a:xfrm>
            <a:off x="814449"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90" y="3467598"/>
            <a:ext cx="3896499" cy="1872735"/>
          </a:xfrm>
          <a:prstGeom prst="rect">
            <a:avLst/>
          </a:prstGeom>
        </p:spPr>
      </p:pic>
    </p:spTree>
    <p:extLst>
      <p:ext uri="{BB962C8B-B14F-4D97-AF65-F5344CB8AC3E}">
        <p14:creationId xmlns:p14="http://schemas.microsoft.com/office/powerpoint/2010/main" xmlns="" val="428095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0"/>
          <a:ext cx="158750" cy="158750"/>
        </p:xfrm>
        <a:graphic>
          <a:graphicData uri="http://schemas.openxmlformats.org/presentationml/2006/ole">
            <p:oleObj spid="_x0000_s284741" name="think-cell Slide" r:id="rId4" imgW="360" imgH="360" progId="">
              <p:embed/>
            </p:oleObj>
          </a:graphicData>
        </a:graphic>
      </p:graphicFrame>
      <p:sp>
        <p:nvSpPr>
          <p:cNvPr id="4" name="Rectangle 3"/>
          <p:cNvSpPr/>
          <p:nvPr userDrawn="1">
            <p:custDataLst>
              <p:tags r:id="rId2"/>
            </p:custDataLst>
          </p:nvPr>
        </p:nvSpPr>
        <p:spPr>
          <a:xfrm>
            <a:off x="4904794" y="6410447"/>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80"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3492575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8_Title Slide 1">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158750" cy="158750"/>
        </p:xfrm>
        <a:graphic>
          <a:graphicData uri="http://schemas.openxmlformats.org/presentationml/2006/ole">
            <p:oleObj spid="_x0000_s288774" name="think-cell Slide" r:id="rId13" imgW="360" imgH="360" progId="">
              <p:embed/>
            </p:oleObj>
          </a:graphicData>
        </a:graphic>
      </p:graphicFrame>
      <p:sp>
        <p:nvSpPr>
          <p:cNvPr id="5" name="TextBox 4"/>
          <p:cNvSpPr txBox="1"/>
          <p:nvPr>
            <p:custDataLst>
              <p:tags r:id="rId2"/>
            </p:custDataLst>
          </p:nvPr>
        </p:nvSpPr>
        <p:spPr>
          <a:xfrm>
            <a:off x="9581617" y="6639833"/>
            <a:ext cx="110607" cy="107722"/>
          </a:xfrm>
          <a:prstGeom prst="rect">
            <a:avLst/>
          </a:prstGeom>
          <a:noFill/>
        </p:spPr>
        <p:txBody>
          <a:bodyPr wrap="none" lIns="0" tIns="0" rIns="0" bIns="0" anchor="ctr">
            <a:spAutoFit/>
          </a:bodyPr>
          <a:lstStyle/>
          <a:p>
            <a:pPr algn="ctr" defTabSz="914347">
              <a:defRPr/>
            </a:pPr>
            <a:fld id="{058A9F18-69D2-4236-A5C8-C1AE1D716A9E}" type="slidenum">
              <a:rPr lang="en-US" sz="700">
                <a:solidFill>
                  <a:srgbClr val="595C5A"/>
                </a:solidFill>
                <a:cs typeface="Arial" pitchFamily="34" charset="0"/>
              </a:rPr>
              <a:pPr algn="ctr" defTabSz="914347">
                <a:defRPr/>
              </a:pPr>
              <a:t>‹#›</a:t>
            </a:fld>
            <a:endParaRPr lang="en-US" sz="700" dirty="0">
              <a:solidFill>
                <a:srgbClr val="595C5A"/>
              </a:solidFill>
              <a:cs typeface="Arial" pitchFamily="34" charset="0"/>
            </a:endParaRPr>
          </a:p>
        </p:txBody>
      </p:sp>
      <p:sp>
        <p:nvSpPr>
          <p:cNvPr id="6" name="Freeform 4"/>
          <p:cNvSpPr>
            <a:spLocks/>
          </p:cNvSpPr>
          <p:nvPr>
            <p:custDataLst>
              <p:tags r:id="rId3"/>
            </p:custDataLst>
          </p:nvPr>
        </p:nvSpPr>
        <p:spPr bwMode="auto">
          <a:xfrm>
            <a:off x="0" y="388938"/>
            <a:ext cx="9906000"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1"/>
          </a:solidFill>
          <a:ln w="9525">
            <a:noFill/>
            <a:round/>
            <a:headEnd/>
            <a:tailEnd/>
          </a:ln>
          <a:effectLst/>
        </p:spPr>
        <p:txBody>
          <a:bodyPr lIns="99557" tIns="49779" rIns="99557" bIns="49779"/>
          <a:lstStyle/>
          <a:p>
            <a:pPr defTabSz="914347">
              <a:defRPr/>
            </a:pPr>
            <a:endParaRPr lang="fr-FR" sz="1800">
              <a:solidFill>
                <a:srgbClr val="263047"/>
              </a:solidFill>
              <a:cs typeface="Arial" pitchFamily="34" charset="0"/>
            </a:endParaRPr>
          </a:p>
        </p:txBody>
      </p:sp>
      <p:sp>
        <p:nvSpPr>
          <p:cNvPr id="7" name="Rectangle 6"/>
          <p:cNvSpPr>
            <a:spLocks noChangeArrowheads="1"/>
          </p:cNvSpPr>
          <p:nvPr>
            <p:custDataLst>
              <p:tags r:id="rId4"/>
            </p:custDataLst>
          </p:nvPr>
        </p:nvSpPr>
        <p:spPr bwMode="auto">
          <a:xfrm>
            <a:off x="6742115" y="6600825"/>
            <a:ext cx="2660650" cy="184150"/>
          </a:xfrm>
          <a:prstGeom prst="rect">
            <a:avLst/>
          </a:prstGeom>
          <a:noFill/>
          <a:ln w="19050">
            <a:noFill/>
            <a:miter lim="800000"/>
            <a:headEnd/>
            <a:tailEnd/>
          </a:ln>
          <a:effectLst/>
        </p:spPr>
        <p:txBody>
          <a:bodyPr lIns="35995" tIns="35995" rIns="35995" bIns="35995" anchor="b"/>
          <a:lstStyle/>
          <a:p>
            <a:pPr algn="r" defTabSz="995382" eaLnBrk="0" hangingPunct="0">
              <a:lnSpc>
                <a:spcPct val="90000"/>
              </a:lnSpc>
              <a:spcBef>
                <a:spcPct val="10000"/>
              </a:spcBef>
              <a:defRPr/>
            </a:pPr>
            <a:r>
              <a:rPr lang="en-US" altLang="en-US" sz="700" dirty="0">
                <a:solidFill>
                  <a:srgbClr val="595C5A"/>
                </a:solidFill>
                <a:cs typeface="Helvetica Light"/>
              </a:rPr>
              <a:t>Copyright © Capgemini 2013. All Rights Reserved</a:t>
            </a:r>
          </a:p>
        </p:txBody>
      </p:sp>
      <p:sp>
        <p:nvSpPr>
          <p:cNvPr id="8" name="Rectangle 7"/>
          <p:cNvSpPr/>
          <p:nvPr>
            <p:custDataLst>
              <p:tags r:id="rId5"/>
            </p:custDataLst>
          </p:nvPr>
        </p:nvSpPr>
        <p:spPr>
          <a:xfrm>
            <a:off x="7488238" y="6464304"/>
            <a:ext cx="1914525" cy="195263"/>
          </a:xfrm>
          <a:prstGeom prst="rect">
            <a:avLst/>
          </a:prstGeom>
        </p:spPr>
        <p:txBody>
          <a:bodyPr wrap="none" lIns="35995" tIns="35995" rIns="35995" bIns="35995" anchor="b"/>
          <a:lstStyle/>
          <a:p>
            <a:pPr algn="r" defTabSz="914347">
              <a:defRPr/>
            </a:pPr>
            <a:r>
              <a:rPr lang="en-US" sz="700" dirty="0">
                <a:solidFill>
                  <a:srgbClr val="595C5A"/>
                </a:solidFill>
                <a:cs typeface="Arial" pitchFamily="34" charset="0"/>
              </a:rPr>
              <a:t>Presentation Title | Date</a:t>
            </a:r>
          </a:p>
        </p:txBody>
      </p:sp>
      <p:pic>
        <p:nvPicPr>
          <p:cNvPr id="9" name="Picture 103" descr="C:\Users\UserSim\Desktop\Capgemini\Capgemini_logo_cmyk.png"/>
          <p:cNvPicPr>
            <a:picLocks noChangeAspect="1" noChangeArrowheads="1"/>
          </p:cNvPicPr>
          <p:nvPr>
            <p:custDataLst>
              <p:tags r:id="rId6"/>
            </p:custDataLst>
          </p:nvPr>
        </p:nvPicPr>
        <p:blipFill>
          <a:blip r:embed="rId14" cstate="print"/>
          <a:srcRect/>
          <a:stretch>
            <a:fillRect/>
          </a:stretch>
        </p:blipFill>
        <p:spPr bwMode="auto">
          <a:xfrm>
            <a:off x="307975" y="6489700"/>
            <a:ext cx="984250" cy="241300"/>
          </a:xfrm>
          <a:prstGeom prst="rect">
            <a:avLst/>
          </a:prstGeom>
          <a:noFill/>
          <a:ln w="9525">
            <a:noFill/>
            <a:miter lim="800000"/>
            <a:headEnd/>
            <a:tailEnd/>
          </a:ln>
        </p:spPr>
      </p:pic>
      <p:cxnSp>
        <p:nvCxnSpPr>
          <p:cNvPr id="10" name="Straight Connector 5"/>
          <p:cNvCxnSpPr/>
          <p:nvPr>
            <p:custDataLst>
              <p:tags r:id="rId7"/>
            </p:custDataLst>
          </p:nvPr>
        </p:nvCxnSpPr>
        <p:spPr>
          <a:xfrm flipH="1">
            <a:off x="0" y="636270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pic>
        <p:nvPicPr>
          <p:cNvPr id="11" name="Image 11"/>
          <p:cNvPicPr>
            <a:picLocks noChangeAspect="1"/>
          </p:cNvPicPr>
          <p:nvPr userDrawn="1"/>
        </p:nvPicPr>
        <p:blipFill>
          <a:blip r:embed="rId15" cstate="print"/>
          <a:srcRect/>
          <a:stretch>
            <a:fillRect/>
          </a:stretch>
        </p:blipFill>
        <p:spPr bwMode="auto">
          <a:xfrm>
            <a:off x="0" y="1157288"/>
            <a:ext cx="9907588" cy="5700712"/>
          </a:xfrm>
          <a:prstGeom prst="rect">
            <a:avLst/>
          </a:prstGeom>
          <a:noFill/>
          <a:ln w="9525">
            <a:noFill/>
            <a:miter lim="800000"/>
            <a:headEnd/>
            <a:tailEnd/>
          </a:ln>
        </p:spPr>
      </p:pic>
      <p:sp>
        <p:nvSpPr>
          <p:cNvPr id="12" name="Rectangle 11"/>
          <p:cNvSpPr/>
          <p:nvPr userDrawn="1">
            <p:custDataLst>
              <p:tags r:id="rId8"/>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58" tIns="41979" rIns="83958" bIns="41979" anchor="ctr"/>
          <a:lstStyle/>
          <a:p>
            <a:pPr algn="ctr" defTabSz="914347">
              <a:defRPr/>
            </a:pPr>
            <a:endParaRPr lang="en-US" sz="1300" dirty="0">
              <a:solidFill>
                <a:prstClr val="white"/>
              </a:solidFill>
            </a:endParaRPr>
          </a:p>
        </p:txBody>
      </p:sp>
      <p:sp>
        <p:nvSpPr>
          <p:cNvPr id="13" name="Rectangle 7"/>
          <p:cNvSpPr/>
          <p:nvPr userDrawn="1">
            <p:custDataLst>
              <p:tags r:id="rId9"/>
            </p:custDataLst>
          </p:nvPr>
        </p:nvSpPr>
        <p:spPr bwMode="auto">
          <a:xfrm>
            <a:off x="-1588" y="3"/>
            <a:ext cx="9907588"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5" tIns="42971" rIns="33055" bIns="42971" anchor="ctr"/>
          <a:lstStyle/>
          <a:p>
            <a:pPr algn="ctr" defTabSz="914347">
              <a:defRPr/>
            </a:pPr>
            <a:endParaRPr lang="en-US" sz="1000" dirty="0">
              <a:solidFill>
                <a:prstClr val="white"/>
              </a:solidFill>
              <a:cs typeface="Arial"/>
            </a:endParaRPr>
          </a:p>
        </p:txBody>
      </p:sp>
      <p:graphicFrame>
        <p:nvGraphicFramePr>
          <p:cNvPr id="14" name="Object 2"/>
          <p:cNvGraphicFramePr>
            <a:graphicFrameLocks noChangeAspect="1"/>
          </p:cNvGraphicFramePr>
          <p:nvPr/>
        </p:nvGraphicFramePr>
        <p:xfrm>
          <a:off x="0" y="0"/>
          <a:ext cx="158750" cy="158750"/>
        </p:xfrm>
        <a:graphic>
          <a:graphicData uri="http://schemas.openxmlformats.org/presentationml/2006/ole">
            <p:oleObj spid="_x0000_s288775" name="think-cell Slide" r:id="rId16" imgW="360" imgH="360" progId="">
              <p:embed/>
            </p:oleObj>
          </a:graphicData>
        </a:graphic>
      </p:graphicFrame>
      <p:pic>
        <p:nvPicPr>
          <p:cNvPr id="15" name="Picture 104" descr="C:\Users\UserSim\Desktop\Capgemini\moto.emf"/>
          <p:cNvPicPr>
            <a:picLocks noChangeAspect="1" noChangeArrowheads="1"/>
          </p:cNvPicPr>
          <p:nvPr userDrawn="1">
            <p:custDataLst>
              <p:tags r:id="rId10"/>
            </p:custDataLst>
          </p:nvPr>
        </p:nvPicPr>
        <p:blipFill>
          <a:blip r:embed="rId17" cstate="print"/>
          <a:srcRect/>
          <a:stretch>
            <a:fillRect/>
          </a:stretch>
        </p:blipFill>
        <p:spPr bwMode="auto">
          <a:xfrm>
            <a:off x="6569077" y="6521454"/>
            <a:ext cx="3001963" cy="238125"/>
          </a:xfrm>
          <a:prstGeom prst="rect">
            <a:avLst/>
          </a:prstGeom>
          <a:noFill/>
          <a:ln w="9525">
            <a:noFill/>
            <a:miter lim="800000"/>
            <a:headEnd/>
            <a:tailEnd/>
          </a:ln>
        </p:spPr>
      </p:pic>
      <p:pic>
        <p:nvPicPr>
          <p:cNvPr id="16" name="Picture 103" descr="C:\Users\UserSim\Desktop\Capgemini\Capgemini_logo_cmyk.png"/>
          <p:cNvPicPr>
            <a:picLocks noChangeAspect="1" noChangeArrowheads="1"/>
          </p:cNvPicPr>
          <p:nvPr userDrawn="1">
            <p:custDataLst>
              <p:tags r:id="rId11"/>
            </p:custDataLst>
          </p:nvPr>
        </p:nvPicPr>
        <p:blipFill>
          <a:blip r:embed="rId18" cstate="print"/>
          <a:srcRect/>
          <a:stretch>
            <a:fillRect/>
          </a:stretch>
        </p:blipFill>
        <p:spPr bwMode="auto">
          <a:xfrm>
            <a:off x="715963" y="652464"/>
            <a:ext cx="3001962" cy="695325"/>
          </a:xfrm>
          <a:prstGeom prst="rect">
            <a:avLst/>
          </a:prstGeom>
          <a:noFill/>
          <a:ln w="9525">
            <a:noFill/>
            <a:miter lim="800000"/>
            <a:headEnd/>
            <a:tailEnd/>
          </a:ln>
        </p:spPr>
      </p:pic>
      <p:sp>
        <p:nvSpPr>
          <p:cNvPr id="2" name="Title 1"/>
          <p:cNvSpPr>
            <a:spLocks noGrp="1"/>
          </p:cNvSpPr>
          <p:nvPr>
            <p:ph type="ctrTitle"/>
          </p:nvPr>
        </p:nvSpPr>
        <p:spPr>
          <a:xfrm>
            <a:off x="256192" y="4659010"/>
            <a:ext cx="7617053" cy="792688"/>
          </a:xfrm>
        </p:spPr>
        <p:txBody>
          <a:bodyPr lIns="231383" tIns="33055" rIns="33055" bIns="33055"/>
          <a:lstStyle>
            <a:lvl1pPr algn="l">
              <a:defRPr sz="33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56192" y="5406115"/>
            <a:ext cx="4541230" cy="401938"/>
          </a:xfrm>
        </p:spPr>
        <p:txBody>
          <a:bodyPr lIns="231383" tIns="33055" rIns="33055" bIns="33055"/>
          <a:lstStyle>
            <a:lvl1pPr marL="0" indent="0" algn="l">
              <a:buNone/>
              <a:defRPr sz="2200" b="0">
                <a:solidFill>
                  <a:schemeClr val="bg1"/>
                </a:solidFill>
              </a:defRPr>
            </a:lvl1pPr>
            <a:lvl2pPr marL="457114" indent="0" algn="ctr">
              <a:buNone/>
              <a:defRPr>
                <a:solidFill>
                  <a:schemeClr val="tx1">
                    <a:tint val="75000"/>
                  </a:schemeClr>
                </a:solidFill>
              </a:defRPr>
            </a:lvl2pPr>
            <a:lvl3pPr marL="914226" indent="0" algn="ctr">
              <a:buNone/>
              <a:defRPr>
                <a:solidFill>
                  <a:schemeClr val="tx1">
                    <a:tint val="75000"/>
                  </a:schemeClr>
                </a:solidFill>
              </a:defRPr>
            </a:lvl3pPr>
            <a:lvl4pPr marL="1371341" indent="0" algn="ctr">
              <a:buNone/>
              <a:defRPr>
                <a:solidFill>
                  <a:schemeClr val="tx1">
                    <a:tint val="75000"/>
                  </a:schemeClr>
                </a:solidFill>
              </a:defRPr>
            </a:lvl4pPr>
            <a:lvl5pPr marL="1828454" indent="0" algn="ctr">
              <a:buNone/>
              <a:defRPr>
                <a:solidFill>
                  <a:schemeClr val="tx1">
                    <a:tint val="75000"/>
                  </a:schemeClr>
                </a:solidFill>
              </a:defRPr>
            </a:lvl5pPr>
            <a:lvl6pPr marL="2285567" indent="0" algn="ctr">
              <a:buNone/>
              <a:defRPr>
                <a:solidFill>
                  <a:schemeClr val="tx1">
                    <a:tint val="75000"/>
                  </a:schemeClr>
                </a:solidFill>
              </a:defRPr>
            </a:lvl6pPr>
            <a:lvl7pPr marL="2742680" indent="0" algn="ctr">
              <a:buNone/>
              <a:defRPr>
                <a:solidFill>
                  <a:schemeClr val="tx1">
                    <a:tint val="75000"/>
                  </a:schemeClr>
                </a:solidFill>
              </a:defRPr>
            </a:lvl7pPr>
            <a:lvl8pPr marL="3199794" indent="0" algn="ctr">
              <a:buNone/>
              <a:defRPr>
                <a:solidFill>
                  <a:schemeClr val="tx1">
                    <a:tint val="75000"/>
                  </a:schemeClr>
                </a:solidFill>
              </a:defRPr>
            </a:lvl8pPr>
            <a:lvl9pPr marL="3656908" indent="0" algn="ctr">
              <a:buNone/>
              <a:defRPr>
                <a:solidFill>
                  <a:schemeClr val="tx1">
                    <a:tint val="75000"/>
                  </a:schemeClr>
                </a:solidFill>
              </a:defRPr>
            </a:lvl9pPr>
          </a:lstStyle>
          <a:p>
            <a:r>
              <a:rPr lang="en-US" smtClean="0"/>
              <a:t>Click to edit Master subtitle style</a:t>
            </a:r>
            <a:endParaRPr lang="fr-FR" dirty="0" smtClean="0"/>
          </a:p>
        </p:txBody>
      </p:sp>
    </p:spTree>
    <p:extLst>
      <p:ext uri="{BB962C8B-B14F-4D97-AF65-F5344CB8AC3E}">
        <p14:creationId xmlns:p14="http://schemas.microsoft.com/office/powerpoint/2010/main" xmlns="" val="367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4"/>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1" y="0"/>
          <a:ext cx="158750" cy="158750"/>
        </p:xfrm>
        <a:graphic>
          <a:graphicData uri="http://schemas.openxmlformats.org/presentationml/2006/ole">
            <p:oleObj spid="_x0000_s273476" name="think-cell Slide" r:id="rId5"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pic>
        <p:nvPicPr>
          <p:cNvPr id="12" name="Image 11" descr="HandsPanel_shutterstock_72073621.png"/>
          <p:cNvPicPr>
            <a:picLocks noChangeAspect="1"/>
          </p:cNvPicPr>
          <p:nvPr userDrawn="1"/>
        </p:nvPicPr>
        <p:blipFill>
          <a:blip r:embed="rId6" cstate="email"/>
          <a:srcRect b="8012"/>
          <a:stretch>
            <a:fillRect/>
          </a:stretch>
        </p:blipFill>
        <p:spPr>
          <a:xfrm>
            <a:off x="0" y="855023"/>
            <a:ext cx="9904413" cy="5522026"/>
          </a:xfrm>
          <a:prstGeom prst="rect">
            <a:avLst/>
          </a:prstGeom>
        </p:spPr>
      </p:pic>
      <p:sp>
        <p:nvSpPr>
          <p:cNvPr id="6" name="Espace réservé du contenu 5"/>
          <p:cNvSpPr>
            <a:spLocks noGrp="1"/>
          </p:cNvSpPr>
          <p:nvPr>
            <p:ph sz="quarter" idx="10" hasCustomPrompt="1"/>
            <p:custDataLst>
              <p:tags r:id="rId3"/>
            </p:custDataLst>
          </p:nvPr>
        </p:nvSpPr>
        <p:spPr>
          <a:xfrm>
            <a:off x="2861953" y="1442609"/>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xmlns="" val="369350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450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9"/>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35604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3"/>
          <a:ext cx="147061" cy="143985"/>
        </p:xfrm>
        <a:graphic>
          <a:graphicData uri="http://schemas.openxmlformats.org/presentationml/2006/ole">
            <p:oleObj spid="_x0000_s27552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9"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xmlns="" val="3658678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27654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206689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757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8"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xmlns="" val="166080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13"/>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12"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341615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1" y="0"/>
          <a:ext cx="158750" cy="158750"/>
        </p:xfrm>
        <a:graphic>
          <a:graphicData uri="http://schemas.openxmlformats.org/presentationml/2006/ole">
            <p:oleObj spid="_x0000_s27859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xmlns="" val="2645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3.xml"/><Relationship Id="rId21" Type="http://schemas.openxmlformats.org/officeDocument/2006/relationships/image" Target="../media/image13.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11.png"/><Relationship Id="rId25" Type="http://schemas.openxmlformats.org/officeDocument/2006/relationships/image" Target="../media/image15.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4.png"/><Relationship Id="rId10" Type="http://schemas.openxmlformats.org/officeDocument/2006/relationships/tags" Target="../tags/tag44.xml"/><Relationship Id="rId19"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43.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71431" name="think-cell Slide" r:id="rId13" imgW="360" imgH="360" progId="">
              <p:embed/>
            </p:oleObj>
          </a:graphicData>
        </a:graphic>
      </p:graphicFrame>
      <p:sp>
        <p:nvSpPr>
          <p:cNvPr id="2" name="Title Placeholder 1"/>
          <p:cNvSpPr>
            <a:spLocks noGrp="1"/>
          </p:cNvSpPr>
          <p:nvPr>
            <p:ph type="title"/>
          </p:nvPr>
        </p:nvSpPr>
        <p:spPr>
          <a:xfrm>
            <a:off x="3" y="4"/>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323393"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9567489" y="6661692"/>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nvSpPr>
        <p:spPr bwMode="auto">
          <a:xfrm>
            <a:off x="4"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nvCxnSpPr>
        <p:spPr>
          <a:xfrm flipH="1">
            <a:off x="4"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4" cstate="print"/>
          <a:stretch>
            <a:fillRect/>
          </a:stretch>
        </p:blipFill>
        <p:spPr>
          <a:xfrm>
            <a:off x="118185" y="6419981"/>
            <a:ext cx="1440000" cy="343023"/>
          </a:xfrm>
          <a:prstGeom prst="rect">
            <a:avLst/>
          </a:prstGeom>
        </p:spPr>
      </p:pic>
    </p:spTree>
    <p:extLst>
      <p:ext uri="{BB962C8B-B14F-4D97-AF65-F5344CB8AC3E}">
        <p14:creationId xmlns:p14="http://schemas.microsoft.com/office/powerpoint/2010/main" xmlns="" val="1625238496"/>
      </p:ext>
    </p:extLst>
  </p:cSld>
  <p:clrMap bg1="lt1" tx1="dk1" bg2="lt2" tx2="dk2" accent1="accent1" accent2="accent2" accent3="accent3" accent4="accent4" accent5="accent5" accent6="accent6" hlink="hlink" folHlink="folHlink"/>
  <p:sldLayoutIdLst>
    <p:sldLayoutId id="2147483938" r:id="rId1"/>
    <p:sldLayoutId id="2147483959" r:id="rId2"/>
    <p:sldLayoutId id="2147483939" r:id="rId3"/>
    <p:sldLayoutId id="2147483940" r:id="rId4"/>
    <p:sldLayoutId id="2147483941" r:id="rId5"/>
    <p:sldLayoutId id="2147483942" r:id="rId6"/>
    <p:sldLayoutId id="2147483943" r:id="rId7"/>
    <p:sldLayoutId id="2147483944" r:id="rId8"/>
    <p:sldLayoutId id="2147483945" r:id="rId9"/>
    <p:sldLayoutId id="2147483960" r:id="rId10"/>
  </p:sldLayoutIdLst>
  <p:timing>
    <p:tnLst>
      <p:par>
        <p:cTn id="1" dur="indefinite" restart="never" nodeType="tmRoot"/>
      </p:par>
    </p:tnLst>
  </p:timing>
  <p:txStyles>
    <p:titleStyle>
      <a:lvl1pPr marL="0" indent="0" algn="l" defTabSz="914365"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93" indent="-166193" algn="l" defTabSz="914365"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9" indent="-180980" algn="l" defTabSz="914365"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89" indent="-165104" algn="l" defTabSz="914365"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18" indent="-165104" algn="l" defTabSz="914365"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64" indent="-193668" algn="l" defTabSz="914365"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504"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6"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9"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51" indent="-228592" algn="l" defTabSz="9143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65" rtl="0" eaLnBrk="1" latinLnBrk="0" hangingPunct="1">
        <a:defRPr sz="1800" kern="1200">
          <a:solidFill>
            <a:schemeClr val="tx1"/>
          </a:solidFill>
          <a:latin typeface="+mn-lt"/>
          <a:ea typeface="+mn-ea"/>
          <a:cs typeface="+mn-cs"/>
        </a:defRPr>
      </a:lvl1pPr>
      <a:lvl2pPr marL="457182" algn="l" defTabSz="914365" rtl="0" eaLnBrk="1" latinLnBrk="0" hangingPunct="1">
        <a:defRPr sz="1800" kern="1200">
          <a:solidFill>
            <a:schemeClr val="tx1"/>
          </a:solidFill>
          <a:latin typeface="+mn-lt"/>
          <a:ea typeface="+mn-ea"/>
          <a:cs typeface="+mn-cs"/>
        </a:defRPr>
      </a:lvl2pPr>
      <a:lvl3pPr marL="914365" algn="l" defTabSz="914365" rtl="0" eaLnBrk="1" latinLnBrk="0" hangingPunct="1">
        <a:defRPr sz="1800" kern="1200">
          <a:solidFill>
            <a:schemeClr val="tx1"/>
          </a:solidFill>
          <a:latin typeface="+mn-lt"/>
          <a:ea typeface="+mn-ea"/>
          <a:cs typeface="+mn-cs"/>
        </a:defRPr>
      </a:lvl3pPr>
      <a:lvl4pPr marL="1371547" algn="l" defTabSz="914365" rtl="0" eaLnBrk="1" latinLnBrk="0" hangingPunct="1">
        <a:defRPr sz="1800" kern="1200">
          <a:solidFill>
            <a:schemeClr val="tx1"/>
          </a:solidFill>
          <a:latin typeface="+mn-lt"/>
          <a:ea typeface="+mn-ea"/>
          <a:cs typeface="+mn-cs"/>
        </a:defRPr>
      </a:lvl4pPr>
      <a:lvl5pPr marL="1828730" algn="l" defTabSz="914365" rtl="0" eaLnBrk="1" latinLnBrk="0" hangingPunct="1">
        <a:defRPr sz="1800" kern="1200">
          <a:solidFill>
            <a:schemeClr val="tx1"/>
          </a:solidFill>
          <a:latin typeface="+mn-lt"/>
          <a:ea typeface="+mn-ea"/>
          <a:cs typeface="+mn-cs"/>
        </a:defRPr>
      </a:lvl5pPr>
      <a:lvl6pPr marL="2285912" algn="l" defTabSz="914365" rtl="0" eaLnBrk="1" latinLnBrk="0" hangingPunct="1">
        <a:defRPr sz="1800" kern="1200">
          <a:solidFill>
            <a:schemeClr val="tx1"/>
          </a:solidFill>
          <a:latin typeface="+mn-lt"/>
          <a:ea typeface="+mn-ea"/>
          <a:cs typeface="+mn-cs"/>
        </a:defRPr>
      </a:lvl6pPr>
      <a:lvl7pPr marL="2743094" algn="l" defTabSz="914365" rtl="0" eaLnBrk="1" latinLnBrk="0" hangingPunct="1">
        <a:defRPr sz="1800" kern="1200">
          <a:solidFill>
            <a:schemeClr val="tx1"/>
          </a:solidFill>
          <a:latin typeface="+mn-lt"/>
          <a:ea typeface="+mn-ea"/>
          <a:cs typeface="+mn-cs"/>
        </a:defRPr>
      </a:lvl7pPr>
      <a:lvl8pPr marL="3200278" algn="l" defTabSz="914365" rtl="0" eaLnBrk="1" latinLnBrk="0" hangingPunct="1">
        <a:defRPr sz="1800" kern="1200">
          <a:solidFill>
            <a:schemeClr val="tx1"/>
          </a:solidFill>
          <a:latin typeface="+mn-lt"/>
          <a:ea typeface="+mn-ea"/>
          <a:cs typeface="+mn-cs"/>
        </a:defRPr>
      </a:lvl8pPr>
      <a:lvl9pPr marL="3657461" algn="l" defTabSz="9143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 y="0"/>
          <a:ext cx="158750" cy="158750"/>
        </p:xfrm>
        <a:graphic>
          <a:graphicData uri="http://schemas.openxmlformats.org/presentationml/2006/ole">
            <p:oleObj spid="_x0000_s281669" name="think-cell Slide" r:id="rId14" imgW="360" imgH="360" progId="">
              <p:embed/>
            </p:oleObj>
          </a:graphicData>
        </a:graphic>
      </p:graphicFrame>
      <p:sp>
        <p:nvSpPr>
          <p:cNvPr id="357" name="Rectangle 7"/>
          <p:cNvSpPr/>
          <p:nvPr>
            <p:custDataLst>
              <p:tags r:id="rId6"/>
            </p:custDataLst>
          </p:nvPr>
        </p:nvSpPr>
        <p:spPr bwMode="auto">
          <a:xfrm flipV="1">
            <a:off x="-1656"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8"/>
            <a:ext cx="2880001" cy="229353"/>
          </a:xfrm>
          <a:prstGeom prst="rect">
            <a:avLst/>
          </a:prstGeom>
          <a:noFill/>
        </p:spPr>
      </p:pic>
      <p:sp>
        <p:nvSpPr>
          <p:cNvPr id="15" name="Rectangle 14"/>
          <p:cNvSpPr/>
          <p:nvPr>
            <p:custDataLst>
              <p:tags r:id="rId8"/>
            </p:custDataLst>
          </p:nvPr>
        </p:nvSpPr>
        <p:spPr>
          <a:xfrm>
            <a:off x="6763622" y="5457936"/>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80"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1" y="5932547"/>
            <a:ext cx="281314"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6" y="5932547"/>
            <a:ext cx="281314"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9" y="5932547"/>
            <a:ext cx="281314"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51"/>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8" y="1014965"/>
            <a:ext cx="2880001" cy="686046"/>
          </a:xfrm>
          <a:prstGeom prst="rect">
            <a:avLst/>
          </a:prstGeom>
        </p:spPr>
      </p:pic>
    </p:spTree>
    <p:extLst>
      <p:ext uri="{BB962C8B-B14F-4D97-AF65-F5344CB8AC3E}">
        <p14:creationId xmlns:p14="http://schemas.microsoft.com/office/powerpoint/2010/main" xmlns="" val="412258020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Lst>
  <p:txStyles>
    <p:titleStyle>
      <a:lvl1pPr algn="ctr" defTabSz="839715" rtl="0" eaLnBrk="1" latinLnBrk="0" hangingPunct="1">
        <a:spcBef>
          <a:spcPct val="0"/>
        </a:spcBef>
        <a:buNone/>
        <a:defRPr sz="4000" kern="1200">
          <a:solidFill>
            <a:schemeClr val="tx1"/>
          </a:solidFill>
          <a:latin typeface="+mj-lt"/>
          <a:ea typeface="+mj-ea"/>
          <a:cs typeface="+mj-cs"/>
        </a:defRPr>
      </a:lvl1pPr>
    </p:titleStyle>
    <p:bodyStyle>
      <a:lvl1pPr marL="314893" indent="-314893" algn="l" defTabSz="839715"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68" indent="-262411" algn="l" defTabSz="839715"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44" indent="-209928" algn="l" defTabSz="839715"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501"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57"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214"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72"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930"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786" indent="-209928" algn="l" defTabSz="83971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715" rtl="0" eaLnBrk="1" latinLnBrk="0" hangingPunct="1">
        <a:defRPr sz="1700" kern="1200">
          <a:solidFill>
            <a:schemeClr val="tx1"/>
          </a:solidFill>
          <a:latin typeface="+mn-lt"/>
          <a:ea typeface="+mn-ea"/>
          <a:cs typeface="+mn-cs"/>
        </a:defRPr>
      </a:lvl1pPr>
      <a:lvl2pPr marL="419858" algn="l" defTabSz="839715" rtl="0" eaLnBrk="1" latinLnBrk="0" hangingPunct="1">
        <a:defRPr sz="1700" kern="1200">
          <a:solidFill>
            <a:schemeClr val="tx1"/>
          </a:solidFill>
          <a:latin typeface="+mn-lt"/>
          <a:ea typeface="+mn-ea"/>
          <a:cs typeface="+mn-cs"/>
        </a:defRPr>
      </a:lvl2pPr>
      <a:lvl3pPr marL="839715" algn="l" defTabSz="839715" rtl="0" eaLnBrk="1" latinLnBrk="0" hangingPunct="1">
        <a:defRPr sz="1700" kern="1200">
          <a:solidFill>
            <a:schemeClr val="tx1"/>
          </a:solidFill>
          <a:latin typeface="+mn-lt"/>
          <a:ea typeface="+mn-ea"/>
          <a:cs typeface="+mn-cs"/>
        </a:defRPr>
      </a:lvl3pPr>
      <a:lvl4pPr marL="1259572" algn="l" defTabSz="839715" rtl="0" eaLnBrk="1" latinLnBrk="0" hangingPunct="1">
        <a:defRPr sz="1700" kern="1200">
          <a:solidFill>
            <a:schemeClr val="tx1"/>
          </a:solidFill>
          <a:latin typeface="+mn-lt"/>
          <a:ea typeface="+mn-ea"/>
          <a:cs typeface="+mn-cs"/>
        </a:defRPr>
      </a:lvl4pPr>
      <a:lvl5pPr marL="1679429" algn="l" defTabSz="839715" rtl="0" eaLnBrk="1" latinLnBrk="0" hangingPunct="1">
        <a:defRPr sz="1700" kern="1200">
          <a:solidFill>
            <a:schemeClr val="tx1"/>
          </a:solidFill>
          <a:latin typeface="+mn-lt"/>
          <a:ea typeface="+mn-ea"/>
          <a:cs typeface="+mn-cs"/>
        </a:defRPr>
      </a:lvl5pPr>
      <a:lvl6pPr marL="2099286" algn="l" defTabSz="839715" rtl="0" eaLnBrk="1" latinLnBrk="0" hangingPunct="1">
        <a:defRPr sz="1700" kern="1200">
          <a:solidFill>
            <a:schemeClr val="tx1"/>
          </a:solidFill>
          <a:latin typeface="+mn-lt"/>
          <a:ea typeface="+mn-ea"/>
          <a:cs typeface="+mn-cs"/>
        </a:defRPr>
      </a:lvl6pPr>
      <a:lvl7pPr marL="2519144" algn="l" defTabSz="839715" rtl="0" eaLnBrk="1" latinLnBrk="0" hangingPunct="1">
        <a:defRPr sz="1700" kern="1200">
          <a:solidFill>
            <a:schemeClr val="tx1"/>
          </a:solidFill>
          <a:latin typeface="+mn-lt"/>
          <a:ea typeface="+mn-ea"/>
          <a:cs typeface="+mn-cs"/>
        </a:defRPr>
      </a:lvl7pPr>
      <a:lvl8pPr marL="2939000" algn="l" defTabSz="839715" rtl="0" eaLnBrk="1" latinLnBrk="0" hangingPunct="1">
        <a:defRPr sz="1700" kern="1200">
          <a:solidFill>
            <a:schemeClr val="tx1"/>
          </a:solidFill>
          <a:latin typeface="+mn-lt"/>
          <a:ea typeface="+mn-ea"/>
          <a:cs typeface="+mn-cs"/>
        </a:defRPr>
      </a:lvl8pPr>
      <a:lvl9pPr marL="3358858" algn="l" defTabSz="83971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07202" name="think-cell Slide" r:id="rId4" imgW="270" imgH="270" progId="">
              <p:embed/>
            </p:oleObj>
          </a:graphicData>
        </a:graphic>
      </p:graphicFrame>
      <p:sp>
        <p:nvSpPr>
          <p:cNvPr id="4" name="Rectangle 3"/>
          <p:cNvSpPr/>
          <p:nvPr/>
        </p:nvSpPr>
        <p:spPr>
          <a:xfrm>
            <a:off x="0" y="2694699"/>
            <a:ext cx="6721434" cy="2625445"/>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Title 9"/>
          <p:cNvSpPr txBox="1">
            <a:spLocks/>
          </p:cNvSpPr>
          <p:nvPr/>
        </p:nvSpPr>
        <p:spPr bwMode="auto">
          <a:xfrm>
            <a:off x="0" y="2770563"/>
            <a:ext cx="6472052" cy="2387262"/>
          </a:xfrm>
          <a:prstGeom prst="rect">
            <a:avLst/>
          </a:prstGeom>
          <a:noFill/>
          <a:ln w="9525">
            <a:noFill/>
            <a:miter lim="800000"/>
            <a:headEnd/>
            <a:tailEnd/>
          </a:ln>
        </p:spPr>
        <p:txBody>
          <a:bodyPr vert="horz" wrap="square" lIns="231412" tIns="33059" rIns="33059" bIns="33059" numCol="1" anchor="ctr" anchorCtr="0" compatLnSpc="1">
            <a:prstTxWarp prst="textNoShape">
              <a:avLst/>
            </a:prstTxWarp>
          </a:bodyPr>
          <a:lstStyle>
            <a:lvl1pPr algn="l" defTabSz="912813" rtl="0" eaLnBrk="0" fontAlgn="base" hangingPunct="0">
              <a:lnSpc>
                <a:spcPct val="85000"/>
              </a:lnSpc>
              <a:spcBef>
                <a:spcPct val="0"/>
              </a:spcBef>
              <a:spcAft>
                <a:spcPct val="0"/>
              </a:spcAft>
              <a:defRPr sz="3300" b="0" kern="1200">
                <a:solidFill>
                  <a:schemeClr val="bg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a:lstStyle>
          <a:p>
            <a:pPr eaLnBrk="1" hangingPunct="1">
              <a:defRPr/>
            </a:pPr>
            <a:r>
              <a:rPr lang="en-US" sz="3600" b="1" dirty="0" smtClean="0">
                <a:solidFill>
                  <a:schemeClr val="tx1"/>
                </a:solidFill>
                <a:latin typeface="Calibri" panose="020F0502020204030204"/>
              </a:rPr>
              <a:t>The future of SOK Stores</a:t>
            </a:r>
          </a:p>
          <a:p>
            <a:pPr eaLnBrk="1" hangingPunct="1">
              <a:defRPr/>
            </a:pPr>
            <a:r>
              <a:rPr lang="en-US" sz="3600" b="1" dirty="0" smtClean="0">
                <a:solidFill>
                  <a:schemeClr val="tx1"/>
                </a:solidFill>
                <a:latin typeface="Calibri" panose="020F0502020204030204"/>
              </a:rPr>
              <a:t>and Chains applications</a:t>
            </a:r>
          </a:p>
          <a:p>
            <a:pPr eaLnBrk="1" hangingPunct="1">
              <a:defRPr/>
            </a:pPr>
            <a:endParaRPr lang="en-US" sz="1200" b="1" dirty="0" smtClean="0">
              <a:solidFill>
                <a:schemeClr val="tx1"/>
              </a:solidFill>
              <a:latin typeface="Calibri" panose="020F0502020204030204"/>
            </a:endParaRPr>
          </a:p>
          <a:p>
            <a:pPr eaLnBrk="1" hangingPunct="1">
              <a:defRPr/>
            </a:pPr>
            <a:r>
              <a:rPr lang="en-US" sz="3600" b="1" i="1" dirty="0" smtClean="0">
                <a:solidFill>
                  <a:schemeClr val="tx1"/>
                </a:solidFill>
                <a:latin typeface="Calibri" panose="020F0502020204030204"/>
              </a:rPr>
              <a:t>Focus on Application Operations and Business Process Support</a:t>
            </a:r>
          </a:p>
        </p:txBody>
      </p:sp>
      <p:sp>
        <p:nvSpPr>
          <p:cNvPr id="6" name="Rectangle 5"/>
          <p:cNvSpPr/>
          <p:nvPr/>
        </p:nvSpPr>
        <p:spPr>
          <a:xfrm>
            <a:off x="0" y="5424686"/>
            <a:ext cx="2667000" cy="88481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5" name="Subtitle 12"/>
          <p:cNvSpPr txBox="1">
            <a:spLocks/>
          </p:cNvSpPr>
          <p:nvPr/>
        </p:nvSpPr>
        <p:spPr bwMode="auto">
          <a:xfrm>
            <a:off x="0" y="5539399"/>
            <a:ext cx="4435522" cy="694126"/>
          </a:xfrm>
          <a:prstGeom prst="rect">
            <a:avLst/>
          </a:prstGeom>
          <a:noFill/>
          <a:ln w="9525">
            <a:noFill/>
            <a:miter lim="800000"/>
            <a:headEnd/>
            <a:tailEnd/>
          </a:ln>
          <a:effectLst/>
        </p:spPr>
        <p:txBody>
          <a:bodyPr vert="horz" wrap="square" lIns="231412" tIns="33059" rIns="33059" bIns="33059" numCol="1" anchor="ctr" anchorCtr="0" compatLnSpc="1">
            <a:prstTxWarp prst="textNoShape">
              <a:avLst/>
            </a:prstTxWarp>
          </a:bodyPr>
          <a:lstStyle>
            <a:lvl1pPr marL="0" indent="0" algn="l" defTabSz="912813" rtl="0" eaLnBrk="0" fontAlgn="base" hangingPunct="0">
              <a:lnSpc>
                <a:spcPct val="90000"/>
              </a:lnSpc>
              <a:spcBef>
                <a:spcPct val="0"/>
              </a:spcBef>
              <a:spcAft>
                <a:spcPts val="600"/>
              </a:spcAft>
              <a:buClr>
                <a:srgbClr val="0098C7"/>
              </a:buClr>
              <a:buFont typeface="Wingdings" pitchFamily="2" charset="2"/>
              <a:buNone/>
              <a:defRPr sz="2200" b="0" kern="1200">
                <a:solidFill>
                  <a:schemeClr val="bg1"/>
                </a:solidFill>
                <a:latin typeface="+mn-lt"/>
                <a:ea typeface="+mn-ea"/>
                <a:cs typeface="+mn-cs"/>
              </a:defRPr>
            </a:lvl1pPr>
            <a:lvl2pPr marL="457171" indent="0" algn="ctr" defTabSz="912813" rtl="0" eaLnBrk="0" fontAlgn="base" hangingPunct="0">
              <a:lnSpc>
                <a:spcPct val="90000"/>
              </a:lnSpc>
              <a:spcBef>
                <a:spcPct val="0"/>
              </a:spcBef>
              <a:spcAft>
                <a:spcPts val="600"/>
              </a:spcAft>
              <a:buClr>
                <a:srgbClr val="AC2B37"/>
              </a:buClr>
              <a:buFont typeface="Wingdings" pitchFamily="2" charset="2"/>
              <a:buNone/>
              <a:defRPr kern="1200">
                <a:solidFill>
                  <a:schemeClr val="tx1">
                    <a:tint val="75000"/>
                  </a:schemeClr>
                </a:solidFill>
                <a:latin typeface="+mn-lt"/>
                <a:ea typeface="+mn-ea"/>
                <a:cs typeface="+mn-cs"/>
              </a:defRPr>
            </a:lvl2pPr>
            <a:lvl3pPr marL="914342" indent="0" algn="ctr" defTabSz="912813" rtl="0" eaLnBrk="0" fontAlgn="base" hangingPunct="0">
              <a:lnSpc>
                <a:spcPct val="90000"/>
              </a:lnSpc>
              <a:spcBef>
                <a:spcPct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indent="0" algn="ctr" defTabSz="912813" rtl="0" eaLnBrk="0" fontAlgn="base" hangingPunct="0">
              <a:lnSpc>
                <a:spcPct val="90000"/>
              </a:lnSpc>
              <a:spcBef>
                <a:spcPct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2813" rtl="0" eaLnBrk="0" fontAlgn="base" hangingPunct="0">
              <a:spcBef>
                <a:spcPct val="0"/>
              </a:spcBef>
              <a:spcAft>
                <a:spcPct val="0"/>
              </a:spcAft>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lnSpc>
                <a:spcPct val="85000"/>
              </a:lnSpc>
              <a:spcAft>
                <a:spcPct val="0"/>
              </a:spcAft>
              <a:defRPr/>
            </a:pPr>
            <a:r>
              <a:rPr lang="en-US" sz="2400" dirty="0" smtClean="0">
                <a:solidFill>
                  <a:schemeClr val="tx1"/>
                </a:solidFill>
                <a:ea typeface="+mj-ea"/>
                <a:cs typeface="+mj-cs"/>
              </a:rPr>
              <a:t>Capgemini</a:t>
            </a:r>
          </a:p>
          <a:p>
            <a:pPr eaLnBrk="1" hangingPunct="1">
              <a:lnSpc>
                <a:spcPct val="85000"/>
              </a:lnSpc>
              <a:spcAft>
                <a:spcPct val="0"/>
              </a:spcAft>
              <a:defRPr/>
            </a:pPr>
            <a:endParaRPr lang="en-US" sz="600" dirty="0" smtClean="0">
              <a:solidFill>
                <a:schemeClr val="tx1"/>
              </a:solidFill>
              <a:effectLst>
                <a:outerShdw blurRad="228600" dist="38100" dir="5160000" sx="104000" sy="104000" algn="t" rotWithShape="0">
                  <a:prstClr val="black"/>
                </a:outerShdw>
              </a:effectLst>
              <a:ea typeface="+mj-ea"/>
              <a:cs typeface="+mj-cs"/>
            </a:endParaRPr>
          </a:p>
          <a:p>
            <a:pPr eaLnBrk="1" hangingPunct="1">
              <a:lnSpc>
                <a:spcPct val="85000"/>
              </a:lnSpc>
              <a:spcAft>
                <a:spcPct val="0"/>
              </a:spcAft>
              <a:defRPr/>
            </a:pPr>
            <a:r>
              <a:rPr lang="en-US" sz="2400" dirty="0" smtClean="0">
                <a:solidFill>
                  <a:schemeClr val="tx1"/>
                </a:solidFill>
                <a:ea typeface="+mj-ea"/>
                <a:cs typeface="+mj-cs"/>
              </a:rPr>
              <a:t>31</a:t>
            </a:r>
            <a:r>
              <a:rPr lang="en-US" sz="2400" baseline="30000" dirty="0" smtClean="0">
                <a:solidFill>
                  <a:schemeClr val="tx1"/>
                </a:solidFill>
                <a:ea typeface="+mj-ea"/>
                <a:cs typeface="+mj-cs"/>
              </a:rPr>
              <a:t>st</a:t>
            </a:r>
            <a:r>
              <a:rPr lang="en-US" sz="2400" dirty="0" smtClean="0">
                <a:solidFill>
                  <a:schemeClr val="tx1"/>
                </a:solidFill>
                <a:ea typeface="+mj-ea"/>
                <a:cs typeface="+mj-cs"/>
              </a:rPr>
              <a:t> August 2015</a:t>
            </a:r>
          </a:p>
        </p:txBody>
      </p:sp>
    </p:spTree>
    <p:extLst>
      <p:ext uri="{BB962C8B-B14F-4D97-AF65-F5344CB8AC3E}">
        <p14:creationId xmlns="" xmlns:p14="http://schemas.microsoft.com/office/powerpoint/2010/main" val="323621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AO core can be developed by further industrialization, streamlining processes and increasing automation level…</a:t>
            </a:r>
            <a:endParaRPr lang="fi-FI" sz="2800" dirty="0"/>
          </a:p>
        </p:txBody>
      </p:sp>
      <p:sp>
        <p:nvSpPr>
          <p:cNvPr id="35" name="Rounded Rectangle 34"/>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6" name="Rounded Rectangle 35"/>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37" name="Rounded Rectangle 36"/>
          <p:cNvSpPr/>
          <p:nvPr/>
        </p:nvSpPr>
        <p:spPr>
          <a:xfrm>
            <a:off x="625559" y="1826544"/>
            <a:ext cx="8640000" cy="306000"/>
          </a:xfrm>
          <a:prstGeom prst="roundRect">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Service Desk Level 0 + 1</a:t>
            </a:r>
            <a:endParaRPr lang="fi-FI" sz="1200" b="1" dirty="0" err="1" smtClean="0">
              <a:solidFill>
                <a:schemeClr val="bg1">
                  <a:lumMod val="75000"/>
                </a:schemeClr>
              </a:solidFill>
            </a:endParaRPr>
          </a:p>
        </p:txBody>
      </p:sp>
      <p:sp>
        <p:nvSpPr>
          <p:cNvPr id="38" name="TextBox 37"/>
          <p:cNvSpPr txBox="1"/>
          <p:nvPr/>
        </p:nvSpPr>
        <p:spPr>
          <a:xfrm>
            <a:off x="625559" y="5935514"/>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a:t>
            </a:r>
          </a:p>
        </p:txBody>
      </p:sp>
      <p:sp>
        <p:nvSpPr>
          <p:cNvPr id="39" name="TextBox 38"/>
          <p:cNvSpPr txBox="1"/>
          <p:nvPr/>
        </p:nvSpPr>
        <p:spPr>
          <a:xfrm>
            <a:off x="625559" y="5597142"/>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 Monitoring</a:t>
            </a:r>
          </a:p>
        </p:txBody>
      </p:sp>
      <p:sp>
        <p:nvSpPr>
          <p:cNvPr id="40" name="Rounded Rectangle 39"/>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42" name="Rounded Rectangle 41"/>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43" name="Rounded Rectangle 42"/>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44" name="Rounded Rectangle 43"/>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45" name="Rounded Rectangle 4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46" name="Rounded Rectangle 45"/>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sp>
        <p:nvSpPr>
          <p:cNvPr id="47" name="Rounded Rectangle 46"/>
          <p:cNvSpPr/>
          <p:nvPr/>
        </p:nvSpPr>
        <p:spPr>
          <a:xfrm>
            <a:off x="625559" y="4327463"/>
            <a:ext cx="8640000" cy="936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48" name="Rounded Rectangle 47"/>
          <p:cNvSpPr/>
          <p:nvPr/>
        </p:nvSpPr>
        <p:spPr>
          <a:xfrm>
            <a:off x="762921" y="5316301"/>
            <a:ext cx="8352000" cy="216000"/>
          </a:xfrm>
          <a:prstGeom prst="roundRect">
            <a:avLst>
              <a:gd name="adj" fmla="val 27005"/>
            </a:avLst>
          </a:prstGeom>
          <a:solidFill>
            <a:schemeClr val="bg1">
              <a:lumMod val="95000"/>
            </a:schemeClr>
          </a:solidFill>
          <a:ln w="19050">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lumMod val="75000"/>
                  </a:schemeClr>
                </a:solidFill>
              </a:rPr>
              <a:t>Database</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Datastage</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Batch</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Middleware</a:t>
            </a:r>
            <a:r>
              <a:rPr lang="fi-FI" sz="900" dirty="0" smtClean="0">
                <a:solidFill>
                  <a:schemeClr val="bg1">
                    <a:lumMod val="75000"/>
                  </a:schemeClr>
                </a:solidFill>
              </a:rPr>
              <a:t> and </a:t>
            </a:r>
            <a:r>
              <a:rPr lang="fi-FI" sz="900" dirty="0" err="1" smtClean="0">
                <a:solidFill>
                  <a:schemeClr val="bg1">
                    <a:lumMod val="75000"/>
                  </a:schemeClr>
                </a:solidFill>
              </a:rPr>
              <a:t>Microstrategy</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endParaRPr lang="fi-FI" sz="900" dirty="0" smtClean="0">
              <a:solidFill>
                <a:schemeClr val="bg1">
                  <a:lumMod val="75000"/>
                </a:schemeClr>
              </a:solidFill>
            </a:endParaRPr>
          </a:p>
        </p:txBody>
      </p:sp>
      <p:grpSp>
        <p:nvGrpSpPr>
          <p:cNvPr id="3" name="Group 87"/>
          <p:cNvGrpSpPr/>
          <p:nvPr/>
        </p:nvGrpSpPr>
        <p:grpSpPr>
          <a:xfrm>
            <a:off x="762921" y="4972632"/>
            <a:ext cx="8352000" cy="216000"/>
            <a:chOff x="744279" y="4930100"/>
            <a:chExt cx="8352000" cy="216000"/>
          </a:xfrm>
        </p:grpSpPr>
        <p:sp>
          <p:nvSpPr>
            <p:cNvPr id="50" name="Rounded Rectangle 49"/>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1" name="Rounded Rectangle 50"/>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2" name="Rounded Rectangle 51"/>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3" name="Rounded Rectangle 52"/>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4" name="Rounded Rectangle 53"/>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4" name="Group 88"/>
          <p:cNvGrpSpPr/>
          <p:nvPr/>
        </p:nvGrpSpPr>
        <p:grpSpPr>
          <a:xfrm>
            <a:off x="1444370" y="4405544"/>
            <a:ext cx="6981809" cy="216000"/>
            <a:chOff x="1425728" y="4394910"/>
            <a:chExt cx="6981809" cy="216000"/>
          </a:xfrm>
        </p:grpSpPr>
        <p:sp>
          <p:nvSpPr>
            <p:cNvPr id="56" name="Rounded Rectangle 55"/>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57" name="Rounded Rectangle 56"/>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58" name="Rounded Rectangle 57"/>
          <p:cNvSpPr/>
          <p:nvPr/>
        </p:nvSpPr>
        <p:spPr>
          <a:xfrm>
            <a:off x="4218921" y="4692492"/>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nvGrpSpPr>
          <p:cNvPr id="5" name="Group 93"/>
          <p:cNvGrpSpPr/>
          <p:nvPr/>
        </p:nvGrpSpPr>
        <p:grpSpPr>
          <a:xfrm>
            <a:off x="625559" y="2764465"/>
            <a:ext cx="8640000" cy="1512000"/>
            <a:chOff x="606917" y="2775098"/>
            <a:chExt cx="8640000" cy="1512000"/>
          </a:xfrm>
        </p:grpSpPr>
        <p:sp>
          <p:nvSpPr>
            <p:cNvPr id="60" name="Rounded Rectangle 59"/>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61" name="Rounded Rectangle 60"/>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62" name="Rounded Rectangle 61"/>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6" name="Group 89"/>
            <p:cNvGrpSpPr/>
            <p:nvPr/>
          </p:nvGrpSpPr>
          <p:grpSpPr>
            <a:xfrm>
              <a:off x="1418633" y="2846030"/>
              <a:ext cx="6981809" cy="216000"/>
              <a:chOff x="1425728" y="4394910"/>
              <a:chExt cx="6981809" cy="216000"/>
            </a:xfrm>
          </p:grpSpPr>
          <p:sp>
            <p:nvSpPr>
              <p:cNvPr id="64" name="Rounded Rectangle 6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65" name="Rounded Rectangle 6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sp>
        <p:nvSpPr>
          <p:cNvPr id="66" name="Rounded Rectangle 65"/>
          <p:cNvSpPr/>
          <p:nvPr/>
        </p:nvSpPr>
        <p:spPr>
          <a:xfrm>
            <a:off x="584790" y="2371060"/>
            <a:ext cx="8712000" cy="2952000"/>
          </a:xfrm>
          <a:prstGeom prst="roundRect">
            <a:avLst>
              <a:gd name="adj" fmla="val 337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pPr algn="r"/>
            <a:r>
              <a:rPr lang="en-US" sz="2800" dirty="0" smtClean="0"/>
              <a:t>…but the major savings can be realized by developing the whole pipeline from development to operations </a:t>
            </a:r>
            <a:endParaRPr lang="fi-FI" sz="2800" dirty="0"/>
          </a:p>
        </p:txBody>
      </p:sp>
      <p:sp>
        <p:nvSpPr>
          <p:cNvPr id="86" name="Rounded Rectangle 85"/>
          <p:cNvSpPr/>
          <p:nvPr/>
        </p:nvSpPr>
        <p:spPr>
          <a:xfrm>
            <a:off x="6261280" y="2205692"/>
            <a:ext cx="1908000" cy="342000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fi-FI" sz="2400" dirty="0" err="1" smtClean="0">
              <a:solidFill>
                <a:schemeClr val="bg1"/>
              </a:solidFill>
            </a:endParaRPr>
          </a:p>
        </p:txBody>
      </p:sp>
      <p:grpSp>
        <p:nvGrpSpPr>
          <p:cNvPr id="3" name="Groupe 664"/>
          <p:cNvGrpSpPr>
            <a:grpSpLocks noChangeAspect="1"/>
          </p:cNvGrpSpPr>
          <p:nvPr/>
        </p:nvGrpSpPr>
        <p:grpSpPr>
          <a:xfrm>
            <a:off x="786404" y="2821007"/>
            <a:ext cx="1346695" cy="943542"/>
            <a:chOff x="3729038" y="2759075"/>
            <a:chExt cx="498475" cy="349250"/>
          </a:xfrm>
        </p:grpSpPr>
        <p:sp>
          <p:nvSpPr>
            <p:cNvPr id="5" name="Freeform 228"/>
            <p:cNvSpPr>
              <a:spLocks/>
            </p:cNvSpPr>
            <p:nvPr/>
          </p:nvSpPr>
          <p:spPr bwMode="auto">
            <a:xfrm>
              <a:off x="3795713" y="2759075"/>
              <a:ext cx="119063" cy="69850"/>
            </a:xfrm>
            <a:custGeom>
              <a:avLst/>
              <a:gdLst/>
              <a:ahLst/>
              <a:cxnLst>
                <a:cxn ang="0">
                  <a:pos x="0" y="36"/>
                </a:cxn>
                <a:cxn ang="0">
                  <a:pos x="61" y="7"/>
                </a:cxn>
              </a:cxnLst>
              <a:rect l="0" t="0" r="r" b="b"/>
              <a:pathLst>
                <a:path w="61" h="36">
                  <a:moveTo>
                    <a:pt x="0" y="36"/>
                  </a:moveTo>
                  <a:cubicBezTo>
                    <a:pt x="0" y="36"/>
                    <a:pt x="18" y="0"/>
                    <a:pt x="61"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6" name="Freeform 229"/>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7" name="Freeform 230"/>
            <p:cNvSpPr>
              <a:spLocks/>
            </p:cNvSpPr>
            <p:nvPr/>
          </p:nvSpPr>
          <p:spPr bwMode="auto">
            <a:xfrm>
              <a:off x="3784601" y="2816225"/>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8" name="Freeform 231"/>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9" name="Freeform 232"/>
            <p:cNvSpPr>
              <a:spLocks/>
            </p:cNvSpPr>
            <p:nvPr/>
          </p:nvSpPr>
          <p:spPr bwMode="auto">
            <a:xfrm>
              <a:off x="3906838" y="275907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0" name="Freeform 233"/>
            <p:cNvSpPr>
              <a:spLocks/>
            </p:cNvSpPr>
            <p:nvPr/>
          </p:nvSpPr>
          <p:spPr bwMode="auto">
            <a:xfrm>
              <a:off x="4051301" y="2857500"/>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1" name="Freeform 234"/>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 name="Freeform 235"/>
            <p:cNvSpPr>
              <a:spLocks/>
            </p:cNvSpPr>
            <p:nvPr/>
          </p:nvSpPr>
          <p:spPr bwMode="auto">
            <a:xfrm>
              <a:off x="4106863" y="2852738"/>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 name="Freeform 236"/>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4" name="Freeform 237"/>
            <p:cNvSpPr>
              <a:spLocks/>
            </p:cNvSpPr>
            <p:nvPr/>
          </p:nvSpPr>
          <p:spPr bwMode="auto">
            <a:xfrm>
              <a:off x="4040188" y="2917825"/>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5" name="Freeform 238"/>
            <p:cNvSpPr>
              <a:spLocks/>
            </p:cNvSpPr>
            <p:nvPr/>
          </p:nvSpPr>
          <p:spPr bwMode="auto">
            <a:xfrm>
              <a:off x="3941763" y="2897188"/>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6" name="Freeform 239"/>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40"/>
            <p:cNvSpPr>
              <a:spLocks/>
            </p:cNvSpPr>
            <p:nvPr/>
          </p:nvSpPr>
          <p:spPr bwMode="auto">
            <a:xfrm>
              <a:off x="4005263" y="2928938"/>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8" name="Freeform 241"/>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9" name="Freeform 242"/>
            <p:cNvSpPr>
              <a:spLocks/>
            </p:cNvSpPr>
            <p:nvPr/>
          </p:nvSpPr>
          <p:spPr bwMode="auto">
            <a:xfrm>
              <a:off x="3929063" y="2932113"/>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0" name="Freeform 243"/>
            <p:cNvSpPr>
              <a:spLocks/>
            </p:cNvSpPr>
            <p:nvPr/>
          </p:nvSpPr>
          <p:spPr bwMode="auto">
            <a:xfrm>
              <a:off x="3752851" y="2928938"/>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1" name="Freeform 244"/>
            <p:cNvSpPr>
              <a:spLocks/>
            </p:cNvSpPr>
            <p:nvPr/>
          </p:nvSpPr>
          <p:spPr bwMode="auto">
            <a:xfrm>
              <a:off x="3729038" y="2928938"/>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2" name="Oval 245"/>
            <p:cNvSpPr>
              <a:spLocks noChangeArrowheads="1"/>
            </p:cNvSpPr>
            <p:nvPr/>
          </p:nvSpPr>
          <p:spPr bwMode="auto">
            <a:xfrm>
              <a:off x="3756026" y="2859088"/>
              <a:ext cx="61913" cy="76200"/>
            </a:xfrm>
            <a:prstGeom prst="ellipse">
              <a:avLst/>
            </a:pr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3" name="Freeform 246"/>
            <p:cNvSpPr>
              <a:spLocks/>
            </p:cNvSpPr>
            <p:nvPr/>
          </p:nvSpPr>
          <p:spPr bwMode="auto">
            <a:xfrm>
              <a:off x="3944938" y="2828925"/>
              <a:ext cx="88900" cy="74613"/>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4" name="Freeform 247"/>
            <p:cNvSpPr>
              <a:spLocks/>
            </p:cNvSpPr>
            <p:nvPr/>
          </p:nvSpPr>
          <p:spPr bwMode="auto">
            <a:xfrm>
              <a:off x="3922713" y="2828925"/>
              <a:ext cx="36513" cy="74613"/>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 name="Freeform 248"/>
            <p:cNvSpPr>
              <a:spLocks/>
            </p:cNvSpPr>
            <p:nvPr/>
          </p:nvSpPr>
          <p:spPr bwMode="auto">
            <a:xfrm>
              <a:off x="3949701" y="2759075"/>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 name="Freeform 249"/>
            <p:cNvSpPr>
              <a:spLocks/>
            </p:cNvSpPr>
            <p:nvPr/>
          </p:nvSpPr>
          <p:spPr bwMode="auto">
            <a:xfrm>
              <a:off x="4138613" y="2928938"/>
              <a:ext cx="88900" cy="79375"/>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 name="Freeform 250"/>
            <p:cNvSpPr>
              <a:spLocks/>
            </p:cNvSpPr>
            <p:nvPr/>
          </p:nvSpPr>
          <p:spPr bwMode="auto">
            <a:xfrm>
              <a:off x="4116388" y="293211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251"/>
            <p:cNvSpPr>
              <a:spLocks/>
            </p:cNvSpPr>
            <p:nvPr/>
          </p:nvSpPr>
          <p:spPr bwMode="auto">
            <a:xfrm>
              <a:off x="4141788" y="2859088"/>
              <a:ext cx="61913" cy="79375"/>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9" name="Freeform 252"/>
            <p:cNvSpPr>
              <a:spLocks/>
            </p:cNvSpPr>
            <p:nvPr/>
          </p:nvSpPr>
          <p:spPr bwMode="auto">
            <a:xfrm>
              <a:off x="4021138" y="3028950"/>
              <a:ext cx="88900" cy="74613"/>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 name="Freeform 253"/>
            <p:cNvSpPr>
              <a:spLocks/>
            </p:cNvSpPr>
            <p:nvPr/>
          </p:nvSpPr>
          <p:spPr bwMode="auto">
            <a:xfrm>
              <a:off x="3997326" y="3028950"/>
              <a:ext cx="36513" cy="74613"/>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 name="Freeform 254"/>
            <p:cNvSpPr>
              <a:spLocks/>
            </p:cNvSpPr>
            <p:nvPr/>
          </p:nvSpPr>
          <p:spPr bwMode="auto">
            <a:xfrm>
              <a:off x="4022726" y="2960688"/>
              <a:ext cx="60325" cy="73025"/>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 name="Freeform 255"/>
            <p:cNvSpPr>
              <a:spLocks/>
            </p:cNvSpPr>
            <p:nvPr/>
          </p:nvSpPr>
          <p:spPr bwMode="auto">
            <a:xfrm>
              <a:off x="3871913" y="3032125"/>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 name="Freeform 256"/>
            <p:cNvSpPr>
              <a:spLocks/>
            </p:cNvSpPr>
            <p:nvPr/>
          </p:nvSpPr>
          <p:spPr bwMode="auto">
            <a:xfrm>
              <a:off x="3846513" y="303212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 name="Freeform 257"/>
            <p:cNvSpPr>
              <a:spLocks/>
            </p:cNvSpPr>
            <p:nvPr/>
          </p:nvSpPr>
          <p:spPr bwMode="auto">
            <a:xfrm>
              <a:off x="3873501" y="2962275"/>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5" name="Freeform 258"/>
            <p:cNvSpPr>
              <a:spLocks/>
            </p:cNvSpPr>
            <p:nvPr/>
          </p:nvSpPr>
          <p:spPr bwMode="auto">
            <a:xfrm>
              <a:off x="4048126" y="2759075"/>
              <a:ext cx="114300" cy="69850"/>
            </a:xfrm>
            <a:custGeom>
              <a:avLst/>
              <a:gdLst/>
              <a:ahLst/>
              <a:cxnLst>
                <a:cxn ang="0">
                  <a:pos x="59" y="36"/>
                </a:cxn>
                <a:cxn ang="0">
                  <a:pos x="0" y="7"/>
                </a:cxn>
              </a:cxnLst>
              <a:rect l="0" t="0" r="r" b="b"/>
              <a:pathLst>
                <a:path w="59" h="36">
                  <a:moveTo>
                    <a:pt x="59" y="36"/>
                  </a:moveTo>
                  <a:cubicBezTo>
                    <a:pt x="59" y="36"/>
                    <a:pt x="42" y="0"/>
                    <a:pt x="0" y="7"/>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6" name="Freeform 259"/>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0"/>
            <p:cNvSpPr>
              <a:spLocks/>
            </p:cNvSpPr>
            <p:nvPr/>
          </p:nvSpPr>
          <p:spPr bwMode="auto">
            <a:xfrm>
              <a:off x="4151313" y="2816225"/>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1"/>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2"/>
            <p:cNvSpPr>
              <a:spLocks/>
            </p:cNvSpPr>
            <p:nvPr/>
          </p:nvSpPr>
          <p:spPr bwMode="auto">
            <a:xfrm>
              <a:off x="4027488" y="2759075"/>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3"/>
            <p:cNvSpPr>
              <a:spLocks/>
            </p:cNvSpPr>
            <p:nvPr/>
          </p:nvSpPr>
          <p:spPr bwMode="auto">
            <a:xfrm>
              <a:off x="3843338" y="2857500"/>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1" name="Freeform 264"/>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2" name="Freeform 265"/>
            <p:cNvSpPr>
              <a:spLocks/>
            </p:cNvSpPr>
            <p:nvPr/>
          </p:nvSpPr>
          <p:spPr bwMode="auto">
            <a:xfrm>
              <a:off x="3822701" y="2852738"/>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3" name="Freeform 266"/>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4"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285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79" name="TextBox 78"/>
          <p:cNvSpPr txBox="1"/>
          <p:nvPr/>
        </p:nvSpPr>
        <p:spPr>
          <a:xfrm>
            <a:off x="585452" y="2275463"/>
            <a:ext cx="1783464" cy="276999"/>
          </a:xfrm>
          <a:prstGeom prst="rect">
            <a:avLst/>
          </a:prstGeom>
          <a:noFill/>
          <a:ln>
            <a:noFill/>
          </a:ln>
        </p:spPr>
        <p:txBody>
          <a:bodyPr wrap="square" rtlCol="0">
            <a:spAutoFit/>
          </a:bodyPr>
          <a:lstStyle/>
          <a:p>
            <a:pPr algn="ctr"/>
            <a:r>
              <a:rPr lang="en-GB" sz="1200" b="1" dirty="0" smtClean="0"/>
              <a:t>Agile Development</a:t>
            </a:r>
            <a:endParaRPr lang="en-GB" sz="1200" dirty="0" smtClean="0"/>
          </a:p>
        </p:txBody>
      </p:sp>
      <p:sp>
        <p:nvSpPr>
          <p:cNvPr id="88" name="TextBox 87"/>
          <p:cNvSpPr txBox="1"/>
          <p:nvPr/>
        </p:nvSpPr>
        <p:spPr>
          <a:xfrm>
            <a:off x="2179651" y="2275463"/>
            <a:ext cx="2422882" cy="276999"/>
          </a:xfrm>
          <a:prstGeom prst="rect">
            <a:avLst/>
          </a:prstGeom>
          <a:noFill/>
        </p:spPr>
        <p:txBody>
          <a:bodyPr wrap="square" rtlCol="0">
            <a:spAutoFit/>
          </a:bodyPr>
          <a:lstStyle/>
          <a:p>
            <a:pPr algn="ctr"/>
            <a:r>
              <a:rPr lang="en-GB" sz="1200" b="1" dirty="0" smtClean="0">
                <a:solidFill>
                  <a:schemeClr val="accent6"/>
                </a:solidFill>
              </a:rPr>
              <a:t>Continuous Integration</a:t>
            </a:r>
            <a:endParaRPr lang="en-GB" sz="1200" dirty="0" smtClean="0">
              <a:solidFill>
                <a:schemeClr val="accent6"/>
              </a:solidFill>
            </a:endParaRPr>
          </a:p>
        </p:txBody>
      </p:sp>
      <p:grpSp>
        <p:nvGrpSpPr>
          <p:cNvPr id="4" name="Group 221"/>
          <p:cNvGrpSpPr/>
          <p:nvPr/>
        </p:nvGrpSpPr>
        <p:grpSpPr>
          <a:xfrm>
            <a:off x="6495206" y="2913560"/>
            <a:ext cx="1396131" cy="628736"/>
            <a:chOff x="6612169" y="2902927"/>
            <a:chExt cx="1396131" cy="628736"/>
          </a:xfrm>
        </p:grpSpPr>
        <p:sp>
          <p:nvSpPr>
            <p:cNvPr id="53" name="Freeform 716"/>
            <p:cNvSpPr>
              <a:spLocks noChangeAspect="1"/>
            </p:cNvSpPr>
            <p:nvPr/>
          </p:nvSpPr>
          <p:spPr bwMode="auto">
            <a:xfrm>
              <a:off x="6802046" y="2902927"/>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1" name="TextBox 140"/>
            <p:cNvSpPr txBox="1"/>
            <p:nvPr/>
          </p:nvSpPr>
          <p:spPr>
            <a:xfrm>
              <a:off x="6612169" y="3186188"/>
              <a:ext cx="1396131" cy="276999"/>
            </a:xfrm>
            <a:prstGeom prst="rect">
              <a:avLst/>
            </a:prstGeom>
            <a:noFill/>
          </p:spPr>
          <p:txBody>
            <a:bodyPr wrap="square" rtlCol="0">
              <a:spAutoFit/>
            </a:bodyPr>
            <a:lstStyle/>
            <a:p>
              <a:pPr algn="ctr"/>
              <a:r>
                <a:rPr lang="en-GB" sz="1200" b="1" dirty="0" smtClean="0">
                  <a:solidFill>
                    <a:schemeClr val="bg1"/>
                  </a:solidFill>
                </a:rPr>
                <a:t>DEV </a:t>
              </a:r>
            </a:p>
          </p:txBody>
        </p:sp>
      </p:grpSp>
      <p:grpSp>
        <p:nvGrpSpPr>
          <p:cNvPr id="45" name="Group 236"/>
          <p:cNvGrpSpPr/>
          <p:nvPr/>
        </p:nvGrpSpPr>
        <p:grpSpPr>
          <a:xfrm>
            <a:off x="6495206" y="4695086"/>
            <a:ext cx="1396131" cy="628736"/>
            <a:chOff x="6612169" y="4684453"/>
            <a:chExt cx="1396131" cy="628736"/>
          </a:xfrm>
        </p:grpSpPr>
        <p:sp>
          <p:nvSpPr>
            <p:cNvPr id="106" name="Freeform 716"/>
            <p:cNvSpPr>
              <a:spLocks noChangeAspect="1"/>
            </p:cNvSpPr>
            <p:nvPr/>
          </p:nvSpPr>
          <p:spPr bwMode="auto">
            <a:xfrm>
              <a:off x="6802046" y="4684453"/>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2" name="TextBox 141"/>
            <p:cNvSpPr txBox="1"/>
            <p:nvPr/>
          </p:nvSpPr>
          <p:spPr>
            <a:xfrm>
              <a:off x="6612169" y="4963256"/>
              <a:ext cx="1396131" cy="276999"/>
            </a:xfrm>
            <a:prstGeom prst="rect">
              <a:avLst/>
            </a:prstGeom>
            <a:noFill/>
          </p:spPr>
          <p:txBody>
            <a:bodyPr wrap="square" rtlCol="0">
              <a:spAutoFit/>
            </a:bodyPr>
            <a:lstStyle/>
            <a:p>
              <a:pPr algn="ctr"/>
              <a:r>
                <a:rPr lang="en-GB" sz="1200" b="1" dirty="0" smtClean="0">
                  <a:solidFill>
                    <a:schemeClr val="bg1"/>
                  </a:solidFill>
                </a:rPr>
                <a:t>PROD </a:t>
              </a:r>
            </a:p>
          </p:txBody>
        </p:sp>
      </p:grpSp>
      <p:grpSp>
        <p:nvGrpSpPr>
          <p:cNvPr id="46" name="Group 222"/>
          <p:cNvGrpSpPr/>
          <p:nvPr/>
        </p:nvGrpSpPr>
        <p:grpSpPr>
          <a:xfrm>
            <a:off x="6495206" y="3804323"/>
            <a:ext cx="1396131" cy="628736"/>
            <a:chOff x="6612169" y="3772424"/>
            <a:chExt cx="1396131" cy="628736"/>
          </a:xfrm>
        </p:grpSpPr>
        <p:sp>
          <p:nvSpPr>
            <p:cNvPr id="105" name="Freeform 716"/>
            <p:cNvSpPr>
              <a:spLocks noChangeAspect="1"/>
            </p:cNvSpPr>
            <p:nvPr/>
          </p:nvSpPr>
          <p:spPr bwMode="auto">
            <a:xfrm>
              <a:off x="6802046" y="3772424"/>
              <a:ext cx="1016376" cy="628736"/>
            </a:xfrm>
            <a:custGeom>
              <a:avLst/>
              <a:gdLst/>
              <a:ahLst/>
              <a:cxnLst>
                <a:cxn ang="0">
                  <a:pos x="148" y="109"/>
                </a:cxn>
                <a:cxn ang="0">
                  <a:pos x="176" y="80"/>
                </a:cxn>
                <a:cxn ang="0">
                  <a:pos x="148" y="51"/>
                </a:cxn>
                <a:cxn ang="0">
                  <a:pos x="147" y="51"/>
                </a:cxn>
                <a:cxn ang="0">
                  <a:pos x="147" y="49"/>
                </a:cxn>
                <a:cxn ang="0">
                  <a:pos x="98" y="0"/>
                </a:cxn>
                <a:cxn ang="0">
                  <a:pos x="51" y="32"/>
                </a:cxn>
                <a:cxn ang="0">
                  <a:pos x="39" y="30"/>
                </a:cxn>
                <a:cxn ang="0">
                  <a:pos x="0" y="69"/>
                </a:cxn>
                <a:cxn ang="0">
                  <a:pos x="39" y="109"/>
                </a:cxn>
                <a:cxn ang="0">
                  <a:pos x="121" y="109"/>
                </a:cxn>
              </a:cxnLst>
              <a:rect l="0" t="0" r="r" b="b"/>
              <a:pathLst>
                <a:path w="176" h="109">
                  <a:moveTo>
                    <a:pt x="148" y="109"/>
                  </a:moveTo>
                  <a:cubicBezTo>
                    <a:pt x="163" y="109"/>
                    <a:pt x="176" y="96"/>
                    <a:pt x="176" y="80"/>
                  </a:cubicBezTo>
                  <a:cubicBezTo>
                    <a:pt x="176" y="64"/>
                    <a:pt x="163" y="51"/>
                    <a:pt x="148" y="51"/>
                  </a:cubicBezTo>
                  <a:cubicBezTo>
                    <a:pt x="147" y="51"/>
                    <a:pt x="147" y="51"/>
                    <a:pt x="147" y="51"/>
                  </a:cubicBezTo>
                  <a:cubicBezTo>
                    <a:pt x="147" y="50"/>
                    <a:pt x="147" y="50"/>
                    <a:pt x="147" y="49"/>
                  </a:cubicBezTo>
                  <a:cubicBezTo>
                    <a:pt x="147" y="22"/>
                    <a:pt x="125" y="0"/>
                    <a:pt x="98" y="0"/>
                  </a:cubicBezTo>
                  <a:cubicBezTo>
                    <a:pt x="76" y="0"/>
                    <a:pt x="58" y="13"/>
                    <a:pt x="51" y="32"/>
                  </a:cubicBezTo>
                  <a:cubicBezTo>
                    <a:pt x="48" y="31"/>
                    <a:pt x="43" y="30"/>
                    <a:pt x="39" y="30"/>
                  </a:cubicBezTo>
                  <a:cubicBezTo>
                    <a:pt x="18" y="30"/>
                    <a:pt x="0" y="48"/>
                    <a:pt x="0" y="69"/>
                  </a:cubicBezTo>
                  <a:cubicBezTo>
                    <a:pt x="0" y="91"/>
                    <a:pt x="18" y="109"/>
                    <a:pt x="39" y="109"/>
                  </a:cubicBezTo>
                  <a:cubicBezTo>
                    <a:pt x="121" y="109"/>
                    <a:pt x="121" y="109"/>
                    <a:pt x="121" y="109"/>
                  </a:cubicBezTo>
                </a:path>
              </a:pathLst>
            </a:custGeom>
            <a:noFill/>
            <a:ln w="381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3" name="TextBox 142"/>
            <p:cNvSpPr txBox="1"/>
            <p:nvPr/>
          </p:nvSpPr>
          <p:spPr>
            <a:xfrm>
              <a:off x="6612169" y="4057028"/>
              <a:ext cx="1396131" cy="276999"/>
            </a:xfrm>
            <a:prstGeom prst="rect">
              <a:avLst/>
            </a:prstGeom>
            <a:noFill/>
          </p:spPr>
          <p:txBody>
            <a:bodyPr wrap="square" rtlCol="0">
              <a:spAutoFit/>
            </a:bodyPr>
            <a:lstStyle/>
            <a:p>
              <a:pPr algn="ctr"/>
              <a:r>
                <a:rPr lang="en-GB" sz="1200" b="1" dirty="0" smtClean="0">
                  <a:solidFill>
                    <a:schemeClr val="bg1"/>
                  </a:solidFill>
                </a:rPr>
                <a:t>TEST </a:t>
              </a:r>
            </a:p>
          </p:txBody>
        </p:sp>
      </p:grpSp>
      <p:sp>
        <p:nvSpPr>
          <p:cNvPr id="144" name="TextBox 143"/>
          <p:cNvSpPr txBox="1"/>
          <p:nvPr/>
        </p:nvSpPr>
        <p:spPr>
          <a:xfrm>
            <a:off x="6104991" y="2275463"/>
            <a:ext cx="2176559" cy="276999"/>
          </a:xfrm>
          <a:prstGeom prst="rect">
            <a:avLst/>
          </a:prstGeom>
          <a:noFill/>
        </p:spPr>
        <p:txBody>
          <a:bodyPr wrap="square" rtlCol="0">
            <a:spAutoFit/>
          </a:bodyPr>
          <a:lstStyle/>
          <a:p>
            <a:pPr algn="ctr"/>
            <a:r>
              <a:rPr lang="en-GB" sz="1200" b="1" dirty="0" smtClean="0">
                <a:solidFill>
                  <a:schemeClr val="bg1"/>
                </a:solidFill>
              </a:rPr>
              <a:t>Dynamic Capacity</a:t>
            </a:r>
            <a:endParaRPr lang="en-GB" sz="1200" dirty="0" smtClean="0">
              <a:solidFill>
                <a:schemeClr val="bg1"/>
              </a:solidFill>
            </a:endParaRPr>
          </a:p>
        </p:txBody>
      </p:sp>
      <p:sp>
        <p:nvSpPr>
          <p:cNvPr id="145" name="TextBox 144"/>
          <p:cNvSpPr txBox="1"/>
          <p:nvPr/>
        </p:nvSpPr>
        <p:spPr>
          <a:xfrm>
            <a:off x="8265332" y="3650656"/>
            <a:ext cx="1368551" cy="646331"/>
          </a:xfrm>
          <a:prstGeom prst="rect">
            <a:avLst/>
          </a:prstGeom>
          <a:noFill/>
        </p:spPr>
        <p:txBody>
          <a:bodyPr wrap="square" rtlCol="0">
            <a:spAutoFit/>
          </a:bodyPr>
          <a:lstStyle/>
          <a:p>
            <a:pPr algn="ctr"/>
            <a:r>
              <a:rPr lang="en-GB" sz="1200" b="1" dirty="0" smtClean="0"/>
              <a:t>Application Performance Monitoring</a:t>
            </a:r>
            <a:endParaRPr lang="en-GB" sz="1200" dirty="0" smtClean="0"/>
          </a:p>
        </p:txBody>
      </p:sp>
      <p:grpSp>
        <p:nvGrpSpPr>
          <p:cNvPr id="47" name="Group 207"/>
          <p:cNvGrpSpPr>
            <a:grpSpLocks noChangeAspect="1"/>
          </p:cNvGrpSpPr>
          <p:nvPr/>
        </p:nvGrpSpPr>
        <p:grpSpPr>
          <a:xfrm>
            <a:off x="8541481" y="2798525"/>
            <a:ext cx="816253" cy="518398"/>
            <a:chOff x="7964190" y="4931520"/>
            <a:chExt cx="1360420" cy="863996"/>
          </a:xfrm>
        </p:grpSpPr>
        <p:sp>
          <p:nvSpPr>
            <p:cNvPr id="146" name="Freeform 193"/>
            <p:cNvSpPr>
              <a:spLocks noChangeAspect="1"/>
            </p:cNvSpPr>
            <p:nvPr/>
          </p:nvSpPr>
          <p:spPr bwMode="auto">
            <a:xfrm>
              <a:off x="7964190" y="4946709"/>
              <a:ext cx="1360420" cy="848807"/>
            </a:xfrm>
            <a:custGeom>
              <a:avLst/>
              <a:gdLst/>
              <a:ahLst/>
              <a:cxnLst>
                <a:cxn ang="0">
                  <a:pos x="234" y="130"/>
                </a:cxn>
                <a:cxn ang="0">
                  <a:pos x="234" y="130"/>
                </a:cxn>
                <a:cxn ang="0">
                  <a:pos x="231" y="136"/>
                </a:cxn>
                <a:cxn ang="0">
                  <a:pos x="229" y="141"/>
                </a:cxn>
                <a:cxn ang="0">
                  <a:pos x="224" y="145"/>
                </a:cxn>
                <a:cxn ang="0">
                  <a:pos x="217" y="146"/>
                </a:cxn>
                <a:cxn ang="0">
                  <a:pos x="15" y="146"/>
                </a:cxn>
                <a:cxn ang="0">
                  <a:pos x="15" y="146"/>
                </a:cxn>
                <a:cxn ang="0">
                  <a:pos x="9" y="145"/>
                </a:cxn>
                <a:cxn ang="0">
                  <a:pos x="4" y="141"/>
                </a:cxn>
                <a:cxn ang="0">
                  <a:pos x="1" y="136"/>
                </a:cxn>
                <a:cxn ang="0">
                  <a:pos x="0" y="130"/>
                </a:cxn>
                <a:cxn ang="0">
                  <a:pos x="212" y="130"/>
                </a:cxn>
                <a:cxn ang="0">
                  <a:pos x="212" y="0"/>
                </a:cxn>
                <a:cxn ang="0">
                  <a:pos x="20" y="0"/>
                </a:cxn>
                <a:cxn ang="0">
                  <a:pos x="20" y="112"/>
                </a:cxn>
              </a:cxnLst>
              <a:rect l="0" t="0" r="r" b="b"/>
              <a:pathLst>
                <a:path w="234" h="146">
                  <a:moveTo>
                    <a:pt x="234" y="130"/>
                  </a:moveTo>
                  <a:lnTo>
                    <a:pt x="234" y="130"/>
                  </a:lnTo>
                  <a:lnTo>
                    <a:pt x="231" y="136"/>
                  </a:lnTo>
                  <a:lnTo>
                    <a:pt x="229" y="141"/>
                  </a:lnTo>
                  <a:lnTo>
                    <a:pt x="224" y="145"/>
                  </a:lnTo>
                  <a:lnTo>
                    <a:pt x="217" y="146"/>
                  </a:lnTo>
                  <a:lnTo>
                    <a:pt x="15" y="146"/>
                  </a:lnTo>
                  <a:lnTo>
                    <a:pt x="15" y="146"/>
                  </a:lnTo>
                  <a:lnTo>
                    <a:pt x="9" y="145"/>
                  </a:lnTo>
                  <a:lnTo>
                    <a:pt x="4" y="141"/>
                  </a:lnTo>
                  <a:lnTo>
                    <a:pt x="1" y="136"/>
                  </a:lnTo>
                  <a:lnTo>
                    <a:pt x="0" y="130"/>
                  </a:lnTo>
                  <a:lnTo>
                    <a:pt x="212" y="130"/>
                  </a:lnTo>
                  <a:lnTo>
                    <a:pt x="212" y="0"/>
                  </a:lnTo>
                  <a:lnTo>
                    <a:pt x="20" y="0"/>
                  </a:lnTo>
                  <a:lnTo>
                    <a:pt x="20" y="112"/>
                  </a:lnTo>
                </a:path>
              </a:pathLst>
            </a:custGeom>
            <a:noFill/>
            <a:ln w="19050" cap="sq">
              <a:solidFill>
                <a:srgbClr val="1A171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9286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5939" y="4931520"/>
              <a:ext cx="738657" cy="695784"/>
            </a:xfrm>
            <a:prstGeom prst="rect">
              <a:avLst/>
            </a:prstGeom>
            <a:noFill/>
            <a:ln w="9525">
              <a:noFill/>
              <a:miter lim="800000"/>
              <a:headEnd/>
              <a:tailEnd/>
            </a:ln>
          </p:spPr>
        </p:pic>
        <p:grpSp>
          <p:nvGrpSpPr>
            <p:cNvPr id="48" name="Groupe 386"/>
            <p:cNvGrpSpPr>
              <a:grpSpLocks noChangeAspect="1"/>
            </p:cNvGrpSpPr>
            <p:nvPr/>
          </p:nvGrpSpPr>
          <p:grpSpPr>
            <a:xfrm>
              <a:off x="8162543" y="5062899"/>
              <a:ext cx="210180" cy="148185"/>
              <a:chOff x="5543551" y="3457575"/>
              <a:chExt cx="441325" cy="311151"/>
            </a:xfrm>
          </p:grpSpPr>
          <p:sp>
            <p:nvSpPr>
              <p:cNvPr id="16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 name="Groupe 386"/>
            <p:cNvGrpSpPr>
              <a:grpSpLocks noChangeAspect="1"/>
            </p:cNvGrpSpPr>
            <p:nvPr/>
          </p:nvGrpSpPr>
          <p:grpSpPr>
            <a:xfrm>
              <a:off x="8162543" y="5253787"/>
              <a:ext cx="210180" cy="148185"/>
              <a:chOff x="5543551" y="3457575"/>
              <a:chExt cx="441325" cy="311151"/>
            </a:xfrm>
          </p:grpSpPr>
          <p:sp>
            <p:nvSpPr>
              <p:cNvPr id="179"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0" name="Groupe 386"/>
            <p:cNvGrpSpPr>
              <a:grpSpLocks noChangeAspect="1"/>
            </p:cNvGrpSpPr>
            <p:nvPr/>
          </p:nvGrpSpPr>
          <p:grpSpPr>
            <a:xfrm>
              <a:off x="8162543" y="5444676"/>
              <a:ext cx="210180" cy="148185"/>
              <a:chOff x="5543551" y="3457575"/>
              <a:chExt cx="441325" cy="311151"/>
            </a:xfrm>
          </p:grpSpPr>
          <p:sp>
            <p:nvSpPr>
              <p:cNvPr id="194" name="Freeform 450"/>
              <p:cNvSpPr>
                <a:spLocks/>
              </p:cNvSpPr>
              <p:nvPr/>
            </p:nvSpPr>
            <p:spPr bwMode="auto">
              <a:xfrm>
                <a:off x="5629276" y="3484563"/>
                <a:ext cx="296863" cy="106363"/>
              </a:xfrm>
              <a:custGeom>
                <a:avLst/>
                <a:gdLst/>
                <a:ahLst/>
                <a:cxnLst>
                  <a:cxn ang="0">
                    <a:pos x="0" y="47"/>
                  </a:cxn>
                  <a:cxn ang="0">
                    <a:pos x="109" y="24"/>
                  </a:cxn>
                  <a:cxn ang="0">
                    <a:pos x="132" y="47"/>
                  </a:cxn>
                </a:cxnLst>
                <a:rect l="0" t="0" r="r" b="b"/>
                <a:pathLst>
                  <a:path w="132" h="47">
                    <a:moveTo>
                      <a:pt x="0" y="47"/>
                    </a:moveTo>
                    <a:cubicBezTo>
                      <a:pt x="24" y="11"/>
                      <a:pt x="72" y="0"/>
                      <a:pt x="109" y="24"/>
                    </a:cubicBezTo>
                    <a:cubicBezTo>
                      <a:pt x="118" y="30"/>
                      <a:pt x="126" y="38"/>
                      <a:pt x="132" y="4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451"/>
              <p:cNvSpPr>
                <a:spLocks/>
              </p:cNvSpPr>
              <p:nvPr/>
            </p:nvSpPr>
            <p:spPr bwMode="auto">
              <a:xfrm>
                <a:off x="5575301" y="3468688"/>
                <a:ext cx="403225" cy="185738"/>
              </a:xfrm>
              <a:custGeom>
                <a:avLst/>
                <a:gdLst/>
                <a:ahLst/>
                <a:cxnLst>
                  <a:cxn ang="0">
                    <a:pos x="0" y="82"/>
                  </a:cxn>
                  <a:cxn ang="0">
                    <a:pos x="105" y="8"/>
                  </a:cxn>
                  <a:cxn ang="0">
                    <a:pos x="179" y="82"/>
                  </a:cxn>
                </a:cxnLst>
                <a:rect l="0" t="0" r="r" b="b"/>
                <a:pathLst>
                  <a:path w="179" h="82">
                    <a:moveTo>
                      <a:pt x="0" y="82"/>
                    </a:moveTo>
                    <a:cubicBezTo>
                      <a:pt x="9" y="32"/>
                      <a:pt x="56" y="0"/>
                      <a:pt x="105" y="8"/>
                    </a:cubicBezTo>
                    <a:cubicBezTo>
                      <a:pt x="143" y="15"/>
                      <a:pt x="172" y="44"/>
                      <a:pt x="179" y="8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452"/>
              <p:cNvSpPr>
                <a:spLocks/>
              </p:cNvSpPr>
              <p:nvPr/>
            </p:nvSpPr>
            <p:spPr bwMode="auto">
              <a:xfrm>
                <a:off x="5543551" y="3457575"/>
                <a:ext cx="441325" cy="309563"/>
              </a:xfrm>
              <a:custGeom>
                <a:avLst/>
                <a:gdLst/>
                <a:ahLst/>
                <a:cxnLst>
                  <a:cxn ang="0">
                    <a:pos x="19" y="137"/>
                  </a:cxn>
                  <a:cxn ang="0">
                    <a:pos x="69" y="19"/>
                  </a:cxn>
                  <a:cxn ang="0">
                    <a:pos x="187" y="69"/>
                  </a:cxn>
                  <a:cxn ang="0">
                    <a:pos x="187" y="137"/>
                  </a:cxn>
                </a:cxnLst>
                <a:rect l="0" t="0" r="r" b="b"/>
                <a:pathLst>
                  <a:path w="196" h="137">
                    <a:moveTo>
                      <a:pt x="19" y="137"/>
                    </a:moveTo>
                    <a:cubicBezTo>
                      <a:pt x="0" y="91"/>
                      <a:pt x="23" y="38"/>
                      <a:pt x="69" y="19"/>
                    </a:cubicBezTo>
                    <a:cubicBezTo>
                      <a:pt x="115" y="0"/>
                      <a:pt x="168" y="22"/>
                      <a:pt x="187" y="69"/>
                    </a:cubicBezTo>
                    <a:cubicBezTo>
                      <a:pt x="196" y="91"/>
                      <a:pt x="196" y="115"/>
                      <a:pt x="187" y="137"/>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Line 453"/>
              <p:cNvSpPr>
                <a:spLocks noChangeShapeType="1"/>
              </p:cNvSpPr>
              <p:nvPr/>
            </p:nvSpPr>
            <p:spPr bwMode="auto">
              <a:xfrm>
                <a:off x="5775326" y="3509963"/>
                <a:ext cx="1588" cy="17463"/>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Line 454"/>
              <p:cNvSpPr>
                <a:spLocks noChangeShapeType="1"/>
              </p:cNvSpPr>
              <p:nvPr/>
            </p:nvSpPr>
            <p:spPr bwMode="auto">
              <a:xfrm>
                <a:off x="5629276" y="3590925"/>
                <a:ext cx="1746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Line 455"/>
              <p:cNvSpPr>
                <a:spLocks noChangeShapeType="1"/>
              </p:cNvSpPr>
              <p:nvPr/>
            </p:nvSpPr>
            <p:spPr bwMode="auto">
              <a:xfrm>
                <a:off x="5905501" y="3590925"/>
                <a:ext cx="1905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Line 456"/>
              <p:cNvSpPr>
                <a:spLocks noChangeShapeType="1"/>
              </p:cNvSpPr>
              <p:nvPr/>
            </p:nvSpPr>
            <p:spPr bwMode="auto">
              <a:xfrm>
                <a:off x="5691188" y="3532188"/>
                <a:ext cx="7938"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Line 457"/>
              <p:cNvSpPr>
                <a:spLocks noChangeShapeType="1"/>
              </p:cNvSpPr>
              <p:nvPr/>
            </p:nvSpPr>
            <p:spPr bwMode="auto">
              <a:xfrm flipH="1">
                <a:off x="5851526" y="3532188"/>
                <a:ext cx="9525" cy="12700"/>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458"/>
              <p:cNvSpPr>
                <a:spLocks/>
              </p:cNvSpPr>
              <p:nvPr/>
            </p:nvSpPr>
            <p:spPr bwMode="auto">
              <a:xfrm>
                <a:off x="5780088" y="3554413"/>
                <a:ext cx="77788" cy="92075"/>
              </a:xfrm>
              <a:custGeom>
                <a:avLst/>
                <a:gdLst/>
                <a:ahLst/>
                <a:cxnLst>
                  <a:cxn ang="0">
                    <a:pos x="0" y="39"/>
                  </a:cxn>
                  <a:cxn ang="0">
                    <a:pos x="32" y="0"/>
                  </a:cxn>
                  <a:cxn ang="0">
                    <a:pos x="35" y="2"/>
                  </a:cxn>
                  <a:cxn ang="0">
                    <a:pos x="2" y="41"/>
                  </a:cxn>
                </a:cxnLst>
                <a:rect l="0" t="0" r="r" b="b"/>
                <a:pathLst>
                  <a:path w="35" h="41">
                    <a:moveTo>
                      <a:pt x="0" y="39"/>
                    </a:moveTo>
                    <a:cubicBezTo>
                      <a:pt x="32" y="0"/>
                      <a:pt x="32" y="0"/>
                      <a:pt x="32" y="0"/>
                    </a:cubicBezTo>
                    <a:cubicBezTo>
                      <a:pt x="35" y="2"/>
                      <a:pt x="35" y="2"/>
                      <a:pt x="35" y="2"/>
                    </a:cubicBezTo>
                    <a:cubicBezTo>
                      <a:pt x="22" y="18"/>
                      <a:pt x="16" y="25"/>
                      <a:pt x="2" y="41"/>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459"/>
              <p:cNvSpPr>
                <a:spLocks/>
              </p:cNvSpPr>
              <p:nvPr/>
            </p:nvSpPr>
            <p:spPr bwMode="auto">
              <a:xfrm>
                <a:off x="5768976" y="3649663"/>
                <a:ext cx="19050" cy="15875"/>
              </a:xfrm>
              <a:custGeom>
                <a:avLst/>
                <a:gdLst/>
                <a:ahLst/>
                <a:cxnLst>
                  <a:cxn ang="0">
                    <a:pos x="8" y="0"/>
                  </a:cxn>
                  <a:cxn ang="0">
                    <a:pos x="6" y="6"/>
                  </a:cxn>
                  <a:cxn ang="0">
                    <a:pos x="0" y="4"/>
                  </a:cxn>
                  <a:cxn ang="0">
                    <a:pos x="0" y="2"/>
                  </a:cxn>
                </a:cxnLst>
                <a:rect l="0" t="0" r="r" b="b"/>
                <a:pathLst>
                  <a:path w="9" h="7">
                    <a:moveTo>
                      <a:pt x="8" y="0"/>
                    </a:moveTo>
                    <a:cubicBezTo>
                      <a:pt x="9" y="2"/>
                      <a:pt x="8" y="5"/>
                      <a:pt x="6" y="6"/>
                    </a:cubicBezTo>
                    <a:cubicBezTo>
                      <a:pt x="4" y="7"/>
                      <a:pt x="1" y="6"/>
                      <a:pt x="0" y="4"/>
                    </a:cubicBezTo>
                    <a:cubicBezTo>
                      <a:pt x="0" y="3"/>
                      <a:pt x="0" y="3"/>
                      <a:pt x="0" y="2"/>
                    </a:cubicBezTo>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Line 461"/>
              <p:cNvSpPr>
                <a:spLocks noChangeShapeType="1"/>
              </p:cNvSpPr>
              <p:nvPr/>
            </p:nvSpPr>
            <p:spPr bwMode="auto">
              <a:xfrm>
                <a:off x="5576888" y="3656013"/>
                <a:ext cx="188913"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Line 462"/>
              <p:cNvSpPr>
                <a:spLocks noChangeShapeType="1"/>
              </p:cNvSpPr>
              <p:nvPr/>
            </p:nvSpPr>
            <p:spPr bwMode="auto">
              <a:xfrm>
                <a:off x="5838825" y="3656013"/>
                <a:ext cx="139700"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Line 463"/>
              <p:cNvSpPr>
                <a:spLocks noChangeShapeType="1"/>
              </p:cNvSpPr>
              <p:nvPr/>
            </p:nvSpPr>
            <p:spPr bwMode="auto">
              <a:xfrm>
                <a:off x="5588000" y="3767138"/>
                <a:ext cx="352425" cy="1588"/>
              </a:xfrm>
              <a:prstGeom prst="line">
                <a:avLst/>
              </a:pr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464"/>
              <p:cNvSpPr>
                <a:spLocks/>
              </p:cNvSpPr>
              <p:nvPr/>
            </p:nvSpPr>
            <p:spPr bwMode="auto">
              <a:xfrm>
                <a:off x="5653088" y="3716338"/>
                <a:ext cx="247650" cy="50800"/>
              </a:xfrm>
              <a:custGeom>
                <a:avLst/>
                <a:gdLst/>
                <a:ahLst/>
                <a:cxnLst>
                  <a:cxn ang="0">
                    <a:pos x="0" y="0"/>
                  </a:cxn>
                  <a:cxn ang="0">
                    <a:pos x="156" y="0"/>
                  </a:cxn>
                  <a:cxn ang="0">
                    <a:pos x="156" y="32"/>
                  </a:cxn>
                  <a:cxn ang="0">
                    <a:pos x="0" y="32"/>
                  </a:cxn>
                  <a:cxn ang="0">
                    <a:pos x="0" y="0"/>
                  </a:cxn>
                  <a:cxn ang="0">
                    <a:pos x="0" y="0"/>
                  </a:cxn>
                </a:cxnLst>
                <a:rect l="0" t="0" r="r" b="b"/>
                <a:pathLst>
                  <a:path w="156" h="32">
                    <a:moveTo>
                      <a:pt x="0" y="0"/>
                    </a:moveTo>
                    <a:lnTo>
                      <a:pt x="156" y="0"/>
                    </a:lnTo>
                    <a:lnTo>
                      <a:pt x="156" y="32"/>
                    </a:lnTo>
                    <a:lnTo>
                      <a:pt x="0" y="32"/>
                    </a:lnTo>
                    <a:lnTo>
                      <a:pt x="0" y="0"/>
                    </a:lnTo>
                    <a:lnTo>
                      <a:pt x="0" y="0"/>
                    </a:lnTo>
                    <a:close/>
                  </a:path>
                </a:pathLst>
              </a:custGeom>
              <a:no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251" name="TextBox 250"/>
          <p:cNvSpPr txBox="1"/>
          <p:nvPr/>
        </p:nvSpPr>
        <p:spPr>
          <a:xfrm>
            <a:off x="8263728" y="2275463"/>
            <a:ext cx="1371759" cy="461665"/>
          </a:xfrm>
          <a:prstGeom prst="rect">
            <a:avLst/>
          </a:prstGeom>
          <a:noFill/>
        </p:spPr>
        <p:txBody>
          <a:bodyPr wrap="square" rtlCol="0">
            <a:spAutoFit/>
          </a:bodyPr>
          <a:lstStyle/>
          <a:p>
            <a:pPr algn="ctr"/>
            <a:r>
              <a:rPr lang="en-GB" sz="1200" b="1" dirty="0" smtClean="0"/>
              <a:t>Automated Testing</a:t>
            </a:r>
            <a:endParaRPr lang="en-GB" sz="1200" dirty="0" smtClean="0"/>
          </a:p>
        </p:txBody>
      </p:sp>
      <p:grpSp>
        <p:nvGrpSpPr>
          <p:cNvPr id="51" name="Groupe 341"/>
          <p:cNvGrpSpPr>
            <a:grpSpLocks noChangeAspect="1"/>
          </p:cNvGrpSpPr>
          <p:nvPr/>
        </p:nvGrpSpPr>
        <p:grpSpPr>
          <a:xfrm>
            <a:off x="8542945" y="4355636"/>
            <a:ext cx="813324" cy="512933"/>
            <a:chOff x="3967163" y="2006600"/>
            <a:chExt cx="455613" cy="287338"/>
          </a:xfrm>
        </p:grpSpPr>
        <p:sp>
          <p:nvSpPr>
            <p:cNvPr id="212" name="Freeform 782"/>
            <p:cNvSpPr>
              <a:spLocks/>
            </p:cNvSpPr>
            <p:nvPr/>
          </p:nvSpPr>
          <p:spPr bwMode="auto">
            <a:xfrm>
              <a:off x="3967163" y="2006600"/>
              <a:ext cx="455613" cy="287338"/>
            </a:xfrm>
            <a:custGeom>
              <a:avLst/>
              <a:gdLst/>
              <a:ahLst/>
              <a:cxnLst>
                <a:cxn ang="0">
                  <a:pos x="235" y="132"/>
                </a:cxn>
                <a:cxn ang="0">
                  <a:pos x="219" y="148"/>
                </a:cxn>
                <a:cxn ang="0">
                  <a:pos x="16" y="148"/>
                </a:cxn>
                <a:cxn ang="0">
                  <a:pos x="0" y="132"/>
                </a:cxn>
                <a:cxn ang="0">
                  <a:pos x="214" y="132"/>
                </a:cxn>
                <a:cxn ang="0">
                  <a:pos x="214" y="0"/>
                </a:cxn>
                <a:cxn ang="0">
                  <a:pos x="21" y="0"/>
                </a:cxn>
                <a:cxn ang="0">
                  <a:pos x="21" y="114"/>
                </a:cxn>
              </a:cxnLst>
              <a:rect l="0" t="0" r="r" b="b"/>
              <a:pathLst>
                <a:path w="235" h="148">
                  <a:moveTo>
                    <a:pt x="235" y="132"/>
                  </a:moveTo>
                  <a:cubicBezTo>
                    <a:pt x="235" y="141"/>
                    <a:pt x="228" y="148"/>
                    <a:pt x="219" y="148"/>
                  </a:cubicBezTo>
                  <a:cubicBezTo>
                    <a:pt x="16" y="148"/>
                    <a:pt x="16" y="148"/>
                    <a:pt x="16" y="148"/>
                  </a:cubicBezTo>
                  <a:cubicBezTo>
                    <a:pt x="7" y="148"/>
                    <a:pt x="0" y="141"/>
                    <a:pt x="0" y="132"/>
                  </a:cubicBezTo>
                  <a:cubicBezTo>
                    <a:pt x="214" y="132"/>
                    <a:pt x="214" y="132"/>
                    <a:pt x="214" y="132"/>
                  </a:cubicBezTo>
                  <a:cubicBezTo>
                    <a:pt x="214" y="0"/>
                    <a:pt x="214" y="0"/>
                    <a:pt x="214" y="0"/>
                  </a:cubicBezTo>
                  <a:cubicBezTo>
                    <a:pt x="21" y="0"/>
                    <a:pt x="21" y="0"/>
                    <a:pt x="21" y="0"/>
                  </a:cubicBezTo>
                  <a:cubicBezTo>
                    <a:pt x="21" y="114"/>
                    <a:pt x="21" y="114"/>
                    <a:pt x="21" y="114"/>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783"/>
            <p:cNvSpPr>
              <a:spLocks/>
            </p:cNvSpPr>
            <p:nvPr/>
          </p:nvSpPr>
          <p:spPr bwMode="auto">
            <a:xfrm>
              <a:off x="4232275" y="2160588"/>
              <a:ext cx="87313" cy="65088"/>
            </a:xfrm>
            <a:custGeom>
              <a:avLst/>
              <a:gdLst/>
              <a:ahLst/>
              <a:cxnLst>
                <a:cxn ang="0">
                  <a:pos x="43" y="30"/>
                </a:cxn>
                <a:cxn ang="0">
                  <a:pos x="38" y="33"/>
                </a:cxn>
                <a:cxn ang="0">
                  <a:pos x="1" y="9"/>
                </a:cxn>
                <a:cxn ang="0">
                  <a:pos x="1" y="3"/>
                </a:cxn>
                <a:cxn ang="0">
                  <a:pos x="1" y="3"/>
                </a:cxn>
                <a:cxn ang="0">
                  <a:pos x="6" y="1"/>
                </a:cxn>
                <a:cxn ang="0">
                  <a:pos x="43" y="25"/>
                </a:cxn>
                <a:cxn ang="0">
                  <a:pos x="43" y="30"/>
                </a:cxn>
              </a:cxnLst>
              <a:rect l="0" t="0" r="r" b="b"/>
              <a:pathLst>
                <a:path w="45" h="34">
                  <a:moveTo>
                    <a:pt x="43" y="30"/>
                  </a:moveTo>
                  <a:cubicBezTo>
                    <a:pt x="42" y="33"/>
                    <a:pt x="40" y="34"/>
                    <a:pt x="38" y="33"/>
                  </a:cubicBezTo>
                  <a:cubicBezTo>
                    <a:pt x="1" y="9"/>
                    <a:pt x="1" y="9"/>
                    <a:pt x="1" y="9"/>
                  </a:cubicBezTo>
                  <a:cubicBezTo>
                    <a:pt x="0" y="8"/>
                    <a:pt x="0" y="6"/>
                    <a:pt x="1" y="3"/>
                  </a:cubicBezTo>
                  <a:cubicBezTo>
                    <a:pt x="1" y="3"/>
                    <a:pt x="1" y="3"/>
                    <a:pt x="1" y="3"/>
                  </a:cubicBezTo>
                  <a:cubicBezTo>
                    <a:pt x="2" y="1"/>
                    <a:pt x="5" y="0"/>
                    <a:pt x="6" y="1"/>
                  </a:cubicBezTo>
                  <a:cubicBezTo>
                    <a:pt x="43" y="25"/>
                    <a:pt x="43" y="25"/>
                    <a:pt x="43" y="25"/>
                  </a:cubicBezTo>
                  <a:cubicBezTo>
                    <a:pt x="45" y="26"/>
                    <a:pt x="45" y="28"/>
                    <a:pt x="43" y="30"/>
                  </a:cubicBezTo>
                  <a:close/>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784"/>
            <p:cNvSpPr>
              <a:spLocks/>
            </p:cNvSpPr>
            <p:nvPr/>
          </p:nvSpPr>
          <p:spPr bwMode="auto">
            <a:xfrm>
              <a:off x="4075113" y="2049463"/>
              <a:ext cx="179388" cy="160338"/>
            </a:xfrm>
            <a:custGeom>
              <a:avLst/>
              <a:gdLst/>
              <a:ahLst/>
              <a:cxnLst>
                <a:cxn ang="0">
                  <a:pos x="71" y="8"/>
                </a:cxn>
                <a:cxn ang="0">
                  <a:pos x="71" y="8"/>
                </a:cxn>
                <a:cxn ang="0">
                  <a:pos x="87" y="33"/>
                </a:cxn>
                <a:cxn ang="0">
                  <a:pos x="54" y="79"/>
                </a:cxn>
                <a:cxn ang="0">
                  <a:pos x="5" y="47"/>
                </a:cxn>
                <a:cxn ang="0">
                  <a:pos x="39" y="1"/>
                </a:cxn>
                <a:cxn ang="0">
                  <a:pos x="54" y="1"/>
                </a:cxn>
              </a:cxnLst>
              <a:rect l="0" t="0" r="r" b="b"/>
              <a:pathLst>
                <a:path w="92" h="83">
                  <a:moveTo>
                    <a:pt x="71" y="8"/>
                  </a:moveTo>
                  <a:cubicBezTo>
                    <a:pt x="71" y="8"/>
                    <a:pt x="71" y="8"/>
                    <a:pt x="71" y="8"/>
                  </a:cubicBezTo>
                  <a:cubicBezTo>
                    <a:pt x="79" y="14"/>
                    <a:pt x="85" y="22"/>
                    <a:pt x="87" y="33"/>
                  </a:cubicBezTo>
                  <a:cubicBezTo>
                    <a:pt x="92" y="54"/>
                    <a:pt x="76" y="75"/>
                    <a:pt x="54" y="79"/>
                  </a:cubicBezTo>
                  <a:cubicBezTo>
                    <a:pt x="31" y="83"/>
                    <a:pt x="9" y="69"/>
                    <a:pt x="5" y="47"/>
                  </a:cubicBezTo>
                  <a:cubicBezTo>
                    <a:pt x="0" y="25"/>
                    <a:pt x="16" y="5"/>
                    <a:pt x="39" y="1"/>
                  </a:cubicBezTo>
                  <a:cubicBezTo>
                    <a:pt x="44" y="0"/>
                    <a:pt x="49" y="0"/>
                    <a:pt x="54" y="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785"/>
            <p:cNvSpPr>
              <a:spLocks/>
            </p:cNvSpPr>
            <p:nvPr/>
          </p:nvSpPr>
          <p:spPr bwMode="auto">
            <a:xfrm>
              <a:off x="4092575" y="2058988"/>
              <a:ext cx="144463" cy="133350"/>
            </a:xfrm>
            <a:custGeom>
              <a:avLst/>
              <a:gdLst/>
              <a:ahLst/>
              <a:cxnLst>
                <a:cxn ang="0">
                  <a:pos x="4" y="41"/>
                </a:cxn>
                <a:cxn ang="0">
                  <a:pos x="31" y="3"/>
                </a:cxn>
                <a:cxn ang="0">
                  <a:pos x="31" y="3"/>
                </a:cxn>
                <a:cxn ang="0">
                  <a:pos x="31" y="3"/>
                </a:cxn>
                <a:cxn ang="0">
                  <a:pos x="70" y="29"/>
                </a:cxn>
                <a:cxn ang="0">
                  <a:pos x="70" y="29"/>
                </a:cxn>
                <a:cxn ang="0">
                  <a:pos x="70" y="29"/>
                </a:cxn>
                <a:cxn ang="0">
                  <a:pos x="43" y="66"/>
                </a:cxn>
                <a:cxn ang="0">
                  <a:pos x="43" y="66"/>
                </a:cxn>
                <a:cxn ang="0">
                  <a:pos x="43" y="66"/>
                </a:cxn>
                <a:cxn ang="0">
                  <a:pos x="4" y="41"/>
                </a:cxn>
                <a:cxn ang="0">
                  <a:pos x="4" y="41"/>
                </a:cxn>
              </a:cxnLst>
              <a:rect l="0" t="0" r="r" b="b"/>
              <a:pathLst>
                <a:path w="74" h="69">
                  <a:moveTo>
                    <a:pt x="4" y="41"/>
                  </a:moveTo>
                  <a:cubicBezTo>
                    <a:pt x="0" y="23"/>
                    <a:pt x="13" y="6"/>
                    <a:pt x="31" y="3"/>
                  </a:cubicBezTo>
                  <a:cubicBezTo>
                    <a:pt x="31" y="3"/>
                    <a:pt x="31" y="3"/>
                    <a:pt x="31" y="3"/>
                  </a:cubicBezTo>
                  <a:cubicBezTo>
                    <a:pt x="31" y="3"/>
                    <a:pt x="31" y="3"/>
                    <a:pt x="31" y="3"/>
                  </a:cubicBezTo>
                  <a:cubicBezTo>
                    <a:pt x="49" y="0"/>
                    <a:pt x="67" y="12"/>
                    <a:pt x="70" y="29"/>
                  </a:cubicBezTo>
                  <a:cubicBezTo>
                    <a:pt x="70" y="29"/>
                    <a:pt x="70" y="29"/>
                    <a:pt x="70" y="29"/>
                  </a:cubicBezTo>
                  <a:cubicBezTo>
                    <a:pt x="70" y="29"/>
                    <a:pt x="70" y="29"/>
                    <a:pt x="70" y="29"/>
                  </a:cubicBezTo>
                  <a:cubicBezTo>
                    <a:pt x="74" y="46"/>
                    <a:pt x="61" y="63"/>
                    <a:pt x="43" y="66"/>
                  </a:cubicBezTo>
                  <a:cubicBezTo>
                    <a:pt x="43" y="66"/>
                    <a:pt x="43" y="66"/>
                    <a:pt x="43" y="66"/>
                  </a:cubicBezTo>
                  <a:cubicBezTo>
                    <a:pt x="43" y="66"/>
                    <a:pt x="43" y="66"/>
                    <a:pt x="43" y="66"/>
                  </a:cubicBezTo>
                  <a:cubicBezTo>
                    <a:pt x="25" y="69"/>
                    <a:pt x="7" y="58"/>
                    <a:pt x="4" y="41"/>
                  </a:cubicBezTo>
                  <a:cubicBezTo>
                    <a:pt x="4" y="41"/>
                    <a:pt x="4" y="41"/>
                    <a:pt x="4" y="4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786"/>
            <p:cNvSpPr>
              <a:spLocks noEditPoints="1"/>
            </p:cNvSpPr>
            <p:nvPr/>
          </p:nvSpPr>
          <p:spPr bwMode="auto">
            <a:xfrm>
              <a:off x="4122738" y="2092325"/>
              <a:ext cx="95250" cy="77788"/>
            </a:xfrm>
            <a:custGeom>
              <a:avLst/>
              <a:gdLst/>
              <a:ahLst/>
              <a:cxnLst>
                <a:cxn ang="0">
                  <a:pos x="48" y="2"/>
                </a:cxn>
                <a:cxn ang="0">
                  <a:pos x="49" y="4"/>
                </a:cxn>
                <a:cxn ang="0">
                  <a:pos x="47" y="5"/>
                </a:cxn>
                <a:cxn ang="0">
                  <a:pos x="47" y="5"/>
                </a:cxn>
                <a:cxn ang="0">
                  <a:pos x="35" y="10"/>
                </a:cxn>
                <a:cxn ang="0">
                  <a:pos x="24" y="20"/>
                </a:cxn>
                <a:cxn ang="0">
                  <a:pos x="12" y="39"/>
                </a:cxn>
                <a:cxn ang="0">
                  <a:pos x="12" y="39"/>
                </a:cxn>
                <a:cxn ang="0">
                  <a:pos x="10" y="40"/>
                </a:cxn>
                <a:cxn ang="0">
                  <a:pos x="9" y="39"/>
                </a:cxn>
                <a:cxn ang="0">
                  <a:pos x="1" y="22"/>
                </a:cxn>
                <a:cxn ang="0">
                  <a:pos x="1" y="20"/>
                </a:cxn>
                <a:cxn ang="0">
                  <a:pos x="2" y="19"/>
                </a:cxn>
                <a:cxn ang="0">
                  <a:pos x="4" y="20"/>
                </a:cxn>
                <a:cxn ang="0">
                  <a:pos x="11" y="25"/>
                </a:cxn>
                <a:cxn ang="0">
                  <a:pos x="29" y="5"/>
                </a:cxn>
                <a:cxn ang="0">
                  <a:pos x="42" y="0"/>
                </a:cxn>
                <a:cxn ang="0">
                  <a:pos x="48" y="2"/>
                </a:cxn>
                <a:cxn ang="0">
                  <a:pos x="15" y="26"/>
                </a:cxn>
                <a:cxn ang="0">
                  <a:pos x="18" y="22"/>
                </a:cxn>
                <a:cxn ang="0">
                  <a:pos x="13" y="29"/>
                </a:cxn>
                <a:cxn ang="0">
                  <a:pos x="12" y="30"/>
                </a:cxn>
                <a:cxn ang="0">
                  <a:pos x="11" y="30"/>
                </a:cxn>
                <a:cxn ang="0">
                  <a:pos x="10" y="29"/>
                </a:cxn>
                <a:cxn ang="0">
                  <a:pos x="7" y="27"/>
                </a:cxn>
                <a:cxn ang="0">
                  <a:pos x="10" y="34"/>
                </a:cxn>
                <a:cxn ang="0">
                  <a:pos x="15" y="26"/>
                </a:cxn>
              </a:cxnLst>
              <a:rect l="0" t="0" r="r" b="b"/>
              <a:pathLst>
                <a:path w="49" h="40">
                  <a:moveTo>
                    <a:pt x="48" y="2"/>
                  </a:moveTo>
                  <a:cubicBezTo>
                    <a:pt x="49" y="2"/>
                    <a:pt x="49" y="3"/>
                    <a:pt x="49" y="4"/>
                  </a:cubicBezTo>
                  <a:cubicBezTo>
                    <a:pt x="49" y="5"/>
                    <a:pt x="48" y="5"/>
                    <a:pt x="47" y="5"/>
                  </a:cubicBezTo>
                  <a:cubicBezTo>
                    <a:pt x="47" y="5"/>
                    <a:pt x="47" y="5"/>
                    <a:pt x="47" y="5"/>
                  </a:cubicBezTo>
                  <a:cubicBezTo>
                    <a:pt x="43" y="5"/>
                    <a:pt x="39" y="7"/>
                    <a:pt x="35" y="10"/>
                  </a:cubicBezTo>
                  <a:cubicBezTo>
                    <a:pt x="31" y="13"/>
                    <a:pt x="27" y="16"/>
                    <a:pt x="24" y="20"/>
                  </a:cubicBezTo>
                  <a:cubicBezTo>
                    <a:pt x="18" y="28"/>
                    <a:pt x="13" y="37"/>
                    <a:pt x="12" y="39"/>
                  </a:cubicBezTo>
                  <a:cubicBezTo>
                    <a:pt x="12" y="39"/>
                    <a:pt x="12" y="39"/>
                    <a:pt x="12" y="39"/>
                  </a:cubicBezTo>
                  <a:cubicBezTo>
                    <a:pt x="12" y="40"/>
                    <a:pt x="11" y="40"/>
                    <a:pt x="10" y="40"/>
                  </a:cubicBezTo>
                  <a:cubicBezTo>
                    <a:pt x="10" y="40"/>
                    <a:pt x="9" y="40"/>
                    <a:pt x="9" y="39"/>
                  </a:cubicBezTo>
                  <a:cubicBezTo>
                    <a:pt x="1" y="22"/>
                    <a:pt x="1" y="22"/>
                    <a:pt x="1" y="22"/>
                  </a:cubicBezTo>
                  <a:cubicBezTo>
                    <a:pt x="0" y="21"/>
                    <a:pt x="0" y="20"/>
                    <a:pt x="1" y="20"/>
                  </a:cubicBezTo>
                  <a:cubicBezTo>
                    <a:pt x="2" y="19"/>
                    <a:pt x="2" y="19"/>
                    <a:pt x="2" y="19"/>
                  </a:cubicBezTo>
                  <a:cubicBezTo>
                    <a:pt x="3" y="19"/>
                    <a:pt x="3" y="19"/>
                    <a:pt x="4" y="20"/>
                  </a:cubicBezTo>
                  <a:cubicBezTo>
                    <a:pt x="11" y="25"/>
                    <a:pt x="11" y="25"/>
                    <a:pt x="11" y="25"/>
                  </a:cubicBezTo>
                  <a:cubicBezTo>
                    <a:pt x="18" y="15"/>
                    <a:pt x="24" y="9"/>
                    <a:pt x="29" y="5"/>
                  </a:cubicBezTo>
                  <a:cubicBezTo>
                    <a:pt x="35" y="1"/>
                    <a:pt x="39" y="0"/>
                    <a:pt x="42" y="0"/>
                  </a:cubicBezTo>
                  <a:cubicBezTo>
                    <a:pt x="46" y="0"/>
                    <a:pt x="48" y="1"/>
                    <a:pt x="48" y="2"/>
                  </a:cubicBezTo>
                  <a:close/>
                  <a:moveTo>
                    <a:pt x="15" y="26"/>
                  </a:moveTo>
                  <a:cubicBezTo>
                    <a:pt x="16" y="25"/>
                    <a:pt x="17" y="24"/>
                    <a:pt x="18" y="22"/>
                  </a:cubicBezTo>
                  <a:cubicBezTo>
                    <a:pt x="16" y="24"/>
                    <a:pt x="15" y="26"/>
                    <a:pt x="13" y="29"/>
                  </a:cubicBezTo>
                  <a:cubicBezTo>
                    <a:pt x="13" y="29"/>
                    <a:pt x="12" y="30"/>
                    <a:pt x="12" y="30"/>
                  </a:cubicBezTo>
                  <a:cubicBezTo>
                    <a:pt x="12" y="30"/>
                    <a:pt x="11" y="30"/>
                    <a:pt x="11" y="30"/>
                  </a:cubicBezTo>
                  <a:cubicBezTo>
                    <a:pt x="11" y="30"/>
                    <a:pt x="11" y="30"/>
                    <a:pt x="10" y="29"/>
                  </a:cubicBezTo>
                  <a:cubicBezTo>
                    <a:pt x="7" y="27"/>
                    <a:pt x="7" y="27"/>
                    <a:pt x="7" y="27"/>
                  </a:cubicBezTo>
                  <a:cubicBezTo>
                    <a:pt x="10" y="34"/>
                    <a:pt x="10" y="34"/>
                    <a:pt x="10" y="34"/>
                  </a:cubicBezTo>
                  <a:cubicBezTo>
                    <a:pt x="12" y="32"/>
                    <a:pt x="13" y="29"/>
                    <a:pt x="15" y="26"/>
                  </a:cubicBezTo>
                </a:path>
              </a:pathLst>
            </a:custGeom>
            <a:solidFill>
              <a:srgbClr val="1A171B"/>
            </a:solidFill>
            <a:ln w="190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2" name="Group 300"/>
          <p:cNvGrpSpPr/>
          <p:nvPr/>
        </p:nvGrpSpPr>
        <p:grpSpPr>
          <a:xfrm>
            <a:off x="2495867" y="3973865"/>
            <a:ext cx="1857953" cy="1469039"/>
            <a:chOff x="2793591" y="4197159"/>
            <a:chExt cx="1533859" cy="1245746"/>
          </a:xfrm>
        </p:grpSpPr>
        <p:sp>
          <p:nvSpPr>
            <p:cNvPr id="219" name="Curved Up Arrow 218"/>
            <p:cNvSpPr/>
            <p:nvPr/>
          </p:nvSpPr>
          <p:spPr>
            <a:xfrm>
              <a:off x="2881034" y="4840420"/>
              <a:ext cx="1446416" cy="602485"/>
            </a:xfrm>
            <a:prstGeom prst="curvedUpArrow">
              <a:avLst/>
            </a:prstGeom>
            <a:solidFill>
              <a:schemeClr val="tx1"/>
            </a:solid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0" name="Curved Up Arrow 219"/>
            <p:cNvSpPr/>
            <p:nvPr/>
          </p:nvSpPr>
          <p:spPr>
            <a:xfrm flipH="1" flipV="1">
              <a:off x="2793591" y="4197159"/>
              <a:ext cx="1446416" cy="602485"/>
            </a:xfrm>
            <a:prstGeom prst="curvedUpArrow">
              <a:avLst/>
            </a:prstGeom>
            <a:solidFill>
              <a:schemeClr val="tx1"/>
            </a:solidFill>
            <a:ln>
              <a:solidFill>
                <a:schemeClr val="tx1"/>
              </a:solidFill>
            </a:ln>
            <a:effectLst>
              <a:outerShdw dir="5400000" algn="ctr" rotWithShape="0">
                <a:schemeClr val="bg1"/>
              </a:outerShdw>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8" name="TextBox 217"/>
            <p:cNvSpPr txBox="1"/>
            <p:nvPr/>
          </p:nvSpPr>
          <p:spPr>
            <a:xfrm>
              <a:off x="2910501" y="4724974"/>
              <a:ext cx="1300039" cy="375617"/>
            </a:xfrm>
            <a:prstGeom prst="rect">
              <a:avLst/>
            </a:prstGeom>
            <a:noFill/>
          </p:spPr>
          <p:txBody>
            <a:bodyPr wrap="square" rtlCol="0">
              <a:spAutoFit/>
            </a:bodyPr>
            <a:lstStyle/>
            <a:p>
              <a:pPr algn="ctr"/>
              <a:r>
                <a:rPr lang="en-US" sz="1200" b="1" i="1" dirty="0" smtClean="0"/>
                <a:t>Optimized cycle time</a:t>
              </a:r>
            </a:p>
          </p:txBody>
        </p:sp>
      </p:grpSp>
      <p:cxnSp>
        <p:nvCxnSpPr>
          <p:cNvPr id="255" name="Straight Arrow Connector 254"/>
          <p:cNvCxnSpPr/>
          <p:nvPr/>
        </p:nvCxnSpPr>
        <p:spPr>
          <a:xfrm>
            <a:off x="2342435" y="3277982"/>
            <a:ext cx="559981"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7" name="Straight Arrow Connector 286"/>
          <p:cNvCxnSpPr/>
          <p:nvPr/>
        </p:nvCxnSpPr>
        <p:spPr>
          <a:xfrm rot="-5400000">
            <a:off x="1086899" y="4984183"/>
            <a:ext cx="1944000" cy="0"/>
          </a:xfrm>
          <a:prstGeom prst="straightConnector1">
            <a:avLst/>
          </a:prstGeom>
          <a:ln w="31750">
            <a:tailEnd type="arrow"/>
          </a:ln>
        </p:spPr>
        <p:style>
          <a:lnRef idx="1">
            <a:schemeClr val="dk1"/>
          </a:lnRef>
          <a:fillRef idx="0">
            <a:schemeClr val="dk1"/>
          </a:fillRef>
          <a:effectRef idx="0">
            <a:schemeClr val="dk1"/>
          </a:effectRef>
          <a:fontRef idx="minor">
            <a:schemeClr val="tx1"/>
          </a:fontRef>
        </p:style>
      </p:cxnSp>
      <p:cxnSp>
        <p:nvCxnSpPr>
          <p:cNvPr id="288" name="Straight Arrow Connector 287"/>
          <p:cNvCxnSpPr/>
          <p:nvPr/>
        </p:nvCxnSpPr>
        <p:spPr>
          <a:xfrm flipH="1">
            <a:off x="1116831" y="5956183"/>
            <a:ext cx="7812000" cy="0"/>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0" name="TextBox 279"/>
          <p:cNvSpPr txBox="1"/>
          <p:nvPr/>
        </p:nvSpPr>
        <p:spPr>
          <a:xfrm>
            <a:off x="3905103" y="5783755"/>
            <a:ext cx="2631652" cy="306467"/>
          </a:xfrm>
          <a:prstGeom prst="roundRect">
            <a:avLst/>
          </a:prstGeom>
          <a:solidFill>
            <a:schemeClr val="bg1">
              <a:lumMod val="95000"/>
            </a:schemeClr>
          </a:solidFill>
          <a:ln w="19050">
            <a:solidFill>
              <a:schemeClr val="tx1"/>
            </a:solidFill>
            <a:prstDash val="solid"/>
          </a:ln>
        </p:spPr>
        <p:txBody>
          <a:bodyPr wrap="square" rtlCol="0">
            <a:spAutoFit/>
          </a:bodyPr>
          <a:lstStyle/>
          <a:p>
            <a:pPr algn="ctr"/>
            <a:r>
              <a:rPr lang="en-GB" sz="1200" b="1" dirty="0" smtClean="0"/>
              <a:t>Continuous Feedback Loop</a:t>
            </a:r>
            <a:endParaRPr lang="en-GB" sz="1200" dirty="0" smtClean="0"/>
          </a:p>
        </p:txBody>
      </p:sp>
      <p:cxnSp>
        <p:nvCxnSpPr>
          <p:cNvPr id="291" name="Straight Arrow Connector 290"/>
          <p:cNvCxnSpPr/>
          <p:nvPr/>
        </p:nvCxnSpPr>
        <p:spPr>
          <a:xfrm flipV="1">
            <a:off x="8920505" y="5225814"/>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cxnSp>
        <p:nvCxnSpPr>
          <p:cNvPr id="276" name="Straight Arrow Connector 275"/>
          <p:cNvCxnSpPr/>
          <p:nvPr/>
        </p:nvCxnSpPr>
        <p:spPr>
          <a:xfrm rot="16200000">
            <a:off x="834194" y="4386061"/>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4" name="Straight Arrow Connector 293"/>
          <p:cNvCxnSpPr/>
          <p:nvPr/>
        </p:nvCxnSpPr>
        <p:spPr>
          <a:xfrm flipV="1">
            <a:off x="1114184" y="5229352"/>
            <a:ext cx="0" cy="730369"/>
          </a:xfrm>
          <a:prstGeom prst="straightConnector1">
            <a:avLst/>
          </a:prstGeom>
          <a:ln w="31750">
            <a:tailEnd type="none"/>
          </a:ln>
        </p:spPr>
        <p:style>
          <a:lnRef idx="1">
            <a:schemeClr val="dk1"/>
          </a:lnRef>
          <a:fillRef idx="0">
            <a:schemeClr val="dk1"/>
          </a:fillRef>
          <a:effectRef idx="0">
            <a:schemeClr val="dk1"/>
          </a:effectRef>
          <a:fontRef idx="minor">
            <a:schemeClr val="tx1"/>
          </a:fontRef>
        </p:style>
      </p:cxnSp>
      <p:sp>
        <p:nvSpPr>
          <p:cNvPr id="284" name="Rounded Rectangle 283"/>
          <p:cNvSpPr/>
          <p:nvPr/>
        </p:nvSpPr>
        <p:spPr>
          <a:xfrm>
            <a:off x="506672" y="4528253"/>
            <a:ext cx="1215024" cy="1097439"/>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54" name="Group 275"/>
          <p:cNvGrpSpPr>
            <a:grpSpLocks noChangeAspect="1"/>
          </p:cNvGrpSpPr>
          <p:nvPr/>
        </p:nvGrpSpPr>
        <p:grpSpPr>
          <a:xfrm>
            <a:off x="712747" y="4866774"/>
            <a:ext cx="765631" cy="597786"/>
            <a:chOff x="510333" y="1293868"/>
            <a:chExt cx="893416" cy="697556"/>
          </a:xfrm>
        </p:grpSpPr>
        <p:grpSp>
          <p:nvGrpSpPr>
            <p:cNvPr id="55" name="Groupe 585"/>
            <p:cNvGrpSpPr/>
            <p:nvPr/>
          </p:nvGrpSpPr>
          <p:grpSpPr>
            <a:xfrm>
              <a:off x="852194" y="1578386"/>
              <a:ext cx="551555" cy="413038"/>
              <a:chOff x="4467226" y="3211513"/>
              <a:chExt cx="347663" cy="260351"/>
            </a:xfrm>
          </p:grpSpPr>
          <p:sp>
            <p:nvSpPr>
              <p:cNvPr id="2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7"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8"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59"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0" name="Rectangle 315"/>
              <p:cNvSpPr>
                <a:spLocks noChangeArrowheads="1"/>
              </p:cNvSpPr>
              <p:nvPr/>
            </p:nvSpPr>
            <p:spPr bwMode="auto">
              <a:xfrm>
                <a:off x="4683126" y="3340101"/>
                <a:ext cx="71438" cy="131763"/>
              </a:xfrm>
              <a:prstGeom prst="rect">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1"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2"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3" name="Line 318"/>
              <p:cNvSpPr>
                <a:spLocks noChangeShapeType="1"/>
              </p:cNvSpPr>
              <p:nvPr/>
            </p:nvSpPr>
            <p:spPr bwMode="auto">
              <a:xfrm flipV="1">
                <a:off x="4549776" y="3365501"/>
                <a:ext cx="73025"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4" name="Line 319"/>
              <p:cNvSpPr>
                <a:spLocks noChangeShapeType="1"/>
              </p:cNvSpPr>
              <p:nvPr/>
            </p:nvSpPr>
            <p:spPr bwMode="auto">
              <a:xfrm flipV="1">
                <a:off x="4562476" y="3394076"/>
                <a:ext cx="74613" cy="44450"/>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5"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56" name="Groupe 587"/>
            <p:cNvGrpSpPr/>
            <p:nvPr/>
          </p:nvGrpSpPr>
          <p:grpSpPr>
            <a:xfrm rot="20880025">
              <a:off x="510333" y="1293868"/>
              <a:ext cx="595715" cy="473517"/>
              <a:chOff x="355601" y="3870326"/>
              <a:chExt cx="433388" cy="344488"/>
            </a:xfrm>
          </p:grpSpPr>
          <p:sp>
            <p:nvSpPr>
              <p:cNvPr id="267" name="Freeform 328"/>
              <p:cNvSpPr>
                <a:spLocks/>
              </p:cNvSpPr>
              <p:nvPr/>
            </p:nvSpPr>
            <p:spPr bwMode="auto">
              <a:xfrm>
                <a:off x="355601" y="3968751"/>
                <a:ext cx="433388" cy="246063"/>
              </a:xfrm>
              <a:custGeom>
                <a:avLst/>
                <a:gdLst/>
                <a:ahLst/>
                <a:cxnLst>
                  <a:cxn ang="0">
                    <a:pos x="223" y="81"/>
                  </a:cxn>
                  <a:cxn ang="0">
                    <a:pos x="218" y="90"/>
                  </a:cxn>
                  <a:cxn ang="0">
                    <a:pos x="23" y="127"/>
                  </a:cxn>
                  <a:cxn ang="0">
                    <a:pos x="15" y="121"/>
                  </a:cxn>
                  <a:cxn ang="0">
                    <a:pos x="0" y="46"/>
                  </a:cxn>
                  <a:cxn ang="0">
                    <a:pos x="6" y="38"/>
                  </a:cxn>
                  <a:cxn ang="0">
                    <a:pos x="201" y="1"/>
                  </a:cxn>
                  <a:cxn ang="0">
                    <a:pos x="209" y="6"/>
                  </a:cxn>
                  <a:cxn ang="0">
                    <a:pos x="223" y="81"/>
                  </a:cxn>
                </a:cxnLst>
                <a:rect l="0" t="0" r="r" b="b"/>
                <a:pathLst>
                  <a:path w="224" h="127">
                    <a:moveTo>
                      <a:pt x="223" y="81"/>
                    </a:moveTo>
                    <a:cubicBezTo>
                      <a:pt x="224" y="85"/>
                      <a:pt x="222" y="89"/>
                      <a:pt x="218" y="90"/>
                    </a:cubicBezTo>
                    <a:cubicBezTo>
                      <a:pt x="23" y="127"/>
                      <a:pt x="23" y="127"/>
                      <a:pt x="23" y="127"/>
                    </a:cubicBezTo>
                    <a:cubicBezTo>
                      <a:pt x="19" y="127"/>
                      <a:pt x="15" y="125"/>
                      <a:pt x="15" y="121"/>
                    </a:cubicBezTo>
                    <a:cubicBezTo>
                      <a:pt x="0" y="46"/>
                      <a:pt x="0" y="46"/>
                      <a:pt x="0" y="46"/>
                    </a:cubicBezTo>
                    <a:cubicBezTo>
                      <a:pt x="0" y="42"/>
                      <a:pt x="2" y="38"/>
                      <a:pt x="6" y="38"/>
                    </a:cubicBezTo>
                    <a:cubicBezTo>
                      <a:pt x="201" y="1"/>
                      <a:pt x="201" y="1"/>
                      <a:pt x="201" y="1"/>
                    </a:cubicBezTo>
                    <a:cubicBezTo>
                      <a:pt x="205" y="0"/>
                      <a:pt x="208" y="2"/>
                      <a:pt x="209" y="6"/>
                    </a:cubicBezTo>
                    <a:lnTo>
                      <a:pt x="223" y="81"/>
                    </a:ln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8" name="Freeform 329"/>
              <p:cNvSpPr>
                <a:spLocks noEditPoints="1"/>
              </p:cNvSpPr>
              <p:nvPr/>
            </p:nvSpPr>
            <p:spPr bwMode="auto">
              <a:xfrm>
                <a:off x="401639" y="4064001"/>
                <a:ext cx="90488" cy="101600"/>
              </a:xfrm>
              <a:custGeom>
                <a:avLst/>
                <a:gdLst/>
                <a:ahLst/>
                <a:cxnLst>
                  <a:cxn ang="0">
                    <a:pos x="19" y="3"/>
                  </a:cxn>
                  <a:cxn ang="0">
                    <a:pos x="45" y="22"/>
                  </a:cxn>
                  <a:cxn ang="0">
                    <a:pos x="28" y="49"/>
                  </a:cxn>
                  <a:cxn ang="0">
                    <a:pos x="3" y="30"/>
                  </a:cxn>
                  <a:cxn ang="0">
                    <a:pos x="19" y="3"/>
                  </a:cxn>
                  <a:cxn ang="0">
                    <a:pos x="27" y="44"/>
                  </a:cxn>
                  <a:cxn ang="0">
                    <a:pos x="39" y="23"/>
                  </a:cxn>
                  <a:cxn ang="0">
                    <a:pos x="20" y="8"/>
                  </a:cxn>
                  <a:cxn ang="0">
                    <a:pos x="9" y="29"/>
                  </a:cxn>
                  <a:cxn ang="0">
                    <a:pos x="27" y="44"/>
                  </a:cxn>
                </a:cxnLst>
                <a:rect l="0" t="0" r="r" b="b"/>
                <a:pathLst>
                  <a:path w="47" h="52">
                    <a:moveTo>
                      <a:pt x="19" y="3"/>
                    </a:moveTo>
                    <a:cubicBezTo>
                      <a:pt x="34" y="0"/>
                      <a:pt x="43" y="10"/>
                      <a:pt x="45" y="22"/>
                    </a:cubicBezTo>
                    <a:cubicBezTo>
                      <a:pt x="47" y="34"/>
                      <a:pt x="42" y="46"/>
                      <a:pt x="28" y="49"/>
                    </a:cubicBezTo>
                    <a:cubicBezTo>
                      <a:pt x="14" y="52"/>
                      <a:pt x="5" y="42"/>
                      <a:pt x="3" y="30"/>
                    </a:cubicBezTo>
                    <a:cubicBezTo>
                      <a:pt x="0" y="18"/>
                      <a:pt x="5" y="5"/>
                      <a:pt x="19" y="3"/>
                    </a:cubicBezTo>
                    <a:close/>
                    <a:moveTo>
                      <a:pt x="27" y="44"/>
                    </a:moveTo>
                    <a:cubicBezTo>
                      <a:pt x="38" y="42"/>
                      <a:pt x="41" y="32"/>
                      <a:pt x="39" y="23"/>
                    </a:cubicBezTo>
                    <a:cubicBezTo>
                      <a:pt x="37" y="14"/>
                      <a:pt x="31" y="6"/>
                      <a:pt x="20" y="8"/>
                    </a:cubicBezTo>
                    <a:cubicBezTo>
                      <a:pt x="10" y="10"/>
                      <a:pt x="7" y="20"/>
                      <a:pt x="9" y="29"/>
                    </a:cubicBezTo>
                    <a:cubicBezTo>
                      <a:pt x="10" y="38"/>
                      <a:pt x="17" y="46"/>
                      <a:pt x="27" y="44"/>
                    </a:cubicBez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69" name="Freeform 330"/>
              <p:cNvSpPr>
                <a:spLocks noEditPoints="1"/>
              </p:cNvSpPr>
              <p:nvPr/>
            </p:nvSpPr>
            <p:spPr bwMode="auto">
              <a:xfrm>
                <a:off x="493714" y="4051301"/>
                <a:ext cx="73025" cy="96838"/>
              </a:xfrm>
              <a:custGeom>
                <a:avLst/>
                <a:gdLst/>
                <a:ahLst/>
                <a:cxnLst>
                  <a:cxn ang="0">
                    <a:pos x="0" y="5"/>
                  </a:cxn>
                  <a:cxn ang="0">
                    <a:pos x="20" y="2"/>
                  </a:cxn>
                  <a:cxn ang="0">
                    <a:pos x="36" y="12"/>
                  </a:cxn>
                  <a:cxn ang="0">
                    <a:pos x="25" y="28"/>
                  </a:cxn>
                  <a:cxn ang="0">
                    <a:pos x="11" y="30"/>
                  </a:cxn>
                  <a:cxn ang="0">
                    <a:pos x="14" y="49"/>
                  </a:cxn>
                  <a:cxn ang="0">
                    <a:pos x="9" y="50"/>
                  </a:cxn>
                  <a:cxn ang="0">
                    <a:pos x="0" y="5"/>
                  </a:cxn>
                  <a:cxn ang="0">
                    <a:pos x="10" y="25"/>
                  </a:cxn>
                  <a:cxn ang="0">
                    <a:pos x="22" y="23"/>
                  </a:cxn>
                  <a:cxn ang="0">
                    <a:pos x="30" y="13"/>
                  </a:cxn>
                  <a:cxn ang="0">
                    <a:pos x="18" y="7"/>
                  </a:cxn>
                  <a:cxn ang="0">
                    <a:pos x="7" y="9"/>
                  </a:cxn>
                  <a:cxn ang="0">
                    <a:pos x="10" y="25"/>
                  </a:cxn>
                </a:cxnLst>
                <a:rect l="0" t="0" r="r" b="b"/>
                <a:pathLst>
                  <a:path w="37" h="50">
                    <a:moveTo>
                      <a:pt x="0" y="5"/>
                    </a:moveTo>
                    <a:cubicBezTo>
                      <a:pt x="20" y="2"/>
                      <a:pt x="20" y="2"/>
                      <a:pt x="20" y="2"/>
                    </a:cubicBezTo>
                    <a:cubicBezTo>
                      <a:pt x="28" y="0"/>
                      <a:pt x="34" y="4"/>
                      <a:pt x="36" y="12"/>
                    </a:cubicBezTo>
                    <a:cubicBezTo>
                      <a:pt x="37" y="20"/>
                      <a:pt x="33" y="26"/>
                      <a:pt x="25" y="28"/>
                    </a:cubicBezTo>
                    <a:cubicBezTo>
                      <a:pt x="11" y="30"/>
                      <a:pt x="11" y="30"/>
                      <a:pt x="11" y="30"/>
                    </a:cubicBezTo>
                    <a:cubicBezTo>
                      <a:pt x="14" y="49"/>
                      <a:pt x="14" y="49"/>
                      <a:pt x="14" y="49"/>
                    </a:cubicBezTo>
                    <a:cubicBezTo>
                      <a:pt x="9" y="50"/>
                      <a:pt x="9" y="50"/>
                      <a:pt x="9" y="50"/>
                    </a:cubicBezTo>
                    <a:lnTo>
                      <a:pt x="0" y="5"/>
                    </a:lnTo>
                    <a:close/>
                    <a:moveTo>
                      <a:pt x="10" y="25"/>
                    </a:moveTo>
                    <a:cubicBezTo>
                      <a:pt x="22" y="23"/>
                      <a:pt x="22" y="23"/>
                      <a:pt x="22" y="23"/>
                    </a:cubicBezTo>
                    <a:cubicBezTo>
                      <a:pt x="28" y="22"/>
                      <a:pt x="31" y="19"/>
                      <a:pt x="30" y="13"/>
                    </a:cubicBezTo>
                    <a:cubicBezTo>
                      <a:pt x="29" y="8"/>
                      <a:pt x="25" y="6"/>
                      <a:pt x="18" y="7"/>
                    </a:cubicBezTo>
                    <a:cubicBezTo>
                      <a:pt x="7" y="9"/>
                      <a:pt x="7" y="9"/>
                      <a:pt x="7" y="9"/>
                    </a:cubicBezTo>
                    <a:lnTo>
                      <a:pt x="10" y="25"/>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0" name="Freeform 331"/>
              <p:cNvSpPr>
                <a:spLocks/>
              </p:cNvSpPr>
              <p:nvPr/>
            </p:nvSpPr>
            <p:spPr bwMode="auto">
              <a:xfrm>
                <a:off x="571501" y="4035426"/>
                <a:ext cx="77788" cy="96838"/>
              </a:xfrm>
              <a:custGeom>
                <a:avLst/>
                <a:gdLst/>
                <a:ahLst/>
                <a:cxnLst>
                  <a:cxn ang="0">
                    <a:pos x="0" y="7"/>
                  </a:cxn>
                  <a:cxn ang="0">
                    <a:pos x="38" y="0"/>
                  </a:cxn>
                  <a:cxn ang="0">
                    <a:pos x="39" y="6"/>
                  </a:cxn>
                  <a:cxn ang="0">
                    <a:pos x="9" y="12"/>
                  </a:cxn>
                  <a:cxn ang="0">
                    <a:pos x="12" y="29"/>
                  </a:cxn>
                  <a:cxn ang="0">
                    <a:pos x="41" y="23"/>
                  </a:cxn>
                  <a:cxn ang="0">
                    <a:pos x="42" y="29"/>
                  </a:cxn>
                  <a:cxn ang="0">
                    <a:pos x="14" y="35"/>
                  </a:cxn>
                  <a:cxn ang="0">
                    <a:pos x="17" y="54"/>
                  </a:cxn>
                  <a:cxn ang="0">
                    <a:pos x="48" y="48"/>
                  </a:cxn>
                  <a:cxn ang="0">
                    <a:pos x="49" y="54"/>
                  </a:cxn>
                  <a:cxn ang="0">
                    <a:pos x="11" y="61"/>
                  </a:cxn>
                  <a:cxn ang="0">
                    <a:pos x="0" y="7"/>
                  </a:cxn>
                </a:cxnLst>
                <a:rect l="0" t="0" r="r" b="b"/>
                <a:pathLst>
                  <a:path w="49" h="61">
                    <a:moveTo>
                      <a:pt x="0" y="7"/>
                    </a:moveTo>
                    <a:lnTo>
                      <a:pt x="38" y="0"/>
                    </a:lnTo>
                    <a:lnTo>
                      <a:pt x="39" y="6"/>
                    </a:lnTo>
                    <a:lnTo>
                      <a:pt x="9" y="12"/>
                    </a:lnTo>
                    <a:lnTo>
                      <a:pt x="12" y="29"/>
                    </a:lnTo>
                    <a:lnTo>
                      <a:pt x="41" y="23"/>
                    </a:lnTo>
                    <a:lnTo>
                      <a:pt x="42" y="29"/>
                    </a:lnTo>
                    <a:lnTo>
                      <a:pt x="14" y="35"/>
                    </a:lnTo>
                    <a:lnTo>
                      <a:pt x="17" y="54"/>
                    </a:lnTo>
                    <a:lnTo>
                      <a:pt x="48" y="48"/>
                    </a:lnTo>
                    <a:lnTo>
                      <a:pt x="49" y="54"/>
                    </a:lnTo>
                    <a:lnTo>
                      <a:pt x="11" y="61"/>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1" name="Freeform 332"/>
              <p:cNvSpPr>
                <a:spLocks/>
              </p:cNvSpPr>
              <p:nvPr/>
            </p:nvSpPr>
            <p:spPr bwMode="auto">
              <a:xfrm>
                <a:off x="646114" y="4019551"/>
                <a:ext cx="84138" cy="98425"/>
              </a:xfrm>
              <a:custGeom>
                <a:avLst/>
                <a:gdLst/>
                <a:ahLst/>
                <a:cxnLst>
                  <a:cxn ang="0">
                    <a:pos x="0" y="7"/>
                  </a:cxn>
                  <a:cxn ang="0">
                    <a:pos x="7" y="6"/>
                  </a:cxn>
                  <a:cxn ang="0">
                    <a:pos x="45" y="45"/>
                  </a:cxn>
                  <a:cxn ang="0">
                    <a:pos x="45" y="45"/>
                  </a:cxn>
                  <a:cxn ang="0">
                    <a:pos x="36" y="1"/>
                  </a:cxn>
                  <a:cxn ang="0">
                    <a:pos x="44" y="0"/>
                  </a:cxn>
                  <a:cxn ang="0">
                    <a:pos x="53" y="54"/>
                  </a:cxn>
                  <a:cxn ang="0">
                    <a:pos x="46" y="55"/>
                  </a:cxn>
                  <a:cxn ang="0">
                    <a:pos x="9" y="17"/>
                  </a:cxn>
                  <a:cxn ang="0">
                    <a:pos x="8" y="17"/>
                  </a:cxn>
                  <a:cxn ang="0">
                    <a:pos x="17" y="61"/>
                  </a:cxn>
                  <a:cxn ang="0">
                    <a:pos x="11" y="62"/>
                  </a:cxn>
                  <a:cxn ang="0">
                    <a:pos x="0" y="7"/>
                  </a:cxn>
                </a:cxnLst>
                <a:rect l="0" t="0" r="r" b="b"/>
                <a:pathLst>
                  <a:path w="53" h="62">
                    <a:moveTo>
                      <a:pt x="0" y="7"/>
                    </a:moveTo>
                    <a:lnTo>
                      <a:pt x="7" y="6"/>
                    </a:lnTo>
                    <a:lnTo>
                      <a:pt x="45" y="45"/>
                    </a:lnTo>
                    <a:lnTo>
                      <a:pt x="45" y="45"/>
                    </a:lnTo>
                    <a:lnTo>
                      <a:pt x="36" y="1"/>
                    </a:lnTo>
                    <a:lnTo>
                      <a:pt x="44" y="0"/>
                    </a:lnTo>
                    <a:lnTo>
                      <a:pt x="53" y="54"/>
                    </a:lnTo>
                    <a:lnTo>
                      <a:pt x="46" y="55"/>
                    </a:lnTo>
                    <a:lnTo>
                      <a:pt x="9" y="17"/>
                    </a:lnTo>
                    <a:lnTo>
                      <a:pt x="8" y="17"/>
                    </a:lnTo>
                    <a:lnTo>
                      <a:pt x="17" y="61"/>
                    </a:lnTo>
                    <a:lnTo>
                      <a:pt x="11" y="62"/>
                    </a:lnTo>
                    <a:lnTo>
                      <a:pt x="0" y="7"/>
                    </a:lnTo>
                    <a:close/>
                  </a:path>
                </a:pathLst>
              </a:custGeom>
              <a:solidFill>
                <a:srgbClr val="1A171B"/>
              </a:solidFill>
              <a:ln w="19050">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2" name="Line 333"/>
              <p:cNvSpPr>
                <a:spLocks noChangeShapeType="1"/>
              </p:cNvSpPr>
              <p:nvPr/>
            </p:nvSpPr>
            <p:spPr bwMode="auto">
              <a:xfrm>
                <a:off x="581026" y="3921126"/>
                <a:ext cx="109538" cy="5556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3" name="Line 334"/>
              <p:cNvSpPr>
                <a:spLocks noChangeShapeType="1"/>
              </p:cNvSpPr>
              <p:nvPr/>
            </p:nvSpPr>
            <p:spPr bwMode="auto">
              <a:xfrm flipV="1">
                <a:off x="411164" y="3941763"/>
                <a:ext cx="71438" cy="87313"/>
              </a:xfrm>
              <a:prstGeom prst="line">
                <a:avLst/>
              </a:pr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74" name="Freeform 335"/>
              <p:cNvSpPr>
                <a:spLocks/>
              </p:cNvSpPr>
              <p:nvPr/>
            </p:nvSpPr>
            <p:spPr bwMode="auto">
              <a:xfrm>
                <a:off x="496889" y="3870326"/>
                <a:ext cx="55563" cy="57150"/>
              </a:xfrm>
              <a:custGeom>
                <a:avLst/>
                <a:gdLst/>
                <a:ahLst/>
                <a:cxnLst>
                  <a:cxn ang="0">
                    <a:pos x="1" y="17"/>
                  </a:cxn>
                  <a:cxn ang="0">
                    <a:pos x="12" y="1"/>
                  </a:cxn>
                  <a:cxn ang="0">
                    <a:pos x="28" y="12"/>
                  </a:cxn>
                  <a:cxn ang="0">
                    <a:pos x="17" y="28"/>
                  </a:cxn>
                  <a:cxn ang="0">
                    <a:pos x="1" y="17"/>
                  </a:cxn>
                </a:cxnLst>
                <a:rect l="0" t="0" r="r" b="b"/>
                <a:pathLst>
                  <a:path w="29" h="29">
                    <a:moveTo>
                      <a:pt x="1" y="17"/>
                    </a:moveTo>
                    <a:cubicBezTo>
                      <a:pt x="0" y="10"/>
                      <a:pt x="5" y="3"/>
                      <a:pt x="12" y="1"/>
                    </a:cubicBezTo>
                    <a:cubicBezTo>
                      <a:pt x="19" y="0"/>
                      <a:pt x="26" y="5"/>
                      <a:pt x="28" y="12"/>
                    </a:cubicBezTo>
                    <a:cubicBezTo>
                      <a:pt x="29" y="19"/>
                      <a:pt x="24" y="26"/>
                      <a:pt x="17" y="28"/>
                    </a:cubicBezTo>
                    <a:cubicBezTo>
                      <a:pt x="10" y="29"/>
                      <a:pt x="3" y="24"/>
                      <a:pt x="1" y="17"/>
                    </a:cubicBezTo>
                    <a:close/>
                  </a:path>
                </a:pathLst>
              </a:custGeom>
              <a:noFill/>
              <a:ln w="190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277" name="TextBox 276"/>
          <p:cNvSpPr txBox="1"/>
          <p:nvPr/>
        </p:nvSpPr>
        <p:spPr>
          <a:xfrm>
            <a:off x="692230" y="4601044"/>
            <a:ext cx="867545" cy="276999"/>
          </a:xfrm>
          <a:prstGeom prst="rect">
            <a:avLst/>
          </a:prstGeom>
          <a:noFill/>
          <a:ln>
            <a:noFill/>
          </a:ln>
        </p:spPr>
        <p:txBody>
          <a:bodyPr wrap="none" rtlCol="0">
            <a:spAutoFit/>
          </a:bodyPr>
          <a:lstStyle/>
          <a:p>
            <a:r>
              <a:rPr lang="en-US" sz="1200" b="1" kern="0" dirty="0" smtClean="0">
                <a:solidFill>
                  <a:schemeClr val="bg1"/>
                </a:solidFill>
                <a:cs typeface="Arial"/>
              </a:rPr>
              <a:t>Business</a:t>
            </a:r>
            <a:endParaRPr lang="en-US" sz="1200" dirty="0" smtClean="0">
              <a:solidFill>
                <a:schemeClr val="bg1"/>
              </a:solidFill>
            </a:endParaRPr>
          </a:p>
        </p:txBody>
      </p:sp>
      <p:grpSp>
        <p:nvGrpSpPr>
          <p:cNvPr id="57" name="Group 297"/>
          <p:cNvGrpSpPr/>
          <p:nvPr/>
        </p:nvGrpSpPr>
        <p:grpSpPr>
          <a:xfrm>
            <a:off x="1736771" y="1590815"/>
            <a:ext cx="6968316" cy="306467"/>
            <a:chOff x="1343350" y="1537650"/>
            <a:chExt cx="6968316" cy="306467"/>
          </a:xfrm>
        </p:grpSpPr>
        <p:cxnSp>
          <p:nvCxnSpPr>
            <p:cNvPr id="211" name="Straight Arrow Connector 210"/>
            <p:cNvCxnSpPr>
              <a:stCxn id="252" idx="3"/>
            </p:cNvCxnSpPr>
            <p:nvPr/>
          </p:nvCxnSpPr>
          <p:spPr>
            <a:xfrm>
              <a:off x="6151666" y="1690884"/>
              <a:ext cx="2160000"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1343350" y="1690884"/>
              <a:ext cx="2208531" cy="7780"/>
            </a:xfrm>
            <a:prstGeom prst="straightConnector1">
              <a:avLst/>
            </a:prstGeom>
            <a:ln w="19050">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2" name="TextBox 251"/>
            <p:cNvSpPr txBox="1"/>
            <p:nvPr/>
          </p:nvSpPr>
          <p:spPr>
            <a:xfrm>
              <a:off x="3520015" y="1537650"/>
              <a:ext cx="2631652" cy="306467"/>
            </a:xfrm>
            <a:prstGeom prst="roundRect">
              <a:avLst/>
            </a:prstGeom>
            <a:noFill/>
            <a:ln w="19050">
              <a:solidFill>
                <a:schemeClr val="tx1"/>
              </a:solidFill>
              <a:prstDash val="lgDash"/>
            </a:ln>
          </p:spPr>
          <p:txBody>
            <a:bodyPr wrap="square" rtlCol="0">
              <a:spAutoFit/>
            </a:bodyPr>
            <a:lstStyle/>
            <a:p>
              <a:pPr algn="ctr"/>
              <a:r>
                <a:rPr lang="en-GB" sz="1200" b="1" dirty="0" smtClean="0"/>
                <a:t>Delivery Orchestration</a:t>
              </a:r>
              <a:endParaRPr lang="en-GB" sz="1200" dirty="0" smtClean="0"/>
            </a:p>
          </p:txBody>
        </p:sp>
      </p:grpSp>
      <p:sp>
        <p:nvSpPr>
          <p:cNvPr id="221" name="Freeform 220"/>
          <p:cNvSpPr/>
          <p:nvPr/>
        </p:nvSpPr>
        <p:spPr>
          <a:xfrm rot="7035210">
            <a:off x="5616285" y="3955807"/>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58" name="Groupe 275"/>
          <p:cNvGrpSpPr>
            <a:grpSpLocks noChangeAspect="1"/>
          </p:cNvGrpSpPr>
          <p:nvPr/>
        </p:nvGrpSpPr>
        <p:grpSpPr>
          <a:xfrm>
            <a:off x="4816583" y="3911777"/>
            <a:ext cx="444382" cy="499419"/>
            <a:chOff x="485775" y="2794001"/>
            <a:chExt cx="346076" cy="388938"/>
          </a:xfrm>
        </p:grpSpPr>
        <p:sp>
          <p:nvSpPr>
            <p:cNvPr id="224"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6"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7"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8"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29"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0"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1"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2"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3"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4"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35"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36" name="TextBox 235"/>
          <p:cNvSpPr txBox="1"/>
          <p:nvPr/>
        </p:nvSpPr>
        <p:spPr>
          <a:xfrm>
            <a:off x="4145569" y="2275463"/>
            <a:ext cx="2168876" cy="276999"/>
          </a:xfrm>
          <a:prstGeom prst="rect">
            <a:avLst/>
          </a:prstGeom>
          <a:noFill/>
          <a:ln>
            <a:noFill/>
          </a:ln>
        </p:spPr>
        <p:txBody>
          <a:bodyPr wrap="square" rtlCol="0">
            <a:spAutoFit/>
          </a:bodyPr>
          <a:lstStyle/>
          <a:p>
            <a:pPr algn="ctr"/>
            <a:r>
              <a:rPr lang="en-GB" sz="1200" b="1" dirty="0" smtClean="0">
                <a:solidFill>
                  <a:schemeClr val="accent5"/>
                </a:solidFill>
              </a:rPr>
              <a:t>Continuous  Delivery</a:t>
            </a:r>
            <a:endParaRPr lang="en-GB" sz="1200" dirty="0" smtClean="0">
              <a:solidFill>
                <a:schemeClr val="accent5"/>
              </a:solidFill>
            </a:endParaRPr>
          </a:p>
        </p:txBody>
      </p:sp>
      <p:grpSp>
        <p:nvGrpSpPr>
          <p:cNvPr id="59" name="Groupe 275"/>
          <p:cNvGrpSpPr>
            <a:grpSpLocks noChangeAspect="1"/>
          </p:cNvGrpSpPr>
          <p:nvPr/>
        </p:nvGrpSpPr>
        <p:grpSpPr>
          <a:xfrm>
            <a:off x="4816583" y="4795280"/>
            <a:ext cx="444382" cy="499419"/>
            <a:chOff x="485775" y="2794001"/>
            <a:chExt cx="346076" cy="388938"/>
          </a:xfrm>
        </p:grpSpPr>
        <p:sp>
          <p:nvSpPr>
            <p:cNvPr id="239"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0"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1"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2"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3"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4"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5"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6"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7"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8"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49"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50"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256" name="Straight Arrow Connector 255"/>
          <p:cNvCxnSpPr/>
          <p:nvPr/>
        </p:nvCxnSpPr>
        <p:spPr>
          <a:xfrm>
            <a:off x="55642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66" name="Freeform 265"/>
          <p:cNvSpPr/>
          <p:nvPr/>
        </p:nvSpPr>
        <p:spPr>
          <a:xfrm rot="7035210">
            <a:off x="5619823" y="4852074"/>
            <a:ext cx="485667" cy="385830"/>
          </a:xfrm>
          <a:custGeom>
            <a:avLst/>
            <a:gdLst>
              <a:gd name="connsiteX0" fmla="*/ 0 w 895350"/>
              <a:gd name="connsiteY0" fmla="*/ 333375 h 407987"/>
              <a:gd name="connsiteX1" fmla="*/ 704850 w 895350"/>
              <a:gd name="connsiteY1" fmla="*/ 352425 h 407987"/>
              <a:gd name="connsiteX2" fmla="*/ 895350 w 895350"/>
              <a:gd name="connsiteY2" fmla="*/ 0 h 407987"/>
            </a:gdLst>
            <a:ahLst/>
            <a:cxnLst>
              <a:cxn ang="0">
                <a:pos x="connsiteX0" y="connsiteY0"/>
              </a:cxn>
              <a:cxn ang="0">
                <a:pos x="connsiteX1" y="connsiteY1"/>
              </a:cxn>
              <a:cxn ang="0">
                <a:pos x="connsiteX2" y="connsiteY2"/>
              </a:cxn>
            </a:cxnLst>
            <a:rect l="l" t="t" r="r" b="b"/>
            <a:pathLst>
              <a:path w="895350" h="407987">
                <a:moveTo>
                  <a:pt x="0" y="333375"/>
                </a:moveTo>
                <a:cubicBezTo>
                  <a:pt x="277812" y="370681"/>
                  <a:pt x="555625" y="407987"/>
                  <a:pt x="704850" y="352425"/>
                </a:cubicBezTo>
                <a:cubicBezTo>
                  <a:pt x="854075" y="296863"/>
                  <a:pt x="874712" y="148431"/>
                  <a:pt x="895350" y="0"/>
                </a:cubicBezTo>
              </a:path>
            </a:pathLst>
          </a:cu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fi-FI"/>
          </a:p>
        </p:txBody>
      </p:sp>
      <p:grpSp>
        <p:nvGrpSpPr>
          <p:cNvPr id="60" name="Groupe 275"/>
          <p:cNvGrpSpPr>
            <a:grpSpLocks noChangeAspect="1"/>
          </p:cNvGrpSpPr>
          <p:nvPr/>
        </p:nvGrpSpPr>
        <p:grpSpPr>
          <a:xfrm>
            <a:off x="4816583" y="3028273"/>
            <a:ext cx="444382" cy="499419"/>
            <a:chOff x="485775" y="2794001"/>
            <a:chExt cx="346076" cy="388938"/>
          </a:xfrm>
        </p:grpSpPr>
        <p:sp>
          <p:nvSpPr>
            <p:cNvPr id="12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4"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5"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6"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7"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8"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29"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0"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1"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2"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3"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4"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cxnSp>
        <p:nvCxnSpPr>
          <p:cNvPr id="83" name="Straight Arrow Connector 82"/>
          <p:cNvCxnSpPr/>
          <p:nvPr/>
        </p:nvCxnSpPr>
        <p:spPr>
          <a:xfrm>
            <a:off x="3953334" y="3277982"/>
            <a:ext cx="55998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00" name="Rectangle 299"/>
          <p:cNvSpPr/>
          <p:nvPr/>
        </p:nvSpPr>
        <p:spPr>
          <a:xfrm>
            <a:off x="2881150" y="2966334"/>
            <a:ext cx="1050918" cy="624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grpSp>
        <p:nvGrpSpPr>
          <p:cNvPr id="61" name="Groupe 275"/>
          <p:cNvGrpSpPr>
            <a:grpSpLocks noChangeAspect="1"/>
          </p:cNvGrpSpPr>
          <p:nvPr/>
        </p:nvGrpSpPr>
        <p:grpSpPr>
          <a:xfrm>
            <a:off x="3205684" y="3028273"/>
            <a:ext cx="444382" cy="499419"/>
            <a:chOff x="485775" y="2794001"/>
            <a:chExt cx="346076" cy="388938"/>
          </a:xfrm>
        </p:grpSpPr>
        <p:sp>
          <p:nvSpPr>
            <p:cNvPr id="253" name="Freeform 814"/>
            <p:cNvSpPr>
              <a:spLocks/>
            </p:cNvSpPr>
            <p:nvPr/>
          </p:nvSpPr>
          <p:spPr bwMode="auto">
            <a:xfrm>
              <a:off x="657225" y="2917826"/>
              <a:ext cx="77788" cy="141288"/>
            </a:xfrm>
            <a:custGeom>
              <a:avLst/>
              <a:gdLst/>
              <a:ahLst/>
              <a:cxnLst>
                <a:cxn ang="0">
                  <a:pos x="0" y="89"/>
                </a:cxn>
                <a:cxn ang="0">
                  <a:pos x="0" y="23"/>
                </a:cxn>
                <a:cxn ang="0">
                  <a:pos x="49" y="0"/>
                </a:cxn>
                <a:cxn ang="0">
                  <a:pos x="49" y="66"/>
                </a:cxn>
                <a:cxn ang="0">
                  <a:pos x="0" y="89"/>
                </a:cxn>
                <a:cxn ang="0">
                  <a:pos x="0" y="89"/>
                </a:cxn>
                <a:cxn ang="0">
                  <a:pos x="0" y="89"/>
                </a:cxn>
              </a:cxnLst>
              <a:rect l="0" t="0" r="r" b="b"/>
              <a:pathLst>
                <a:path w="49" h="89">
                  <a:moveTo>
                    <a:pt x="0" y="89"/>
                  </a:moveTo>
                  <a:lnTo>
                    <a:pt x="0" y="23"/>
                  </a:lnTo>
                  <a:lnTo>
                    <a:pt x="49" y="0"/>
                  </a:lnTo>
                  <a:lnTo>
                    <a:pt x="49"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5" name="Freeform 815"/>
            <p:cNvSpPr>
              <a:spLocks/>
            </p:cNvSpPr>
            <p:nvPr/>
          </p:nvSpPr>
          <p:spPr bwMode="auto">
            <a:xfrm>
              <a:off x="755650" y="2874963"/>
              <a:ext cx="76200" cy="141288"/>
            </a:xfrm>
            <a:custGeom>
              <a:avLst/>
              <a:gdLst/>
              <a:ahLst/>
              <a:cxnLst>
                <a:cxn ang="0">
                  <a:pos x="0" y="89"/>
                </a:cxn>
                <a:cxn ang="0">
                  <a:pos x="0" y="21"/>
                </a:cxn>
                <a:cxn ang="0">
                  <a:pos x="48" y="0"/>
                </a:cxn>
                <a:cxn ang="0">
                  <a:pos x="48" y="66"/>
                </a:cxn>
                <a:cxn ang="0">
                  <a:pos x="0" y="89"/>
                </a:cxn>
                <a:cxn ang="0">
                  <a:pos x="0" y="89"/>
                </a:cxn>
                <a:cxn ang="0">
                  <a:pos x="0" y="89"/>
                </a:cxn>
              </a:cxnLst>
              <a:rect l="0" t="0" r="r" b="b"/>
              <a:pathLst>
                <a:path w="48" h="89">
                  <a:moveTo>
                    <a:pt x="0" y="89"/>
                  </a:moveTo>
                  <a:lnTo>
                    <a:pt x="0" y="21"/>
                  </a:lnTo>
                  <a:lnTo>
                    <a:pt x="48" y="0"/>
                  </a:lnTo>
                  <a:lnTo>
                    <a:pt x="48" y="66"/>
                  </a:lnTo>
                  <a:lnTo>
                    <a:pt x="0" y="89"/>
                  </a:lnTo>
                  <a:lnTo>
                    <a:pt x="0" y="89"/>
                  </a:lnTo>
                  <a:lnTo>
                    <a:pt x="0" y="89"/>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8" name="Freeform 816"/>
            <p:cNvSpPr>
              <a:spLocks/>
            </p:cNvSpPr>
            <p:nvPr/>
          </p:nvSpPr>
          <p:spPr bwMode="auto">
            <a:xfrm>
              <a:off x="485775" y="2876551"/>
              <a:ext cx="76200" cy="142875"/>
            </a:xfrm>
            <a:custGeom>
              <a:avLst/>
              <a:gdLst/>
              <a:ahLst/>
              <a:cxnLst>
                <a:cxn ang="0">
                  <a:pos x="0" y="0"/>
                </a:cxn>
                <a:cxn ang="0">
                  <a:pos x="48" y="22"/>
                </a:cxn>
                <a:cxn ang="0">
                  <a:pos x="48" y="90"/>
                </a:cxn>
                <a:cxn ang="0">
                  <a:pos x="0" y="68"/>
                </a:cxn>
                <a:cxn ang="0">
                  <a:pos x="0" y="0"/>
                </a:cxn>
                <a:cxn ang="0">
                  <a:pos x="0" y="0"/>
                </a:cxn>
                <a:cxn ang="0">
                  <a:pos x="0" y="0"/>
                </a:cxn>
              </a:cxnLst>
              <a:rect l="0" t="0" r="r" b="b"/>
              <a:pathLst>
                <a:path w="48" h="90">
                  <a:moveTo>
                    <a:pt x="0" y="0"/>
                  </a:moveTo>
                  <a:lnTo>
                    <a:pt x="48" y="22"/>
                  </a:lnTo>
                  <a:lnTo>
                    <a:pt x="48" y="90"/>
                  </a:lnTo>
                  <a:lnTo>
                    <a:pt x="0" y="68"/>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79" name="Freeform 817"/>
            <p:cNvSpPr>
              <a:spLocks/>
            </p:cNvSpPr>
            <p:nvPr/>
          </p:nvSpPr>
          <p:spPr bwMode="auto">
            <a:xfrm>
              <a:off x="657225" y="3044826"/>
              <a:ext cx="77788" cy="138113"/>
            </a:xfrm>
            <a:custGeom>
              <a:avLst/>
              <a:gdLst/>
              <a:ahLst/>
              <a:cxnLst>
                <a:cxn ang="0">
                  <a:pos x="0" y="87"/>
                </a:cxn>
                <a:cxn ang="0">
                  <a:pos x="0" y="22"/>
                </a:cxn>
                <a:cxn ang="0">
                  <a:pos x="49" y="0"/>
                </a:cxn>
                <a:cxn ang="0">
                  <a:pos x="49" y="66"/>
                </a:cxn>
                <a:cxn ang="0">
                  <a:pos x="0" y="87"/>
                </a:cxn>
                <a:cxn ang="0">
                  <a:pos x="0" y="87"/>
                </a:cxn>
                <a:cxn ang="0">
                  <a:pos x="0" y="87"/>
                </a:cxn>
              </a:cxnLst>
              <a:rect l="0" t="0" r="r" b="b"/>
              <a:pathLst>
                <a:path w="49" h="87">
                  <a:moveTo>
                    <a:pt x="0" y="87"/>
                  </a:moveTo>
                  <a:lnTo>
                    <a:pt x="0" y="22"/>
                  </a:lnTo>
                  <a:lnTo>
                    <a:pt x="49" y="0"/>
                  </a:lnTo>
                  <a:lnTo>
                    <a:pt x="49" y="66"/>
                  </a:lnTo>
                  <a:lnTo>
                    <a:pt x="0" y="87"/>
                  </a:lnTo>
                  <a:lnTo>
                    <a:pt x="0" y="87"/>
                  </a:lnTo>
                  <a:lnTo>
                    <a:pt x="0" y="87"/>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1" name="Freeform 818"/>
            <p:cNvSpPr>
              <a:spLocks/>
            </p:cNvSpPr>
            <p:nvPr/>
          </p:nvSpPr>
          <p:spPr bwMode="auto">
            <a:xfrm>
              <a:off x="581025" y="3044826"/>
              <a:ext cx="76200" cy="138113"/>
            </a:xfrm>
            <a:custGeom>
              <a:avLst/>
              <a:gdLst/>
              <a:ahLst/>
              <a:cxnLst>
                <a:cxn ang="0">
                  <a:pos x="0" y="0"/>
                </a:cxn>
                <a:cxn ang="0">
                  <a:pos x="48" y="22"/>
                </a:cxn>
                <a:cxn ang="0">
                  <a:pos x="48" y="87"/>
                </a:cxn>
                <a:cxn ang="0">
                  <a:pos x="0" y="66"/>
                </a:cxn>
                <a:cxn ang="0">
                  <a:pos x="0" y="0"/>
                </a:cxn>
                <a:cxn ang="0">
                  <a:pos x="0" y="0"/>
                </a:cxn>
                <a:cxn ang="0">
                  <a:pos x="0" y="0"/>
                </a:cxn>
              </a:cxnLst>
              <a:rect l="0" t="0" r="r" b="b"/>
              <a:pathLst>
                <a:path w="48" h="87">
                  <a:moveTo>
                    <a:pt x="0" y="0"/>
                  </a:moveTo>
                  <a:lnTo>
                    <a:pt x="48" y="22"/>
                  </a:lnTo>
                  <a:lnTo>
                    <a:pt x="48" y="87"/>
                  </a:lnTo>
                  <a:lnTo>
                    <a:pt x="0" y="66"/>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2" name="Freeform 819"/>
            <p:cNvSpPr>
              <a:spLocks/>
            </p:cNvSpPr>
            <p:nvPr/>
          </p:nvSpPr>
          <p:spPr bwMode="auto">
            <a:xfrm>
              <a:off x="755650" y="3000376"/>
              <a:ext cx="76200" cy="142875"/>
            </a:xfrm>
            <a:custGeom>
              <a:avLst/>
              <a:gdLst/>
              <a:ahLst/>
              <a:cxnLst>
                <a:cxn ang="0">
                  <a:pos x="0" y="90"/>
                </a:cxn>
                <a:cxn ang="0">
                  <a:pos x="0" y="22"/>
                </a:cxn>
                <a:cxn ang="0">
                  <a:pos x="48" y="0"/>
                </a:cxn>
                <a:cxn ang="0">
                  <a:pos x="48" y="67"/>
                </a:cxn>
                <a:cxn ang="0">
                  <a:pos x="0" y="90"/>
                </a:cxn>
                <a:cxn ang="0">
                  <a:pos x="0" y="90"/>
                </a:cxn>
                <a:cxn ang="0">
                  <a:pos x="0" y="90"/>
                </a:cxn>
              </a:cxnLst>
              <a:rect l="0" t="0" r="r" b="b"/>
              <a:pathLst>
                <a:path w="48" h="90">
                  <a:moveTo>
                    <a:pt x="0" y="90"/>
                  </a:moveTo>
                  <a:lnTo>
                    <a:pt x="0" y="22"/>
                  </a:lnTo>
                  <a:lnTo>
                    <a:pt x="48" y="0"/>
                  </a:lnTo>
                  <a:lnTo>
                    <a:pt x="48" y="67"/>
                  </a:lnTo>
                  <a:lnTo>
                    <a:pt x="0" y="90"/>
                  </a:lnTo>
                  <a:lnTo>
                    <a:pt x="0" y="90"/>
                  </a:lnTo>
                  <a:lnTo>
                    <a:pt x="0" y="9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3" name="Freeform 820"/>
            <p:cNvSpPr>
              <a:spLocks/>
            </p:cNvSpPr>
            <p:nvPr/>
          </p:nvSpPr>
          <p:spPr bwMode="auto">
            <a:xfrm>
              <a:off x="485775" y="3001963"/>
              <a:ext cx="76200" cy="142875"/>
            </a:xfrm>
            <a:custGeom>
              <a:avLst/>
              <a:gdLst/>
              <a:ahLst/>
              <a:cxnLst>
                <a:cxn ang="0">
                  <a:pos x="0" y="0"/>
                </a:cxn>
                <a:cxn ang="0">
                  <a:pos x="48" y="23"/>
                </a:cxn>
                <a:cxn ang="0">
                  <a:pos x="48" y="90"/>
                </a:cxn>
                <a:cxn ang="0">
                  <a:pos x="0" y="67"/>
                </a:cxn>
                <a:cxn ang="0">
                  <a:pos x="0" y="0"/>
                </a:cxn>
                <a:cxn ang="0">
                  <a:pos x="0" y="0"/>
                </a:cxn>
                <a:cxn ang="0">
                  <a:pos x="0" y="0"/>
                </a:cxn>
              </a:cxnLst>
              <a:rect l="0" t="0" r="r" b="b"/>
              <a:pathLst>
                <a:path w="48" h="90">
                  <a:moveTo>
                    <a:pt x="0" y="0"/>
                  </a:moveTo>
                  <a:lnTo>
                    <a:pt x="48" y="23"/>
                  </a:lnTo>
                  <a:lnTo>
                    <a:pt x="48" y="90"/>
                  </a:lnTo>
                  <a:lnTo>
                    <a:pt x="0" y="67"/>
                  </a:lnTo>
                  <a:lnTo>
                    <a:pt x="0" y="0"/>
                  </a:lnTo>
                  <a:lnTo>
                    <a:pt x="0" y="0"/>
                  </a:lnTo>
                  <a:lnTo>
                    <a:pt x="0" y="0"/>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5" name="Freeform 821"/>
            <p:cNvSpPr>
              <a:spLocks/>
            </p:cNvSpPr>
            <p:nvPr/>
          </p:nvSpPr>
          <p:spPr bwMode="auto">
            <a:xfrm>
              <a:off x="677863" y="2841626"/>
              <a:ext cx="153988" cy="66675"/>
            </a:xfrm>
            <a:custGeom>
              <a:avLst/>
              <a:gdLst/>
              <a:ahLst/>
              <a:cxnLst>
                <a:cxn ang="0">
                  <a:pos x="49" y="42"/>
                </a:cxn>
                <a:cxn ang="0">
                  <a:pos x="0" y="21"/>
                </a:cxn>
                <a:cxn ang="0">
                  <a:pos x="49" y="0"/>
                </a:cxn>
                <a:cxn ang="0">
                  <a:pos x="97" y="21"/>
                </a:cxn>
                <a:cxn ang="0">
                  <a:pos x="49" y="42"/>
                </a:cxn>
                <a:cxn ang="0">
                  <a:pos x="49" y="42"/>
                </a:cxn>
                <a:cxn ang="0">
                  <a:pos x="49" y="42"/>
                </a:cxn>
              </a:cxnLst>
              <a:rect l="0" t="0" r="r" b="b"/>
              <a:pathLst>
                <a:path w="97" h="42">
                  <a:moveTo>
                    <a:pt x="49" y="42"/>
                  </a:moveTo>
                  <a:lnTo>
                    <a:pt x="0" y="21"/>
                  </a:lnTo>
                  <a:lnTo>
                    <a:pt x="49" y="0"/>
                  </a:lnTo>
                  <a:lnTo>
                    <a:pt x="97" y="21"/>
                  </a:lnTo>
                  <a:lnTo>
                    <a:pt x="49" y="42"/>
                  </a:lnTo>
                  <a:lnTo>
                    <a:pt x="49" y="42"/>
                  </a:lnTo>
                  <a:lnTo>
                    <a:pt x="49" y="42"/>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6" name="Freeform 822"/>
            <p:cNvSpPr>
              <a:spLocks/>
            </p:cNvSpPr>
            <p:nvPr/>
          </p:nvSpPr>
          <p:spPr bwMode="auto">
            <a:xfrm>
              <a:off x="485775" y="2841626"/>
              <a:ext cx="153988" cy="69850"/>
            </a:xfrm>
            <a:custGeom>
              <a:avLst/>
              <a:gdLst/>
              <a:ahLst/>
              <a:cxnLst>
                <a:cxn ang="0">
                  <a:pos x="48" y="44"/>
                </a:cxn>
                <a:cxn ang="0">
                  <a:pos x="0" y="22"/>
                </a:cxn>
                <a:cxn ang="0">
                  <a:pos x="48" y="0"/>
                </a:cxn>
                <a:cxn ang="0">
                  <a:pos x="97" y="22"/>
                </a:cxn>
                <a:cxn ang="0">
                  <a:pos x="48" y="44"/>
                </a:cxn>
                <a:cxn ang="0">
                  <a:pos x="48" y="44"/>
                </a:cxn>
                <a:cxn ang="0">
                  <a:pos x="48" y="44"/>
                </a:cxn>
              </a:cxnLst>
              <a:rect l="0" t="0" r="r" b="b"/>
              <a:pathLst>
                <a:path w="97" h="44">
                  <a:moveTo>
                    <a:pt x="48" y="44"/>
                  </a:moveTo>
                  <a:lnTo>
                    <a:pt x="0" y="22"/>
                  </a:lnTo>
                  <a:lnTo>
                    <a:pt x="48" y="0"/>
                  </a:lnTo>
                  <a:lnTo>
                    <a:pt x="97" y="22"/>
                  </a:lnTo>
                  <a:lnTo>
                    <a:pt x="48" y="44"/>
                  </a:lnTo>
                  <a:lnTo>
                    <a:pt x="48" y="44"/>
                  </a:lnTo>
                  <a:lnTo>
                    <a:pt x="48" y="44"/>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89" name="Freeform 823"/>
            <p:cNvSpPr>
              <a:spLocks/>
            </p:cNvSpPr>
            <p:nvPr/>
          </p:nvSpPr>
          <p:spPr bwMode="auto">
            <a:xfrm>
              <a:off x="581025" y="2794001"/>
              <a:ext cx="153988" cy="71438"/>
            </a:xfrm>
            <a:custGeom>
              <a:avLst/>
              <a:gdLst/>
              <a:ahLst/>
              <a:cxnLst>
                <a:cxn ang="0">
                  <a:pos x="48" y="45"/>
                </a:cxn>
                <a:cxn ang="0">
                  <a:pos x="0" y="22"/>
                </a:cxn>
                <a:cxn ang="0">
                  <a:pos x="48" y="0"/>
                </a:cxn>
                <a:cxn ang="0">
                  <a:pos x="97" y="22"/>
                </a:cxn>
                <a:cxn ang="0">
                  <a:pos x="48" y="45"/>
                </a:cxn>
                <a:cxn ang="0">
                  <a:pos x="48" y="45"/>
                </a:cxn>
                <a:cxn ang="0">
                  <a:pos x="48" y="45"/>
                </a:cxn>
              </a:cxnLst>
              <a:rect l="0" t="0" r="r" b="b"/>
              <a:pathLst>
                <a:path w="97" h="45">
                  <a:moveTo>
                    <a:pt x="48" y="45"/>
                  </a:moveTo>
                  <a:lnTo>
                    <a:pt x="0" y="22"/>
                  </a:lnTo>
                  <a:lnTo>
                    <a:pt x="48" y="0"/>
                  </a:lnTo>
                  <a:lnTo>
                    <a:pt x="97" y="22"/>
                  </a:lnTo>
                  <a:lnTo>
                    <a:pt x="48" y="45"/>
                  </a:lnTo>
                  <a:lnTo>
                    <a:pt x="48" y="45"/>
                  </a:lnTo>
                  <a:lnTo>
                    <a:pt x="48" y="45"/>
                  </a:lnTo>
                  <a:close/>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0" name="Freeform 824"/>
            <p:cNvSpPr>
              <a:spLocks/>
            </p:cNvSpPr>
            <p:nvPr/>
          </p:nvSpPr>
          <p:spPr bwMode="auto">
            <a:xfrm>
              <a:off x="581025" y="2884488"/>
              <a:ext cx="153988" cy="68263"/>
            </a:xfrm>
            <a:custGeom>
              <a:avLst/>
              <a:gdLst/>
              <a:ahLst/>
              <a:cxnLst>
                <a:cxn ang="0">
                  <a:pos x="0" y="21"/>
                </a:cxn>
                <a:cxn ang="0">
                  <a:pos x="48" y="0"/>
                </a:cxn>
                <a:cxn ang="0">
                  <a:pos x="97" y="21"/>
                </a:cxn>
                <a:cxn ang="0">
                  <a:pos x="48" y="43"/>
                </a:cxn>
                <a:cxn ang="0">
                  <a:pos x="14" y="28"/>
                </a:cxn>
              </a:cxnLst>
              <a:rect l="0" t="0" r="r" b="b"/>
              <a:pathLst>
                <a:path w="97" h="43">
                  <a:moveTo>
                    <a:pt x="0" y="21"/>
                  </a:moveTo>
                  <a:lnTo>
                    <a:pt x="48" y="0"/>
                  </a:lnTo>
                  <a:lnTo>
                    <a:pt x="97" y="21"/>
                  </a:lnTo>
                  <a:lnTo>
                    <a:pt x="48" y="43"/>
                  </a:lnTo>
                  <a:lnTo>
                    <a:pt x="14" y="28"/>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292" name="Freeform 825"/>
            <p:cNvSpPr>
              <a:spLocks/>
            </p:cNvSpPr>
            <p:nvPr/>
          </p:nvSpPr>
          <p:spPr bwMode="auto">
            <a:xfrm>
              <a:off x="581025" y="2952751"/>
              <a:ext cx="76200" cy="106363"/>
            </a:xfrm>
            <a:custGeom>
              <a:avLst/>
              <a:gdLst/>
              <a:ahLst/>
              <a:cxnLst>
                <a:cxn ang="0">
                  <a:pos x="48" y="0"/>
                </a:cxn>
                <a:cxn ang="0">
                  <a:pos x="48" y="67"/>
                </a:cxn>
                <a:cxn ang="0">
                  <a:pos x="0" y="44"/>
                </a:cxn>
                <a:cxn ang="0">
                  <a:pos x="0" y="0"/>
                </a:cxn>
              </a:cxnLst>
              <a:rect l="0" t="0" r="r" b="b"/>
              <a:pathLst>
                <a:path w="48" h="67">
                  <a:moveTo>
                    <a:pt x="48" y="0"/>
                  </a:moveTo>
                  <a:lnTo>
                    <a:pt x="48" y="67"/>
                  </a:lnTo>
                  <a:lnTo>
                    <a:pt x="0" y="44"/>
                  </a:lnTo>
                  <a:lnTo>
                    <a:pt x="0" y="0"/>
                  </a:lnTo>
                </a:path>
              </a:pathLst>
            </a:custGeom>
            <a:noFill/>
            <a:ln w="19050" cap="rnd">
              <a:solidFill>
                <a:schemeClr val="accent6"/>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sp>
        <p:nvSpPr>
          <p:cNvPr id="210" name="Oval 209"/>
          <p:cNvSpPr/>
          <p:nvPr/>
        </p:nvSpPr>
        <p:spPr>
          <a:xfrm>
            <a:off x="138224" y="1881964"/>
            <a:ext cx="4486940" cy="1935126"/>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2" name="Oval 221"/>
          <p:cNvSpPr/>
          <p:nvPr/>
        </p:nvSpPr>
        <p:spPr>
          <a:xfrm>
            <a:off x="4040365" y="1811070"/>
            <a:ext cx="2417212" cy="3781651"/>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23" name="Oval 222"/>
          <p:cNvSpPr/>
          <p:nvPr/>
        </p:nvSpPr>
        <p:spPr>
          <a:xfrm>
            <a:off x="8112641" y="1803975"/>
            <a:ext cx="1708501" cy="3781651"/>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7" name="Rounded Rectangular Callout 236"/>
          <p:cNvSpPr/>
          <p:nvPr/>
        </p:nvSpPr>
        <p:spPr>
          <a:xfrm>
            <a:off x="499729" y="1318435"/>
            <a:ext cx="2880000" cy="792000"/>
          </a:xfrm>
          <a:prstGeom prst="wedgeRoundRectCallout">
            <a:avLst>
              <a:gd name="adj1" fmla="val 16472"/>
              <a:gd name="adj2" fmla="val 87707"/>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pPr marL="85725" indent="-85725">
              <a:buFont typeface="Arial" pitchFamily="34" charset="0"/>
              <a:buChar char="•"/>
            </a:pPr>
            <a:r>
              <a:rPr lang="fi-FI" sz="1000" b="1" dirty="0" err="1" smtClean="0">
                <a:solidFill>
                  <a:schemeClr val="bg1"/>
                </a:solidFill>
              </a:rPr>
              <a:t>Move</a:t>
            </a:r>
            <a:r>
              <a:rPr lang="fi-FI" sz="1000" b="1" dirty="0" smtClean="0">
                <a:solidFill>
                  <a:schemeClr val="bg1"/>
                </a:solidFill>
              </a:rPr>
              <a:t> </a:t>
            </a:r>
            <a:r>
              <a:rPr lang="fi-FI" sz="1000" b="1" dirty="0" err="1" smtClean="0">
                <a:solidFill>
                  <a:schemeClr val="bg1"/>
                </a:solidFill>
              </a:rPr>
              <a:t>from</a:t>
            </a:r>
            <a:r>
              <a:rPr lang="fi-FI" sz="1000" b="1" dirty="0" smtClean="0">
                <a:solidFill>
                  <a:schemeClr val="bg1"/>
                </a:solidFill>
              </a:rPr>
              <a:t> </a:t>
            </a:r>
            <a:r>
              <a:rPr lang="fi-FI" sz="1000" b="1" dirty="0" err="1" smtClean="0">
                <a:solidFill>
                  <a:schemeClr val="bg1"/>
                </a:solidFill>
              </a:rPr>
              <a:t>Waterfall</a:t>
            </a:r>
            <a:r>
              <a:rPr lang="fi-FI" sz="1000" b="1" dirty="0" smtClean="0">
                <a:solidFill>
                  <a:schemeClr val="bg1"/>
                </a:solidFill>
              </a:rPr>
              <a:t> to </a:t>
            </a:r>
            <a:r>
              <a:rPr lang="fi-FI" sz="1000" b="1" dirty="0" err="1" smtClean="0">
                <a:solidFill>
                  <a:schemeClr val="bg1"/>
                </a:solidFill>
              </a:rPr>
              <a:t>Agile</a:t>
            </a:r>
            <a:r>
              <a:rPr lang="fi-FI" sz="1000" b="1" dirty="0" smtClean="0">
                <a:solidFill>
                  <a:schemeClr val="bg1"/>
                </a:solidFill>
              </a:rPr>
              <a:t> Development</a:t>
            </a:r>
          </a:p>
          <a:p>
            <a:pPr marL="85725" indent="-85725">
              <a:buFont typeface="Arial" pitchFamily="34" charset="0"/>
              <a:buChar char="•"/>
            </a:pPr>
            <a:r>
              <a:rPr lang="fi-FI" sz="1000" b="1" dirty="0" err="1" smtClean="0">
                <a:solidFill>
                  <a:schemeClr val="bg1"/>
                </a:solidFill>
              </a:rPr>
              <a:t>Build</a:t>
            </a:r>
            <a:r>
              <a:rPr lang="fi-FI" sz="1000" b="1" dirty="0" smtClean="0">
                <a:solidFill>
                  <a:schemeClr val="bg1"/>
                </a:solidFill>
              </a:rPr>
              <a:t> </a:t>
            </a:r>
            <a:r>
              <a:rPr lang="fi-FI" sz="1000" b="1" dirty="0" err="1" smtClean="0">
                <a:solidFill>
                  <a:schemeClr val="bg1"/>
                </a:solidFill>
              </a:rPr>
              <a:t>Continuous</a:t>
            </a:r>
            <a:r>
              <a:rPr lang="fi-FI" sz="1000" b="1" dirty="0" smtClean="0">
                <a:solidFill>
                  <a:schemeClr val="bg1"/>
                </a:solidFill>
              </a:rPr>
              <a:t> </a:t>
            </a:r>
            <a:r>
              <a:rPr lang="fi-FI" sz="1000" b="1" dirty="0" err="1" smtClean="0">
                <a:solidFill>
                  <a:schemeClr val="bg1"/>
                </a:solidFill>
              </a:rPr>
              <a:t>Integration</a:t>
            </a:r>
            <a:endParaRPr lang="fi-FI" sz="1000" b="1" dirty="0" smtClean="0">
              <a:solidFill>
                <a:schemeClr val="bg1"/>
              </a:solidFill>
            </a:endParaRPr>
          </a:p>
          <a:p>
            <a:pPr marL="85725" indent="-85725">
              <a:buFont typeface="Arial" pitchFamily="34" charset="0"/>
              <a:buChar char="•"/>
            </a:pPr>
            <a:r>
              <a:rPr lang="fi-FI" sz="1000" b="1" dirty="0" err="1" smtClean="0">
                <a:solidFill>
                  <a:schemeClr val="bg1"/>
                </a:solidFill>
              </a:rPr>
              <a:t>Increase</a:t>
            </a:r>
            <a:r>
              <a:rPr lang="fi-FI" sz="1000" b="1" dirty="0" smtClean="0">
                <a:solidFill>
                  <a:schemeClr val="bg1"/>
                </a:solidFill>
              </a:rPr>
              <a:t> </a:t>
            </a:r>
            <a:r>
              <a:rPr lang="fi-FI" sz="1000" b="1" dirty="0" err="1" smtClean="0">
                <a:solidFill>
                  <a:schemeClr val="bg1"/>
                </a:solidFill>
              </a:rPr>
              <a:t>Offshore</a:t>
            </a:r>
            <a:r>
              <a:rPr lang="fi-FI" sz="1000" b="1" dirty="0" smtClean="0">
                <a:solidFill>
                  <a:schemeClr val="bg1"/>
                </a:solidFill>
              </a:rPr>
              <a:t>  </a:t>
            </a:r>
            <a:r>
              <a:rPr lang="fi-FI" sz="1000" b="1" dirty="0" err="1" smtClean="0">
                <a:solidFill>
                  <a:schemeClr val="bg1"/>
                </a:solidFill>
              </a:rPr>
              <a:t>Penetration</a:t>
            </a:r>
            <a:endParaRPr lang="fi-FI" sz="1000" b="1" dirty="0" smtClean="0">
              <a:solidFill>
                <a:schemeClr val="bg1"/>
              </a:solidFill>
            </a:endParaRPr>
          </a:p>
        </p:txBody>
      </p:sp>
      <p:grpSp>
        <p:nvGrpSpPr>
          <p:cNvPr id="295" name="Group 294"/>
          <p:cNvGrpSpPr/>
          <p:nvPr/>
        </p:nvGrpSpPr>
        <p:grpSpPr>
          <a:xfrm>
            <a:off x="5766602" y="1311340"/>
            <a:ext cx="2968492" cy="792000"/>
            <a:chOff x="5766602" y="1311340"/>
            <a:chExt cx="2968492" cy="792000"/>
          </a:xfrm>
        </p:grpSpPr>
        <p:sp>
          <p:nvSpPr>
            <p:cNvPr id="293" name="Isosceles Triangle 292"/>
            <p:cNvSpPr/>
            <p:nvPr/>
          </p:nvSpPr>
          <p:spPr>
            <a:xfrm rot="720000">
              <a:off x="6238995" y="1795733"/>
              <a:ext cx="2496099" cy="304454"/>
            </a:xfrm>
            <a:prstGeom prst="triangle">
              <a:avLst>
                <a:gd name="adj" fmla="val 517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238" name="Rounded Rectangular Callout 237"/>
            <p:cNvSpPr/>
            <p:nvPr/>
          </p:nvSpPr>
          <p:spPr>
            <a:xfrm>
              <a:off x="5766602" y="1311340"/>
              <a:ext cx="2880000" cy="792000"/>
            </a:xfrm>
            <a:prstGeom prst="wedgeRoundRectCallout">
              <a:avLst>
                <a:gd name="adj1" fmla="val -50720"/>
                <a:gd name="adj2" fmla="val 80994"/>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pPr marL="85725" indent="-85725">
                <a:buFont typeface="Arial" pitchFamily="34" charset="0"/>
                <a:buChar char="•"/>
              </a:pPr>
              <a:r>
                <a:rPr lang="fi-FI" sz="1000" b="1" dirty="0" err="1" smtClean="0">
                  <a:solidFill>
                    <a:schemeClr val="bg1"/>
                  </a:solidFill>
                </a:rPr>
                <a:t>Build</a:t>
              </a:r>
              <a:r>
                <a:rPr lang="fi-FI" sz="1000" b="1" dirty="0" smtClean="0">
                  <a:solidFill>
                    <a:schemeClr val="bg1"/>
                  </a:solidFill>
                </a:rPr>
                <a:t> </a:t>
              </a:r>
              <a:r>
                <a:rPr lang="fi-FI" sz="1000" b="1" dirty="0" err="1" smtClean="0">
                  <a:solidFill>
                    <a:schemeClr val="bg1"/>
                  </a:solidFill>
                </a:rPr>
                <a:t>Continuous</a:t>
              </a:r>
              <a:r>
                <a:rPr lang="fi-FI" sz="1000" b="1" dirty="0" smtClean="0">
                  <a:solidFill>
                    <a:schemeClr val="bg1"/>
                  </a:solidFill>
                </a:rPr>
                <a:t> </a:t>
              </a:r>
              <a:r>
                <a:rPr lang="fi-FI" sz="1000" b="1" dirty="0" err="1" smtClean="0">
                  <a:solidFill>
                    <a:schemeClr val="bg1"/>
                  </a:solidFill>
                </a:rPr>
                <a:t>Delivery</a:t>
              </a:r>
              <a:endParaRPr lang="fi-FI" sz="1000" b="1" dirty="0" smtClean="0">
                <a:solidFill>
                  <a:schemeClr val="bg1"/>
                </a:solidFill>
              </a:endParaRPr>
            </a:p>
            <a:p>
              <a:pPr marL="85725" indent="-85725">
                <a:buFont typeface="Arial" pitchFamily="34" charset="0"/>
                <a:buChar char="•"/>
              </a:pPr>
              <a:r>
                <a:rPr lang="fi-FI" sz="1000" b="1" dirty="0" err="1" smtClean="0">
                  <a:solidFill>
                    <a:schemeClr val="bg1"/>
                  </a:solidFill>
                </a:rPr>
                <a:t>Increase</a:t>
              </a:r>
              <a:r>
                <a:rPr lang="fi-FI" sz="1000" b="1" dirty="0" smtClean="0">
                  <a:solidFill>
                    <a:schemeClr val="bg1"/>
                  </a:solidFill>
                </a:rPr>
                <a:t> </a:t>
              </a:r>
              <a:r>
                <a:rPr lang="fi-FI" sz="1000" b="1" dirty="0" err="1" smtClean="0">
                  <a:solidFill>
                    <a:schemeClr val="bg1"/>
                  </a:solidFill>
                </a:rPr>
                <a:t>Automation</a:t>
              </a:r>
              <a:r>
                <a:rPr lang="fi-FI" sz="1000" b="1" dirty="0" smtClean="0">
                  <a:solidFill>
                    <a:schemeClr val="bg1"/>
                  </a:solidFill>
                </a:rPr>
                <a:t> </a:t>
              </a:r>
              <a:r>
                <a:rPr lang="fi-FI" sz="1000" b="1" dirty="0" err="1" smtClean="0">
                  <a:solidFill>
                    <a:schemeClr val="bg1"/>
                  </a:solidFill>
                </a:rPr>
                <a:t>Level</a:t>
              </a:r>
              <a:endParaRPr lang="fi-FI" sz="1000" b="1" dirty="0" smtClean="0">
                <a:solidFill>
                  <a:schemeClr val="bg1"/>
                </a:solidFill>
              </a:endParaRPr>
            </a:p>
          </p:txBody>
        </p:sp>
      </p:grpSp>
      <p:sp>
        <p:nvSpPr>
          <p:cNvPr id="296" name="Rounded Rectangular Callout 295"/>
          <p:cNvSpPr/>
          <p:nvPr/>
        </p:nvSpPr>
        <p:spPr>
          <a:xfrm>
            <a:off x="5723859" y="5596268"/>
            <a:ext cx="2880000" cy="792000"/>
          </a:xfrm>
          <a:prstGeom prst="wedgeRoundRectCallout">
            <a:avLst>
              <a:gd name="adj1" fmla="val 17949"/>
              <a:gd name="adj2" fmla="val -81447"/>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pPr marL="85725" indent="-85725">
              <a:buFont typeface="Arial" pitchFamily="34" charset="0"/>
              <a:buChar char="•"/>
            </a:pPr>
            <a:r>
              <a:rPr lang="fi-FI" sz="1000" b="1" dirty="0" err="1" smtClean="0">
                <a:solidFill>
                  <a:schemeClr val="bg1"/>
                </a:solidFill>
              </a:rPr>
              <a:t>Utilize</a:t>
            </a:r>
            <a:r>
              <a:rPr lang="fi-FI" sz="1000" b="1" dirty="0" smtClean="0">
                <a:solidFill>
                  <a:schemeClr val="bg1"/>
                </a:solidFill>
              </a:rPr>
              <a:t> the </a:t>
            </a:r>
            <a:r>
              <a:rPr lang="fi-FI" sz="1000" b="1" dirty="0" err="1" smtClean="0">
                <a:solidFill>
                  <a:schemeClr val="bg1"/>
                </a:solidFill>
              </a:rPr>
              <a:t>Cloud</a:t>
            </a:r>
            <a:r>
              <a:rPr lang="fi-FI" sz="1000" b="1" dirty="0" smtClean="0">
                <a:solidFill>
                  <a:schemeClr val="bg1"/>
                </a:solidFill>
              </a:rPr>
              <a:t> </a:t>
            </a:r>
            <a:r>
              <a:rPr lang="fi-FI" sz="1000" b="1" dirty="0" err="1" smtClean="0">
                <a:solidFill>
                  <a:schemeClr val="bg1"/>
                </a:solidFill>
              </a:rPr>
              <a:t>Opportunities</a:t>
            </a:r>
            <a:endParaRPr lang="fi-FI" sz="1000" b="1"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3346" name="think-cell Slide" r:id="rId4" imgW="270" imgH="270" progId="">
              <p:embed/>
            </p:oleObj>
          </a:graphicData>
        </a:graphic>
      </p:graphicFrame>
      <p:sp>
        <p:nvSpPr>
          <p:cNvPr id="4" name="Rounded Rectangle 3"/>
          <p:cNvSpPr/>
          <p:nvPr/>
        </p:nvSpPr>
        <p:spPr>
          <a:xfrm>
            <a:off x="3093269" y="2155020"/>
            <a:ext cx="3960000" cy="360000"/>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sz="2000" dirty="0" err="1" smtClean="0"/>
              <a:t>Topsi</a:t>
            </a:r>
            <a:r>
              <a:rPr lang="en-US" sz="2000" dirty="0" smtClean="0"/>
              <a:t> Service Today</a:t>
            </a:r>
          </a:p>
          <a:p>
            <a:r>
              <a:rPr lang="en-US" sz="2000" dirty="0" err="1" smtClean="0"/>
              <a:t>Topsi</a:t>
            </a:r>
            <a:r>
              <a:rPr lang="en-US" sz="2000" dirty="0" smtClean="0"/>
              <a:t> Service Evolution</a:t>
            </a:r>
          </a:p>
          <a:p>
            <a:r>
              <a:rPr lang="en-US" sz="2000" dirty="0" err="1" smtClean="0"/>
              <a:t>Topsi</a:t>
            </a:r>
            <a:r>
              <a:rPr lang="en-US" sz="2000" dirty="0" smtClean="0"/>
              <a:t> Service Way Forward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p:cNvSpPr/>
          <p:nvPr/>
        </p:nvSpPr>
        <p:spPr>
          <a:xfrm flipH="1" flipV="1">
            <a:off x="2668797" y="2966476"/>
            <a:ext cx="4549884" cy="292361"/>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p:txBody>
          <a:bodyPr/>
          <a:lstStyle/>
          <a:p>
            <a:r>
              <a:rPr lang="fi-FI" sz="2800" dirty="0" err="1" smtClean="0"/>
              <a:t>Within</a:t>
            </a:r>
            <a:r>
              <a:rPr lang="fi-FI" sz="2800" dirty="0" smtClean="0"/>
              <a:t> the </a:t>
            </a:r>
            <a:r>
              <a:rPr lang="fi-FI" sz="2800" dirty="0" err="1" smtClean="0"/>
              <a:t>current</a:t>
            </a:r>
            <a:r>
              <a:rPr lang="fi-FI" sz="2800" dirty="0" smtClean="0"/>
              <a:t> </a:t>
            </a:r>
            <a:r>
              <a:rPr lang="fi-FI" sz="2800" dirty="0" err="1" smtClean="0"/>
              <a:t>Topsi</a:t>
            </a:r>
            <a:r>
              <a:rPr lang="fi-FI" sz="2800" dirty="0" smtClean="0"/>
              <a:t> </a:t>
            </a:r>
            <a:r>
              <a:rPr lang="fi-FI" sz="2800" dirty="0" err="1" smtClean="0"/>
              <a:t>scope</a:t>
            </a:r>
            <a:r>
              <a:rPr lang="fi-FI" sz="2800" dirty="0" smtClean="0"/>
              <a:t> </a:t>
            </a:r>
            <a:r>
              <a:rPr lang="fi-FI" sz="2800" dirty="0" err="1" smtClean="0"/>
              <a:t>we</a:t>
            </a:r>
            <a:r>
              <a:rPr lang="fi-FI" sz="2800" dirty="0" smtClean="0"/>
              <a:t> </a:t>
            </a:r>
            <a:r>
              <a:rPr lang="fi-FI" sz="2800" dirty="0" err="1" smtClean="0"/>
              <a:t>propose</a:t>
            </a:r>
            <a:r>
              <a:rPr lang="fi-FI" sz="2800" dirty="0" smtClean="0"/>
              <a:t> the </a:t>
            </a:r>
            <a:r>
              <a:rPr lang="fi-FI" sz="2800" dirty="0" err="1" smtClean="0"/>
              <a:t>following</a:t>
            </a:r>
            <a:r>
              <a:rPr lang="fi-FI" sz="2800" dirty="0" smtClean="0"/>
              <a:t> </a:t>
            </a:r>
            <a:endParaRPr lang="fi-FI" sz="2800" dirty="0"/>
          </a:p>
        </p:txBody>
      </p:sp>
      <p:sp>
        <p:nvSpPr>
          <p:cNvPr id="4" name="Rectangle 3"/>
          <p:cNvSpPr/>
          <p:nvPr/>
        </p:nvSpPr>
        <p:spPr>
          <a:xfrm rot="10800000" flipV="1">
            <a:off x="620815" y="1785807"/>
            <a:ext cx="8640000" cy="1116873"/>
          </a:xfrm>
          <a:prstGeom prst="rect">
            <a:avLst/>
          </a:prstGeom>
          <a:solidFill>
            <a:srgbClr val="FFFFFF"/>
          </a:solidFill>
          <a:ln w="6350" cap="flat" cmpd="sng" algn="ctr">
            <a:solidFill>
              <a:srgbClr val="7F7F7F"/>
            </a:solidFill>
            <a:prstDash val="solid"/>
          </a:ln>
          <a:effectLst/>
        </p:spPr>
        <p:txBody>
          <a:bodyPr lIns="36341" tIns="108000" rIns="36341" bIns="36341" rtlCol="0" anchor="t"/>
          <a:lstStyle/>
          <a:p>
            <a:pPr marL="361950" indent="-180975" defTabSz="923079">
              <a:buFont typeface="Arial" pitchFamily="34" charset="0"/>
              <a:buChar char="•"/>
            </a:pPr>
            <a:r>
              <a:rPr lang="en-US" sz="1100" b="1" kern="0" dirty="0" smtClean="0">
                <a:solidFill>
                  <a:srgbClr val="0C4981"/>
                </a:solidFill>
                <a:latin typeface="Arial"/>
                <a:cs typeface="Arial"/>
              </a:rPr>
              <a:t>No major transformation to agile end-to-end pipeline model will take place in </a:t>
            </a:r>
            <a:r>
              <a:rPr lang="en-US" sz="1100" b="1" kern="0" dirty="0" err="1" smtClean="0">
                <a:solidFill>
                  <a:srgbClr val="0C4981"/>
                </a:solidFill>
                <a:latin typeface="Arial"/>
                <a:cs typeface="Arial"/>
              </a:rPr>
              <a:t>Topsi</a:t>
            </a:r>
            <a:r>
              <a:rPr lang="en-US" sz="1100" b="1" kern="0" dirty="0" smtClean="0">
                <a:solidFill>
                  <a:srgbClr val="0C4981"/>
                </a:solidFill>
                <a:latin typeface="Arial"/>
                <a:cs typeface="Arial"/>
              </a:rPr>
              <a:t> in near future:</a:t>
            </a:r>
          </a:p>
          <a:p>
            <a:pPr marL="819123" lvl="1" indent="-180975" defTabSz="923079">
              <a:buFont typeface="Arial" pitchFamily="34" charset="0"/>
              <a:buChar char="•"/>
            </a:pPr>
            <a:r>
              <a:rPr lang="en-US" sz="1100" b="1" kern="0" dirty="0" smtClean="0">
                <a:solidFill>
                  <a:srgbClr val="0C4981"/>
                </a:solidFill>
                <a:latin typeface="Arial"/>
                <a:cs typeface="Arial"/>
              </a:rPr>
              <a:t>Application Development is done as today by 3</a:t>
            </a:r>
            <a:r>
              <a:rPr lang="en-US" sz="1100" b="1" kern="0" baseline="30000" dirty="0" smtClean="0">
                <a:solidFill>
                  <a:srgbClr val="0C4981"/>
                </a:solidFill>
                <a:latin typeface="Arial"/>
                <a:cs typeface="Arial"/>
              </a:rPr>
              <a:t>rd</a:t>
            </a:r>
            <a:r>
              <a:rPr lang="en-US" sz="1100" b="1" kern="0" dirty="0" smtClean="0">
                <a:solidFill>
                  <a:srgbClr val="0C4981"/>
                </a:solidFill>
                <a:latin typeface="Arial"/>
                <a:cs typeface="Arial"/>
              </a:rPr>
              <a:t> party and release packs will be delivered to </a:t>
            </a:r>
            <a:r>
              <a:rPr lang="en-US" sz="1100" b="1" kern="0" dirty="0" err="1" smtClean="0">
                <a:solidFill>
                  <a:srgbClr val="0C4981"/>
                </a:solidFill>
                <a:latin typeface="Arial"/>
                <a:cs typeface="Arial"/>
              </a:rPr>
              <a:t>Topsi</a:t>
            </a:r>
            <a:endParaRPr lang="en-US" sz="1100" b="1" kern="0" dirty="0" smtClean="0">
              <a:solidFill>
                <a:srgbClr val="0C4981"/>
              </a:solidFill>
              <a:latin typeface="Arial"/>
              <a:cs typeface="Arial"/>
            </a:endParaRPr>
          </a:p>
          <a:p>
            <a:pPr marL="819123" lvl="1" indent="-180975" defTabSz="923079">
              <a:buFont typeface="Arial" pitchFamily="34" charset="0"/>
              <a:buChar char="•"/>
            </a:pPr>
            <a:r>
              <a:rPr lang="en-US" sz="1100" b="1" kern="0" dirty="0" smtClean="0">
                <a:solidFill>
                  <a:srgbClr val="0C4981"/>
                </a:solidFill>
                <a:latin typeface="Arial"/>
                <a:cs typeface="Arial"/>
              </a:rPr>
              <a:t>Infrastructure transitions to 3</a:t>
            </a:r>
            <a:r>
              <a:rPr lang="en-US" sz="1100" b="1" kern="0" baseline="30000" dirty="0" smtClean="0">
                <a:solidFill>
                  <a:srgbClr val="0C4981"/>
                </a:solidFill>
                <a:latin typeface="Arial"/>
                <a:cs typeface="Arial"/>
              </a:rPr>
              <a:t>rd</a:t>
            </a:r>
            <a:r>
              <a:rPr lang="en-US" sz="1100" b="1" kern="0" dirty="0" smtClean="0">
                <a:solidFill>
                  <a:srgbClr val="0C4981"/>
                </a:solidFill>
                <a:latin typeface="Arial"/>
                <a:cs typeface="Arial"/>
              </a:rPr>
              <a:t> party infra capacity will be completed as planned by end of 2015</a:t>
            </a:r>
          </a:p>
          <a:p>
            <a:pPr marL="361950" indent="-180975" defTabSz="923079">
              <a:buFont typeface="Arial" pitchFamily="34" charset="0"/>
              <a:buChar char="•"/>
            </a:pPr>
            <a:r>
              <a:rPr lang="en-US" sz="1100" b="1" kern="0" dirty="0" err="1" smtClean="0">
                <a:solidFill>
                  <a:srgbClr val="0C4981"/>
                </a:solidFill>
                <a:latin typeface="Arial"/>
                <a:cs typeface="Arial"/>
              </a:rPr>
              <a:t>Topsi</a:t>
            </a:r>
            <a:r>
              <a:rPr lang="en-US" sz="1100" b="1" kern="0" dirty="0" smtClean="0">
                <a:solidFill>
                  <a:srgbClr val="0C4981"/>
                </a:solidFill>
                <a:latin typeface="Arial"/>
                <a:cs typeface="Arial"/>
              </a:rPr>
              <a:t> Service Desk level 1 operations will be moved under new contract (during 1Q2016)</a:t>
            </a:r>
          </a:p>
          <a:p>
            <a:pPr marL="361950" indent="-180975" defTabSz="923079">
              <a:buFont typeface="Arial" pitchFamily="34" charset="0"/>
              <a:buChar char="•"/>
            </a:pPr>
            <a:r>
              <a:rPr lang="en-US" sz="1100" b="1" kern="0" dirty="0" smtClean="0">
                <a:solidFill>
                  <a:srgbClr val="0C4981"/>
                </a:solidFill>
                <a:latin typeface="Arial"/>
                <a:cs typeface="Arial"/>
              </a:rPr>
              <a:t>Otherwise </a:t>
            </a:r>
            <a:r>
              <a:rPr lang="en-US" sz="1100" b="1" kern="0" dirty="0" err="1" smtClean="0">
                <a:solidFill>
                  <a:srgbClr val="0C4981"/>
                </a:solidFill>
                <a:latin typeface="Arial"/>
                <a:cs typeface="Arial"/>
              </a:rPr>
              <a:t>Topsi</a:t>
            </a:r>
            <a:r>
              <a:rPr lang="en-US" sz="1100" b="1" kern="0" dirty="0" smtClean="0">
                <a:solidFill>
                  <a:srgbClr val="0C4981"/>
                </a:solidFill>
                <a:latin typeface="Arial"/>
                <a:cs typeface="Arial"/>
              </a:rPr>
              <a:t> scope will remain the same as today (service extensions discussed handled separately)</a:t>
            </a:r>
          </a:p>
        </p:txBody>
      </p:sp>
      <p:sp>
        <p:nvSpPr>
          <p:cNvPr id="5" name="Round Same Side Corner Rectangle 4"/>
          <p:cNvSpPr/>
          <p:nvPr/>
        </p:nvSpPr>
        <p:spPr>
          <a:xfrm>
            <a:off x="620815" y="1430541"/>
            <a:ext cx="8640000" cy="360000"/>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lIns="34359" tIns="44667" rIns="34359" bIns="44667" rtlCol="0" anchor="ctr"/>
          <a:lstStyle/>
          <a:p>
            <a:pPr algn="ctr" defTabSz="872722"/>
            <a:r>
              <a:rPr lang="en-US" sz="1200" b="1" kern="0" dirty="0" smtClean="0">
                <a:solidFill>
                  <a:srgbClr val="FFFFFF"/>
                </a:solidFill>
                <a:latin typeface="Arial"/>
                <a:cs typeface="Arial"/>
              </a:rPr>
              <a:t>Assumptions</a:t>
            </a:r>
            <a:endParaRPr lang="en-US" sz="1200" b="1" kern="0" dirty="0">
              <a:solidFill>
                <a:srgbClr val="FFFFFF"/>
              </a:solidFill>
              <a:latin typeface="Arial"/>
              <a:cs typeface="Arial"/>
            </a:endParaRPr>
          </a:p>
        </p:txBody>
      </p:sp>
      <p:sp>
        <p:nvSpPr>
          <p:cNvPr id="6" name="Rectangle 5"/>
          <p:cNvSpPr/>
          <p:nvPr/>
        </p:nvSpPr>
        <p:spPr>
          <a:xfrm rot="10800000" flipV="1">
            <a:off x="620815" y="3795287"/>
            <a:ext cx="8640000" cy="1765536"/>
          </a:xfrm>
          <a:prstGeom prst="rect">
            <a:avLst/>
          </a:prstGeom>
          <a:solidFill>
            <a:srgbClr val="FFFFFF"/>
          </a:solidFill>
          <a:ln w="6350" cap="flat" cmpd="sng" algn="ctr">
            <a:solidFill>
              <a:srgbClr val="7F7F7F"/>
            </a:solidFill>
            <a:prstDash val="solid"/>
          </a:ln>
          <a:effectLst/>
        </p:spPr>
        <p:txBody>
          <a:bodyPr lIns="36341" tIns="108000" rIns="36341" bIns="36341" rtlCol="0" anchor="t"/>
          <a:lstStyle/>
          <a:p>
            <a:pPr marL="361950" indent="-180975" defTabSz="923079">
              <a:buFont typeface="Arial" pitchFamily="34" charset="0"/>
              <a:buChar char="•"/>
            </a:pPr>
            <a:r>
              <a:rPr lang="fi-FI" sz="1100" b="1" kern="0" dirty="0" err="1" smtClean="0">
                <a:solidFill>
                  <a:srgbClr val="0C4981"/>
                </a:solidFill>
                <a:cs typeface="Arial"/>
              </a:rPr>
              <a:t>Topsi</a:t>
            </a:r>
            <a:r>
              <a:rPr lang="fi-FI" sz="1100" b="1" kern="0" dirty="0" smtClean="0">
                <a:solidFill>
                  <a:srgbClr val="0C4981"/>
                </a:solidFill>
                <a:cs typeface="Arial"/>
              </a:rPr>
              <a:t> </a:t>
            </a:r>
            <a:r>
              <a:rPr lang="fi-FI" sz="1100" b="1" kern="0" dirty="0" err="1" smtClean="0">
                <a:solidFill>
                  <a:srgbClr val="0C4981"/>
                </a:solidFill>
                <a:cs typeface="Arial"/>
              </a:rPr>
              <a:t>service</a:t>
            </a:r>
            <a:r>
              <a:rPr lang="fi-FI" sz="1100" b="1" kern="0" dirty="0" smtClean="0">
                <a:solidFill>
                  <a:srgbClr val="0C4981"/>
                </a:solidFill>
                <a:cs typeface="Arial"/>
              </a:rPr>
              <a:t> </a:t>
            </a:r>
            <a:r>
              <a:rPr lang="fi-FI" sz="1100" b="1" kern="0" dirty="0" err="1" smtClean="0">
                <a:solidFill>
                  <a:srgbClr val="0C4981"/>
                </a:solidFill>
                <a:cs typeface="Arial"/>
              </a:rPr>
              <a:t>current</a:t>
            </a:r>
            <a:r>
              <a:rPr lang="fi-FI" sz="1100" b="1" kern="0" dirty="0" smtClean="0">
                <a:solidFill>
                  <a:srgbClr val="0C4981"/>
                </a:solidFill>
                <a:cs typeface="Arial"/>
              </a:rPr>
              <a:t> </a:t>
            </a:r>
            <a:r>
              <a:rPr lang="fi-FI" sz="1100" b="1" kern="0" dirty="0" err="1" smtClean="0">
                <a:solidFill>
                  <a:srgbClr val="0C4981"/>
                </a:solidFill>
                <a:cs typeface="Arial"/>
              </a:rPr>
              <a:t>monthly</a:t>
            </a:r>
            <a:r>
              <a:rPr lang="fi-FI" sz="1100" b="1" kern="0" dirty="0" smtClean="0">
                <a:solidFill>
                  <a:srgbClr val="0C4981"/>
                </a:solidFill>
                <a:cs typeface="Arial"/>
              </a:rPr>
              <a:t> </a:t>
            </a:r>
            <a:r>
              <a:rPr lang="fi-FI" sz="1100" b="1" kern="0" dirty="0" err="1" smtClean="0">
                <a:solidFill>
                  <a:srgbClr val="0C4981"/>
                </a:solidFill>
                <a:cs typeface="Arial"/>
              </a:rPr>
              <a:t>fixed</a:t>
            </a:r>
            <a:r>
              <a:rPr lang="fi-FI" sz="1100" b="1" kern="0" dirty="0" smtClean="0">
                <a:solidFill>
                  <a:srgbClr val="0C4981"/>
                </a:solidFill>
                <a:cs typeface="Arial"/>
              </a:rPr>
              <a:t> </a:t>
            </a:r>
            <a:r>
              <a:rPr lang="fi-FI" sz="1100" b="1" kern="0" dirty="0" err="1" smtClean="0">
                <a:solidFill>
                  <a:srgbClr val="0C4981"/>
                </a:solidFill>
                <a:cs typeface="Arial"/>
              </a:rPr>
              <a:t>fee</a:t>
            </a:r>
            <a:r>
              <a:rPr lang="fi-FI" sz="1100" b="1" kern="0" dirty="0" smtClean="0">
                <a:solidFill>
                  <a:srgbClr val="0C4981"/>
                </a:solidFill>
                <a:cs typeface="Arial"/>
              </a:rPr>
              <a:t>: 231 </a:t>
            </a:r>
            <a:r>
              <a:rPr lang="fi-FI" sz="1100" b="1" kern="0" dirty="0" err="1" smtClean="0">
                <a:solidFill>
                  <a:srgbClr val="0C4981"/>
                </a:solidFill>
                <a:cs typeface="Arial"/>
              </a:rPr>
              <a:t>k€</a:t>
            </a:r>
            <a:r>
              <a:rPr lang="fi-FI" sz="1100" b="1" kern="0" dirty="0" smtClean="0">
                <a:solidFill>
                  <a:srgbClr val="0C4981"/>
                </a:solidFill>
                <a:cs typeface="Arial"/>
              </a:rPr>
              <a:t> </a:t>
            </a:r>
            <a:r>
              <a:rPr lang="fi-FI" sz="1100" b="1" kern="0" dirty="0" err="1" smtClean="0">
                <a:solidFill>
                  <a:srgbClr val="0C4981"/>
                </a:solidFill>
                <a:cs typeface="Arial"/>
              </a:rPr>
              <a:t>with</a:t>
            </a:r>
            <a:r>
              <a:rPr lang="fi-FI" sz="1100" b="1" kern="0" dirty="0" smtClean="0">
                <a:solidFill>
                  <a:srgbClr val="0C4981"/>
                </a:solidFill>
                <a:cs typeface="Arial"/>
              </a:rPr>
              <a:t> &gt; 70% </a:t>
            </a:r>
            <a:r>
              <a:rPr lang="fi-FI" sz="1100" b="1" kern="0" dirty="0" err="1" smtClean="0">
                <a:solidFill>
                  <a:srgbClr val="0C4981"/>
                </a:solidFill>
                <a:cs typeface="Arial"/>
              </a:rPr>
              <a:t>offshore</a:t>
            </a:r>
            <a:r>
              <a:rPr lang="fi-FI" sz="1100" b="1" kern="0" dirty="0" smtClean="0">
                <a:solidFill>
                  <a:srgbClr val="0C4981"/>
                </a:solidFill>
                <a:cs typeface="Arial"/>
              </a:rPr>
              <a:t> </a:t>
            </a:r>
            <a:r>
              <a:rPr lang="fi-FI" sz="1100" b="1" kern="0" dirty="0" err="1" smtClean="0">
                <a:solidFill>
                  <a:srgbClr val="0C4981"/>
                </a:solidFill>
                <a:cs typeface="Arial"/>
              </a:rPr>
              <a:t>ratio</a:t>
            </a:r>
            <a:endParaRPr lang="fi-FI" sz="1100" b="1" kern="0" dirty="0" smtClean="0">
              <a:solidFill>
                <a:srgbClr val="0C4981"/>
              </a:solidFill>
              <a:cs typeface="Arial"/>
            </a:endParaRPr>
          </a:p>
          <a:p>
            <a:pPr marL="361950" indent="-180975" defTabSz="923079">
              <a:buFont typeface="Arial" pitchFamily="34" charset="0"/>
              <a:buChar char="•"/>
            </a:pPr>
            <a:r>
              <a:rPr lang="fi-FI" sz="1100" b="1" kern="0" dirty="0" err="1" smtClean="0">
                <a:solidFill>
                  <a:srgbClr val="0C4981"/>
                </a:solidFill>
                <a:cs typeface="Arial"/>
              </a:rPr>
              <a:t>Our</a:t>
            </a:r>
            <a:r>
              <a:rPr lang="fi-FI" sz="1100" b="1" kern="0" dirty="0" smtClean="0">
                <a:solidFill>
                  <a:srgbClr val="0C4981"/>
                </a:solidFill>
                <a:cs typeface="Arial"/>
              </a:rPr>
              <a:t> </a:t>
            </a:r>
            <a:r>
              <a:rPr lang="fi-FI" sz="1100" b="1" kern="0" dirty="0" err="1" smtClean="0">
                <a:solidFill>
                  <a:srgbClr val="0C4981"/>
                </a:solidFill>
                <a:cs typeface="Arial"/>
              </a:rPr>
              <a:t>proposal</a:t>
            </a:r>
            <a:r>
              <a:rPr lang="fi-FI" sz="1100" b="1" kern="0" dirty="0" smtClean="0">
                <a:solidFill>
                  <a:srgbClr val="0C4981"/>
                </a:solidFill>
                <a:cs typeface="Arial"/>
              </a:rPr>
              <a:t> for 2016:</a:t>
            </a:r>
          </a:p>
          <a:p>
            <a:pPr marL="819123" lvl="1" indent="-180975" defTabSz="923079">
              <a:buFont typeface="Arial" pitchFamily="34" charset="0"/>
              <a:buChar char="•"/>
            </a:pPr>
            <a:r>
              <a:rPr lang="fi-FI" sz="1100" b="1" kern="0" dirty="0" err="1" smtClean="0">
                <a:solidFill>
                  <a:srgbClr val="0C4981"/>
                </a:solidFill>
                <a:cs typeface="Arial"/>
              </a:rPr>
              <a:t>Level</a:t>
            </a:r>
            <a:r>
              <a:rPr lang="fi-FI" sz="1100" b="1" kern="0" dirty="0" smtClean="0">
                <a:solidFill>
                  <a:srgbClr val="0C4981"/>
                </a:solidFill>
                <a:cs typeface="Arial"/>
              </a:rPr>
              <a:t> 1 Service Desk </a:t>
            </a:r>
            <a:r>
              <a:rPr lang="fi-FI" sz="1100" b="1" kern="0" dirty="0" err="1" smtClean="0">
                <a:solidFill>
                  <a:srgbClr val="0C4981"/>
                </a:solidFill>
                <a:cs typeface="Arial"/>
              </a:rPr>
              <a:t>removed</a:t>
            </a:r>
            <a:r>
              <a:rPr lang="fi-FI" sz="1100" b="1" kern="0" dirty="0" smtClean="0">
                <a:solidFill>
                  <a:srgbClr val="0C4981"/>
                </a:solidFill>
                <a:cs typeface="Arial"/>
              </a:rPr>
              <a:t> to </a:t>
            </a:r>
            <a:r>
              <a:rPr lang="fi-FI" sz="1100" b="1" kern="0" dirty="0" err="1" smtClean="0">
                <a:solidFill>
                  <a:srgbClr val="0C4981"/>
                </a:solidFill>
                <a:cs typeface="Arial"/>
              </a:rPr>
              <a:t>separate</a:t>
            </a:r>
            <a:r>
              <a:rPr lang="fi-FI" sz="1100" b="1" kern="0" dirty="0" smtClean="0">
                <a:solidFill>
                  <a:srgbClr val="0C4981"/>
                </a:solidFill>
                <a:cs typeface="Arial"/>
              </a:rPr>
              <a:t> </a:t>
            </a:r>
            <a:r>
              <a:rPr lang="fi-FI" sz="1100" b="1" kern="0" dirty="0" err="1" smtClean="0">
                <a:solidFill>
                  <a:srgbClr val="0C4981"/>
                </a:solidFill>
                <a:cs typeface="Arial"/>
              </a:rPr>
              <a:t>contract</a:t>
            </a:r>
            <a:r>
              <a:rPr lang="fi-FI" sz="1100" b="1" kern="0" dirty="0" smtClean="0">
                <a:solidFill>
                  <a:srgbClr val="0C4981"/>
                </a:solidFill>
                <a:cs typeface="Arial"/>
              </a:rPr>
              <a:t>: </a:t>
            </a:r>
            <a:r>
              <a:rPr lang="fi-FI" sz="1100" b="1" i="1" kern="0" dirty="0" smtClean="0">
                <a:solidFill>
                  <a:srgbClr val="0C4981"/>
                </a:solidFill>
                <a:cs typeface="Arial"/>
              </a:rPr>
              <a:t>- 7 350 € / </a:t>
            </a:r>
            <a:r>
              <a:rPr lang="fi-FI" sz="1100" b="1" i="1" kern="0" dirty="0" err="1" smtClean="0">
                <a:solidFill>
                  <a:srgbClr val="0C4981"/>
                </a:solidFill>
                <a:cs typeface="Arial"/>
              </a:rPr>
              <a:t>month</a:t>
            </a:r>
            <a:endParaRPr lang="fi-FI" sz="1100" b="1" i="1" kern="0" dirty="0" smtClean="0">
              <a:solidFill>
                <a:srgbClr val="0C4981"/>
              </a:solidFill>
              <a:cs typeface="Arial"/>
            </a:endParaRPr>
          </a:p>
          <a:p>
            <a:pPr marL="819123" lvl="1" indent="-180975" defTabSz="923079">
              <a:buFont typeface="Arial" pitchFamily="34" charset="0"/>
              <a:buChar char="•"/>
            </a:pPr>
            <a:r>
              <a:rPr lang="fi-FI" sz="1100" b="1" kern="0" dirty="0" err="1" smtClean="0">
                <a:solidFill>
                  <a:srgbClr val="0C4981"/>
                </a:solidFill>
                <a:cs typeface="Arial"/>
              </a:rPr>
              <a:t>Industrialized</a:t>
            </a:r>
            <a:r>
              <a:rPr lang="fi-FI" sz="1100" b="1" kern="0" dirty="0" smtClean="0">
                <a:solidFill>
                  <a:srgbClr val="0C4981"/>
                </a:solidFill>
                <a:cs typeface="Arial"/>
              </a:rPr>
              <a:t> </a:t>
            </a:r>
            <a:r>
              <a:rPr lang="fi-FI" sz="1100" b="1" kern="0" dirty="0" err="1" smtClean="0">
                <a:solidFill>
                  <a:srgbClr val="0C4981"/>
                </a:solidFill>
                <a:cs typeface="Arial"/>
              </a:rPr>
              <a:t>Middleware</a:t>
            </a:r>
            <a:r>
              <a:rPr lang="fi-FI" sz="1100" b="1" kern="0" dirty="0" smtClean="0">
                <a:solidFill>
                  <a:srgbClr val="0C4981"/>
                </a:solidFill>
                <a:cs typeface="Arial"/>
              </a:rPr>
              <a:t> and </a:t>
            </a:r>
            <a:r>
              <a:rPr lang="fi-FI" sz="1100" b="1" kern="0" dirty="0" err="1" smtClean="0">
                <a:solidFill>
                  <a:srgbClr val="0C4981"/>
                </a:solidFill>
                <a:cs typeface="Arial"/>
              </a:rPr>
              <a:t>Database</a:t>
            </a:r>
            <a:r>
              <a:rPr lang="fi-FI" sz="1100" b="1" kern="0" dirty="0" smtClean="0">
                <a:solidFill>
                  <a:srgbClr val="0C4981"/>
                </a:solidFill>
                <a:cs typeface="Arial"/>
              </a:rPr>
              <a:t> </a:t>
            </a:r>
            <a:r>
              <a:rPr lang="fi-FI" sz="1100" b="1" kern="0" dirty="0" err="1" smtClean="0">
                <a:solidFill>
                  <a:srgbClr val="0C4981"/>
                </a:solidFill>
                <a:cs typeface="Arial"/>
              </a:rPr>
              <a:t>support</a:t>
            </a:r>
            <a:r>
              <a:rPr lang="fi-FI" sz="1100" b="1" kern="0" dirty="0" smtClean="0">
                <a:solidFill>
                  <a:srgbClr val="0C4981"/>
                </a:solidFill>
                <a:cs typeface="Arial"/>
              </a:rPr>
              <a:t> </a:t>
            </a:r>
            <a:r>
              <a:rPr lang="fi-FI" sz="1100" b="1" kern="0" dirty="0" err="1" smtClean="0">
                <a:solidFill>
                  <a:srgbClr val="0C4981"/>
                </a:solidFill>
                <a:cs typeface="Arial"/>
              </a:rPr>
              <a:t>delivery</a:t>
            </a:r>
            <a:r>
              <a:rPr lang="fi-FI" sz="1100" b="1" kern="0" dirty="0" smtClean="0">
                <a:solidFill>
                  <a:srgbClr val="0C4981"/>
                </a:solidFill>
                <a:cs typeface="Arial"/>
              </a:rPr>
              <a:t> </a:t>
            </a:r>
            <a:r>
              <a:rPr lang="fi-FI" sz="1100" b="1" kern="0" dirty="0" err="1" smtClean="0">
                <a:solidFill>
                  <a:srgbClr val="0C4981"/>
                </a:solidFill>
                <a:cs typeface="Arial"/>
              </a:rPr>
              <a:t>model</a:t>
            </a:r>
            <a:r>
              <a:rPr lang="fi-FI" sz="1100" b="1" kern="0" dirty="0" smtClean="0">
                <a:solidFill>
                  <a:srgbClr val="0C4981"/>
                </a:solidFill>
                <a:cs typeface="Arial"/>
              </a:rPr>
              <a:t> </a:t>
            </a:r>
            <a:r>
              <a:rPr lang="fi-FI" sz="1100" b="1" kern="0" dirty="0" err="1" smtClean="0">
                <a:solidFill>
                  <a:srgbClr val="0C4981"/>
                </a:solidFill>
                <a:cs typeface="Arial"/>
              </a:rPr>
              <a:t>implemented</a:t>
            </a:r>
            <a:r>
              <a:rPr lang="fi-FI" sz="1100" b="1" kern="0" dirty="0" smtClean="0">
                <a:solidFill>
                  <a:srgbClr val="0C4981"/>
                </a:solidFill>
                <a:cs typeface="Arial"/>
              </a:rPr>
              <a:t>: </a:t>
            </a:r>
            <a:r>
              <a:rPr lang="fi-FI" sz="1100" b="1" i="1" kern="0" dirty="0" smtClean="0">
                <a:solidFill>
                  <a:srgbClr val="0C4981"/>
                </a:solidFill>
                <a:cs typeface="Arial"/>
              </a:rPr>
              <a:t>- 8 300€ / </a:t>
            </a:r>
            <a:r>
              <a:rPr lang="fi-FI" sz="1100" b="1" i="1" kern="0" dirty="0" err="1" smtClean="0">
                <a:solidFill>
                  <a:srgbClr val="0C4981"/>
                </a:solidFill>
                <a:cs typeface="Arial"/>
              </a:rPr>
              <a:t>month</a:t>
            </a:r>
            <a:endParaRPr lang="fi-FI" sz="1100" b="1" i="1" kern="0" dirty="0" smtClean="0">
              <a:solidFill>
                <a:srgbClr val="0C4981"/>
              </a:solidFill>
              <a:cs typeface="Arial"/>
            </a:endParaRPr>
          </a:p>
          <a:p>
            <a:pPr marL="361950" indent="-180975" defTabSz="923079">
              <a:buFont typeface="Arial" pitchFamily="34" charset="0"/>
              <a:buChar char="•"/>
            </a:pPr>
            <a:r>
              <a:rPr lang="fi-FI" sz="1100" b="1" kern="0" dirty="0" smtClean="0">
                <a:solidFill>
                  <a:srgbClr val="0C4981"/>
                </a:solidFill>
                <a:cs typeface="Arial"/>
              </a:rPr>
              <a:t>Service </a:t>
            </a:r>
            <a:r>
              <a:rPr lang="fi-FI" sz="1100" b="1" kern="0" dirty="0" err="1" smtClean="0">
                <a:solidFill>
                  <a:srgbClr val="0C4981"/>
                </a:solidFill>
                <a:cs typeface="Arial"/>
              </a:rPr>
              <a:t>extensions</a:t>
            </a:r>
            <a:r>
              <a:rPr lang="fi-FI" sz="1100" b="1" kern="0" dirty="0" smtClean="0">
                <a:solidFill>
                  <a:srgbClr val="0C4981"/>
                </a:solidFill>
                <a:cs typeface="Arial"/>
              </a:rPr>
              <a:t> </a:t>
            </a:r>
            <a:r>
              <a:rPr lang="fi-FI" sz="1100" b="1" kern="0" dirty="0" err="1" smtClean="0">
                <a:solidFill>
                  <a:srgbClr val="0C4981"/>
                </a:solidFill>
                <a:cs typeface="Arial"/>
              </a:rPr>
              <a:t>discussed</a:t>
            </a:r>
            <a:r>
              <a:rPr lang="fi-FI" sz="1100" b="1" kern="0" dirty="0" smtClean="0">
                <a:solidFill>
                  <a:srgbClr val="0C4981"/>
                </a:solidFill>
                <a:cs typeface="Arial"/>
              </a:rPr>
              <a:t> (on top of the </a:t>
            </a:r>
            <a:r>
              <a:rPr lang="fi-FI" sz="1100" b="1" kern="0" dirty="0" err="1" smtClean="0">
                <a:solidFill>
                  <a:srgbClr val="0C4981"/>
                </a:solidFill>
                <a:cs typeface="Arial"/>
              </a:rPr>
              <a:t>current</a:t>
            </a:r>
            <a:r>
              <a:rPr lang="fi-FI" sz="1100" b="1" kern="0" dirty="0" smtClean="0">
                <a:solidFill>
                  <a:srgbClr val="0C4981"/>
                </a:solidFill>
                <a:cs typeface="Arial"/>
              </a:rPr>
              <a:t> </a:t>
            </a:r>
            <a:r>
              <a:rPr lang="fi-FI" sz="1100" b="1" kern="0" dirty="0" err="1" smtClean="0">
                <a:solidFill>
                  <a:srgbClr val="0C4981"/>
                </a:solidFill>
                <a:cs typeface="Arial"/>
              </a:rPr>
              <a:t>scope</a:t>
            </a:r>
            <a:r>
              <a:rPr lang="fi-FI" sz="1100" b="1" kern="0" dirty="0" smtClean="0">
                <a:solidFill>
                  <a:srgbClr val="0C4981"/>
                </a:solidFill>
                <a:cs typeface="Arial"/>
              </a:rPr>
              <a:t>):</a:t>
            </a:r>
          </a:p>
          <a:p>
            <a:pPr marL="819123" lvl="1" indent="-180975" defTabSz="923079">
              <a:buFont typeface="Arial" pitchFamily="34" charset="0"/>
              <a:buChar char="•"/>
            </a:pPr>
            <a:r>
              <a:rPr lang="fi-FI" sz="1100" b="1" kern="0" dirty="0" smtClean="0">
                <a:solidFill>
                  <a:srgbClr val="0C4981"/>
                </a:solidFill>
                <a:cs typeface="Arial"/>
              </a:rPr>
              <a:t>Development </a:t>
            </a:r>
            <a:r>
              <a:rPr lang="fi-FI" sz="1100" b="1" kern="0" dirty="0" err="1" smtClean="0">
                <a:solidFill>
                  <a:srgbClr val="0C4981"/>
                </a:solidFill>
                <a:cs typeface="Arial"/>
              </a:rPr>
              <a:t>environments</a:t>
            </a:r>
            <a:r>
              <a:rPr lang="fi-FI" sz="1100" b="1" kern="0" dirty="0" smtClean="0">
                <a:solidFill>
                  <a:srgbClr val="0C4981"/>
                </a:solidFill>
                <a:cs typeface="Arial"/>
              </a:rPr>
              <a:t> to </a:t>
            </a:r>
            <a:r>
              <a:rPr lang="fi-FI" sz="1100" b="1" kern="0" dirty="0" err="1" smtClean="0">
                <a:solidFill>
                  <a:srgbClr val="0C4981"/>
                </a:solidFill>
                <a:cs typeface="Arial"/>
              </a:rPr>
              <a:t>service</a:t>
            </a:r>
            <a:r>
              <a:rPr lang="fi-FI" sz="1100" b="1" kern="0" dirty="0" smtClean="0">
                <a:solidFill>
                  <a:srgbClr val="0C4981"/>
                </a:solidFill>
                <a:cs typeface="Arial"/>
              </a:rPr>
              <a:t> </a:t>
            </a:r>
            <a:r>
              <a:rPr lang="fi-FI" sz="1100" b="1" kern="0" dirty="0" err="1" smtClean="0">
                <a:solidFill>
                  <a:srgbClr val="0C4981"/>
                </a:solidFill>
                <a:cs typeface="Arial"/>
              </a:rPr>
              <a:t>scope</a:t>
            </a:r>
            <a:r>
              <a:rPr lang="fi-FI" sz="1100" b="1" kern="0" dirty="0" smtClean="0">
                <a:solidFill>
                  <a:srgbClr val="0C4981"/>
                </a:solidFill>
                <a:cs typeface="Arial"/>
              </a:rPr>
              <a:t>: + 1 000 € / </a:t>
            </a:r>
            <a:r>
              <a:rPr lang="fi-FI" sz="1100" b="1" kern="0" dirty="0" err="1" smtClean="0">
                <a:solidFill>
                  <a:srgbClr val="0C4981"/>
                </a:solidFill>
                <a:cs typeface="Arial"/>
              </a:rPr>
              <a:t>month</a:t>
            </a:r>
            <a:endParaRPr lang="fi-FI" sz="1100" b="1" kern="0" dirty="0" smtClean="0">
              <a:solidFill>
                <a:srgbClr val="0C4981"/>
              </a:solidFill>
              <a:cs typeface="Arial"/>
            </a:endParaRPr>
          </a:p>
          <a:p>
            <a:pPr marL="819123" lvl="1" indent="-180975" defTabSz="923079">
              <a:buFont typeface="Arial" pitchFamily="34" charset="0"/>
              <a:buChar char="•"/>
            </a:pPr>
            <a:r>
              <a:rPr lang="fi-FI" sz="1100" b="1" kern="0" dirty="0" smtClean="0">
                <a:solidFill>
                  <a:srgbClr val="0C4981"/>
                </a:solidFill>
                <a:cs typeface="Arial"/>
              </a:rPr>
              <a:t>New </a:t>
            </a:r>
            <a:r>
              <a:rPr lang="fi-FI" sz="1100" b="1" kern="0" dirty="0" err="1" smtClean="0">
                <a:solidFill>
                  <a:srgbClr val="0C4981"/>
                </a:solidFill>
                <a:cs typeface="Arial"/>
              </a:rPr>
              <a:t>applications</a:t>
            </a:r>
            <a:r>
              <a:rPr lang="fi-FI" sz="1100" b="1" kern="0" dirty="0" smtClean="0">
                <a:solidFill>
                  <a:srgbClr val="0C4981"/>
                </a:solidFill>
                <a:cs typeface="Arial"/>
              </a:rPr>
              <a:t> to </a:t>
            </a:r>
            <a:r>
              <a:rPr lang="fi-FI" sz="1100" b="1" kern="0" dirty="0" err="1" smtClean="0">
                <a:solidFill>
                  <a:srgbClr val="0C4981"/>
                </a:solidFill>
                <a:cs typeface="Arial"/>
              </a:rPr>
              <a:t>Topsi</a:t>
            </a:r>
            <a:r>
              <a:rPr lang="fi-FI" sz="1100" b="1" kern="0" dirty="0" smtClean="0">
                <a:solidFill>
                  <a:srgbClr val="0C4981"/>
                </a:solidFill>
                <a:cs typeface="Arial"/>
              </a:rPr>
              <a:t> </a:t>
            </a:r>
            <a:r>
              <a:rPr lang="fi-FI" sz="1100" b="1" kern="0" dirty="0" err="1" smtClean="0">
                <a:solidFill>
                  <a:srgbClr val="0C4981"/>
                </a:solidFill>
                <a:cs typeface="Arial"/>
              </a:rPr>
              <a:t>scope</a:t>
            </a:r>
            <a:r>
              <a:rPr lang="fi-FI" sz="1100" b="1" kern="0" dirty="0" smtClean="0">
                <a:solidFill>
                  <a:srgbClr val="0C4981"/>
                </a:solidFill>
                <a:cs typeface="Arial"/>
              </a:rPr>
              <a:t>:</a:t>
            </a:r>
          </a:p>
          <a:p>
            <a:pPr marL="1276297" lvl="2" indent="-180975" defTabSz="923079">
              <a:buFont typeface="Arial" pitchFamily="34" charset="0"/>
              <a:buChar char="•"/>
            </a:pPr>
            <a:r>
              <a:rPr lang="en-US" sz="1100" b="1" kern="0" dirty="0" err="1" smtClean="0">
                <a:solidFill>
                  <a:srgbClr val="0C4981"/>
                </a:solidFill>
                <a:cs typeface="Arial"/>
              </a:rPr>
              <a:t>Relex</a:t>
            </a:r>
            <a:r>
              <a:rPr lang="en-US" sz="1100" b="1" kern="0" dirty="0" smtClean="0">
                <a:solidFill>
                  <a:srgbClr val="0C4981"/>
                </a:solidFill>
                <a:cs typeface="Arial"/>
              </a:rPr>
              <a:t> PT, KT &amp; </a:t>
            </a:r>
            <a:r>
              <a:rPr lang="en-US" sz="1100" b="1" kern="0" dirty="0" err="1" smtClean="0">
                <a:solidFill>
                  <a:srgbClr val="0C4981"/>
                </a:solidFill>
                <a:cs typeface="Arial"/>
              </a:rPr>
              <a:t>Sokos</a:t>
            </a:r>
            <a:r>
              <a:rPr lang="en-US" sz="1100" b="1" kern="0" dirty="0" smtClean="0">
                <a:solidFill>
                  <a:srgbClr val="0C4981"/>
                </a:solidFill>
                <a:cs typeface="Arial"/>
              </a:rPr>
              <a:t>, REX, </a:t>
            </a:r>
            <a:r>
              <a:rPr lang="en-US" sz="1100" b="1" kern="0" dirty="0" err="1" smtClean="0">
                <a:solidFill>
                  <a:srgbClr val="0C4981"/>
                </a:solidFill>
                <a:cs typeface="Arial"/>
              </a:rPr>
              <a:t>Polttonestehinnoittelu</a:t>
            </a:r>
            <a:r>
              <a:rPr lang="en-US" sz="1100" b="1" kern="0" dirty="0" smtClean="0">
                <a:solidFill>
                  <a:srgbClr val="0C4981"/>
                </a:solidFill>
                <a:cs typeface="Arial"/>
              </a:rPr>
              <a:t>, </a:t>
            </a:r>
            <a:r>
              <a:rPr lang="en-US" sz="1100" b="1" kern="0" dirty="0" err="1" smtClean="0">
                <a:solidFill>
                  <a:srgbClr val="0C4981"/>
                </a:solidFill>
                <a:cs typeface="Arial"/>
              </a:rPr>
              <a:t>Sokos</a:t>
            </a:r>
            <a:r>
              <a:rPr lang="en-US" sz="1100" b="1" kern="0" dirty="0" smtClean="0">
                <a:solidFill>
                  <a:srgbClr val="0C4981"/>
                </a:solidFill>
                <a:cs typeface="Arial"/>
              </a:rPr>
              <a:t> reporting</a:t>
            </a:r>
            <a:r>
              <a:rPr lang="fi-FI" sz="1100" b="1" kern="0" dirty="0" smtClean="0">
                <a:solidFill>
                  <a:srgbClr val="0C4981"/>
                </a:solidFill>
                <a:cs typeface="Arial"/>
              </a:rPr>
              <a:t>: + 12 700 € / </a:t>
            </a:r>
            <a:r>
              <a:rPr lang="fi-FI" sz="1100" b="1" kern="0" dirty="0" err="1" smtClean="0">
                <a:solidFill>
                  <a:srgbClr val="0C4981"/>
                </a:solidFill>
                <a:cs typeface="Arial"/>
              </a:rPr>
              <a:t>month</a:t>
            </a:r>
            <a:endParaRPr lang="fi-FI" sz="1100" b="1" kern="0" dirty="0" smtClean="0">
              <a:solidFill>
                <a:srgbClr val="0C4981"/>
              </a:solidFill>
              <a:cs typeface="Arial"/>
            </a:endParaRPr>
          </a:p>
          <a:p>
            <a:pPr marL="1276297" lvl="2" indent="-180975" defTabSz="923079">
              <a:buFont typeface="Arial" pitchFamily="34" charset="0"/>
              <a:buChar char="•"/>
            </a:pPr>
            <a:r>
              <a:rPr lang="fi-FI" sz="1100" b="1" kern="0" dirty="0" err="1" smtClean="0">
                <a:solidFill>
                  <a:srgbClr val="0C4981"/>
                </a:solidFill>
                <a:cs typeface="Arial"/>
              </a:rPr>
              <a:t>Fosteri</a:t>
            </a:r>
            <a:r>
              <a:rPr lang="fi-FI" sz="1100" b="1" kern="0" dirty="0" smtClean="0">
                <a:solidFill>
                  <a:srgbClr val="0C4981"/>
                </a:solidFill>
                <a:cs typeface="Arial"/>
              </a:rPr>
              <a:t>: + 2 120 € / </a:t>
            </a:r>
            <a:r>
              <a:rPr lang="fi-FI" sz="1100" b="1" kern="0" dirty="0" err="1" smtClean="0">
                <a:solidFill>
                  <a:srgbClr val="0C4981"/>
                </a:solidFill>
                <a:cs typeface="Arial"/>
              </a:rPr>
              <a:t>month</a:t>
            </a:r>
            <a:endParaRPr lang="fi-FI" sz="1100" b="1" kern="0" dirty="0" smtClean="0">
              <a:solidFill>
                <a:srgbClr val="0C4981"/>
              </a:solidFill>
              <a:cs typeface="Arial"/>
            </a:endParaRPr>
          </a:p>
        </p:txBody>
      </p:sp>
      <p:sp>
        <p:nvSpPr>
          <p:cNvPr id="7" name="Round Same Side Corner Rectangle 6"/>
          <p:cNvSpPr/>
          <p:nvPr/>
        </p:nvSpPr>
        <p:spPr>
          <a:xfrm>
            <a:off x="620815" y="3429383"/>
            <a:ext cx="8640000" cy="360000"/>
          </a:xfrm>
          <a:prstGeom prst="round2SameRect">
            <a:avLst/>
          </a:prstGeom>
          <a:ln/>
          <a:effectLst/>
        </p:spPr>
        <p:style>
          <a:lnRef idx="1">
            <a:schemeClr val="dk1"/>
          </a:lnRef>
          <a:fillRef idx="3">
            <a:schemeClr val="dk1"/>
          </a:fillRef>
          <a:effectRef idx="2">
            <a:schemeClr val="dk1"/>
          </a:effectRef>
          <a:fontRef idx="minor">
            <a:schemeClr val="lt1"/>
          </a:fontRef>
        </p:style>
        <p:txBody>
          <a:bodyPr wrap="square" lIns="34359" tIns="44667" rIns="34359" bIns="44667" rtlCol="0" anchor="ctr"/>
          <a:lstStyle/>
          <a:p>
            <a:pPr algn="ctr" defTabSz="872722"/>
            <a:r>
              <a:rPr lang="en-US" sz="1200" b="1" kern="0" dirty="0" smtClean="0">
                <a:solidFill>
                  <a:srgbClr val="FFFFFF"/>
                </a:solidFill>
                <a:latin typeface="Arial"/>
                <a:cs typeface="Arial"/>
              </a:rPr>
              <a:t>Way Forward</a:t>
            </a:r>
            <a:endParaRPr lang="en-US" sz="1200" b="1" kern="0" dirty="0">
              <a:solidFill>
                <a:srgbClr val="FFFFFF"/>
              </a:solidFill>
              <a:latin typeface="Arial"/>
              <a:cs typeface="Arial"/>
            </a:endParaRPr>
          </a:p>
        </p:txBody>
      </p:sp>
      <p:sp>
        <p:nvSpPr>
          <p:cNvPr id="10" name="Rectangle à coins arrondis 6"/>
          <p:cNvSpPr/>
          <p:nvPr/>
        </p:nvSpPr>
        <p:spPr bwMode="auto">
          <a:xfrm>
            <a:off x="446685" y="5794739"/>
            <a:ext cx="9000000" cy="432000"/>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400" b="1" i="1" dirty="0" smtClean="0">
                <a:solidFill>
                  <a:schemeClr val="bg1"/>
                </a:solidFill>
                <a:latin typeface="Arial" charset="0"/>
                <a:cs typeface="Arial" charset="0"/>
              </a:rPr>
              <a:t>With current </a:t>
            </a:r>
            <a:r>
              <a:rPr lang="en-US" sz="1400" b="1" i="1" dirty="0" err="1" smtClean="0">
                <a:solidFill>
                  <a:schemeClr val="bg1"/>
                </a:solidFill>
                <a:latin typeface="Arial" charset="0"/>
                <a:cs typeface="Arial" charset="0"/>
              </a:rPr>
              <a:t>Topsi</a:t>
            </a:r>
            <a:r>
              <a:rPr lang="en-US" sz="1400" b="1" i="1" dirty="0" smtClean="0">
                <a:solidFill>
                  <a:schemeClr val="bg1"/>
                </a:solidFill>
                <a:latin typeface="Arial" charset="0"/>
                <a:cs typeface="Arial" charset="0"/>
              </a:rPr>
              <a:t> scope the service SLA’s will remain unchanged but monthly fee will decrease ~7 %</a:t>
            </a:r>
          </a:p>
        </p:txBody>
      </p:sp>
      <p:sp>
        <p:nvSpPr>
          <p:cNvPr id="15" name="Rounded Rectangular Callout 14"/>
          <p:cNvSpPr/>
          <p:nvPr/>
        </p:nvSpPr>
        <p:spPr>
          <a:xfrm>
            <a:off x="8016972" y="4210531"/>
            <a:ext cx="1800000" cy="792000"/>
          </a:xfrm>
          <a:prstGeom prst="wedgeRoundRectCallout">
            <a:avLst>
              <a:gd name="adj1" fmla="val -29578"/>
              <a:gd name="adj2" fmla="val 82337"/>
              <a:gd name="adj3" fmla="val 16667"/>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r>
              <a:rPr lang="fi-FI" sz="1000" b="1" dirty="0" err="1" smtClean="0">
                <a:solidFill>
                  <a:schemeClr val="bg1"/>
                </a:solidFill>
              </a:rPr>
              <a:t>Price</a:t>
            </a:r>
            <a:r>
              <a:rPr lang="fi-FI" sz="1000" b="1" dirty="0" smtClean="0">
                <a:solidFill>
                  <a:schemeClr val="bg1"/>
                </a:solidFill>
              </a:rPr>
              <a:t> </a:t>
            </a:r>
            <a:r>
              <a:rPr lang="fi-FI" sz="1000" b="1" dirty="0" err="1" smtClean="0">
                <a:solidFill>
                  <a:schemeClr val="bg1"/>
                </a:solidFill>
              </a:rPr>
              <a:t>indications</a:t>
            </a:r>
            <a:r>
              <a:rPr lang="fi-FI" sz="1000" b="1" dirty="0" smtClean="0">
                <a:solidFill>
                  <a:schemeClr val="bg1"/>
                </a:solidFill>
              </a:rPr>
              <a:t> </a:t>
            </a:r>
            <a:r>
              <a:rPr lang="fi-FI" sz="1000" b="1" dirty="0" err="1" smtClean="0">
                <a:solidFill>
                  <a:schemeClr val="bg1"/>
                </a:solidFill>
              </a:rPr>
              <a:t>are</a:t>
            </a:r>
            <a:r>
              <a:rPr lang="fi-FI" sz="1000" b="1" dirty="0" smtClean="0">
                <a:solidFill>
                  <a:schemeClr val="bg1"/>
                </a:solidFill>
              </a:rPr>
              <a:t> </a:t>
            </a:r>
            <a:r>
              <a:rPr lang="fi-FI" sz="1000" b="1" dirty="0" err="1" smtClean="0">
                <a:solidFill>
                  <a:schemeClr val="bg1"/>
                </a:solidFill>
              </a:rPr>
              <a:t>preliminary</a:t>
            </a:r>
            <a:r>
              <a:rPr lang="fi-FI" sz="1000" b="1" dirty="0" smtClean="0">
                <a:solidFill>
                  <a:schemeClr val="bg1"/>
                </a:solidFill>
              </a:rPr>
              <a:t> and </a:t>
            </a:r>
            <a:r>
              <a:rPr lang="fi-FI" sz="1000" b="1" dirty="0" err="1" smtClean="0">
                <a:solidFill>
                  <a:schemeClr val="bg1"/>
                </a:solidFill>
              </a:rPr>
              <a:t>will</a:t>
            </a:r>
            <a:r>
              <a:rPr lang="fi-FI" sz="1000" b="1" dirty="0" smtClean="0">
                <a:solidFill>
                  <a:schemeClr val="bg1"/>
                </a:solidFill>
              </a:rPr>
              <a:t> </a:t>
            </a:r>
            <a:r>
              <a:rPr lang="fi-FI" sz="1000" b="1" dirty="0" err="1" smtClean="0">
                <a:solidFill>
                  <a:schemeClr val="bg1"/>
                </a:solidFill>
              </a:rPr>
              <a:t>be</a:t>
            </a:r>
            <a:r>
              <a:rPr lang="fi-FI" sz="1000" b="1" dirty="0" smtClean="0">
                <a:solidFill>
                  <a:schemeClr val="bg1"/>
                </a:solidFill>
              </a:rPr>
              <a:t> </a:t>
            </a:r>
            <a:r>
              <a:rPr lang="fi-FI" sz="1000" b="1" dirty="0" err="1" smtClean="0">
                <a:solidFill>
                  <a:schemeClr val="bg1"/>
                </a:solidFill>
              </a:rPr>
              <a:t>adjusted</a:t>
            </a:r>
            <a:r>
              <a:rPr lang="fi-FI" sz="1000" b="1" dirty="0" smtClean="0">
                <a:solidFill>
                  <a:schemeClr val="bg1"/>
                </a:solidFill>
              </a:rPr>
              <a:t> </a:t>
            </a:r>
            <a:r>
              <a:rPr lang="fi-FI" sz="1000" b="1" dirty="0" err="1" smtClean="0">
                <a:solidFill>
                  <a:schemeClr val="bg1"/>
                </a:solidFill>
              </a:rPr>
              <a:t>when</a:t>
            </a:r>
            <a:r>
              <a:rPr lang="fi-FI" sz="1000" b="1" dirty="0" smtClean="0">
                <a:solidFill>
                  <a:schemeClr val="bg1"/>
                </a:solidFill>
              </a:rPr>
              <a:t> </a:t>
            </a:r>
            <a:r>
              <a:rPr lang="fi-FI" sz="1000" b="1" dirty="0" err="1" smtClean="0">
                <a:solidFill>
                  <a:schemeClr val="bg1"/>
                </a:solidFill>
              </a:rPr>
              <a:t>final</a:t>
            </a:r>
            <a:r>
              <a:rPr lang="fi-FI" sz="1000" b="1" dirty="0" smtClean="0">
                <a:solidFill>
                  <a:schemeClr val="bg1"/>
                </a:solidFill>
              </a:rPr>
              <a:t> </a:t>
            </a:r>
            <a:r>
              <a:rPr lang="fi-FI" sz="1000" b="1" dirty="0" err="1" smtClean="0">
                <a:solidFill>
                  <a:schemeClr val="bg1"/>
                </a:solidFill>
              </a:rPr>
              <a:t>proposals</a:t>
            </a:r>
            <a:r>
              <a:rPr lang="fi-FI" sz="1000" b="1" dirty="0" smtClean="0">
                <a:solidFill>
                  <a:schemeClr val="bg1"/>
                </a:solidFill>
              </a:rPr>
              <a:t> </a:t>
            </a:r>
            <a:r>
              <a:rPr lang="fi-FI" sz="1000" b="1" dirty="0" err="1" smtClean="0">
                <a:solidFill>
                  <a:schemeClr val="bg1"/>
                </a:solidFill>
              </a:rPr>
              <a:t>are</a:t>
            </a:r>
            <a:r>
              <a:rPr lang="fi-FI" sz="1000" b="1" dirty="0" smtClean="0">
                <a:solidFill>
                  <a:schemeClr val="bg1"/>
                </a:solidFill>
              </a:rPr>
              <a:t> made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2800" dirty="0" smtClean="0"/>
              <a:t>In </a:t>
            </a:r>
            <a:r>
              <a:rPr lang="fi-FI" sz="2800" dirty="0" err="1" smtClean="0"/>
              <a:t>addition</a:t>
            </a:r>
            <a:r>
              <a:rPr lang="fi-FI" sz="2800" dirty="0" smtClean="0"/>
              <a:t>, </a:t>
            </a:r>
            <a:r>
              <a:rPr lang="fi-FI" sz="2800" dirty="0" err="1" smtClean="0"/>
              <a:t>implementation</a:t>
            </a:r>
            <a:r>
              <a:rPr lang="fi-FI" sz="2800" dirty="0" smtClean="0"/>
              <a:t> of </a:t>
            </a:r>
            <a:r>
              <a:rPr lang="fi-FI" sz="2800" dirty="0" err="1" smtClean="0"/>
              <a:t>state</a:t>
            </a:r>
            <a:r>
              <a:rPr lang="fi-FI" sz="2800" dirty="0" smtClean="0"/>
              <a:t> of the </a:t>
            </a:r>
            <a:r>
              <a:rPr lang="fi-FI" sz="2800" dirty="0" err="1" smtClean="0"/>
              <a:t>art</a:t>
            </a:r>
            <a:r>
              <a:rPr lang="fi-FI" sz="2800" dirty="0" smtClean="0"/>
              <a:t> </a:t>
            </a:r>
            <a:r>
              <a:rPr lang="fi-FI" sz="2800" dirty="0" err="1" smtClean="0"/>
              <a:t>monitoring</a:t>
            </a:r>
            <a:r>
              <a:rPr lang="fi-FI" sz="2800" dirty="0" smtClean="0"/>
              <a:t> </a:t>
            </a:r>
            <a:r>
              <a:rPr lang="fi-FI" sz="2800" dirty="0" err="1" smtClean="0"/>
              <a:t>solution</a:t>
            </a:r>
            <a:r>
              <a:rPr lang="fi-FI" sz="2800" dirty="0" smtClean="0"/>
              <a:t> </a:t>
            </a:r>
            <a:r>
              <a:rPr lang="fi-FI" sz="2800" dirty="0" err="1" smtClean="0"/>
              <a:t>improves</a:t>
            </a:r>
            <a:r>
              <a:rPr lang="fi-FI" sz="2800" dirty="0" smtClean="0"/>
              <a:t> </a:t>
            </a:r>
            <a:r>
              <a:rPr lang="fi-FI" sz="2800" dirty="0" err="1" smtClean="0"/>
              <a:t>service</a:t>
            </a:r>
            <a:r>
              <a:rPr lang="fi-FI" sz="2800" dirty="0" smtClean="0"/>
              <a:t> </a:t>
            </a:r>
            <a:r>
              <a:rPr lang="fi-FI" sz="2800" dirty="0" err="1" smtClean="0"/>
              <a:t>efficiency</a:t>
            </a:r>
            <a:r>
              <a:rPr lang="fi-FI" sz="2800" dirty="0" smtClean="0"/>
              <a:t> and </a:t>
            </a:r>
            <a:r>
              <a:rPr lang="fi-FI" sz="2800" dirty="0" err="1" smtClean="0"/>
              <a:t>reliability</a:t>
            </a:r>
            <a:endParaRPr lang="fi-FI" sz="2800" dirty="0"/>
          </a:p>
        </p:txBody>
      </p:sp>
      <p:sp>
        <p:nvSpPr>
          <p:cNvPr id="4" name="Rectangle 3"/>
          <p:cNvSpPr/>
          <p:nvPr/>
        </p:nvSpPr>
        <p:spPr>
          <a:xfrm rot="10800000" flipV="1">
            <a:off x="620815" y="1783340"/>
            <a:ext cx="8640000" cy="1332000"/>
          </a:xfrm>
          <a:prstGeom prst="rect">
            <a:avLst/>
          </a:prstGeom>
          <a:solidFill>
            <a:srgbClr val="FFFFFF"/>
          </a:solidFill>
          <a:ln w="6350" cap="flat" cmpd="sng" algn="ctr">
            <a:solidFill>
              <a:srgbClr val="7F7F7F"/>
            </a:solidFill>
            <a:prstDash val="solid"/>
          </a:ln>
          <a:effectLst/>
        </p:spPr>
        <p:txBody>
          <a:bodyPr lIns="36341" tIns="108000" rIns="36341" bIns="36341" rtlCol="0" anchor="t"/>
          <a:lstStyle/>
          <a:p>
            <a:pPr marL="361950" lvl="1" indent="-180975" defTabSz="923079">
              <a:buFont typeface="Arial" pitchFamily="34" charset="0"/>
              <a:buChar char="•"/>
            </a:pPr>
            <a:r>
              <a:rPr lang="fi-FI" sz="1100" b="1" kern="0" dirty="0" smtClean="0">
                <a:solidFill>
                  <a:srgbClr val="0C4981"/>
                </a:solidFill>
                <a:cs typeface="Arial"/>
              </a:rPr>
              <a:t>The </a:t>
            </a:r>
            <a:r>
              <a:rPr lang="fi-FI" sz="1100" b="1" kern="0" dirty="0" err="1" smtClean="0">
                <a:solidFill>
                  <a:srgbClr val="0C4981"/>
                </a:solidFill>
                <a:cs typeface="Arial"/>
              </a:rPr>
              <a:t>core</a:t>
            </a:r>
            <a:r>
              <a:rPr lang="fi-FI" sz="1100" b="1" kern="0" dirty="0" smtClean="0">
                <a:solidFill>
                  <a:srgbClr val="0C4981"/>
                </a:solidFill>
                <a:cs typeface="Arial"/>
              </a:rPr>
              <a:t> of the </a:t>
            </a:r>
            <a:r>
              <a:rPr lang="fi-FI" sz="1100" b="1" kern="0" dirty="0" err="1" smtClean="0">
                <a:solidFill>
                  <a:srgbClr val="0C4981"/>
                </a:solidFill>
                <a:cs typeface="Arial"/>
              </a:rPr>
              <a:t>monitoring</a:t>
            </a:r>
            <a:r>
              <a:rPr lang="fi-FI" sz="1100" b="1" kern="0" dirty="0" smtClean="0">
                <a:solidFill>
                  <a:srgbClr val="0C4981"/>
                </a:solidFill>
                <a:cs typeface="Arial"/>
              </a:rPr>
              <a:t> </a:t>
            </a:r>
            <a:r>
              <a:rPr lang="fi-FI" sz="1100" b="1" kern="0" dirty="0" err="1" smtClean="0">
                <a:solidFill>
                  <a:srgbClr val="0C4981"/>
                </a:solidFill>
                <a:cs typeface="Arial"/>
              </a:rPr>
              <a:t>solution</a:t>
            </a:r>
            <a:r>
              <a:rPr lang="fi-FI" sz="1100" b="1" kern="0" dirty="0" smtClean="0">
                <a:solidFill>
                  <a:srgbClr val="0C4981"/>
                </a:solidFill>
                <a:cs typeface="Arial"/>
              </a:rPr>
              <a:t> is </a:t>
            </a:r>
            <a:r>
              <a:rPr lang="fi-FI" sz="1100" b="1" kern="0" dirty="0" err="1" smtClean="0">
                <a:solidFill>
                  <a:srgbClr val="0C4981"/>
                </a:solidFill>
                <a:cs typeface="Arial"/>
              </a:rPr>
              <a:t>AppDynamics</a:t>
            </a:r>
            <a:r>
              <a:rPr lang="fi-FI" sz="1100" b="1" kern="0" dirty="0" smtClean="0">
                <a:solidFill>
                  <a:srgbClr val="0C4981"/>
                </a:solidFill>
                <a:cs typeface="Arial"/>
              </a:rPr>
              <a:t> </a:t>
            </a:r>
            <a:r>
              <a:rPr lang="fi-FI" sz="1100" b="1" kern="0" dirty="0" err="1" smtClean="0">
                <a:solidFill>
                  <a:srgbClr val="0C4981"/>
                </a:solidFill>
                <a:cs typeface="Arial"/>
              </a:rPr>
              <a:t>Application</a:t>
            </a:r>
            <a:r>
              <a:rPr lang="fi-FI" sz="1100" b="1" kern="0" dirty="0" smtClean="0">
                <a:solidFill>
                  <a:srgbClr val="0C4981"/>
                </a:solidFill>
                <a:cs typeface="Arial"/>
              </a:rPr>
              <a:t> </a:t>
            </a:r>
            <a:r>
              <a:rPr lang="fi-FI" sz="1100" b="1" kern="0" dirty="0" err="1" smtClean="0">
                <a:solidFill>
                  <a:srgbClr val="0C4981"/>
                </a:solidFill>
                <a:cs typeface="Arial"/>
              </a:rPr>
              <a:t>Performance</a:t>
            </a:r>
            <a:r>
              <a:rPr lang="fi-FI" sz="1100" b="1" kern="0" dirty="0" smtClean="0">
                <a:solidFill>
                  <a:srgbClr val="0C4981"/>
                </a:solidFill>
                <a:cs typeface="Arial"/>
              </a:rPr>
              <a:t> </a:t>
            </a:r>
            <a:r>
              <a:rPr lang="fi-FI" sz="1100" b="1" kern="0" dirty="0" err="1" smtClean="0">
                <a:solidFill>
                  <a:srgbClr val="0C4981"/>
                </a:solidFill>
                <a:cs typeface="Arial"/>
              </a:rPr>
              <a:t>Monitoring</a:t>
            </a:r>
            <a:r>
              <a:rPr lang="fi-FI" sz="1100" b="1" kern="0" dirty="0" smtClean="0">
                <a:solidFill>
                  <a:srgbClr val="0C4981"/>
                </a:solidFill>
                <a:cs typeface="Arial"/>
              </a:rPr>
              <a:t> </a:t>
            </a:r>
          </a:p>
          <a:p>
            <a:pPr marL="361950" lvl="1" indent="-180975" defTabSz="923079"/>
            <a:r>
              <a:rPr lang="fi-FI" sz="1100" b="1" kern="0" dirty="0" smtClean="0">
                <a:solidFill>
                  <a:srgbClr val="0C4981"/>
                </a:solidFill>
                <a:cs typeface="Arial"/>
              </a:rPr>
              <a:t>	</a:t>
            </a:r>
            <a:r>
              <a:rPr lang="fi-FI" sz="1100" b="1" kern="0" dirty="0" err="1" smtClean="0">
                <a:solidFill>
                  <a:srgbClr val="0C4981"/>
                </a:solidFill>
                <a:cs typeface="Arial"/>
              </a:rPr>
              <a:t>that</a:t>
            </a:r>
            <a:r>
              <a:rPr lang="fi-FI" sz="1100" b="1" kern="0" dirty="0" smtClean="0">
                <a:solidFill>
                  <a:srgbClr val="0C4981"/>
                </a:solidFill>
                <a:cs typeface="Arial"/>
              </a:rPr>
              <a:t> </a:t>
            </a:r>
            <a:r>
              <a:rPr lang="fi-FI" sz="1100" b="1" kern="0" dirty="0" err="1" smtClean="0">
                <a:solidFill>
                  <a:srgbClr val="0C4981"/>
                </a:solidFill>
                <a:cs typeface="Arial"/>
              </a:rPr>
              <a:t>provides</a:t>
            </a:r>
            <a:r>
              <a:rPr lang="fi-FI" sz="1100" b="1" kern="0" dirty="0" smtClean="0">
                <a:solidFill>
                  <a:srgbClr val="0C4981"/>
                </a:solidFill>
                <a:cs typeface="Arial"/>
              </a:rPr>
              <a:t> </a:t>
            </a:r>
            <a:r>
              <a:rPr lang="fi-FI" sz="1100" b="1" kern="0" dirty="0" err="1" smtClean="0">
                <a:solidFill>
                  <a:srgbClr val="0C4981"/>
                </a:solidFill>
                <a:cs typeface="Arial"/>
              </a:rPr>
              <a:t>visibility</a:t>
            </a:r>
            <a:r>
              <a:rPr lang="fi-FI" sz="1100" b="1" kern="0" dirty="0" smtClean="0">
                <a:solidFill>
                  <a:srgbClr val="0C4981"/>
                </a:solidFill>
                <a:cs typeface="Arial"/>
              </a:rPr>
              <a:t> to </a:t>
            </a:r>
            <a:r>
              <a:rPr lang="fi-FI" sz="1100" b="1" kern="0" dirty="0" err="1" smtClean="0">
                <a:solidFill>
                  <a:srgbClr val="0C4981"/>
                </a:solidFill>
                <a:cs typeface="Arial"/>
              </a:rPr>
              <a:t>applications</a:t>
            </a:r>
            <a:r>
              <a:rPr lang="fi-FI" sz="1100" b="1" kern="0" dirty="0" smtClean="0">
                <a:solidFill>
                  <a:srgbClr val="0C4981"/>
                </a:solidFill>
                <a:cs typeface="Arial"/>
              </a:rPr>
              <a:t> and </a:t>
            </a:r>
            <a:r>
              <a:rPr lang="fi-FI" sz="1100" b="1" kern="0" dirty="0" err="1" smtClean="0">
                <a:solidFill>
                  <a:srgbClr val="0C4981"/>
                </a:solidFill>
                <a:cs typeface="Arial"/>
              </a:rPr>
              <a:t>dramatically</a:t>
            </a:r>
            <a:r>
              <a:rPr lang="fi-FI" sz="1100" b="1" kern="0" dirty="0" smtClean="0">
                <a:solidFill>
                  <a:srgbClr val="0C4981"/>
                </a:solidFill>
                <a:cs typeface="Arial"/>
              </a:rPr>
              <a:t> </a:t>
            </a:r>
            <a:r>
              <a:rPr lang="fi-FI" sz="1100" b="1" kern="0" dirty="0" err="1" smtClean="0">
                <a:solidFill>
                  <a:srgbClr val="0C4981"/>
                </a:solidFill>
                <a:cs typeface="Arial"/>
              </a:rPr>
              <a:t>improves</a:t>
            </a:r>
            <a:r>
              <a:rPr lang="fi-FI" sz="1100" b="1" kern="0" dirty="0" smtClean="0">
                <a:solidFill>
                  <a:srgbClr val="0C4981"/>
                </a:solidFill>
                <a:cs typeface="Arial"/>
              </a:rPr>
              <a:t> </a:t>
            </a:r>
            <a:r>
              <a:rPr lang="fi-FI" sz="1100" b="1" kern="0" dirty="0" err="1" smtClean="0">
                <a:solidFill>
                  <a:srgbClr val="0C4981"/>
                </a:solidFill>
                <a:cs typeface="Arial"/>
              </a:rPr>
              <a:t>incident</a:t>
            </a:r>
            <a:r>
              <a:rPr lang="fi-FI" sz="1100" b="1" kern="0" dirty="0" smtClean="0">
                <a:solidFill>
                  <a:srgbClr val="0C4981"/>
                </a:solidFill>
                <a:cs typeface="Arial"/>
              </a:rPr>
              <a:t> and </a:t>
            </a:r>
            <a:r>
              <a:rPr lang="fi-FI" sz="1100" b="1" kern="0" dirty="0" err="1" smtClean="0">
                <a:solidFill>
                  <a:srgbClr val="0C4981"/>
                </a:solidFill>
                <a:cs typeface="Arial"/>
              </a:rPr>
              <a:t>problem</a:t>
            </a:r>
            <a:r>
              <a:rPr lang="fi-FI" sz="1100" b="1" kern="0" dirty="0" smtClean="0">
                <a:solidFill>
                  <a:srgbClr val="0C4981"/>
                </a:solidFill>
                <a:cs typeface="Arial"/>
              </a:rPr>
              <a:t> </a:t>
            </a:r>
          </a:p>
          <a:p>
            <a:pPr marL="361950" lvl="1" indent="-180975" defTabSz="923079"/>
            <a:r>
              <a:rPr lang="fi-FI" sz="1100" b="1" kern="0" dirty="0" smtClean="0">
                <a:solidFill>
                  <a:srgbClr val="0C4981"/>
                </a:solidFill>
                <a:cs typeface="Arial"/>
              </a:rPr>
              <a:t>	management and </a:t>
            </a:r>
            <a:r>
              <a:rPr lang="fi-FI" sz="1100" b="1" kern="0" dirty="0" err="1" smtClean="0">
                <a:solidFill>
                  <a:srgbClr val="0C4981"/>
                </a:solidFill>
                <a:cs typeface="Arial"/>
              </a:rPr>
              <a:t>root</a:t>
            </a:r>
            <a:r>
              <a:rPr lang="fi-FI" sz="1100" b="1" kern="0" dirty="0" smtClean="0">
                <a:solidFill>
                  <a:srgbClr val="0C4981"/>
                </a:solidFill>
                <a:cs typeface="Arial"/>
              </a:rPr>
              <a:t> </a:t>
            </a:r>
            <a:r>
              <a:rPr lang="fi-FI" sz="1100" b="1" kern="0" dirty="0" err="1" smtClean="0">
                <a:solidFill>
                  <a:srgbClr val="0C4981"/>
                </a:solidFill>
                <a:cs typeface="Arial"/>
              </a:rPr>
              <a:t>cause</a:t>
            </a:r>
            <a:r>
              <a:rPr lang="fi-FI" sz="1100" b="1" kern="0" dirty="0" smtClean="0">
                <a:solidFill>
                  <a:srgbClr val="0C4981"/>
                </a:solidFill>
                <a:cs typeface="Arial"/>
              </a:rPr>
              <a:t> </a:t>
            </a:r>
            <a:r>
              <a:rPr lang="fi-FI" sz="1100" b="1" kern="0" dirty="0" err="1" smtClean="0">
                <a:solidFill>
                  <a:srgbClr val="0C4981"/>
                </a:solidFill>
                <a:cs typeface="Arial"/>
              </a:rPr>
              <a:t>analysis</a:t>
            </a:r>
            <a:r>
              <a:rPr lang="fi-FI" sz="1100" b="1" kern="0" dirty="0" smtClean="0">
                <a:solidFill>
                  <a:srgbClr val="0C4981"/>
                </a:solidFill>
                <a:cs typeface="Arial"/>
              </a:rPr>
              <a:t> </a:t>
            </a:r>
            <a:r>
              <a:rPr lang="fi-FI" sz="1100" b="1" kern="0" dirty="0" err="1" smtClean="0">
                <a:solidFill>
                  <a:srgbClr val="0C4981"/>
                </a:solidFill>
                <a:cs typeface="Arial"/>
              </a:rPr>
              <a:t>efficiency</a:t>
            </a:r>
            <a:r>
              <a:rPr lang="fi-FI" sz="1100" b="1" kern="0" dirty="0" smtClean="0">
                <a:solidFill>
                  <a:srgbClr val="0C4981"/>
                </a:solidFill>
                <a:cs typeface="Arial"/>
              </a:rPr>
              <a:t>.</a:t>
            </a:r>
          </a:p>
          <a:p>
            <a:pPr marL="361950" lvl="1" indent="-180975" defTabSz="923079">
              <a:buFont typeface="Arial" pitchFamily="34" charset="0"/>
              <a:buChar char="•"/>
            </a:pPr>
            <a:r>
              <a:rPr lang="fi-FI" sz="1100" b="1" kern="0" dirty="0" smtClean="0">
                <a:solidFill>
                  <a:srgbClr val="0C4981"/>
                </a:solidFill>
                <a:cs typeface="Arial"/>
              </a:rPr>
              <a:t>The </a:t>
            </a:r>
            <a:r>
              <a:rPr lang="fi-FI" sz="1100" b="1" kern="0" dirty="0" err="1" smtClean="0">
                <a:solidFill>
                  <a:srgbClr val="0C4981"/>
                </a:solidFill>
                <a:cs typeface="Arial"/>
              </a:rPr>
              <a:t>remaining</a:t>
            </a:r>
            <a:r>
              <a:rPr lang="fi-FI" sz="1100" b="1" kern="0" dirty="0" smtClean="0">
                <a:solidFill>
                  <a:srgbClr val="0C4981"/>
                </a:solidFill>
                <a:cs typeface="Arial"/>
              </a:rPr>
              <a:t> </a:t>
            </a:r>
            <a:r>
              <a:rPr lang="fi-FI" sz="1100" b="1" kern="0" dirty="0" err="1" smtClean="0">
                <a:solidFill>
                  <a:srgbClr val="0C4981"/>
                </a:solidFill>
                <a:cs typeface="Arial"/>
              </a:rPr>
              <a:t>parts</a:t>
            </a:r>
            <a:r>
              <a:rPr lang="fi-FI" sz="1100" b="1" kern="0" dirty="0" smtClean="0">
                <a:solidFill>
                  <a:srgbClr val="0C4981"/>
                </a:solidFill>
                <a:cs typeface="Arial"/>
              </a:rPr>
              <a:t> of </a:t>
            </a:r>
            <a:r>
              <a:rPr lang="fi-FI" sz="1100" b="1" kern="0" dirty="0" err="1" smtClean="0">
                <a:solidFill>
                  <a:srgbClr val="0C4981"/>
                </a:solidFill>
                <a:cs typeface="Arial"/>
              </a:rPr>
              <a:t>total</a:t>
            </a:r>
            <a:r>
              <a:rPr lang="fi-FI" sz="1100" b="1" kern="0" dirty="0" smtClean="0">
                <a:solidFill>
                  <a:srgbClr val="0C4981"/>
                </a:solidFill>
                <a:cs typeface="Arial"/>
              </a:rPr>
              <a:t> </a:t>
            </a:r>
            <a:r>
              <a:rPr lang="fi-FI" sz="1100" b="1" kern="0" dirty="0" err="1" smtClean="0">
                <a:solidFill>
                  <a:srgbClr val="0C4981"/>
                </a:solidFill>
                <a:cs typeface="Arial"/>
              </a:rPr>
              <a:t>monitoring</a:t>
            </a:r>
            <a:r>
              <a:rPr lang="fi-FI" sz="1100" b="1" kern="0" dirty="0" smtClean="0">
                <a:solidFill>
                  <a:srgbClr val="0C4981"/>
                </a:solidFill>
                <a:cs typeface="Arial"/>
              </a:rPr>
              <a:t> </a:t>
            </a:r>
            <a:r>
              <a:rPr lang="fi-FI" sz="1100" b="1" kern="0" dirty="0" err="1" smtClean="0">
                <a:solidFill>
                  <a:srgbClr val="0C4981"/>
                </a:solidFill>
                <a:cs typeface="Arial"/>
              </a:rPr>
              <a:t>solution</a:t>
            </a:r>
            <a:r>
              <a:rPr lang="fi-FI" sz="1100" b="1" kern="0" dirty="0" smtClean="0">
                <a:solidFill>
                  <a:srgbClr val="0C4981"/>
                </a:solidFill>
                <a:cs typeface="Arial"/>
              </a:rPr>
              <a:t> (</a:t>
            </a:r>
            <a:r>
              <a:rPr lang="fi-FI" sz="1100" b="1" kern="0" dirty="0" err="1" smtClean="0">
                <a:solidFill>
                  <a:srgbClr val="0C4981"/>
                </a:solidFill>
                <a:cs typeface="Arial"/>
              </a:rPr>
              <a:t>monitoring</a:t>
            </a:r>
            <a:r>
              <a:rPr lang="fi-FI" sz="1100" b="1" kern="0" dirty="0" smtClean="0">
                <a:solidFill>
                  <a:srgbClr val="0C4981"/>
                </a:solidFill>
                <a:cs typeface="Arial"/>
              </a:rPr>
              <a:t> outside </a:t>
            </a:r>
            <a:r>
              <a:rPr lang="fi-FI" sz="1100" b="1" kern="0" dirty="0" err="1" smtClean="0">
                <a:solidFill>
                  <a:srgbClr val="0C4981"/>
                </a:solidFill>
                <a:cs typeface="Arial"/>
              </a:rPr>
              <a:t>AppDynamics</a:t>
            </a:r>
            <a:r>
              <a:rPr lang="fi-FI" sz="1100" b="1" kern="0" dirty="0" smtClean="0">
                <a:solidFill>
                  <a:srgbClr val="0C4981"/>
                </a:solidFill>
                <a:cs typeface="Arial"/>
              </a:rPr>
              <a:t>) </a:t>
            </a:r>
          </a:p>
          <a:p>
            <a:pPr marL="361950" lvl="1" indent="-180975" defTabSz="923079"/>
            <a:r>
              <a:rPr lang="fi-FI" sz="1100" b="1" kern="0" dirty="0" smtClean="0">
                <a:solidFill>
                  <a:srgbClr val="0C4981"/>
                </a:solidFill>
                <a:cs typeface="Arial"/>
              </a:rPr>
              <a:t>	</a:t>
            </a:r>
            <a:r>
              <a:rPr lang="fi-FI" sz="1100" b="1" kern="0" dirty="0" err="1" smtClean="0">
                <a:solidFill>
                  <a:srgbClr val="0C4981"/>
                </a:solidFill>
                <a:cs typeface="Arial"/>
              </a:rPr>
              <a:t>will</a:t>
            </a:r>
            <a:r>
              <a:rPr lang="fi-FI" sz="1100" b="1" kern="0" dirty="0" smtClean="0">
                <a:solidFill>
                  <a:srgbClr val="0C4981"/>
                </a:solidFill>
                <a:cs typeface="Arial"/>
              </a:rPr>
              <a:t> </a:t>
            </a:r>
            <a:r>
              <a:rPr lang="fi-FI" sz="1100" b="1" kern="0" dirty="0" err="1" smtClean="0">
                <a:solidFill>
                  <a:srgbClr val="0C4981"/>
                </a:solidFill>
                <a:cs typeface="Arial"/>
              </a:rPr>
              <a:t>be</a:t>
            </a:r>
            <a:r>
              <a:rPr lang="fi-FI" sz="1100" b="1" kern="0" dirty="0" smtClean="0">
                <a:solidFill>
                  <a:srgbClr val="0C4981"/>
                </a:solidFill>
                <a:cs typeface="Arial"/>
              </a:rPr>
              <a:t> </a:t>
            </a:r>
            <a:r>
              <a:rPr lang="fi-FI" sz="1100" b="1" kern="0" dirty="0" err="1" smtClean="0">
                <a:solidFill>
                  <a:srgbClr val="0C4981"/>
                </a:solidFill>
                <a:cs typeface="Arial"/>
              </a:rPr>
              <a:t>handled</a:t>
            </a:r>
            <a:r>
              <a:rPr lang="fi-FI" sz="1100" b="1" kern="0" dirty="0" smtClean="0">
                <a:solidFill>
                  <a:srgbClr val="0C4981"/>
                </a:solidFill>
                <a:cs typeface="Arial"/>
              </a:rPr>
              <a:t> </a:t>
            </a:r>
            <a:r>
              <a:rPr lang="fi-FI" sz="1100" b="1" kern="0" dirty="0" err="1" smtClean="0">
                <a:solidFill>
                  <a:srgbClr val="0C4981"/>
                </a:solidFill>
                <a:cs typeface="Arial"/>
              </a:rPr>
              <a:t>separately</a:t>
            </a:r>
            <a:r>
              <a:rPr lang="fi-FI" sz="1100" b="1" kern="0" dirty="0" smtClean="0">
                <a:solidFill>
                  <a:srgbClr val="0C4981"/>
                </a:solidFill>
                <a:cs typeface="Arial"/>
              </a:rPr>
              <a:t> </a:t>
            </a:r>
            <a:r>
              <a:rPr lang="fi-FI" sz="1100" b="1" kern="0" dirty="0" err="1" smtClean="0">
                <a:solidFill>
                  <a:srgbClr val="0C4981"/>
                </a:solidFill>
                <a:cs typeface="Arial"/>
              </a:rPr>
              <a:t>with</a:t>
            </a:r>
            <a:r>
              <a:rPr lang="fi-FI" sz="1100" b="1" kern="0" dirty="0" smtClean="0">
                <a:solidFill>
                  <a:srgbClr val="0C4981"/>
                </a:solidFill>
                <a:cs typeface="Arial"/>
              </a:rPr>
              <a:t> </a:t>
            </a:r>
            <a:r>
              <a:rPr lang="fi-FI" sz="1100" b="1" kern="0" dirty="0" err="1" smtClean="0">
                <a:solidFill>
                  <a:srgbClr val="0C4981"/>
                </a:solidFill>
                <a:cs typeface="Arial"/>
              </a:rPr>
              <a:t>other</a:t>
            </a:r>
            <a:r>
              <a:rPr lang="fi-FI" sz="1100" b="1" kern="0" dirty="0" smtClean="0">
                <a:solidFill>
                  <a:srgbClr val="0C4981"/>
                </a:solidFill>
                <a:cs typeface="Arial"/>
              </a:rPr>
              <a:t> </a:t>
            </a:r>
            <a:r>
              <a:rPr lang="fi-FI" sz="1100" b="1" kern="0" dirty="0" err="1" smtClean="0">
                <a:solidFill>
                  <a:srgbClr val="0C4981"/>
                </a:solidFill>
                <a:cs typeface="Arial"/>
              </a:rPr>
              <a:t>tools</a:t>
            </a:r>
            <a:r>
              <a:rPr lang="fi-FI" sz="1100" b="1" kern="0" dirty="0" smtClean="0">
                <a:solidFill>
                  <a:srgbClr val="0C4981"/>
                </a:solidFill>
                <a:cs typeface="Arial"/>
              </a:rPr>
              <a:t>.</a:t>
            </a:r>
          </a:p>
          <a:p>
            <a:pPr marL="361950" indent="-180975" defTabSz="923079">
              <a:buFont typeface="Arial" pitchFamily="34" charset="0"/>
              <a:buChar char="•"/>
            </a:pPr>
            <a:r>
              <a:rPr lang="en-US" sz="1100" b="1" kern="0" dirty="0" err="1" smtClean="0">
                <a:solidFill>
                  <a:srgbClr val="0C4981"/>
                </a:solidFill>
                <a:cs typeface="Arial"/>
              </a:rPr>
              <a:t>AppDynamics</a:t>
            </a:r>
            <a:r>
              <a:rPr lang="en-US" sz="1100" b="1" kern="0" dirty="0" smtClean="0">
                <a:solidFill>
                  <a:srgbClr val="0C4981"/>
                </a:solidFill>
                <a:cs typeface="Arial"/>
              </a:rPr>
              <a:t> APM will implemented to the </a:t>
            </a:r>
            <a:r>
              <a:rPr lang="en-US" sz="1100" b="1" kern="0" dirty="0" err="1" smtClean="0">
                <a:solidFill>
                  <a:srgbClr val="0C4981"/>
                </a:solidFill>
                <a:cs typeface="Arial"/>
              </a:rPr>
              <a:t>Topsi</a:t>
            </a:r>
            <a:r>
              <a:rPr lang="en-US" sz="1100" b="1" kern="0" dirty="0" smtClean="0">
                <a:solidFill>
                  <a:srgbClr val="0C4981"/>
                </a:solidFill>
                <a:cs typeface="Arial"/>
              </a:rPr>
              <a:t> scope as proposed in July 2015.</a:t>
            </a:r>
          </a:p>
          <a:p>
            <a:pPr marL="361950" indent="-180975" defTabSz="923079">
              <a:buFont typeface="Arial" pitchFamily="34" charset="0"/>
              <a:buChar char="•"/>
            </a:pPr>
            <a:endParaRPr lang="en-US" sz="1100" b="1" kern="0" dirty="0" smtClean="0">
              <a:solidFill>
                <a:srgbClr val="0C4981"/>
              </a:solidFill>
              <a:latin typeface="Arial"/>
              <a:cs typeface="Arial"/>
            </a:endParaRPr>
          </a:p>
          <a:p>
            <a:pPr marL="361950" indent="-180975" defTabSz="923079">
              <a:buFont typeface="Arial" pitchFamily="34" charset="0"/>
              <a:buChar char="•"/>
            </a:pPr>
            <a:endParaRPr lang="en-US" sz="1100" b="1" kern="0" dirty="0">
              <a:solidFill>
                <a:srgbClr val="0C4981"/>
              </a:solidFill>
              <a:latin typeface="Arial"/>
              <a:cs typeface="Arial"/>
            </a:endParaRPr>
          </a:p>
        </p:txBody>
      </p:sp>
      <p:sp>
        <p:nvSpPr>
          <p:cNvPr id="5" name="Round Same Side Corner Rectangle 4"/>
          <p:cNvSpPr/>
          <p:nvPr/>
        </p:nvSpPr>
        <p:spPr>
          <a:xfrm>
            <a:off x="620815" y="1430541"/>
            <a:ext cx="8640000" cy="360000"/>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lIns="34359" tIns="44667" rIns="34359" bIns="44667" rtlCol="0" anchor="ctr"/>
          <a:lstStyle/>
          <a:p>
            <a:pPr algn="ctr" defTabSz="872722"/>
            <a:r>
              <a:rPr lang="en-US" sz="1200" b="1" kern="0" dirty="0" smtClean="0">
                <a:solidFill>
                  <a:srgbClr val="FFFFFF"/>
                </a:solidFill>
                <a:latin typeface="Arial"/>
                <a:cs typeface="Arial"/>
              </a:rPr>
              <a:t>Assumptions</a:t>
            </a:r>
            <a:endParaRPr lang="en-US" sz="1200" b="1" kern="0" dirty="0">
              <a:solidFill>
                <a:srgbClr val="FFFFFF"/>
              </a:solidFill>
              <a:latin typeface="Arial"/>
              <a:cs typeface="Arial"/>
            </a:endParaRPr>
          </a:p>
        </p:txBody>
      </p:sp>
      <p:sp>
        <p:nvSpPr>
          <p:cNvPr id="6" name="Rectangle 5"/>
          <p:cNvSpPr/>
          <p:nvPr/>
        </p:nvSpPr>
        <p:spPr>
          <a:xfrm rot="10800000" flipV="1">
            <a:off x="620815" y="4012823"/>
            <a:ext cx="8640000" cy="1548000"/>
          </a:xfrm>
          <a:prstGeom prst="rect">
            <a:avLst/>
          </a:prstGeom>
          <a:solidFill>
            <a:srgbClr val="FFFFFF"/>
          </a:solidFill>
          <a:ln w="6350" cap="flat" cmpd="sng" algn="ctr">
            <a:solidFill>
              <a:srgbClr val="7F7F7F"/>
            </a:solidFill>
            <a:prstDash val="solid"/>
          </a:ln>
          <a:effectLst/>
        </p:spPr>
        <p:txBody>
          <a:bodyPr lIns="36341" tIns="108000" rIns="36341" bIns="36341" rtlCol="0" anchor="t"/>
          <a:lstStyle/>
          <a:p>
            <a:pPr marL="361950" lvl="1" indent="-180975" defTabSz="923079">
              <a:buFont typeface="Arial" pitchFamily="34" charset="0"/>
              <a:buChar char="•"/>
            </a:pPr>
            <a:r>
              <a:rPr lang="fi-FI" sz="1100" b="1" kern="0" dirty="0" err="1" smtClean="0">
                <a:solidFill>
                  <a:srgbClr val="0C4981"/>
                </a:solidFill>
                <a:cs typeface="Arial"/>
              </a:rPr>
              <a:t>AppDynamics</a:t>
            </a:r>
            <a:r>
              <a:rPr lang="fi-FI" sz="1100" b="1" kern="0" dirty="0" smtClean="0">
                <a:solidFill>
                  <a:srgbClr val="0C4981"/>
                </a:solidFill>
                <a:cs typeface="Arial"/>
              </a:rPr>
              <a:t> </a:t>
            </a:r>
            <a:r>
              <a:rPr lang="fi-FI" sz="1100" b="1" kern="0" dirty="0" err="1" smtClean="0">
                <a:solidFill>
                  <a:srgbClr val="0C4981"/>
                </a:solidFill>
                <a:cs typeface="Arial"/>
              </a:rPr>
              <a:t>implementation</a:t>
            </a:r>
            <a:r>
              <a:rPr lang="fi-FI" sz="1100" b="1" kern="0" dirty="0" smtClean="0">
                <a:solidFill>
                  <a:srgbClr val="0C4981"/>
                </a:solidFill>
                <a:cs typeface="Arial"/>
              </a:rPr>
              <a:t> </a:t>
            </a:r>
            <a:r>
              <a:rPr lang="fi-FI" sz="1100" b="1" kern="0" dirty="0" err="1" smtClean="0">
                <a:solidFill>
                  <a:srgbClr val="0C4981"/>
                </a:solidFill>
                <a:cs typeface="Arial"/>
              </a:rPr>
              <a:t>starts</a:t>
            </a:r>
            <a:r>
              <a:rPr lang="fi-FI" sz="1100" b="1" kern="0" dirty="0" smtClean="0">
                <a:solidFill>
                  <a:srgbClr val="0C4981"/>
                </a:solidFill>
                <a:cs typeface="Arial"/>
              </a:rPr>
              <a:t> in </a:t>
            </a:r>
            <a:r>
              <a:rPr lang="fi-FI" sz="1100" b="1" kern="0" dirty="0" err="1" smtClean="0">
                <a:solidFill>
                  <a:srgbClr val="0C4981"/>
                </a:solidFill>
                <a:cs typeface="Arial"/>
              </a:rPr>
              <a:t>September</a:t>
            </a:r>
            <a:r>
              <a:rPr lang="fi-FI" sz="1100" b="1" kern="0" dirty="0" smtClean="0">
                <a:solidFill>
                  <a:srgbClr val="0C4981"/>
                </a:solidFill>
                <a:cs typeface="Arial"/>
              </a:rPr>
              <a:t> </a:t>
            </a:r>
            <a:r>
              <a:rPr lang="fi-FI" sz="1100" b="1" kern="0" dirty="0" err="1" smtClean="0">
                <a:solidFill>
                  <a:srgbClr val="0C4981"/>
                </a:solidFill>
                <a:cs typeface="Arial"/>
              </a:rPr>
              <a:t>following</a:t>
            </a:r>
            <a:r>
              <a:rPr lang="fi-FI" sz="1100" b="1" kern="0" dirty="0" smtClean="0">
                <a:solidFill>
                  <a:srgbClr val="0C4981"/>
                </a:solidFill>
                <a:cs typeface="Arial"/>
              </a:rPr>
              <a:t> the </a:t>
            </a:r>
            <a:r>
              <a:rPr lang="fi-FI" sz="1100" b="1" kern="0" dirty="0" err="1" smtClean="0">
                <a:solidFill>
                  <a:srgbClr val="0C4981"/>
                </a:solidFill>
                <a:cs typeface="Arial"/>
              </a:rPr>
              <a:t>original</a:t>
            </a:r>
            <a:r>
              <a:rPr lang="fi-FI" sz="1100" b="1" kern="0" dirty="0" smtClean="0">
                <a:solidFill>
                  <a:srgbClr val="0C4981"/>
                </a:solidFill>
                <a:cs typeface="Arial"/>
              </a:rPr>
              <a:t> </a:t>
            </a:r>
            <a:r>
              <a:rPr lang="fi-FI" sz="1100" b="1" kern="0" dirty="0" err="1" smtClean="0">
                <a:solidFill>
                  <a:srgbClr val="0C4981"/>
                </a:solidFill>
                <a:cs typeface="Arial"/>
              </a:rPr>
              <a:t>project</a:t>
            </a:r>
            <a:r>
              <a:rPr lang="fi-FI" sz="1100" b="1" kern="0" dirty="0" smtClean="0">
                <a:solidFill>
                  <a:srgbClr val="0C4981"/>
                </a:solidFill>
                <a:cs typeface="Arial"/>
              </a:rPr>
              <a:t> </a:t>
            </a:r>
            <a:r>
              <a:rPr lang="fi-FI" sz="1100" b="1" kern="0" dirty="0" err="1" smtClean="0">
                <a:solidFill>
                  <a:srgbClr val="0C4981"/>
                </a:solidFill>
                <a:cs typeface="Arial"/>
              </a:rPr>
              <a:t>schedule</a:t>
            </a:r>
            <a:r>
              <a:rPr lang="fi-FI" sz="1100" b="1" kern="0" dirty="0" smtClean="0">
                <a:solidFill>
                  <a:srgbClr val="0C4981"/>
                </a:solidFill>
                <a:cs typeface="Arial"/>
              </a:rPr>
              <a:t>:</a:t>
            </a:r>
          </a:p>
          <a:p>
            <a:pPr marL="819124" lvl="2" indent="-180975" defTabSz="923079">
              <a:buFont typeface="Arial" pitchFamily="34" charset="0"/>
              <a:buChar char="•"/>
            </a:pPr>
            <a:r>
              <a:rPr lang="fi-FI" sz="1100" b="1" kern="0" dirty="0" smtClean="0">
                <a:solidFill>
                  <a:srgbClr val="0C4981"/>
                </a:solidFill>
                <a:cs typeface="Arial"/>
              </a:rPr>
              <a:t>ESSU </a:t>
            </a:r>
            <a:r>
              <a:rPr lang="fi-FI" sz="1100" b="1" kern="0" dirty="0" err="1" smtClean="0">
                <a:solidFill>
                  <a:srgbClr val="0C4981"/>
                </a:solidFill>
                <a:cs typeface="Arial"/>
              </a:rPr>
              <a:t>monitoring</a:t>
            </a:r>
            <a:r>
              <a:rPr lang="fi-FI" sz="1100" b="1" kern="0" dirty="0" smtClean="0">
                <a:solidFill>
                  <a:srgbClr val="0C4981"/>
                </a:solidFill>
                <a:cs typeface="Arial"/>
              </a:rPr>
              <a:t> to </a:t>
            </a:r>
            <a:r>
              <a:rPr lang="fi-FI" sz="1100" b="1" kern="0" dirty="0" err="1" smtClean="0">
                <a:solidFill>
                  <a:srgbClr val="0C4981"/>
                </a:solidFill>
                <a:cs typeface="Arial"/>
              </a:rPr>
              <a:t>be</a:t>
            </a:r>
            <a:r>
              <a:rPr lang="fi-FI" sz="1100" b="1" kern="0" dirty="0" smtClean="0">
                <a:solidFill>
                  <a:srgbClr val="0C4981"/>
                </a:solidFill>
                <a:cs typeface="Arial"/>
              </a:rPr>
              <a:t> </a:t>
            </a:r>
            <a:r>
              <a:rPr lang="fi-FI" sz="1100" b="1" kern="0" dirty="0" err="1" smtClean="0">
                <a:solidFill>
                  <a:srgbClr val="0C4981"/>
                </a:solidFill>
                <a:cs typeface="Arial"/>
              </a:rPr>
              <a:t>implemented</a:t>
            </a:r>
            <a:r>
              <a:rPr lang="fi-FI" sz="1100" b="1" kern="0" dirty="0" smtClean="0">
                <a:solidFill>
                  <a:srgbClr val="0C4981"/>
                </a:solidFill>
                <a:cs typeface="Arial"/>
              </a:rPr>
              <a:t> </a:t>
            </a:r>
            <a:r>
              <a:rPr lang="fi-FI" sz="1100" b="1" kern="0" dirty="0" err="1" smtClean="0">
                <a:solidFill>
                  <a:srgbClr val="0C4981"/>
                </a:solidFill>
                <a:cs typeface="Arial"/>
              </a:rPr>
              <a:t>first</a:t>
            </a:r>
            <a:endParaRPr lang="fi-FI" sz="1100" b="1" kern="0" dirty="0" smtClean="0">
              <a:solidFill>
                <a:srgbClr val="0C4981"/>
              </a:solidFill>
              <a:cs typeface="Arial"/>
            </a:endParaRPr>
          </a:p>
          <a:p>
            <a:pPr marL="819124" lvl="2" indent="-180975" defTabSz="923079">
              <a:buFont typeface="Arial" pitchFamily="34" charset="0"/>
              <a:buChar char="•"/>
            </a:pPr>
            <a:endParaRPr lang="fi-FI" sz="1100" b="1" kern="0" dirty="0" smtClean="0">
              <a:solidFill>
                <a:srgbClr val="0C4981"/>
              </a:solidFill>
              <a:cs typeface="Arial"/>
            </a:endParaRPr>
          </a:p>
          <a:p>
            <a:pPr marL="361950" lvl="1" indent="-180975" defTabSz="923079">
              <a:buFont typeface="Arial" pitchFamily="34" charset="0"/>
              <a:buChar char="•"/>
            </a:pPr>
            <a:r>
              <a:rPr lang="fi-FI" sz="1100" b="1" kern="0" dirty="0" err="1" smtClean="0">
                <a:solidFill>
                  <a:srgbClr val="0C4981"/>
                </a:solidFill>
                <a:cs typeface="Arial"/>
              </a:rPr>
              <a:t>Monitoring</a:t>
            </a:r>
            <a:r>
              <a:rPr lang="fi-FI" sz="1100" b="1" kern="0" dirty="0" smtClean="0">
                <a:solidFill>
                  <a:srgbClr val="0C4981"/>
                </a:solidFill>
                <a:cs typeface="Arial"/>
              </a:rPr>
              <a:t> </a:t>
            </a:r>
            <a:r>
              <a:rPr lang="fi-FI" sz="1100" b="1" kern="0" dirty="0" err="1" smtClean="0">
                <a:solidFill>
                  <a:srgbClr val="0C4981"/>
                </a:solidFill>
                <a:cs typeface="Arial"/>
              </a:rPr>
              <a:t>solution</a:t>
            </a:r>
            <a:r>
              <a:rPr lang="fi-FI" sz="1100" b="1" kern="0" dirty="0" smtClean="0">
                <a:solidFill>
                  <a:srgbClr val="0C4981"/>
                </a:solidFill>
                <a:cs typeface="Arial"/>
              </a:rPr>
              <a:t> </a:t>
            </a:r>
            <a:r>
              <a:rPr lang="fi-FI" sz="1100" b="1" kern="0" dirty="0" err="1" smtClean="0">
                <a:solidFill>
                  <a:srgbClr val="0C4981"/>
                </a:solidFill>
                <a:cs typeface="Arial"/>
              </a:rPr>
              <a:t>service</a:t>
            </a:r>
            <a:r>
              <a:rPr lang="fi-FI" sz="1100" b="1" kern="0" dirty="0" smtClean="0">
                <a:solidFill>
                  <a:srgbClr val="0C4981"/>
                </a:solidFill>
                <a:cs typeface="Arial"/>
              </a:rPr>
              <a:t> (</a:t>
            </a:r>
            <a:r>
              <a:rPr lang="fi-FI" sz="1100" b="1" kern="0" dirty="0" err="1" smtClean="0">
                <a:solidFill>
                  <a:srgbClr val="0C4981"/>
                </a:solidFill>
                <a:cs typeface="Arial"/>
              </a:rPr>
              <a:t>including</a:t>
            </a:r>
            <a:r>
              <a:rPr lang="fi-FI" sz="1100" b="1" kern="0" dirty="0" smtClean="0">
                <a:solidFill>
                  <a:srgbClr val="0C4981"/>
                </a:solidFill>
                <a:cs typeface="Arial"/>
              </a:rPr>
              <a:t> </a:t>
            </a:r>
            <a:r>
              <a:rPr lang="fi-FI" sz="1100" b="1" kern="0" dirty="0" err="1" smtClean="0">
                <a:solidFill>
                  <a:srgbClr val="0C4981"/>
                </a:solidFill>
                <a:cs typeface="Arial"/>
              </a:rPr>
              <a:t>licences</a:t>
            </a:r>
            <a:r>
              <a:rPr lang="fi-FI" sz="1100" b="1" kern="0" dirty="0" smtClean="0">
                <a:solidFill>
                  <a:srgbClr val="0C4981"/>
                </a:solidFill>
                <a:cs typeface="Arial"/>
              </a:rPr>
              <a:t>) </a:t>
            </a:r>
            <a:r>
              <a:rPr lang="fi-FI" sz="1100" b="1" kern="0" dirty="0" err="1" smtClean="0">
                <a:solidFill>
                  <a:srgbClr val="0C4981"/>
                </a:solidFill>
                <a:cs typeface="Arial"/>
              </a:rPr>
              <a:t>added</a:t>
            </a:r>
            <a:r>
              <a:rPr lang="fi-FI" sz="1100" b="1" kern="0" dirty="0" smtClean="0">
                <a:solidFill>
                  <a:srgbClr val="0C4981"/>
                </a:solidFill>
                <a:cs typeface="Arial"/>
              </a:rPr>
              <a:t> </a:t>
            </a:r>
            <a:r>
              <a:rPr lang="fi-FI" sz="1100" b="1" kern="0" dirty="0" err="1" smtClean="0">
                <a:solidFill>
                  <a:srgbClr val="0C4981"/>
                </a:solidFill>
                <a:cs typeface="Arial"/>
              </a:rPr>
              <a:t>Topsi</a:t>
            </a:r>
            <a:r>
              <a:rPr lang="fi-FI" sz="1100" b="1" kern="0" dirty="0" smtClean="0">
                <a:solidFill>
                  <a:srgbClr val="0C4981"/>
                </a:solidFill>
                <a:cs typeface="Arial"/>
              </a:rPr>
              <a:t> </a:t>
            </a:r>
            <a:r>
              <a:rPr lang="fi-FI" sz="1100" b="1" kern="0" dirty="0" err="1" smtClean="0">
                <a:solidFill>
                  <a:srgbClr val="0C4981"/>
                </a:solidFill>
                <a:cs typeface="Arial"/>
              </a:rPr>
              <a:t>scope</a:t>
            </a:r>
            <a:r>
              <a:rPr lang="fi-FI" sz="1100" b="1" kern="0" dirty="0" smtClean="0">
                <a:solidFill>
                  <a:srgbClr val="0C4981"/>
                </a:solidFill>
                <a:cs typeface="Arial"/>
              </a:rPr>
              <a:t>: + 51 000 € / </a:t>
            </a:r>
            <a:r>
              <a:rPr lang="fi-FI" sz="1100" b="1" kern="0" dirty="0" err="1" smtClean="0">
                <a:solidFill>
                  <a:srgbClr val="0C4981"/>
                </a:solidFill>
                <a:cs typeface="Arial"/>
              </a:rPr>
              <a:t>month</a:t>
            </a:r>
            <a:endParaRPr lang="fi-FI" sz="1100" b="1" kern="0" dirty="0" smtClean="0">
              <a:solidFill>
                <a:srgbClr val="0C4981"/>
              </a:solidFill>
              <a:cs typeface="Arial"/>
            </a:endParaRPr>
          </a:p>
          <a:p>
            <a:pPr marL="361950" indent="-180975" defTabSz="923079">
              <a:buFont typeface="Arial" pitchFamily="34" charset="0"/>
              <a:buChar char="•"/>
            </a:pPr>
            <a:r>
              <a:rPr lang="fi-FI" sz="1100" b="1" kern="0" dirty="0" err="1" smtClean="0">
                <a:solidFill>
                  <a:srgbClr val="0C4981"/>
                </a:solidFill>
                <a:cs typeface="Arial"/>
              </a:rPr>
              <a:t>One-time</a:t>
            </a:r>
            <a:r>
              <a:rPr lang="fi-FI" sz="1100" b="1" kern="0" dirty="0" smtClean="0">
                <a:solidFill>
                  <a:srgbClr val="0C4981"/>
                </a:solidFill>
                <a:cs typeface="Arial"/>
              </a:rPr>
              <a:t> </a:t>
            </a:r>
            <a:r>
              <a:rPr lang="fi-FI" sz="1100" b="1" kern="0" dirty="0" err="1" smtClean="0">
                <a:solidFill>
                  <a:srgbClr val="0C4981"/>
                </a:solidFill>
                <a:cs typeface="Arial"/>
              </a:rPr>
              <a:t>implementation</a:t>
            </a:r>
            <a:r>
              <a:rPr lang="fi-FI" sz="1100" b="1" kern="0" dirty="0" smtClean="0">
                <a:solidFill>
                  <a:srgbClr val="0C4981"/>
                </a:solidFill>
                <a:cs typeface="Arial"/>
              </a:rPr>
              <a:t> </a:t>
            </a:r>
            <a:r>
              <a:rPr lang="fi-FI" sz="1100" b="1" kern="0" dirty="0" err="1" smtClean="0">
                <a:solidFill>
                  <a:srgbClr val="0C4981"/>
                </a:solidFill>
                <a:cs typeface="Arial"/>
              </a:rPr>
              <a:t>project</a:t>
            </a:r>
            <a:r>
              <a:rPr lang="fi-FI" sz="1100" b="1" kern="0" dirty="0" smtClean="0">
                <a:solidFill>
                  <a:srgbClr val="0C4981"/>
                </a:solidFill>
                <a:cs typeface="Arial"/>
              </a:rPr>
              <a:t> </a:t>
            </a:r>
            <a:r>
              <a:rPr lang="fi-FI" sz="1100" b="1" kern="0" dirty="0" err="1" smtClean="0">
                <a:solidFill>
                  <a:srgbClr val="0C4981"/>
                </a:solidFill>
                <a:cs typeface="Arial"/>
              </a:rPr>
              <a:t>cost</a:t>
            </a:r>
            <a:r>
              <a:rPr lang="fi-FI" sz="1100" b="1" kern="0" dirty="0" smtClean="0">
                <a:solidFill>
                  <a:srgbClr val="0C4981"/>
                </a:solidFill>
                <a:cs typeface="Arial"/>
              </a:rPr>
              <a:t>: </a:t>
            </a:r>
            <a:r>
              <a:rPr lang="fi-FI" sz="1100" b="1" kern="0" dirty="0" err="1" smtClean="0">
                <a:solidFill>
                  <a:srgbClr val="0C4981"/>
                </a:solidFill>
                <a:cs typeface="Arial"/>
              </a:rPr>
              <a:t>AppDynamics</a:t>
            </a:r>
            <a:r>
              <a:rPr lang="fi-FI" sz="1100" b="1" kern="0" dirty="0" smtClean="0">
                <a:solidFill>
                  <a:srgbClr val="0C4981"/>
                </a:solidFill>
                <a:cs typeface="Arial"/>
              </a:rPr>
              <a:t> </a:t>
            </a:r>
            <a:r>
              <a:rPr lang="fi-FI" sz="1100" b="1" kern="0" dirty="0" err="1" smtClean="0">
                <a:solidFill>
                  <a:srgbClr val="0C4981"/>
                </a:solidFill>
                <a:cs typeface="Arial"/>
              </a:rPr>
              <a:t>work</a:t>
            </a:r>
            <a:r>
              <a:rPr lang="fi-FI" sz="1100" b="1" kern="0" dirty="0" smtClean="0">
                <a:solidFill>
                  <a:srgbClr val="0C4981"/>
                </a:solidFill>
                <a:cs typeface="Arial"/>
              </a:rPr>
              <a:t> + 113 000 € + Capgemini </a:t>
            </a:r>
            <a:r>
              <a:rPr lang="fi-FI" sz="1100" b="1" kern="0" dirty="0" err="1" smtClean="0">
                <a:solidFill>
                  <a:srgbClr val="0C4981"/>
                </a:solidFill>
                <a:cs typeface="Arial"/>
              </a:rPr>
              <a:t>work</a:t>
            </a:r>
            <a:r>
              <a:rPr lang="fi-FI" sz="1100" b="1" kern="0" dirty="0" smtClean="0">
                <a:solidFill>
                  <a:srgbClr val="0C4981"/>
                </a:solidFill>
                <a:cs typeface="Arial"/>
              </a:rPr>
              <a:t> 75 000 €</a:t>
            </a:r>
          </a:p>
          <a:p>
            <a:pPr marL="361950" indent="-180975" defTabSz="923079">
              <a:buFont typeface="Arial" pitchFamily="34" charset="0"/>
              <a:buChar char="•"/>
            </a:pPr>
            <a:endParaRPr lang="fi-FI" sz="1100" b="1" kern="0" dirty="0" smtClean="0">
              <a:solidFill>
                <a:srgbClr val="0C4981"/>
              </a:solidFill>
              <a:cs typeface="Arial"/>
            </a:endParaRPr>
          </a:p>
          <a:p>
            <a:pPr marL="361950" lvl="1" indent="-180975" defTabSz="923079">
              <a:buFont typeface="Arial" pitchFamily="34" charset="0"/>
              <a:buChar char="•"/>
            </a:pPr>
            <a:r>
              <a:rPr lang="fi-FI" sz="1100" b="1" i="1" kern="0" dirty="0" err="1" smtClean="0">
                <a:solidFill>
                  <a:schemeClr val="accent3"/>
                </a:solidFill>
                <a:cs typeface="Arial"/>
              </a:rPr>
              <a:t>Current</a:t>
            </a:r>
            <a:r>
              <a:rPr lang="fi-FI" sz="1100" b="1" i="1" kern="0" dirty="0" smtClean="0">
                <a:solidFill>
                  <a:schemeClr val="accent3"/>
                </a:solidFill>
                <a:cs typeface="Arial"/>
              </a:rPr>
              <a:t> </a:t>
            </a:r>
            <a:r>
              <a:rPr lang="fi-FI" sz="1100" b="1" i="1" kern="0" dirty="0" err="1" smtClean="0">
                <a:solidFill>
                  <a:schemeClr val="accent3"/>
                </a:solidFill>
                <a:cs typeface="Arial"/>
              </a:rPr>
              <a:t>application</a:t>
            </a:r>
            <a:r>
              <a:rPr lang="fi-FI" sz="1100" b="1" i="1" kern="0" dirty="0" smtClean="0">
                <a:solidFill>
                  <a:schemeClr val="accent3"/>
                </a:solidFill>
                <a:cs typeface="Arial"/>
              </a:rPr>
              <a:t> </a:t>
            </a:r>
            <a:r>
              <a:rPr lang="fi-FI" sz="1100" b="1" i="1" kern="0" dirty="0" err="1" smtClean="0">
                <a:solidFill>
                  <a:schemeClr val="accent3"/>
                </a:solidFill>
                <a:cs typeface="Arial"/>
              </a:rPr>
              <a:t>monitoring</a:t>
            </a:r>
            <a:r>
              <a:rPr lang="fi-FI" sz="1100" b="1" i="1" kern="0" dirty="0" smtClean="0">
                <a:solidFill>
                  <a:schemeClr val="accent3"/>
                </a:solidFill>
                <a:cs typeface="Arial"/>
              </a:rPr>
              <a:t> </a:t>
            </a:r>
            <a:r>
              <a:rPr lang="fi-FI" sz="1100" b="1" i="1" kern="0" dirty="0" err="1" smtClean="0">
                <a:solidFill>
                  <a:schemeClr val="accent3"/>
                </a:solidFill>
                <a:cs typeface="Arial"/>
              </a:rPr>
              <a:t>can</a:t>
            </a:r>
            <a:r>
              <a:rPr lang="fi-FI" sz="1100" b="1" i="1" kern="0" dirty="0" smtClean="0">
                <a:solidFill>
                  <a:schemeClr val="accent3"/>
                </a:solidFill>
                <a:cs typeface="Arial"/>
              </a:rPr>
              <a:t> </a:t>
            </a:r>
            <a:r>
              <a:rPr lang="fi-FI" sz="1100" b="1" i="1" kern="0" dirty="0" err="1" smtClean="0">
                <a:solidFill>
                  <a:schemeClr val="accent3"/>
                </a:solidFill>
                <a:cs typeface="Arial"/>
              </a:rPr>
              <a:t>be</a:t>
            </a:r>
            <a:r>
              <a:rPr lang="fi-FI" sz="1100" b="1" i="1" kern="0" dirty="0" smtClean="0">
                <a:solidFill>
                  <a:schemeClr val="accent3"/>
                </a:solidFill>
                <a:cs typeface="Arial"/>
              </a:rPr>
              <a:t> </a:t>
            </a:r>
            <a:r>
              <a:rPr lang="fi-FI" sz="1100" b="1" i="1" kern="0" dirty="0" err="1" smtClean="0">
                <a:solidFill>
                  <a:schemeClr val="accent3"/>
                </a:solidFill>
                <a:cs typeface="Arial"/>
              </a:rPr>
              <a:t>ramped</a:t>
            </a:r>
            <a:r>
              <a:rPr lang="fi-FI" sz="1100" b="1" i="1" kern="0" dirty="0" smtClean="0">
                <a:solidFill>
                  <a:schemeClr val="accent3"/>
                </a:solidFill>
                <a:cs typeface="Arial"/>
              </a:rPr>
              <a:t> </a:t>
            </a:r>
            <a:r>
              <a:rPr lang="fi-FI" sz="1100" b="1" i="1" kern="0" dirty="0" err="1" smtClean="0">
                <a:solidFill>
                  <a:schemeClr val="accent3"/>
                </a:solidFill>
                <a:cs typeface="Arial"/>
              </a:rPr>
              <a:t>down</a:t>
            </a:r>
            <a:r>
              <a:rPr lang="fi-FI" sz="1100" b="1" i="1" kern="0" dirty="0" smtClean="0">
                <a:solidFill>
                  <a:schemeClr val="accent3"/>
                </a:solidFill>
                <a:cs typeface="Arial"/>
              </a:rPr>
              <a:t>: </a:t>
            </a:r>
            <a:r>
              <a:rPr lang="fi-FI" sz="1100" b="1" i="1" kern="0" dirty="0" err="1" smtClean="0">
                <a:solidFill>
                  <a:schemeClr val="accent3"/>
                </a:solidFill>
                <a:cs typeface="Arial"/>
              </a:rPr>
              <a:t>cost</a:t>
            </a:r>
            <a:r>
              <a:rPr lang="fi-FI" sz="1100" b="1" i="1" kern="0" dirty="0" smtClean="0">
                <a:solidFill>
                  <a:schemeClr val="accent3"/>
                </a:solidFill>
                <a:cs typeface="Arial"/>
              </a:rPr>
              <a:t> </a:t>
            </a:r>
            <a:r>
              <a:rPr lang="fi-FI" sz="1100" b="1" i="1" kern="0" dirty="0" err="1" smtClean="0">
                <a:solidFill>
                  <a:schemeClr val="accent3"/>
                </a:solidFill>
                <a:cs typeface="Arial"/>
              </a:rPr>
              <a:t>savings</a:t>
            </a:r>
            <a:r>
              <a:rPr lang="fi-FI" sz="1100" b="1" i="1" kern="0" dirty="0" smtClean="0">
                <a:solidFill>
                  <a:schemeClr val="accent3"/>
                </a:solidFill>
                <a:cs typeface="Arial"/>
              </a:rPr>
              <a:t> – XX XXX € / </a:t>
            </a:r>
            <a:r>
              <a:rPr lang="fi-FI" sz="1100" b="1" i="1" kern="0" dirty="0" err="1" smtClean="0">
                <a:solidFill>
                  <a:schemeClr val="accent3"/>
                </a:solidFill>
                <a:cs typeface="Arial"/>
              </a:rPr>
              <a:t>month</a:t>
            </a:r>
            <a:endParaRPr lang="fi-FI" sz="1100" b="1" i="1" kern="0" dirty="0" smtClean="0">
              <a:solidFill>
                <a:schemeClr val="accent3"/>
              </a:solidFill>
              <a:cs typeface="Arial"/>
            </a:endParaRPr>
          </a:p>
          <a:p>
            <a:pPr marL="361950" indent="-180975" defTabSz="923079">
              <a:buFont typeface="Arial" pitchFamily="34" charset="0"/>
              <a:buChar char="•"/>
            </a:pPr>
            <a:endParaRPr lang="fi-FI" sz="1100" b="1" kern="0" dirty="0" smtClean="0">
              <a:solidFill>
                <a:srgbClr val="0C4981"/>
              </a:solidFill>
              <a:cs typeface="Arial"/>
            </a:endParaRPr>
          </a:p>
        </p:txBody>
      </p:sp>
      <p:sp>
        <p:nvSpPr>
          <p:cNvPr id="7" name="Round Same Side Corner Rectangle 6"/>
          <p:cNvSpPr/>
          <p:nvPr/>
        </p:nvSpPr>
        <p:spPr>
          <a:xfrm>
            <a:off x="620815" y="3642043"/>
            <a:ext cx="8640000" cy="360000"/>
          </a:xfrm>
          <a:prstGeom prst="round2SameRect">
            <a:avLst/>
          </a:prstGeom>
          <a:ln/>
          <a:effectLst/>
        </p:spPr>
        <p:style>
          <a:lnRef idx="1">
            <a:schemeClr val="dk1"/>
          </a:lnRef>
          <a:fillRef idx="3">
            <a:schemeClr val="dk1"/>
          </a:fillRef>
          <a:effectRef idx="2">
            <a:schemeClr val="dk1"/>
          </a:effectRef>
          <a:fontRef idx="minor">
            <a:schemeClr val="lt1"/>
          </a:fontRef>
        </p:style>
        <p:txBody>
          <a:bodyPr wrap="square" lIns="34359" tIns="44667" rIns="34359" bIns="44667" rtlCol="0" anchor="ctr"/>
          <a:lstStyle/>
          <a:p>
            <a:pPr algn="ctr" defTabSz="872722"/>
            <a:r>
              <a:rPr lang="en-US" sz="1200" b="1" kern="0" dirty="0" smtClean="0">
                <a:solidFill>
                  <a:srgbClr val="FFFFFF"/>
                </a:solidFill>
                <a:cs typeface="Arial"/>
              </a:rPr>
              <a:t>Way Forward</a:t>
            </a:r>
            <a:endParaRPr lang="en-US" sz="1200" b="1" kern="0" dirty="0">
              <a:solidFill>
                <a:srgbClr val="FFFFFF"/>
              </a:solidFill>
              <a:cs typeface="Arial"/>
            </a:endParaRPr>
          </a:p>
        </p:txBody>
      </p:sp>
      <p:sp>
        <p:nvSpPr>
          <p:cNvPr id="10" name="Rectangle à coins arrondis 6"/>
          <p:cNvSpPr/>
          <p:nvPr/>
        </p:nvSpPr>
        <p:spPr bwMode="auto">
          <a:xfrm>
            <a:off x="446685" y="5805372"/>
            <a:ext cx="9000000" cy="432000"/>
          </a:xfrm>
          <a:prstGeom prst="roundRect">
            <a:avLst/>
          </a:prstGeom>
          <a:solidFill>
            <a:schemeClr val="tx2"/>
          </a:solidFill>
          <a:ln w="28575" cap="flat" cmpd="sng" algn="ctr">
            <a:noFill/>
            <a:prstDash val="solid"/>
            <a:round/>
            <a:headEnd type="none" w="med" len="med"/>
            <a:tailEnd type="none" w="med" len="med"/>
          </a:ln>
          <a:effectLst>
            <a:outerShdw blurRad="50800" dist="25400" dir="5400000" algn="t" rotWithShape="0">
              <a:prstClr val="black">
                <a:alpha val="40000"/>
              </a:prstClr>
            </a:outerShdw>
          </a:effectLst>
          <a:scene3d>
            <a:camera prst="orthographicFront">
              <a:rot lat="0" lon="0" rev="0"/>
            </a:camera>
            <a:lightRig rig="balanced" dir="t">
              <a:rot lat="0" lon="0" rev="8700000"/>
            </a:lightRig>
          </a:scene3d>
          <a:sp3d/>
        </p:spPr>
        <p:txBody>
          <a:bodyPr wrap="none" anchor="ctr"/>
          <a:lstStyle/>
          <a:p>
            <a:pPr marL="0" marR="0" indent="0" algn="ctr" defTabSz="914400" eaLnBrk="0" fontAlgn="base" latinLnBrk="0" hangingPunct="0">
              <a:lnSpc>
                <a:spcPct val="85000"/>
              </a:lnSpc>
              <a:spcBef>
                <a:spcPct val="0"/>
              </a:spcBef>
              <a:spcAft>
                <a:spcPct val="0"/>
              </a:spcAft>
              <a:buClrTx/>
              <a:buSzTx/>
              <a:buFontTx/>
              <a:buNone/>
              <a:tabLst/>
              <a:defRPr/>
            </a:pPr>
            <a:r>
              <a:rPr lang="en-US" sz="1400" b="1" i="1" dirty="0" smtClean="0">
                <a:solidFill>
                  <a:schemeClr val="bg1"/>
                </a:solidFill>
                <a:latin typeface="Arial" charset="0"/>
                <a:cs typeface="Arial" charset="0"/>
              </a:rPr>
              <a:t>After full implementation of </a:t>
            </a:r>
            <a:r>
              <a:rPr lang="en-US" sz="1400" b="1" i="1" dirty="0" err="1" smtClean="0">
                <a:solidFill>
                  <a:schemeClr val="bg1"/>
                </a:solidFill>
                <a:latin typeface="Arial" charset="0"/>
                <a:cs typeface="Arial" charset="0"/>
              </a:rPr>
              <a:t>AppDynamics</a:t>
            </a:r>
            <a:r>
              <a:rPr lang="en-US" sz="1400" b="1" i="1" dirty="0" smtClean="0">
                <a:solidFill>
                  <a:schemeClr val="bg1"/>
                </a:solidFill>
                <a:latin typeface="Arial" charset="0"/>
                <a:cs typeface="Arial" charset="0"/>
              </a:rPr>
              <a:t> in </a:t>
            </a:r>
            <a:r>
              <a:rPr lang="en-US" sz="1400" b="1" i="1" dirty="0" err="1" smtClean="0">
                <a:solidFill>
                  <a:schemeClr val="bg1"/>
                </a:solidFill>
                <a:latin typeface="Arial" charset="0"/>
                <a:cs typeface="Arial" charset="0"/>
              </a:rPr>
              <a:t>Topsi</a:t>
            </a:r>
            <a:r>
              <a:rPr lang="en-US" sz="1400" b="1" i="1" dirty="0" smtClean="0">
                <a:solidFill>
                  <a:schemeClr val="bg1"/>
                </a:solidFill>
                <a:latin typeface="Arial" charset="0"/>
                <a:cs typeface="Arial" charset="0"/>
              </a:rPr>
              <a:t> service scope we commit to further -15%</a:t>
            </a:r>
          </a:p>
          <a:p>
            <a:pPr marL="0" marR="0" indent="0" algn="ctr" defTabSz="914400" eaLnBrk="0" fontAlgn="base" latinLnBrk="0" hangingPunct="0">
              <a:lnSpc>
                <a:spcPct val="85000"/>
              </a:lnSpc>
              <a:spcBef>
                <a:spcPct val="0"/>
              </a:spcBef>
              <a:spcAft>
                <a:spcPct val="0"/>
              </a:spcAft>
              <a:buClrTx/>
              <a:buSzTx/>
              <a:buFontTx/>
              <a:buNone/>
              <a:tabLst/>
              <a:defRPr/>
            </a:pPr>
            <a:r>
              <a:rPr lang="en-US" sz="1400" b="1" i="1" dirty="0" smtClean="0">
                <a:solidFill>
                  <a:schemeClr val="bg1"/>
                </a:solidFill>
                <a:latin typeface="Arial" charset="0"/>
                <a:cs typeface="Arial" charset="0"/>
              </a:rPr>
              <a:t>reduction in </a:t>
            </a:r>
            <a:r>
              <a:rPr lang="en-US" sz="1400" b="1" i="1" dirty="0" err="1" smtClean="0">
                <a:solidFill>
                  <a:schemeClr val="bg1"/>
                </a:solidFill>
                <a:latin typeface="Arial" charset="0"/>
                <a:cs typeface="Arial" charset="0"/>
              </a:rPr>
              <a:t>Topsi</a:t>
            </a:r>
            <a:r>
              <a:rPr lang="en-US" sz="1400" b="1" i="1" dirty="0" smtClean="0">
                <a:solidFill>
                  <a:schemeClr val="bg1"/>
                </a:solidFill>
                <a:latin typeface="Arial" charset="0"/>
                <a:cs typeface="Arial" charset="0"/>
              </a:rPr>
              <a:t> service monthly fee excluding the monitoring solution service.</a:t>
            </a:r>
          </a:p>
        </p:txBody>
      </p:sp>
      <p:sp>
        <p:nvSpPr>
          <p:cNvPr id="11" name="Isosceles Triangle 10"/>
          <p:cNvSpPr/>
          <p:nvPr/>
        </p:nvSpPr>
        <p:spPr>
          <a:xfrm flipH="1" flipV="1">
            <a:off x="2668797" y="3168503"/>
            <a:ext cx="4549884" cy="292361"/>
          </a:xfrm>
          <a:prstGeom prst="triangle">
            <a:avLst/>
          </a:prstGeom>
          <a:gradFill>
            <a:gsLst>
              <a:gs pos="29000">
                <a:srgbClr val="FFC000"/>
              </a:gs>
              <a:gs pos="8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pic>
        <p:nvPicPr>
          <p:cNvPr id="324610" name="Picture 2"/>
          <p:cNvPicPr>
            <a:picLocks noChangeAspect="1" noChangeArrowheads="1"/>
          </p:cNvPicPr>
          <p:nvPr/>
        </p:nvPicPr>
        <p:blipFill>
          <a:blip r:embed="rId2" cstate="print"/>
          <a:srcRect/>
          <a:stretch>
            <a:fillRect/>
          </a:stretch>
        </p:blipFill>
        <p:spPr bwMode="auto">
          <a:xfrm>
            <a:off x="7265473" y="1859256"/>
            <a:ext cx="2473738" cy="1379887"/>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3" name="Rounded Rectangle 12"/>
          <p:cNvSpPr/>
          <p:nvPr/>
        </p:nvSpPr>
        <p:spPr>
          <a:xfrm>
            <a:off x="754912" y="5050465"/>
            <a:ext cx="6804837" cy="329609"/>
          </a:xfrm>
          <a:prstGeom prst="round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2" name="Rounded Rectangular Callout 11"/>
          <p:cNvSpPr/>
          <p:nvPr/>
        </p:nvSpPr>
        <p:spPr>
          <a:xfrm>
            <a:off x="8016972" y="4210531"/>
            <a:ext cx="1800000" cy="792000"/>
          </a:xfrm>
          <a:prstGeom prst="wedgeRoundRectCallout">
            <a:avLst>
              <a:gd name="adj1" fmla="val -29578"/>
              <a:gd name="adj2" fmla="val 82337"/>
              <a:gd name="adj3" fmla="val 16667"/>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r>
              <a:rPr lang="fi-FI" sz="1000" b="1" dirty="0" err="1" smtClean="0">
                <a:solidFill>
                  <a:schemeClr val="bg1"/>
                </a:solidFill>
              </a:rPr>
              <a:t>Price</a:t>
            </a:r>
            <a:r>
              <a:rPr lang="fi-FI" sz="1000" b="1" dirty="0" smtClean="0">
                <a:solidFill>
                  <a:schemeClr val="bg1"/>
                </a:solidFill>
              </a:rPr>
              <a:t> </a:t>
            </a:r>
            <a:r>
              <a:rPr lang="fi-FI" sz="1000" b="1" dirty="0" err="1" smtClean="0">
                <a:solidFill>
                  <a:schemeClr val="bg1"/>
                </a:solidFill>
              </a:rPr>
              <a:t>indications</a:t>
            </a:r>
            <a:r>
              <a:rPr lang="fi-FI" sz="1000" b="1" dirty="0" smtClean="0">
                <a:solidFill>
                  <a:schemeClr val="bg1"/>
                </a:solidFill>
              </a:rPr>
              <a:t> </a:t>
            </a:r>
            <a:r>
              <a:rPr lang="fi-FI" sz="1000" b="1" dirty="0" err="1" smtClean="0">
                <a:solidFill>
                  <a:schemeClr val="bg1"/>
                </a:solidFill>
              </a:rPr>
              <a:t>are</a:t>
            </a:r>
            <a:r>
              <a:rPr lang="fi-FI" sz="1000" b="1" dirty="0" smtClean="0">
                <a:solidFill>
                  <a:schemeClr val="bg1"/>
                </a:solidFill>
              </a:rPr>
              <a:t> </a:t>
            </a:r>
            <a:r>
              <a:rPr lang="fi-FI" sz="1000" b="1" dirty="0" err="1" smtClean="0">
                <a:solidFill>
                  <a:schemeClr val="bg1"/>
                </a:solidFill>
              </a:rPr>
              <a:t>preliminary</a:t>
            </a:r>
            <a:r>
              <a:rPr lang="fi-FI" sz="1000" b="1" dirty="0" smtClean="0">
                <a:solidFill>
                  <a:schemeClr val="bg1"/>
                </a:solidFill>
              </a:rPr>
              <a:t> and </a:t>
            </a:r>
            <a:r>
              <a:rPr lang="fi-FI" sz="1000" b="1" dirty="0" err="1" smtClean="0">
                <a:solidFill>
                  <a:schemeClr val="bg1"/>
                </a:solidFill>
              </a:rPr>
              <a:t>will</a:t>
            </a:r>
            <a:r>
              <a:rPr lang="fi-FI" sz="1000" b="1" dirty="0" smtClean="0">
                <a:solidFill>
                  <a:schemeClr val="bg1"/>
                </a:solidFill>
              </a:rPr>
              <a:t> </a:t>
            </a:r>
            <a:r>
              <a:rPr lang="fi-FI" sz="1000" b="1" dirty="0" err="1" smtClean="0">
                <a:solidFill>
                  <a:schemeClr val="bg1"/>
                </a:solidFill>
              </a:rPr>
              <a:t>be</a:t>
            </a:r>
            <a:r>
              <a:rPr lang="fi-FI" sz="1000" b="1" dirty="0" smtClean="0">
                <a:solidFill>
                  <a:schemeClr val="bg1"/>
                </a:solidFill>
              </a:rPr>
              <a:t> </a:t>
            </a:r>
            <a:r>
              <a:rPr lang="fi-FI" sz="1000" b="1" dirty="0" err="1" smtClean="0">
                <a:solidFill>
                  <a:schemeClr val="bg1"/>
                </a:solidFill>
              </a:rPr>
              <a:t>adjusted</a:t>
            </a:r>
            <a:r>
              <a:rPr lang="fi-FI" sz="1000" b="1" dirty="0" smtClean="0">
                <a:solidFill>
                  <a:schemeClr val="bg1"/>
                </a:solidFill>
              </a:rPr>
              <a:t> </a:t>
            </a:r>
            <a:r>
              <a:rPr lang="fi-FI" sz="1000" b="1" dirty="0" err="1" smtClean="0">
                <a:solidFill>
                  <a:schemeClr val="bg1"/>
                </a:solidFill>
              </a:rPr>
              <a:t>when</a:t>
            </a:r>
            <a:r>
              <a:rPr lang="fi-FI" sz="1000" b="1" dirty="0" smtClean="0">
                <a:solidFill>
                  <a:schemeClr val="bg1"/>
                </a:solidFill>
              </a:rPr>
              <a:t> </a:t>
            </a:r>
            <a:r>
              <a:rPr lang="fi-FI" sz="1000" b="1" dirty="0" err="1" smtClean="0">
                <a:solidFill>
                  <a:schemeClr val="bg1"/>
                </a:solidFill>
              </a:rPr>
              <a:t>final</a:t>
            </a:r>
            <a:r>
              <a:rPr lang="fi-FI" sz="1000" b="1" dirty="0" smtClean="0">
                <a:solidFill>
                  <a:schemeClr val="bg1"/>
                </a:solidFill>
              </a:rPr>
              <a:t> </a:t>
            </a:r>
            <a:r>
              <a:rPr lang="fi-FI" sz="1000" b="1" dirty="0" err="1" smtClean="0">
                <a:solidFill>
                  <a:schemeClr val="bg1"/>
                </a:solidFill>
              </a:rPr>
              <a:t>proposals</a:t>
            </a:r>
            <a:r>
              <a:rPr lang="fi-FI" sz="1000" b="1" dirty="0" smtClean="0">
                <a:solidFill>
                  <a:schemeClr val="bg1"/>
                </a:solidFill>
              </a:rPr>
              <a:t> </a:t>
            </a:r>
            <a:r>
              <a:rPr lang="fi-FI" sz="1000" b="1" dirty="0" err="1" smtClean="0">
                <a:solidFill>
                  <a:schemeClr val="bg1"/>
                </a:solidFill>
              </a:rPr>
              <a:t>are</a:t>
            </a:r>
            <a:r>
              <a:rPr lang="fi-FI" sz="1000" b="1" dirty="0" smtClean="0">
                <a:solidFill>
                  <a:schemeClr val="bg1"/>
                </a:solidFill>
              </a:rPr>
              <a:t> made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err="1" smtClean="0"/>
              <a:t>Our</a:t>
            </a:r>
            <a:r>
              <a:rPr lang="fi-FI" dirty="0" smtClean="0"/>
              <a:t> </a:t>
            </a:r>
            <a:r>
              <a:rPr lang="fi-FI" dirty="0" err="1" smtClean="0"/>
              <a:t>approach</a:t>
            </a:r>
            <a:r>
              <a:rPr lang="fi-FI" dirty="0" smtClean="0"/>
              <a:t> </a:t>
            </a:r>
            <a:r>
              <a:rPr lang="fi-FI" dirty="0" err="1" smtClean="0"/>
              <a:t>has</a:t>
            </a:r>
            <a:r>
              <a:rPr lang="fi-FI" dirty="0" smtClean="0"/>
              <a:t> </a:t>
            </a:r>
            <a:r>
              <a:rPr lang="fi-FI" dirty="0" err="1" smtClean="0"/>
              <a:t>number</a:t>
            </a:r>
            <a:r>
              <a:rPr lang="fi-FI" dirty="0" smtClean="0"/>
              <a:t> of </a:t>
            </a:r>
            <a:r>
              <a:rPr lang="fi-FI" dirty="0" err="1" smtClean="0"/>
              <a:t>tangible</a:t>
            </a:r>
            <a:r>
              <a:rPr lang="fi-FI" dirty="0" smtClean="0"/>
              <a:t> </a:t>
            </a:r>
            <a:r>
              <a:rPr lang="fi-FI" dirty="0" err="1" smtClean="0"/>
              <a:t>benefits</a:t>
            </a:r>
            <a:endParaRPr lang="fi-FI" dirty="0"/>
          </a:p>
        </p:txBody>
      </p:sp>
      <p:sp>
        <p:nvSpPr>
          <p:cNvPr id="5" name="Rectangle 6"/>
          <p:cNvSpPr>
            <a:spLocks noChangeArrowheads="1"/>
          </p:cNvSpPr>
          <p:nvPr/>
        </p:nvSpPr>
        <p:spPr bwMode="auto">
          <a:xfrm>
            <a:off x="428229" y="1458881"/>
            <a:ext cx="2263246" cy="4510576"/>
          </a:xfrm>
          <a:prstGeom prst="rect">
            <a:avLst/>
          </a:prstGeom>
          <a:solidFill>
            <a:schemeClr val="accent1"/>
          </a:solidFill>
          <a:ln w="9525">
            <a:noFill/>
            <a:miter lim="800000"/>
            <a:headEnd/>
            <a:tailEnd/>
          </a:ln>
        </p:spPr>
        <p:txBody>
          <a:bodyPr/>
          <a:lstStyle/>
          <a:p>
            <a:pPr marL="1588" lvl="1">
              <a:spcBef>
                <a:spcPct val="50000"/>
              </a:spcBef>
            </a:pPr>
            <a:endParaRPr lang="de-DE" sz="1600" dirty="0"/>
          </a:p>
        </p:txBody>
      </p:sp>
      <p:sp>
        <p:nvSpPr>
          <p:cNvPr id="7" name="AutoShape 9"/>
          <p:cNvSpPr>
            <a:spLocks noChangeArrowheads="1"/>
          </p:cNvSpPr>
          <p:nvPr/>
        </p:nvSpPr>
        <p:spPr bwMode="auto">
          <a:xfrm>
            <a:off x="818621" y="2270187"/>
            <a:ext cx="2691547" cy="719138"/>
          </a:xfrm>
          <a:prstGeom prst="homePlate">
            <a:avLst>
              <a:gd name="adj" fmla="val 31420"/>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Business Continuity</a:t>
            </a:r>
            <a:endParaRPr lang="en-US" sz="1600" b="1" kern="0" dirty="0">
              <a:solidFill>
                <a:schemeClr val="bg1"/>
              </a:solidFill>
              <a:latin typeface="Arial"/>
              <a:cs typeface="Arial"/>
            </a:endParaRPr>
          </a:p>
        </p:txBody>
      </p:sp>
      <p:sp>
        <p:nvSpPr>
          <p:cNvPr id="8" name="AutoShape 10"/>
          <p:cNvSpPr>
            <a:spLocks noChangeArrowheads="1"/>
          </p:cNvSpPr>
          <p:nvPr/>
        </p:nvSpPr>
        <p:spPr bwMode="auto">
          <a:xfrm>
            <a:off x="818621" y="3353013"/>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lnSpc>
                <a:spcPct val="100000"/>
              </a:lnSpc>
              <a:spcBef>
                <a:spcPct val="0"/>
              </a:spcBef>
              <a:spcAft>
                <a:spcPct val="0"/>
              </a:spcAft>
              <a:defRPr/>
            </a:pPr>
            <a:r>
              <a:rPr lang="de-DE" sz="1600" b="1" kern="0" dirty="0" smtClean="0">
                <a:solidFill>
                  <a:schemeClr val="bg1"/>
                </a:solidFill>
                <a:latin typeface="Arial"/>
                <a:cs typeface="Arial"/>
              </a:rPr>
              <a:t>Cost Efficiency</a:t>
            </a:r>
            <a:endParaRPr lang="en-US" sz="1600" b="1" kern="0" dirty="0">
              <a:solidFill>
                <a:schemeClr val="bg1"/>
              </a:solidFill>
              <a:latin typeface="Arial"/>
              <a:cs typeface="Arial"/>
            </a:endParaRPr>
          </a:p>
        </p:txBody>
      </p:sp>
      <p:sp>
        <p:nvSpPr>
          <p:cNvPr id="9" name="AutoShape 12"/>
          <p:cNvSpPr>
            <a:spLocks noChangeArrowheads="1"/>
          </p:cNvSpPr>
          <p:nvPr/>
        </p:nvSpPr>
        <p:spPr bwMode="auto">
          <a:xfrm>
            <a:off x="818621" y="4437426"/>
            <a:ext cx="2691547" cy="720725"/>
          </a:xfrm>
          <a:prstGeom prst="homePlate">
            <a:avLst>
              <a:gd name="adj" fmla="val 31351"/>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de-DE" sz="1600" b="1" kern="0" dirty="0" smtClean="0">
                <a:solidFill>
                  <a:schemeClr val="bg1"/>
                </a:solidFill>
                <a:latin typeface="Arial"/>
                <a:cs typeface="Arial"/>
              </a:rPr>
              <a:t>Predictability</a:t>
            </a:r>
            <a:endParaRPr lang="en-US" sz="1600" b="1" kern="0" dirty="0">
              <a:solidFill>
                <a:schemeClr val="bg1"/>
              </a:solidFill>
              <a:latin typeface="Arial"/>
              <a:cs typeface="Arial"/>
            </a:endParaRPr>
          </a:p>
        </p:txBody>
      </p:sp>
      <p:sp>
        <p:nvSpPr>
          <p:cNvPr id="10" name="Rectangle 9"/>
          <p:cNvSpPr/>
          <p:nvPr/>
        </p:nvSpPr>
        <p:spPr>
          <a:xfrm>
            <a:off x="4115792" y="1514001"/>
            <a:ext cx="5146959" cy="457200"/>
          </a:xfrm>
          <a:prstGeom prst="rect">
            <a:avLst/>
          </a:prstGeom>
          <a:gradFill rotWithShape="1">
            <a:gsLst>
              <a:gs pos="0">
                <a:srgbClr val="0095D3">
                  <a:shade val="51000"/>
                  <a:satMod val="130000"/>
                </a:srgbClr>
              </a:gs>
              <a:gs pos="80000">
                <a:srgbClr val="0095D3">
                  <a:shade val="93000"/>
                  <a:satMod val="130000"/>
                </a:srgbClr>
              </a:gs>
              <a:gs pos="100000">
                <a:srgbClr val="0095D3">
                  <a:shade val="94000"/>
                  <a:satMod val="135000"/>
                </a:srgbClr>
              </a:gs>
            </a:gsLst>
            <a:lin ang="16200000" scaled="0"/>
          </a:gradFill>
          <a:ln w="9525" cap="flat" cmpd="sng" algn="ctr">
            <a:solidFill>
              <a:srgbClr val="0095D3">
                <a:shade val="95000"/>
                <a:satMod val="105000"/>
              </a:srgbClr>
            </a:solidFill>
            <a:prstDash val="solid"/>
          </a:ln>
          <a:effectLst/>
        </p:spPr>
        <p:txBody>
          <a:bodyPr wrap="square" lIns="182880" tIns="182880" rIns="182880" bIns="182880" rtlCol="0" anchor="ctr" anchorCtr="0">
            <a:noAutofit/>
          </a:bodyPr>
          <a:lstStyle/>
          <a:p>
            <a:pPr algn="ctr" defTabSz="914400" fontAlgn="base">
              <a:spcBef>
                <a:spcPct val="0"/>
              </a:spcBef>
              <a:spcAft>
                <a:spcPct val="0"/>
              </a:spcAft>
              <a:defRPr/>
            </a:pPr>
            <a:r>
              <a:rPr lang="fi-FI" sz="1600" b="1" kern="0" dirty="0" err="1" smtClean="0">
                <a:solidFill>
                  <a:schemeClr val="bg1"/>
                </a:solidFill>
                <a:latin typeface="Arial"/>
                <a:cs typeface="Arial"/>
              </a:rPr>
              <a:t>Benefits</a:t>
            </a:r>
            <a:endParaRPr lang="fi-FI" sz="1600" b="1" kern="0" dirty="0" smtClean="0">
              <a:solidFill>
                <a:schemeClr val="bg1"/>
              </a:solidFill>
              <a:latin typeface="Arial"/>
              <a:cs typeface="Arial"/>
            </a:endParaRPr>
          </a:p>
        </p:txBody>
      </p:sp>
      <p:sp>
        <p:nvSpPr>
          <p:cNvPr id="11" name="Rectangle 10"/>
          <p:cNvSpPr/>
          <p:nvPr/>
        </p:nvSpPr>
        <p:spPr>
          <a:xfrm>
            <a:off x="4115793" y="1971203"/>
            <a:ext cx="5146959" cy="398303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360000" rtlCol="0" anchor="t"/>
          <a:lstStyle/>
          <a:p>
            <a:pPr marL="192088" lvl="2" indent="-188913">
              <a:spcBef>
                <a:spcPct val="20000"/>
              </a:spcBef>
              <a:buFontTx/>
              <a:buChar char="•"/>
            </a:pPr>
            <a:r>
              <a:rPr lang="en-US" sz="1400" b="1" dirty="0" smtClean="0">
                <a:solidFill>
                  <a:srgbClr val="00264A"/>
                </a:solidFill>
              </a:rPr>
              <a:t>Avoided risk of business process interruptions caused by AO transitions of business critical applications</a:t>
            </a:r>
          </a:p>
          <a:p>
            <a:pPr marL="192088" lvl="2" indent="-188913">
              <a:spcBef>
                <a:spcPct val="20000"/>
              </a:spcBef>
              <a:buFontTx/>
              <a:buChar char="•"/>
            </a:pPr>
            <a:r>
              <a:rPr lang="en-US" sz="1400" b="1" dirty="0" smtClean="0">
                <a:solidFill>
                  <a:srgbClr val="00264A"/>
                </a:solidFill>
              </a:rPr>
              <a:t>Shorter downtimes due to Application </a:t>
            </a:r>
            <a:r>
              <a:rPr lang="en-US" sz="1400" b="1" dirty="0" err="1" smtClean="0">
                <a:solidFill>
                  <a:srgbClr val="00264A"/>
                </a:solidFill>
              </a:rPr>
              <a:t>Perfomance</a:t>
            </a:r>
            <a:r>
              <a:rPr lang="en-US" sz="1400" b="1" dirty="0" smtClean="0">
                <a:solidFill>
                  <a:srgbClr val="00264A"/>
                </a:solidFill>
              </a:rPr>
              <a:t> Monitoring and improved incident and problem management</a:t>
            </a:r>
          </a:p>
          <a:p>
            <a:pPr marL="192088" lvl="2" indent="-188913">
              <a:spcBef>
                <a:spcPct val="20000"/>
              </a:spcBef>
              <a:buFontTx/>
              <a:buChar char="•"/>
            </a:pPr>
            <a:r>
              <a:rPr lang="en-US" sz="1400" b="1" dirty="0" smtClean="0">
                <a:solidFill>
                  <a:srgbClr val="00264A"/>
                </a:solidFill>
              </a:rPr>
              <a:t>Gain the cost benefits of high off-shore penetration </a:t>
            </a:r>
          </a:p>
          <a:p>
            <a:pPr marL="192088" lvl="2" indent="-188913">
              <a:spcBef>
                <a:spcPct val="20000"/>
              </a:spcBef>
              <a:buFontTx/>
              <a:buChar char="•"/>
            </a:pPr>
            <a:r>
              <a:rPr lang="en-US" sz="1400" b="1" dirty="0" err="1" smtClean="0">
                <a:solidFill>
                  <a:srgbClr val="00264A"/>
                </a:solidFill>
              </a:rPr>
              <a:t>Capgemini’s</a:t>
            </a:r>
            <a:r>
              <a:rPr lang="en-US" sz="1400" b="1" dirty="0" smtClean="0">
                <a:solidFill>
                  <a:srgbClr val="00264A"/>
                </a:solidFill>
              </a:rPr>
              <a:t> commitment to decreased service monthly fee</a:t>
            </a:r>
          </a:p>
          <a:p>
            <a:pPr marL="192088" lvl="2" indent="-188913">
              <a:spcBef>
                <a:spcPct val="20000"/>
              </a:spcBef>
              <a:buFontTx/>
              <a:buChar char="•"/>
            </a:pPr>
            <a:r>
              <a:rPr lang="en-US" sz="1400" b="1" dirty="0" err="1" smtClean="0">
                <a:solidFill>
                  <a:srgbClr val="00264A"/>
                </a:solidFill>
              </a:rPr>
              <a:t>Capgemini’s</a:t>
            </a:r>
            <a:r>
              <a:rPr lang="en-US" sz="1400" b="1" dirty="0" smtClean="0">
                <a:solidFill>
                  <a:srgbClr val="00264A"/>
                </a:solidFill>
              </a:rPr>
              <a:t> commitment to additional reductions in  service monthly fee after APM implementation</a:t>
            </a:r>
          </a:p>
          <a:p>
            <a:pPr marL="192088" lvl="2" indent="-188913">
              <a:spcBef>
                <a:spcPct val="20000"/>
              </a:spcBef>
              <a:buFontTx/>
              <a:buChar char="•"/>
            </a:pPr>
            <a:r>
              <a:rPr lang="en-US" sz="1400" b="1" dirty="0" smtClean="0">
                <a:solidFill>
                  <a:srgbClr val="00264A"/>
                </a:solidFill>
              </a:rPr>
              <a:t>Savings achieved by terminating existing application monitoring license fees</a:t>
            </a:r>
          </a:p>
          <a:p>
            <a:pPr marL="192088" lvl="2" indent="-188913">
              <a:spcBef>
                <a:spcPct val="20000"/>
              </a:spcBef>
              <a:buFontTx/>
              <a:buChar char="•"/>
            </a:pPr>
            <a:r>
              <a:rPr lang="en-US" sz="1400" b="1" dirty="0" smtClean="0">
                <a:solidFill>
                  <a:srgbClr val="00264A"/>
                </a:solidFill>
              </a:rPr>
              <a:t>Predictability of SLA based Fixed Price service instead of using T&amp;M based AO work</a:t>
            </a:r>
          </a:p>
          <a:p>
            <a:pPr marL="192088" lvl="2" indent="-188913">
              <a:spcBef>
                <a:spcPct val="20000"/>
              </a:spcBef>
              <a:buFontTx/>
              <a:buChar char="•"/>
            </a:pPr>
            <a:endParaRPr lang="en-US" sz="1400" b="1" dirty="0" smtClean="0">
              <a:solidFill>
                <a:srgbClr val="00264A"/>
              </a:solidFill>
            </a:endParaRPr>
          </a:p>
          <a:p>
            <a:pPr marL="192088" lvl="2" indent="-188913">
              <a:spcBef>
                <a:spcPct val="20000"/>
              </a:spcBef>
              <a:buFontTx/>
              <a:buChar char="•"/>
            </a:pPr>
            <a:endParaRPr lang="en-US" sz="1400" b="1" dirty="0" smtClean="0">
              <a:solidFill>
                <a:srgbClr val="00264A"/>
              </a:solidFill>
            </a:endParaRPr>
          </a:p>
          <a:p>
            <a:pPr marL="192088" lvl="2" indent="-188913">
              <a:spcBef>
                <a:spcPct val="20000"/>
              </a:spcBef>
              <a:buFontTx/>
              <a:buChar char="•"/>
            </a:pPr>
            <a:endParaRPr lang="en-US" sz="1400" b="1" dirty="0" smtClean="0">
              <a:solidFill>
                <a:srgbClr val="00264A"/>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0274" name="think-cell Slide" r:id="rId4" imgW="270" imgH="270" progId="">
              <p:embed/>
            </p:oleObj>
          </a:graphicData>
        </a:graphic>
      </p:graphicFrame>
      <p:sp>
        <p:nvSpPr>
          <p:cNvPr id="4" name="Rounded Rectangle 3"/>
          <p:cNvSpPr/>
          <p:nvPr/>
        </p:nvSpPr>
        <p:spPr>
          <a:xfrm>
            <a:off x="3093269" y="1442609"/>
            <a:ext cx="3960000" cy="360000"/>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sz="2000" dirty="0" err="1" smtClean="0"/>
              <a:t>Topsi</a:t>
            </a:r>
            <a:r>
              <a:rPr lang="en-US" sz="2000" dirty="0" smtClean="0"/>
              <a:t> Service Today</a:t>
            </a:r>
          </a:p>
          <a:p>
            <a:r>
              <a:rPr lang="en-US" sz="2000" dirty="0" err="1" smtClean="0"/>
              <a:t>Topsi</a:t>
            </a:r>
            <a:r>
              <a:rPr lang="en-US" sz="2000" dirty="0" smtClean="0"/>
              <a:t> Service Evolution</a:t>
            </a:r>
          </a:p>
          <a:p>
            <a:r>
              <a:rPr lang="en-US" sz="2000" dirty="0" err="1" smtClean="0"/>
              <a:t>Topsi</a:t>
            </a:r>
            <a:r>
              <a:rPr lang="en-US" sz="2000" dirty="0" smtClean="0"/>
              <a:t> Service Way Forward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0 + 1</a:t>
            </a:r>
            <a:endParaRPr lang="fi-FI" sz="1200" dirty="0" err="1" smtClean="0">
              <a:solidFill>
                <a:schemeClr val="bg1"/>
              </a:solidFill>
            </a:endParaRPr>
          </a:p>
        </p:txBody>
      </p:sp>
      <p:sp>
        <p:nvSpPr>
          <p:cNvPr id="2" name="Title 1"/>
          <p:cNvSpPr>
            <a:spLocks noGrp="1"/>
          </p:cNvSpPr>
          <p:nvPr>
            <p:ph type="title"/>
          </p:nvPr>
        </p:nvSpPr>
        <p:spPr/>
        <p:txBody>
          <a:bodyPr/>
          <a:lstStyle/>
          <a:p>
            <a:r>
              <a:rPr lang="en-US" sz="2800" dirty="0" smtClean="0"/>
              <a:t>Current </a:t>
            </a:r>
            <a:r>
              <a:rPr lang="en-US" sz="2800" dirty="0" err="1" smtClean="0"/>
              <a:t>Topsi</a:t>
            </a:r>
            <a:r>
              <a:rPr lang="en-US" sz="2800" dirty="0" smtClean="0"/>
              <a:t> service includes three main service elements: Service Desk, Service Management and Service Support</a:t>
            </a:r>
            <a:endParaRPr lang="fi-FI" sz="2800" dirty="0"/>
          </a:p>
        </p:txBody>
      </p:sp>
      <p:sp>
        <p:nvSpPr>
          <p:cNvPr id="280" name="TextBox 279"/>
          <p:cNvSpPr txBox="1"/>
          <p:nvPr/>
        </p:nvSpPr>
        <p:spPr>
          <a:xfrm>
            <a:off x="625559" y="5934197"/>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a:t>
            </a:r>
            <a:endParaRPr lang="en-GB" sz="1200" dirty="0" smtClean="0"/>
          </a:p>
        </p:txBody>
      </p:sp>
      <p:sp>
        <p:nvSpPr>
          <p:cNvPr id="222" name="TextBox 221"/>
          <p:cNvSpPr txBox="1"/>
          <p:nvPr/>
        </p:nvSpPr>
        <p:spPr>
          <a:xfrm>
            <a:off x="625559" y="5606458"/>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 Monitoring</a:t>
            </a:r>
            <a:endParaRPr lang="en-GB" sz="1200" dirty="0" smtClean="0"/>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299" name="Rounded Rectangle 298"/>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grpSp>
        <p:nvGrpSpPr>
          <p:cNvPr id="93" name="Group 92"/>
          <p:cNvGrpSpPr/>
          <p:nvPr/>
        </p:nvGrpSpPr>
        <p:grpSpPr>
          <a:xfrm>
            <a:off x="625559" y="4327463"/>
            <a:ext cx="8640000" cy="1224000"/>
            <a:chOff x="606917" y="4338096"/>
            <a:chExt cx="8640000" cy="1224000"/>
          </a:xfrm>
        </p:grpSpPr>
        <p:sp>
          <p:nvSpPr>
            <p:cNvPr id="302" name="Rounded Rectangle 301"/>
            <p:cNvSpPr/>
            <p:nvPr/>
          </p:nvSpPr>
          <p:spPr>
            <a:xfrm>
              <a:off x="606917" y="4338096"/>
              <a:ext cx="8640000" cy="1224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74" name="Rounded Rectangle 73"/>
            <p:cNvSpPr/>
            <p:nvPr/>
          </p:nvSpPr>
          <p:spPr>
            <a:xfrm>
              <a:off x="744279" y="5263136"/>
              <a:ext cx="8352000" cy="216000"/>
            </a:xfrm>
            <a:prstGeom prst="roundRect">
              <a:avLst>
                <a:gd name="adj" fmla="val 27005"/>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solidFill>
                </a:rPr>
                <a:t>Database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Datastage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Batch</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Middleware</a:t>
              </a:r>
              <a:r>
                <a:rPr lang="fi-FI" sz="900" dirty="0" smtClean="0">
                  <a:solidFill>
                    <a:schemeClr val="bg1"/>
                  </a:solidFill>
                </a:rPr>
                <a:t> and </a:t>
              </a:r>
              <a:r>
                <a:rPr lang="fi-FI" sz="900" dirty="0" err="1" smtClean="0">
                  <a:solidFill>
                    <a:schemeClr val="bg1"/>
                  </a:solidFill>
                </a:rPr>
                <a:t>Microstrategy</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endParaRPr lang="fi-FI" sz="900" dirty="0" smtClean="0">
                <a:solidFill>
                  <a:schemeClr val="bg1"/>
                </a:solidFill>
              </a:endParaRPr>
            </a:p>
          </p:txBody>
        </p:sp>
        <p:grpSp>
          <p:nvGrpSpPr>
            <p:cNvPr id="88" name="Group 87"/>
            <p:cNvGrpSpPr/>
            <p:nvPr/>
          </p:nvGrpSpPr>
          <p:grpSpPr>
            <a:xfrm>
              <a:off x="744279" y="4983265"/>
              <a:ext cx="8352000" cy="216000"/>
              <a:chOff x="744279" y="4930100"/>
              <a:chExt cx="8352000" cy="216000"/>
            </a:xfrm>
          </p:grpSpPr>
          <p:sp>
            <p:nvSpPr>
              <p:cNvPr id="303" name="Rounded Rectangle 302"/>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5" name="Rounded Rectangle 74"/>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6" name="Rounded Rectangle 75"/>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7" name="Rounded Rectangle 76"/>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8" name="Rounded Rectangle 77"/>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89" name="Group 88"/>
            <p:cNvGrpSpPr/>
            <p:nvPr/>
          </p:nvGrpSpPr>
          <p:grpSpPr>
            <a:xfrm>
              <a:off x="1425728" y="4416177"/>
              <a:ext cx="6981809" cy="216000"/>
              <a:chOff x="1425728" y="4394910"/>
              <a:chExt cx="6981809" cy="216000"/>
            </a:xfrm>
          </p:grpSpPr>
          <p:sp>
            <p:nvSpPr>
              <p:cNvPr id="84" name="Rounded Rectangle 8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85" name="Rounded Rectangle 8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87" name="Rounded Rectangle 86"/>
            <p:cNvSpPr/>
            <p:nvPr/>
          </p:nvSpPr>
          <p:spPr>
            <a:xfrm>
              <a:off x="4200279" y="4703125"/>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grpSp>
        <p:nvGrpSpPr>
          <p:cNvPr id="94" name="Group 93"/>
          <p:cNvGrpSpPr/>
          <p:nvPr/>
        </p:nvGrpSpPr>
        <p:grpSpPr>
          <a:xfrm>
            <a:off x="625559" y="2764465"/>
            <a:ext cx="8640000" cy="1512000"/>
            <a:chOff x="606917" y="2775098"/>
            <a:chExt cx="8640000" cy="1512000"/>
          </a:xfrm>
        </p:grpSpPr>
        <p:sp>
          <p:nvSpPr>
            <p:cNvPr id="301" name="Rounded Rectangle 300"/>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304" name="Rounded Rectangle 303"/>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79" name="Rounded Rectangle 78"/>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90" name="Group 89"/>
            <p:cNvGrpSpPr/>
            <p:nvPr/>
          </p:nvGrpSpPr>
          <p:grpSpPr>
            <a:xfrm>
              <a:off x="1418633" y="2846030"/>
              <a:ext cx="6981809" cy="216000"/>
              <a:chOff x="1425728" y="4394910"/>
              <a:chExt cx="6981809" cy="216000"/>
            </a:xfrm>
          </p:grpSpPr>
          <p:sp>
            <p:nvSpPr>
              <p:cNvPr id="91" name="Rounded Rectangle 90"/>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92" name="Rounded Rectangle 91"/>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grpSp>
        <p:nvGrpSpPr>
          <p:cNvPr id="83" name="Group 82"/>
          <p:cNvGrpSpPr/>
          <p:nvPr/>
        </p:nvGrpSpPr>
        <p:grpSpPr>
          <a:xfrm>
            <a:off x="-116963" y="3950613"/>
            <a:ext cx="1080000" cy="720000"/>
            <a:chOff x="0" y="2841284"/>
            <a:chExt cx="1080000" cy="720000"/>
          </a:xfrm>
        </p:grpSpPr>
        <p:sp>
          <p:nvSpPr>
            <p:cNvPr id="348" name="Oval 347"/>
            <p:cNvSpPr/>
            <p:nvPr/>
          </p:nvSpPr>
          <p:spPr>
            <a:xfrm>
              <a:off x="0" y="2841284"/>
              <a:ext cx="1080000" cy="720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fi-FI" sz="800" b="1" dirty="0" smtClean="0">
                  <a:solidFill>
                    <a:schemeClr val="tx2">
                      <a:lumMod val="50000"/>
                    </a:schemeClr>
                  </a:solidFill>
                </a:rPr>
                <a:t>Development</a:t>
              </a:r>
            </a:p>
          </p:txBody>
        </p:sp>
        <p:grpSp>
          <p:nvGrpSpPr>
            <p:cNvPr id="307" name="Groupe 664"/>
            <p:cNvGrpSpPr>
              <a:grpSpLocks noChangeAspect="1"/>
            </p:cNvGrpSpPr>
            <p:nvPr/>
          </p:nvGrpSpPr>
          <p:grpSpPr>
            <a:xfrm>
              <a:off x="283095" y="3129847"/>
              <a:ext cx="513811" cy="360000"/>
              <a:chOff x="3729037" y="2759053"/>
              <a:chExt cx="498473" cy="349252"/>
            </a:xfrm>
          </p:grpSpPr>
          <p:sp>
            <p:nvSpPr>
              <p:cNvPr id="308" name="Freeform 228"/>
              <p:cNvSpPr>
                <a:spLocks/>
              </p:cNvSpPr>
              <p:nvPr/>
            </p:nvSpPr>
            <p:spPr bwMode="auto">
              <a:xfrm>
                <a:off x="3795712" y="2759053"/>
                <a:ext cx="119063" cy="69849"/>
              </a:xfrm>
              <a:custGeom>
                <a:avLst/>
                <a:gdLst/>
                <a:ahLst/>
                <a:cxnLst>
                  <a:cxn ang="0">
                    <a:pos x="0" y="36"/>
                  </a:cxn>
                  <a:cxn ang="0">
                    <a:pos x="61" y="7"/>
                  </a:cxn>
                </a:cxnLst>
                <a:rect l="0" t="0" r="r" b="b"/>
                <a:pathLst>
                  <a:path w="61" h="36">
                    <a:moveTo>
                      <a:pt x="0" y="36"/>
                    </a:moveTo>
                    <a:cubicBezTo>
                      <a:pt x="0" y="36"/>
                      <a:pt x="18" y="0"/>
                      <a:pt x="61" y="7"/>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09" name="Freeform 229"/>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0" name="Freeform 230"/>
              <p:cNvSpPr>
                <a:spLocks/>
              </p:cNvSpPr>
              <p:nvPr/>
            </p:nvSpPr>
            <p:spPr bwMode="auto">
              <a:xfrm>
                <a:off x="3784600" y="2816203"/>
                <a:ext cx="26988" cy="30163"/>
              </a:xfrm>
              <a:custGeom>
                <a:avLst/>
                <a:gdLst/>
                <a:ahLst/>
                <a:cxnLst>
                  <a:cxn ang="0">
                    <a:pos x="17" y="9"/>
                  </a:cxn>
                  <a:cxn ang="0">
                    <a:pos x="1" y="19"/>
                  </a:cxn>
                  <a:cxn ang="0">
                    <a:pos x="0" y="0"/>
                  </a:cxn>
                  <a:cxn ang="0">
                    <a:pos x="17" y="9"/>
                  </a:cxn>
                  <a:cxn ang="0">
                    <a:pos x="17" y="9"/>
                  </a:cxn>
                  <a:cxn ang="0">
                    <a:pos x="17" y="9"/>
                  </a:cxn>
                </a:cxnLst>
                <a:rect l="0" t="0" r="r" b="b"/>
                <a:pathLst>
                  <a:path w="17" h="19">
                    <a:moveTo>
                      <a:pt x="17" y="9"/>
                    </a:moveTo>
                    <a:lnTo>
                      <a:pt x="1" y="19"/>
                    </a:lnTo>
                    <a:lnTo>
                      <a:pt x="0" y="0"/>
                    </a:lnTo>
                    <a:lnTo>
                      <a:pt x="17" y="9"/>
                    </a:lnTo>
                    <a:lnTo>
                      <a:pt x="17" y="9"/>
                    </a:lnTo>
                    <a:lnTo>
                      <a:pt x="17"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1" name="Freeform 231"/>
              <p:cNvSpPr>
                <a:spLocks/>
              </p:cNvSpPr>
              <p:nvPr/>
            </p:nvSpPr>
            <p:spPr bwMode="auto">
              <a:xfrm>
                <a:off x="3906837" y="2759054"/>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2" name="Freeform 232"/>
              <p:cNvSpPr>
                <a:spLocks/>
              </p:cNvSpPr>
              <p:nvPr/>
            </p:nvSpPr>
            <p:spPr bwMode="auto">
              <a:xfrm>
                <a:off x="3906837" y="2759055"/>
                <a:ext cx="28575" cy="28575"/>
              </a:xfrm>
              <a:custGeom>
                <a:avLst/>
                <a:gdLst/>
                <a:ahLst/>
                <a:cxnLst>
                  <a:cxn ang="0">
                    <a:pos x="0" y="18"/>
                  </a:cxn>
                  <a:cxn ang="0">
                    <a:pos x="18" y="11"/>
                  </a:cxn>
                  <a:cxn ang="0">
                    <a:pos x="4" y="0"/>
                  </a:cxn>
                  <a:cxn ang="0">
                    <a:pos x="0" y="18"/>
                  </a:cxn>
                  <a:cxn ang="0">
                    <a:pos x="0" y="18"/>
                  </a:cxn>
                  <a:cxn ang="0">
                    <a:pos x="0" y="18"/>
                  </a:cxn>
                </a:cxnLst>
                <a:rect l="0" t="0" r="r" b="b"/>
                <a:pathLst>
                  <a:path w="18" h="18">
                    <a:moveTo>
                      <a:pt x="0" y="18"/>
                    </a:moveTo>
                    <a:lnTo>
                      <a:pt x="18" y="11"/>
                    </a:lnTo>
                    <a:lnTo>
                      <a:pt x="4" y="0"/>
                    </a:lnTo>
                    <a:lnTo>
                      <a:pt x="0" y="18"/>
                    </a:lnTo>
                    <a:lnTo>
                      <a:pt x="0" y="18"/>
                    </a:lnTo>
                    <a:lnTo>
                      <a:pt x="0"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3" name="Freeform 233"/>
              <p:cNvSpPr>
                <a:spLocks/>
              </p:cNvSpPr>
              <p:nvPr/>
            </p:nvSpPr>
            <p:spPr bwMode="auto">
              <a:xfrm>
                <a:off x="4051299" y="2857479"/>
                <a:ext cx="61913" cy="63500"/>
              </a:xfrm>
              <a:custGeom>
                <a:avLst/>
                <a:gdLst/>
                <a:ahLst/>
                <a:cxnLst>
                  <a:cxn ang="0">
                    <a:pos x="32" y="5"/>
                  </a:cxn>
                  <a:cxn ang="0">
                    <a:pos x="1" y="33"/>
                  </a:cxn>
                </a:cxnLst>
                <a:rect l="0" t="0" r="r" b="b"/>
                <a:pathLst>
                  <a:path w="32" h="33">
                    <a:moveTo>
                      <a:pt x="32" y="5"/>
                    </a:moveTo>
                    <a:cubicBezTo>
                      <a:pt x="32" y="5"/>
                      <a:pt x="0" y="0"/>
                      <a:pt x="1" y="3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4" name="Freeform 234"/>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5" name="Freeform 235"/>
              <p:cNvSpPr>
                <a:spLocks/>
              </p:cNvSpPr>
              <p:nvPr/>
            </p:nvSpPr>
            <p:spPr bwMode="auto">
              <a:xfrm>
                <a:off x="4106861" y="2852717"/>
                <a:ext cx="26988" cy="26988"/>
              </a:xfrm>
              <a:custGeom>
                <a:avLst/>
                <a:gdLst/>
                <a:ahLst/>
                <a:cxnLst>
                  <a:cxn ang="0">
                    <a:pos x="3" y="0"/>
                  </a:cxn>
                  <a:cxn ang="0">
                    <a:pos x="17" y="11"/>
                  </a:cxn>
                  <a:cxn ang="0">
                    <a:pos x="0" y="17"/>
                  </a:cxn>
                  <a:cxn ang="0">
                    <a:pos x="3" y="0"/>
                  </a:cxn>
                  <a:cxn ang="0">
                    <a:pos x="3" y="0"/>
                  </a:cxn>
                  <a:cxn ang="0">
                    <a:pos x="3" y="0"/>
                  </a:cxn>
                </a:cxnLst>
                <a:rect l="0" t="0" r="r" b="b"/>
                <a:pathLst>
                  <a:path w="17" h="17">
                    <a:moveTo>
                      <a:pt x="3" y="0"/>
                    </a:moveTo>
                    <a:lnTo>
                      <a:pt x="17" y="11"/>
                    </a:lnTo>
                    <a:lnTo>
                      <a:pt x="0" y="17"/>
                    </a:lnTo>
                    <a:lnTo>
                      <a:pt x="3" y="0"/>
                    </a:lnTo>
                    <a:lnTo>
                      <a:pt x="3" y="0"/>
                    </a:lnTo>
                    <a:lnTo>
                      <a:pt x="3"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6" name="Freeform 236"/>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7" name="Freeform 237"/>
              <p:cNvSpPr>
                <a:spLocks/>
              </p:cNvSpPr>
              <p:nvPr/>
            </p:nvSpPr>
            <p:spPr bwMode="auto">
              <a:xfrm>
                <a:off x="4040186" y="2917804"/>
                <a:ext cx="26988" cy="22225"/>
              </a:xfrm>
              <a:custGeom>
                <a:avLst/>
                <a:gdLst/>
                <a:ahLst/>
                <a:cxnLst>
                  <a:cxn ang="0">
                    <a:pos x="0" y="0"/>
                  </a:cxn>
                  <a:cxn ang="0">
                    <a:pos x="9" y="14"/>
                  </a:cxn>
                  <a:cxn ang="0">
                    <a:pos x="17" y="0"/>
                  </a:cxn>
                  <a:cxn ang="0">
                    <a:pos x="0" y="0"/>
                  </a:cxn>
                  <a:cxn ang="0">
                    <a:pos x="0" y="0"/>
                  </a:cxn>
                  <a:cxn ang="0">
                    <a:pos x="0" y="0"/>
                  </a:cxn>
                </a:cxnLst>
                <a:rect l="0" t="0" r="r" b="b"/>
                <a:pathLst>
                  <a:path w="17" h="14">
                    <a:moveTo>
                      <a:pt x="0" y="0"/>
                    </a:moveTo>
                    <a:lnTo>
                      <a:pt x="9" y="14"/>
                    </a:lnTo>
                    <a:lnTo>
                      <a:pt x="17" y="0"/>
                    </a:lnTo>
                    <a:lnTo>
                      <a:pt x="0" y="0"/>
                    </a:lnTo>
                    <a:lnTo>
                      <a:pt x="0" y="0"/>
                    </a:lnTo>
                    <a:lnTo>
                      <a:pt x="0"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8" name="Freeform 238"/>
              <p:cNvSpPr>
                <a:spLocks/>
              </p:cNvSpPr>
              <p:nvPr/>
            </p:nvSpPr>
            <p:spPr bwMode="auto">
              <a:xfrm>
                <a:off x="3941761" y="2897167"/>
                <a:ext cx="77788" cy="46038"/>
              </a:xfrm>
              <a:custGeom>
                <a:avLst/>
                <a:gdLst/>
                <a:ahLst/>
                <a:cxnLst>
                  <a:cxn ang="0">
                    <a:pos x="40" y="23"/>
                  </a:cxn>
                  <a:cxn ang="0">
                    <a:pos x="0" y="23"/>
                  </a:cxn>
                </a:cxnLst>
                <a:rect l="0" t="0" r="r" b="b"/>
                <a:pathLst>
                  <a:path w="40" h="23">
                    <a:moveTo>
                      <a:pt x="40" y="23"/>
                    </a:moveTo>
                    <a:cubicBezTo>
                      <a:pt x="40" y="23"/>
                      <a:pt x="20" y="0"/>
                      <a:pt x="0" y="2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19" name="Freeform 239"/>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0" name="Freeform 240"/>
              <p:cNvSpPr>
                <a:spLocks/>
              </p:cNvSpPr>
              <p:nvPr/>
            </p:nvSpPr>
            <p:spPr bwMode="auto">
              <a:xfrm>
                <a:off x="4005262" y="2928917"/>
                <a:ext cx="26988" cy="26988"/>
              </a:xfrm>
              <a:custGeom>
                <a:avLst/>
                <a:gdLst/>
                <a:ahLst/>
                <a:cxnLst>
                  <a:cxn ang="0">
                    <a:pos x="14" y="0"/>
                  </a:cxn>
                  <a:cxn ang="0">
                    <a:pos x="17" y="17"/>
                  </a:cxn>
                  <a:cxn ang="0">
                    <a:pos x="0" y="12"/>
                  </a:cxn>
                  <a:cxn ang="0">
                    <a:pos x="14" y="0"/>
                  </a:cxn>
                  <a:cxn ang="0">
                    <a:pos x="14" y="0"/>
                  </a:cxn>
                  <a:cxn ang="0">
                    <a:pos x="14" y="0"/>
                  </a:cxn>
                </a:cxnLst>
                <a:rect l="0" t="0" r="r" b="b"/>
                <a:pathLst>
                  <a:path w="17" h="17">
                    <a:moveTo>
                      <a:pt x="14" y="0"/>
                    </a:moveTo>
                    <a:lnTo>
                      <a:pt x="17" y="17"/>
                    </a:lnTo>
                    <a:lnTo>
                      <a:pt x="0" y="12"/>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1" name="Freeform 241"/>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2" name="Freeform 242"/>
              <p:cNvSpPr>
                <a:spLocks/>
              </p:cNvSpPr>
              <p:nvPr/>
            </p:nvSpPr>
            <p:spPr bwMode="auto">
              <a:xfrm>
                <a:off x="3929062" y="2932092"/>
                <a:ext cx="23813" cy="28575"/>
              </a:xfrm>
              <a:custGeom>
                <a:avLst/>
                <a:gdLst/>
                <a:ahLst/>
                <a:cxnLst>
                  <a:cxn ang="0">
                    <a:pos x="4" y="0"/>
                  </a:cxn>
                  <a:cxn ang="0">
                    <a:pos x="0" y="18"/>
                  </a:cxn>
                  <a:cxn ang="0">
                    <a:pos x="15" y="11"/>
                  </a:cxn>
                  <a:cxn ang="0">
                    <a:pos x="4" y="0"/>
                  </a:cxn>
                  <a:cxn ang="0">
                    <a:pos x="4" y="0"/>
                  </a:cxn>
                  <a:cxn ang="0">
                    <a:pos x="4" y="0"/>
                  </a:cxn>
                </a:cxnLst>
                <a:rect l="0" t="0" r="r" b="b"/>
                <a:pathLst>
                  <a:path w="15" h="18">
                    <a:moveTo>
                      <a:pt x="4" y="0"/>
                    </a:moveTo>
                    <a:lnTo>
                      <a:pt x="0" y="18"/>
                    </a:lnTo>
                    <a:lnTo>
                      <a:pt x="15" y="11"/>
                    </a:lnTo>
                    <a:lnTo>
                      <a:pt x="4" y="0"/>
                    </a:lnTo>
                    <a:lnTo>
                      <a:pt x="4" y="0"/>
                    </a:lnTo>
                    <a:lnTo>
                      <a:pt x="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3" name="Freeform 243"/>
              <p:cNvSpPr>
                <a:spLocks/>
              </p:cNvSpPr>
              <p:nvPr/>
            </p:nvSpPr>
            <p:spPr bwMode="auto">
              <a:xfrm>
                <a:off x="3752850" y="2928917"/>
                <a:ext cx="92075" cy="76200"/>
              </a:xfrm>
              <a:custGeom>
                <a:avLst/>
                <a:gdLst/>
                <a:ahLst/>
                <a:cxnLst>
                  <a:cxn ang="0">
                    <a:pos x="27" y="0"/>
                  </a:cxn>
                  <a:cxn ang="0">
                    <a:pos x="40" y="9"/>
                  </a:cxn>
                  <a:cxn ang="0">
                    <a:pos x="47" y="27"/>
                  </a:cxn>
                  <a:cxn ang="0">
                    <a:pos x="47" y="38"/>
                  </a:cxn>
                  <a:cxn ang="0">
                    <a:pos x="47" y="39"/>
                  </a:cxn>
                  <a:cxn ang="0">
                    <a:pos x="0" y="39"/>
                  </a:cxn>
                </a:cxnLst>
                <a:rect l="0" t="0" r="r" b="b"/>
                <a:pathLst>
                  <a:path w="47" h="39">
                    <a:moveTo>
                      <a:pt x="27" y="0"/>
                    </a:moveTo>
                    <a:cubicBezTo>
                      <a:pt x="32" y="2"/>
                      <a:pt x="36" y="5"/>
                      <a:pt x="40" y="9"/>
                    </a:cubicBezTo>
                    <a:cubicBezTo>
                      <a:pt x="44" y="14"/>
                      <a:pt x="47" y="21"/>
                      <a:pt x="47" y="27"/>
                    </a:cubicBezTo>
                    <a:cubicBezTo>
                      <a:pt x="47" y="38"/>
                      <a:pt x="47" y="38"/>
                      <a:pt x="47" y="38"/>
                    </a:cubicBezTo>
                    <a:cubicBezTo>
                      <a:pt x="47" y="39"/>
                      <a:pt x="47" y="39"/>
                      <a:pt x="47" y="39"/>
                    </a:cubicBezTo>
                    <a:cubicBezTo>
                      <a:pt x="0" y="39"/>
                      <a:pt x="0" y="39"/>
                      <a:pt x="0" y="39"/>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4" name="Freeform 244"/>
              <p:cNvSpPr>
                <a:spLocks/>
              </p:cNvSpPr>
              <p:nvPr/>
            </p:nvSpPr>
            <p:spPr bwMode="auto">
              <a:xfrm>
                <a:off x="3729037" y="2928917"/>
                <a:ext cx="38100" cy="76200"/>
              </a:xfrm>
              <a:custGeom>
                <a:avLst/>
                <a:gdLst/>
                <a:ahLst/>
                <a:cxnLst>
                  <a:cxn ang="0">
                    <a:pos x="0" y="39"/>
                  </a:cxn>
                  <a:cxn ang="0">
                    <a:pos x="0" y="38"/>
                  </a:cxn>
                  <a:cxn ang="0">
                    <a:pos x="0" y="27"/>
                  </a:cxn>
                  <a:cxn ang="0">
                    <a:pos x="6" y="10"/>
                  </a:cxn>
                  <a:cxn ang="0">
                    <a:pos x="20" y="0"/>
                  </a:cxn>
                </a:cxnLst>
                <a:rect l="0" t="0" r="r" b="b"/>
                <a:pathLst>
                  <a:path w="20" h="39">
                    <a:moveTo>
                      <a:pt x="0" y="39"/>
                    </a:moveTo>
                    <a:cubicBezTo>
                      <a:pt x="0" y="38"/>
                      <a:pt x="0" y="38"/>
                      <a:pt x="0" y="38"/>
                    </a:cubicBezTo>
                    <a:cubicBezTo>
                      <a:pt x="0" y="27"/>
                      <a:pt x="0" y="27"/>
                      <a:pt x="0" y="27"/>
                    </a:cubicBezTo>
                    <a:cubicBezTo>
                      <a:pt x="0" y="21"/>
                      <a:pt x="2" y="15"/>
                      <a:pt x="6" y="10"/>
                    </a:cubicBezTo>
                    <a:cubicBezTo>
                      <a:pt x="9" y="6"/>
                      <a:pt x="15" y="2"/>
                      <a:pt x="20"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5" name="Oval 245"/>
              <p:cNvSpPr>
                <a:spLocks noChangeArrowheads="1"/>
              </p:cNvSpPr>
              <p:nvPr/>
            </p:nvSpPr>
            <p:spPr bwMode="auto">
              <a:xfrm>
                <a:off x="3756024" y="2859067"/>
                <a:ext cx="61913" cy="76200"/>
              </a:xfrm>
              <a:prstGeom prst="ellipse">
                <a:avLst/>
              </a:pr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6" name="Freeform 246"/>
              <p:cNvSpPr>
                <a:spLocks/>
              </p:cNvSpPr>
              <p:nvPr/>
            </p:nvSpPr>
            <p:spPr bwMode="auto">
              <a:xfrm>
                <a:off x="3944936" y="2828904"/>
                <a:ext cx="88900" cy="74612"/>
              </a:xfrm>
              <a:custGeom>
                <a:avLst/>
                <a:gdLst/>
                <a:ahLst/>
                <a:cxnLst>
                  <a:cxn ang="0">
                    <a:pos x="27" y="0"/>
                  </a:cxn>
                  <a:cxn ang="0">
                    <a:pos x="40" y="8"/>
                  </a:cxn>
                  <a:cxn ang="0">
                    <a:pos x="46" y="27"/>
                  </a:cxn>
                  <a:cxn ang="0">
                    <a:pos x="46" y="37"/>
                  </a:cxn>
                  <a:cxn ang="0">
                    <a:pos x="46" y="39"/>
                  </a:cxn>
                  <a:cxn ang="0">
                    <a:pos x="0" y="39"/>
                  </a:cxn>
                </a:cxnLst>
                <a:rect l="0" t="0" r="r" b="b"/>
                <a:pathLst>
                  <a:path w="46" h="39">
                    <a:moveTo>
                      <a:pt x="27" y="0"/>
                    </a:moveTo>
                    <a:cubicBezTo>
                      <a:pt x="32" y="2"/>
                      <a:pt x="36" y="5"/>
                      <a:pt x="40" y="8"/>
                    </a:cubicBezTo>
                    <a:cubicBezTo>
                      <a:pt x="44" y="14"/>
                      <a:pt x="46" y="20"/>
                      <a:pt x="46" y="27"/>
                    </a:cubicBezTo>
                    <a:cubicBezTo>
                      <a:pt x="46" y="37"/>
                      <a:pt x="46" y="37"/>
                      <a:pt x="46" y="37"/>
                    </a:cubicBezTo>
                    <a:cubicBezTo>
                      <a:pt x="46" y="39"/>
                      <a:pt x="46" y="39"/>
                      <a:pt x="46" y="39"/>
                    </a:cubicBezTo>
                    <a:cubicBezTo>
                      <a:pt x="0" y="39"/>
                      <a:pt x="0" y="39"/>
                      <a:pt x="0" y="39"/>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7" name="Freeform 247"/>
              <p:cNvSpPr>
                <a:spLocks/>
              </p:cNvSpPr>
              <p:nvPr/>
            </p:nvSpPr>
            <p:spPr bwMode="auto">
              <a:xfrm>
                <a:off x="3922711" y="2828904"/>
                <a:ext cx="36513" cy="74612"/>
              </a:xfrm>
              <a:custGeom>
                <a:avLst/>
                <a:gdLst/>
                <a:ahLst/>
                <a:cxnLst>
                  <a:cxn ang="0">
                    <a:pos x="0" y="39"/>
                  </a:cxn>
                  <a:cxn ang="0">
                    <a:pos x="0" y="37"/>
                  </a:cxn>
                  <a:cxn ang="0">
                    <a:pos x="0" y="27"/>
                  </a:cxn>
                  <a:cxn ang="0">
                    <a:pos x="6" y="10"/>
                  </a:cxn>
                  <a:cxn ang="0">
                    <a:pos x="19" y="0"/>
                  </a:cxn>
                </a:cxnLst>
                <a:rect l="0" t="0" r="r" b="b"/>
                <a:pathLst>
                  <a:path w="19" h="39">
                    <a:moveTo>
                      <a:pt x="0" y="39"/>
                    </a:moveTo>
                    <a:cubicBezTo>
                      <a:pt x="0" y="37"/>
                      <a:pt x="0" y="37"/>
                      <a:pt x="0" y="37"/>
                    </a:cubicBezTo>
                    <a:cubicBezTo>
                      <a:pt x="0" y="27"/>
                      <a:pt x="0" y="27"/>
                      <a:pt x="0" y="27"/>
                    </a:cubicBezTo>
                    <a:cubicBezTo>
                      <a:pt x="0" y="20"/>
                      <a:pt x="2" y="15"/>
                      <a:pt x="6"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8" name="Freeform 248"/>
              <p:cNvSpPr>
                <a:spLocks/>
              </p:cNvSpPr>
              <p:nvPr/>
            </p:nvSpPr>
            <p:spPr bwMode="auto">
              <a:xfrm>
                <a:off x="3949699" y="2759056"/>
                <a:ext cx="61913" cy="76200"/>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29" name="Freeform 249"/>
              <p:cNvSpPr>
                <a:spLocks/>
              </p:cNvSpPr>
              <p:nvPr/>
            </p:nvSpPr>
            <p:spPr bwMode="auto">
              <a:xfrm>
                <a:off x="4138610" y="2928918"/>
                <a:ext cx="88900" cy="79374"/>
              </a:xfrm>
              <a:custGeom>
                <a:avLst/>
                <a:gdLst/>
                <a:ahLst/>
                <a:cxnLst>
                  <a:cxn ang="0">
                    <a:pos x="26" y="0"/>
                  </a:cxn>
                  <a:cxn ang="0">
                    <a:pos x="39" y="9"/>
                  </a:cxn>
                  <a:cxn ang="0">
                    <a:pos x="46" y="28"/>
                  </a:cxn>
                  <a:cxn ang="0">
                    <a:pos x="46" y="39"/>
                  </a:cxn>
                  <a:cxn ang="0">
                    <a:pos x="46" y="41"/>
                  </a:cxn>
                  <a:cxn ang="0">
                    <a:pos x="0" y="41"/>
                  </a:cxn>
                </a:cxnLst>
                <a:rect l="0" t="0" r="r" b="b"/>
                <a:pathLst>
                  <a:path w="46" h="41">
                    <a:moveTo>
                      <a:pt x="26" y="0"/>
                    </a:moveTo>
                    <a:cubicBezTo>
                      <a:pt x="31" y="2"/>
                      <a:pt x="36" y="6"/>
                      <a:pt x="39" y="9"/>
                    </a:cubicBezTo>
                    <a:cubicBezTo>
                      <a:pt x="43" y="15"/>
                      <a:pt x="46" y="21"/>
                      <a:pt x="46" y="28"/>
                    </a:cubicBezTo>
                    <a:cubicBezTo>
                      <a:pt x="46" y="39"/>
                      <a:pt x="46" y="39"/>
                      <a:pt x="46" y="39"/>
                    </a:cubicBezTo>
                    <a:cubicBezTo>
                      <a:pt x="46" y="41"/>
                      <a:pt x="46" y="41"/>
                      <a:pt x="46" y="41"/>
                    </a:cubicBezTo>
                    <a:cubicBezTo>
                      <a:pt x="0" y="41"/>
                      <a:pt x="0" y="41"/>
                      <a:pt x="0" y="41"/>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0" name="Freeform 250"/>
              <p:cNvSpPr>
                <a:spLocks/>
              </p:cNvSpPr>
              <p:nvPr/>
            </p:nvSpPr>
            <p:spPr bwMode="auto">
              <a:xfrm>
                <a:off x="4116385" y="2932093"/>
                <a:ext cx="36513" cy="76200"/>
              </a:xfrm>
              <a:custGeom>
                <a:avLst/>
                <a:gdLst/>
                <a:ahLst/>
                <a:cxnLst>
                  <a:cxn ang="0">
                    <a:pos x="0" y="39"/>
                  </a:cxn>
                  <a:cxn ang="0">
                    <a:pos x="0" y="37"/>
                  </a:cxn>
                  <a:cxn ang="0">
                    <a:pos x="0" y="27"/>
                  </a:cxn>
                  <a:cxn ang="0">
                    <a:pos x="5" y="10"/>
                  </a:cxn>
                  <a:cxn ang="0">
                    <a:pos x="19" y="0"/>
                  </a:cxn>
                </a:cxnLst>
                <a:rect l="0" t="0" r="r" b="b"/>
                <a:pathLst>
                  <a:path w="19" h="39">
                    <a:moveTo>
                      <a:pt x="0" y="39"/>
                    </a:moveTo>
                    <a:cubicBezTo>
                      <a:pt x="0" y="37"/>
                      <a:pt x="0" y="37"/>
                      <a:pt x="0" y="37"/>
                    </a:cubicBezTo>
                    <a:cubicBezTo>
                      <a:pt x="0" y="27"/>
                      <a:pt x="0" y="27"/>
                      <a:pt x="0" y="27"/>
                    </a:cubicBezTo>
                    <a:cubicBezTo>
                      <a:pt x="0" y="20"/>
                      <a:pt x="2" y="15"/>
                      <a:pt x="5"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1" name="Freeform 251"/>
              <p:cNvSpPr>
                <a:spLocks/>
              </p:cNvSpPr>
              <p:nvPr/>
            </p:nvSpPr>
            <p:spPr bwMode="auto">
              <a:xfrm>
                <a:off x="4141785" y="2859068"/>
                <a:ext cx="61913" cy="79374"/>
              </a:xfrm>
              <a:custGeom>
                <a:avLst/>
                <a:gdLst/>
                <a:ahLst/>
                <a:cxnLst>
                  <a:cxn ang="0">
                    <a:pos x="32" y="21"/>
                  </a:cxn>
                  <a:cxn ang="0">
                    <a:pos x="16" y="41"/>
                  </a:cxn>
                  <a:cxn ang="0">
                    <a:pos x="0" y="21"/>
                  </a:cxn>
                  <a:cxn ang="0">
                    <a:pos x="16" y="0"/>
                  </a:cxn>
                  <a:cxn ang="0">
                    <a:pos x="32" y="21"/>
                  </a:cxn>
                </a:cxnLst>
                <a:rect l="0" t="0" r="r" b="b"/>
                <a:pathLst>
                  <a:path w="32" h="41">
                    <a:moveTo>
                      <a:pt x="32" y="21"/>
                    </a:moveTo>
                    <a:cubicBezTo>
                      <a:pt x="32" y="32"/>
                      <a:pt x="25" y="41"/>
                      <a:pt x="16" y="41"/>
                    </a:cubicBezTo>
                    <a:cubicBezTo>
                      <a:pt x="8" y="41"/>
                      <a:pt x="0" y="32"/>
                      <a:pt x="0" y="21"/>
                    </a:cubicBezTo>
                    <a:cubicBezTo>
                      <a:pt x="0" y="9"/>
                      <a:pt x="7" y="0"/>
                      <a:pt x="16" y="0"/>
                    </a:cubicBezTo>
                    <a:cubicBezTo>
                      <a:pt x="25" y="0"/>
                      <a:pt x="32" y="9"/>
                      <a:pt x="32" y="21"/>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2" name="Freeform 252"/>
              <p:cNvSpPr>
                <a:spLocks/>
              </p:cNvSpPr>
              <p:nvPr/>
            </p:nvSpPr>
            <p:spPr bwMode="auto">
              <a:xfrm>
                <a:off x="4021135" y="3028929"/>
                <a:ext cx="88900" cy="74612"/>
              </a:xfrm>
              <a:custGeom>
                <a:avLst/>
                <a:gdLst/>
                <a:ahLst/>
                <a:cxnLst>
                  <a:cxn ang="0">
                    <a:pos x="27" y="0"/>
                  </a:cxn>
                  <a:cxn ang="0">
                    <a:pos x="39" y="8"/>
                  </a:cxn>
                  <a:cxn ang="0">
                    <a:pos x="46" y="27"/>
                  </a:cxn>
                  <a:cxn ang="0">
                    <a:pos x="46" y="37"/>
                  </a:cxn>
                  <a:cxn ang="0">
                    <a:pos x="46" y="38"/>
                  </a:cxn>
                  <a:cxn ang="0">
                    <a:pos x="0" y="38"/>
                  </a:cxn>
                </a:cxnLst>
                <a:rect l="0" t="0" r="r" b="b"/>
                <a:pathLst>
                  <a:path w="46" h="38">
                    <a:moveTo>
                      <a:pt x="27" y="0"/>
                    </a:moveTo>
                    <a:cubicBezTo>
                      <a:pt x="31" y="2"/>
                      <a:pt x="36" y="5"/>
                      <a:pt x="39" y="8"/>
                    </a:cubicBezTo>
                    <a:cubicBezTo>
                      <a:pt x="43" y="13"/>
                      <a:pt x="46" y="20"/>
                      <a:pt x="46" y="27"/>
                    </a:cubicBezTo>
                    <a:cubicBezTo>
                      <a:pt x="46" y="37"/>
                      <a:pt x="46" y="37"/>
                      <a:pt x="46" y="37"/>
                    </a:cubicBezTo>
                    <a:cubicBezTo>
                      <a:pt x="46" y="38"/>
                      <a:pt x="46" y="38"/>
                      <a:pt x="46" y="38"/>
                    </a:cubicBezTo>
                    <a:cubicBezTo>
                      <a:pt x="0" y="38"/>
                      <a:pt x="0" y="38"/>
                      <a:pt x="0" y="38"/>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3" name="Freeform 253"/>
              <p:cNvSpPr>
                <a:spLocks/>
              </p:cNvSpPr>
              <p:nvPr/>
            </p:nvSpPr>
            <p:spPr bwMode="auto">
              <a:xfrm>
                <a:off x="3997323" y="3028929"/>
                <a:ext cx="36513" cy="74612"/>
              </a:xfrm>
              <a:custGeom>
                <a:avLst/>
                <a:gdLst/>
                <a:ahLst/>
                <a:cxnLst>
                  <a:cxn ang="0">
                    <a:pos x="0" y="38"/>
                  </a:cxn>
                  <a:cxn ang="0">
                    <a:pos x="0" y="37"/>
                  </a:cxn>
                  <a:cxn ang="0">
                    <a:pos x="0" y="27"/>
                  </a:cxn>
                  <a:cxn ang="0">
                    <a:pos x="5" y="10"/>
                  </a:cxn>
                  <a:cxn ang="0">
                    <a:pos x="19" y="0"/>
                  </a:cxn>
                </a:cxnLst>
                <a:rect l="0" t="0" r="r" b="b"/>
                <a:pathLst>
                  <a:path w="19" h="38">
                    <a:moveTo>
                      <a:pt x="0" y="38"/>
                    </a:moveTo>
                    <a:cubicBezTo>
                      <a:pt x="0" y="37"/>
                      <a:pt x="0" y="37"/>
                      <a:pt x="0" y="37"/>
                    </a:cubicBezTo>
                    <a:cubicBezTo>
                      <a:pt x="0" y="27"/>
                      <a:pt x="0" y="27"/>
                      <a:pt x="0" y="27"/>
                    </a:cubicBezTo>
                    <a:cubicBezTo>
                      <a:pt x="0" y="20"/>
                      <a:pt x="2" y="15"/>
                      <a:pt x="5" y="10"/>
                    </a:cubicBezTo>
                    <a:cubicBezTo>
                      <a:pt x="8" y="6"/>
                      <a:pt x="14" y="1"/>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4" name="Freeform 254"/>
              <p:cNvSpPr>
                <a:spLocks/>
              </p:cNvSpPr>
              <p:nvPr/>
            </p:nvSpPr>
            <p:spPr bwMode="auto">
              <a:xfrm>
                <a:off x="4022723" y="2960667"/>
                <a:ext cx="60325" cy="73024"/>
              </a:xfrm>
              <a:custGeom>
                <a:avLst/>
                <a:gdLst/>
                <a:ahLst/>
                <a:cxnLst>
                  <a:cxn ang="0">
                    <a:pos x="31" y="19"/>
                  </a:cxn>
                  <a:cxn ang="0">
                    <a:pos x="16" y="38"/>
                  </a:cxn>
                  <a:cxn ang="0">
                    <a:pos x="0" y="19"/>
                  </a:cxn>
                  <a:cxn ang="0">
                    <a:pos x="16" y="0"/>
                  </a:cxn>
                  <a:cxn ang="0">
                    <a:pos x="31" y="19"/>
                  </a:cxn>
                </a:cxnLst>
                <a:rect l="0" t="0" r="r" b="b"/>
                <a:pathLst>
                  <a:path w="31" h="38">
                    <a:moveTo>
                      <a:pt x="31" y="19"/>
                    </a:moveTo>
                    <a:cubicBezTo>
                      <a:pt x="31" y="30"/>
                      <a:pt x="24" y="38"/>
                      <a:pt x="16" y="38"/>
                    </a:cubicBezTo>
                    <a:cubicBezTo>
                      <a:pt x="8" y="38"/>
                      <a:pt x="0" y="30"/>
                      <a:pt x="0" y="19"/>
                    </a:cubicBezTo>
                    <a:cubicBezTo>
                      <a:pt x="0" y="8"/>
                      <a:pt x="7" y="0"/>
                      <a:pt x="16" y="0"/>
                    </a:cubicBezTo>
                    <a:cubicBezTo>
                      <a:pt x="24" y="0"/>
                      <a:pt x="31" y="8"/>
                      <a:pt x="31" y="19"/>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5" name="Freeform 255"/>
              <p:cNvSpPr>
                <a:spLocks/>
              </p:cNvSpPr>
              <p:nvPr/>
            </p:nvSpPr>
            <p:spPr bwMode="auto">
              <a:xfrm>
                <a:off x="3871910" y="3032104"/>
                <a:ext cx="87313" cy="76200"/>
              </a:xfrm>
              <a:custGeom>
                <a:avLst/>
                <a:gdLst/>
                <a:ahLst/>
                <a:cxnLst>
                  <a:cxn ang="0">
                    <a:pos x="26" y="0"/>
                  </a:cxn>
                  <a:cxn ang="0">
                    <a:pos x="39" y="9"/>
                  </a:cxn>
                  <a:cxn ang="0">
                    <a:pos x="45" y="28"/>
                  </a:cxn>
                  <a:cxn ang="0">
                    <a:pos x="45" y="39"/>
                  </a:cxn>
                  <a:cxn ang="0">
                    <a:pos x="45" y="40"/>
                  </a:cxn>
                  <a:cxn ang="0">
                    <a:pos x="0" y="40"/>
                  </a:cxn>
                </a:cxnLst>
                <a:rect l="0" t="0" r="r" b="b"/>
                <a:pathLst>
                  <a:path w="45" h="40">
                    <a:moveTo>
                      <a:pt x="26" y="0"/>
                    </a:moveTo>
                    <a:cubicBezTo>
                      <a:pt x="31" y="2"/>
                      <a:pt x="35" y="5"/>
                      <a:pt x="39" y="9"/>
                    </a:cubicBezTo>
                    <a:cubicBezTo>
                      <a:pt x="43" y="14"/>
                      <a:pt x="45" y="21"/>
                      <a:pt x="45" y="28"/>
                    </a:cubicBezTo>
                    <a:cubicBezTo>
                      <a:pt x="45" y="39"/>
                      <a:pt x="45" y="39"/>
                      <a:pt x="45" y="39"/>
                    </a:cubicBezTo>
                    <a:cubicBezTo>
                      <a:pt x="45" y="40"/>
                      <a:pt x="45" y="40"/>
                      <a:pt x="45" y="40"/>
                    </a:cubicBezTo>
                    <a:cubicBezTo>
                      <a:pt x="0" y="40"/>
                      <a:pt x="0" y="40"/>
                      <a:pt x="0" y="4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6" name="Freeform 256"/>
              <p:cNvSpPr>
                <a:spLocks/>
              </p:cNvSpPr>
              <p:nvPr/>
            </p:nvSpPr>
            <p:spPr bwMode="auto">
              <a:xfrm>
                <a:off x="3846511" y="3032105"/>
                <a:ext cx="36513" cy="76200"/>
              </a:xfrm>
              <a:custGeom>
                <a:avLst/>
                <a:gdLst/>
                <a:ahLst/>
                <a:cxnLst>
                  <a:cxn ang="0">
                    <a:pos x="0" y="40"/>
                  </a:cxn>
                  <a:cxn ang="0">
                    <a:pos x="0" y="38"/>
                  </a:cxn>
                  <a:cxn ang="0">
                    <a:pos x="0" y="28"/>
                  </a:cxn>
                  <a:cxn ang="0">
                    <a:pos x="6" y="10"/>
                  </a:cxn>
                  <a:cxn ang="0">
                    <a:pos x="19" y="0"/>
                  </a:cxn>
                </a:cxnLst>
                <a:rect l="0" t="0" r="r" b="b"/>
                <a:pathLst>
                  <a:path w="19" h="40">
                    <a:moveTo>
                      <a:pt x="0" y="40"/>
                    </a:moveTo>
                    <a:cubicBezTo>
                      <a:pt x="0" y="38"/>
                      <a:pt x="0" y="38"/>
                      <a:pt x="0" y="38"/>
                    </a:cubicBezTo>
                    <a:cubicBezTo>
                      <a:pt x="0" y="28"/>
                      <a:pt x="0" y="28"/>
                      <a:pt x="0" y="28"/>
                    </a:cubicBezTo>
                    <a:cubicBezTo>
                      <a:pt x="0" y="21"/>
                      <a:pt x="2" y="15"/>
                      <a:pt x="6" y="10"/>
                    </a:cubicBezTo>
                    <a:cubicBezTo>
                      <a:pt x="9" y="6"/>
                      <a:pt x="15" y="2"/>
                      <a:pt x="19" y="0"/>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7" name="Freeform 257"/>
              <p:cNvSpPr>
                <a:spLocks/>
              </p:cNvSpPr>
              <p:nvPr/>
            </p:nvSpPr>
            <p:spPr bwMode="auto">
              <a:xfrm>
                <a:off x="3873499" y="2962256"/>
                <a:ext cx="61913" cy="77788"/>
              </a:xfrm>
              <a:custGeom>
                <a:avLst/>
                <a:gdLst/>
                <a:ahLst/>
                <a:cxnLst>
                  <a:cxn ang="0">
                    <a:pos x="32" y="20"/>
                  </a:cxn>
                  <a:cxn ang="0">
                    <a:pos x="16" y="40"/>
                  </a:cxn>
                  <a:cxn ang="0">
                    <a:pos x="0" y="20"/>
                  </a:cxn>
                  <a:cxn ang="0">
                    <a:pos x="16" y="0"/>
                  </a:cxn>
                  <a:cxn ang="0">
                    <a:pos x="32" y="20"/>
                  </a:cxn>
                </a:cxnLst>
                <a:rect l="0" t="0" r="r" b="b"/>
                <a:pathLst>
                  <a:path w="32" h="40">
                    <a:moveTo>
                      <a:pt x="32" y="20"/>
                    </a:moveTo>
                    <a:cubicBezTo>
                      <a:pt x="32" y="31"/>
                      <a:pt x="25" y="40"/>
                      <a:pt x="16" y="40"/>
                    </a:cubicBezTo>
                    <a:cubicBezTo>
                      <a:pt x="7" y="40"/>
                      <a:pt x="0" y="31"/>
                      <a:pt x="0" y="20"/>
                    </a:cubicBezTo>
                    <a:cubicBezTo>
                      <a:pt x="0" y="9"/>
                      <a:pt x="7" y="0"/>
                      <a:pt x="16" y="0"/>
                    </a:cubicBezTo>
                    <a:cubicBezTo>
                      <a:pt x="24" y="0"/>
                      <a:pt x="32" y="9"/>
                      <a:pt x="32" y="20"/>
                    </a:cubicBez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8" name="Freeform 258"/>
              <p:cNvSpPr>
                <a:spLocks/>
              </p:cNvSpPr>
              <p:nvPr/>
            </p:nvSpPr>
            <p:spPr bwMode="auto">
              <a:xfrm>
                <a:off x="4048124" y="2759057"/>
                <a:ext cx="114300" cy="69849"/>
              </a:xfrm>
              <a:custGeom>
                <a:avLst/>
                <a:gdLst/>
                <a:ahLst/>
                <a:cxnLst>
                  <a:cxn ang="0">
                    <a:pos x="59" y="36"/>
                  </a:cxn>
                  <a:cxn ang="0">
                    <a:pos x="0" y="7"/>
                  </a:cxn>
                </a:cxnLst>
                <a:rect l="0" t="0" r="r" b="b"/>
                <a:pathLst>
                  <a:path w="59" h="36">
                    <a:moveTo>
                      <a:pt x="59" y="36"/>
                    </a:moveTo>
                    <a:cubicBezTo>
                      <a:pt x="59" y="36"/>
                      <a:pt x="42" y="0"/>
                      <a:pt x="0" y="7"/>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39" name="Freeform 259"/>
              <p:cNvSpPr>
                <a:spLocks/>
              </p:cNvSpPr>
              <p:nvPr/>
            </p:nvSpPr>
            <p:spPr bwMode="auto">
              <a:xfrm>
                <a:off x="4151310"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0" name="Freeform 260"/>
              <p:cNvSpPr>
                <a:spLocks/>
              </p:cNvSpPr>
              <p:nvPr/>
            </p:nvSpPr>
            <p:spPr bwMode="auto">
              <a:xfrm>
                <a:off x="4151312" y="2816207"/>
                <a:ext cx="22225" cy="30163"/>
              </a:xfrm>
              <a:custGeom>
                <a:avLst/>
                <a:gdLst/>
                <a:ahLst/>
                <a:cxnLst>
                  <a:cxn ang="0">
                    <a:pos x="0" y="9"/>
                  </a:cxn>
                  <a:cxn ang="0">
                    <a:pos x="13" y="19"/>
                  </a:cxn>
                  <a:cxn ang="0">
                    <a:pos x="14" y="0"/>
                  </a:cxn>
                  <a:cxn ang="0">
                    <a:pos x="0" y="9"/>
                  </a:cxn>
                  <a:cxn ang="0">
                    <a:pos x="0" y="9"/>
                  </a:cxn>
                  <a:cxn ang="0">
                    <a:pos x="0" y="9"/>
                  </a:cxn>
                </a:cxnLst>
                <a:rect l="0" t="0" r="r" b="b"/>
                <a:pathLst>
                  <a:path w="14" h="19">
                    <a:moveTo>
                      <a:pt x="0" y="9"/>
                    </a:moveTo>
                    <a:lnTo>
                      <a:pt x="13" y="19"/>
                    </a:lnTo>
                    <a:lnTo>
                      <a:pt x="14" y="0"/>
                    </a:lnTo>
                    <a:lnTo>
                      <a:pt x="0" y="9"/>
                    </a:lnTo>
                    <a:lnTo>
                      <a:pt x="0" y="9"/>
                    </a:lnTo>
                    <a:lnTo>
                      <a:pt x="0" y="9"/>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1" name="Freeform 261"/>
              <p:cNvSpPr>
                <a:spLocks/>
              </p:cNvSpPr>
              <p:nvPr/>
            </p:nvSpPr>
            <p:spPr bwMode="auto">
              <a:xfrm>
                <a:off x="4027486"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2" name="Freeform 262"/>
              <p:cNvSpPr>
                <a:spLocks/>
              </p:cNvSpPr>
              <p:nvPr/>
            </p:nvSpPr>
            <p:spPr bwMode="auto">
              <a:xfrm>
                <a:off x="4027489" y="2759057"/>
                <a:ext cx="28575" cy="28575"/>
              </a:xfrm>
              <a:custGeom>
                <a:avLst/>
                <a:gdLst/>
                <a:ahLst/>
                <a:cxnLst>
                  <a:cxn ang="0">
                    <a:pos x="18" y="18"/>
                  </a:cxn>
                  <a:cxn ang="0">
                    <a:pos x="0" y="11"/>
                  </a:cxn>
                  <a:cxn ang="0">
                    <a:pos x="14" y="0"/>
                  </a:cxn>
                  <a:cxn ang="0">
                    <a:pos x="18" y="18"/>
                  </a:cxn>
                  <a:cxn ang="0">
                    <a:pos x="18" y="18"/>
                  </a:cxn>
                  <a:cxn ang="0">
                    <a:pos x="18" y="18"/>
                  </a:cxn>
                </a:cxnLst>
                <a:rect l="0" t="0" r="r" b="b"/>
                <a:pathLst>
                  <a:path w="18" h="18">
                    <a:moveTo>
                      <a:pt x="18" y="18"/>
                    </a:moveTo>
                    <a:lnTo>
                      <a:pt x="0" y="11"/>
                    </a:lnTo>
                    <a:lnTo>
                      <a:pt x="14" y="0"/>
                    </a:lnTo>
                    <a:lnTo>
                      <a:pt x="18" y="18"/>
                    </a:lnTo>
                    <a:lnTo>
                      <a:pt x="18" y="18"/>
                    </a:lnTo>
                    <a:lnTo>
                      <a:pt x="18" y="18"/>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3" name="Freeform 263"/>
              <p:cNvSpPr>
                <a:spLocks/>
              </p:cNvSpPr>
              <p:nvPr/>
            </p:nvSpPr>
            <p:spPr bwMode="auto">
              <a:xfrm>
                <a:off x="3843339" y="2857481"/>
                <a:ext cx="61913" cy="63500"/>
              </a:xfrm>
              <a:custGeom>
                <a:avLst/>
                <a:gdLst/>
                <a:ahLst/>
                <a:cxnLst>
                  <a:cxn ang="0">
                    <a:pos x="0" y="5"/>
                  </a:cxn>
                  <a:cxn ang="0">
                    <a:pos x="31" y="33"/>
                  </a:cxn>
                </a:cxnLst>
                <a:rect l="0" t="0" r="r" b="b"/>
                <a:pathLst>
                  <a:path w="32" h="33">
                    <a:moveTo>
                      <a:pt x="0" y="5"/>
                    </a:moveTo>
                    <a:cubicBezTo>
                      <a:pt x="0" y="5"/>
                      <a:pt x="32" y="0"/>
                      <a:pt x="31" y="33"/>
                    </a:cubicBezTo>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4" name="Freeform 264"/>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5" name="Freeform 265"/>
              <p:cNvSpPr>
                <a:spLocks/>
              </p:cNvSpPr>
              <p:nvPr/>
            </p:nvSpPr>
            <p:spPr bwMode="auto">
              <a:xfrm>
                <a:off x="3822702" y="2852719"/>
                <a:ext cx="26988" cy="26988"/>
              </a:xfrm>
              <a:custGeom>
                <a:avLst/>
                <a:gdLst/>
                <a:ahLst/>
                <a:cxnLst>
                  <a:cxn ang="0">
                    <a:pos x="14" y="0"/>
                  </a:cxn>
                  <a:cxn ang="0">
                    <a:pos x="0" y="11"/>
                  </a:cxn>
                  <a:cxn ang="0">
                    <a:pos x="17" y="17"/>
                  </a:cxn>
                  <a:cxn ang="0">
                    <a:pos x="14" y="0"/>
                  </a:cxn>
                  <a:cxn ang="0">
                    <a:pos x="14" y="0"/>
                  </a:cxn>
                  <a:cxn ang="0">
                    <a:pos x="14" y="0"/>
                  </a:cxn>
                </a:cxnLst>
                <a:rect l="0" t="0" r="r" b="b"/>
                <a:pathLst>
                  <a:path w="17" h="17">
                    <a:moveTo>
                      <a:pt x="14" y="0"/>
                    </a:moveTo>
                    <a:lnTo>
                      <a:pt x="0" y="11"/>
                    </a:lnTo>
                    <a:lnTo>
                      <a:pt x="17" y="17"/>
                    </a:lnTo>
                    <a:lnTo>
                      <a:pt x="14" y="0"/>
                    </a:lnTo>
                    <a:lnTo>
                      <a:pt x="14" y="0"/>
                    </a:lnTo>
                    <a:lnTo>
                      <a:pt x="14"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6" name="Freeform 266"/>
              <p:cNvSpPr>
                <a:spLocks/>
              </p:cNvSpPr>
              <p:nvPr/>
            </p:nvSpPr>
            <p:spPr bwMode="auto">
              <a:xfrm>
                <a:off x="3889354" y="291780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47" name="Freeform 267"/>
              <p:cNvSpPr>
                <a:spLocks/>
              </p:cNvSpPr>
              <p:nvPr/>
            </p:nvSpPr>
            <p:spPr bwMode="auto">
              <a:xfrm>
                <a:off x="3889376" y="2917825"/>
                <a:ext cx="26988" cy="22225"/>
              </a:xfrm>
              <a:custGeom>
                <a:avLst/>
                <a:gdLst/>
                <a:ahLst/>
                <a:cxnLst>
                  <a:cxn ang="0">
                    <a:pos x="17" y="0"/>
                  </a:cxn>
                  <a:cxn ang="0">
                    <a:pos x="8" y="14"/>
                  </a:cxn>
                  <a:cxn ang="0">
                    <a:pos x="0" y="0"/>
                  </a:cxn>
                  <a:cxn ang="0">
                    <a:pos x="17" y="0"/>
                  </a:cxn>
                  <a:cxn ang="0">
                    <a:pos x="17" y="0"/>
                  </a:cxn>
                  <a:cxn ang="0">
                    <a:pos x="17" y="0"/>
                  </a:cxn>
                </a:cxnLst>
                <a:rect l="0" t="0" r="r" b="b"/>
                <a:pathLst>
                  <a:path w="17" h="14">
                    <a:moveTo>
                      <a:pt x="17" y="0"/>
                    </a:moveTo>
                    <a:lnTo>
                      <a:pt x="8" y="14"/>
                    </a:lnTo>
                    <a:lnTo>
                      <a:pt x="0" y="0"/>
                    </a:lnTo>
                    <a:lnTo>
                      <a:pt x="17" y="0"/>
                    </a:lnTo>
                    <a:lnTo>
                      <a:pt x="17" y="0"/>
                    </a:lnTo>
                    <a:lnTo>
                      <a:pt x="17" y="0"/>
                    </a:lnTo>
                    <a:close/>
                  </a:path>
                </a:pathLst>
              </a:custGeom>
              <a:no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grpSp>
        <p:nvGrpSpPr>
          <p:cNvPr id="82" name="Group 81"/>
          <p:cNvGrpSpPr/>
          <p:nvPr/>
        </p:nvGrpSpPr>
        <p:grpSpPr>
          <a:xfrm>
            <a:off x="8932330" y="3950613"/>
            <a:ext cx="1080000" cy="720000"/>
            <a:chOff x="8826000" y="4003778"/>
            <a:chExt cx="1080000" cy="720000"/>
          </a:xfrm>
        </p:grpSpPr>
        <p:sp>
          <p:nvSpPr>
            <p:cNvPr id="81" name="Oval 80"/>
            <p:cNvSpPr/>
            <p:nvPr/>
          </p:nvSpPr>
          <p:spPr>
            <a:xfrm>
              <a:off x="8826000" y="4003778"/>
              <a:ext cx="1080000" cy="720000"/>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fi-FI" sz="800" b="1" dirty="0" smtClean="0">
                  <a:solidFill>
                    <a:schemeClr val="tx2">
                      <a:lumMod val="50000"/>
                    </a:schemeClr>
                  </a:solidFill>
                </a:rPr>
                <a:t>Operations</a:t>
              </a:r>
            </a:p>
          </p:txBody>
        </p:sp>
        <p:grpSp>
          <p:nvGrpSpPr>
            <p:cNvPr id="392" name="Groupe 564"/>
            <p:cNvGrpSpPr>
              <a:grpSpLocks noChangeAspect="1"/>
            </p:cNvGrpSpPr>
            <p:nvPr/>
          </p:nvGrpSpPr>
          <p:grpSpPr>
            <a:xfrm>
              <a:off x="9161544" y="4278896"/>
              <a:ext cx="408913" cy="360000"/>
              <a:chOff x="2917826" y="947738"/>
              <a:chExt cx="331788" cy="292101"/>
            </a:xfrm>
          </p:grpSpPr>
          <p:sp>
            <p:nvSpPr>
              <p:cNvPr id="393" name="Freeform 122"/>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4" name="Oval 123"/>
              <p:cNvSpPr>
                <a:spLocks noChangeArrowheads="1"/>
              </p:cNvSpPr>
              <p:nvPr/>
            </p:nvSpPr>
            <p:spPr bwMode="auto">
              <a:xfrm>
                <a:off x="2990851" y="1108076"/>
                <a:ext cx="57150" cy="58738"/>
              </a:xfrm>
              <a:prstGeom prst="ellipse">
                <a:avLst/>
              </a:pr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5" name="Oval 124"/>
              <p:cNvSpPr>
                <a:spLocks noChangeArrowheads="1"/>
              </p:cNvSpPr>
              <p:nvPr/>
            </p:nvSpPr>
            <p:spPr bwMode="auto">
              <a:xfrm>
                <a:off x="3105151" y="1003301"/>
                <a:ext cx="53975" cy="52388"/>
              </a:xfrm>
              <a:prstGeom prst="ellipse">
                <a:avLst/>
              </a:pr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6" name="Freeform 125"/>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7" name="Freeform 126"/>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9050" cap="rnd">
                <a:solidFill>
                  <a:srgbClr val="1A171B"/>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sp>
        <p:nvSpPr>
          <p:cNvPr id="96" name="Rounded Rectangle 95"/>
          <p:cNvSpPr/>
          <p:nvPr/>
        </p:nvSpPr>
        <p:spPr>
          <a:xfrm>
            <a:off x="8804734" y="2563196"/>
            <a:ext cx="1080000" cy="504000"/>
          </a:xfrm>
          <a:prstGeom prst="roundRect">
            <a:avLst/>
          </a:prstGeom>
          <a:solidFill>
            <a:schemeClr val="bg2">
              <a:lumMod val="75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r"/>
            <a:r>
              <a:rPr lang="fi-FI" sz="900" i="1" dirty="0" err="1" smtClean="0">
                <a:solidFill>
                  <a:schemeClr val="bg1"/>
                </a:solidFill>
              </a:rPr>
              <a:t>Projects</a:t>
            </a:r>
            <a:endParaRPr lang="fi-FI" sz="900" dirty="0" smtClean="0">
              <a:solidFill>
                <a:schemeClr val="bg1"/>
              </a:solidFill>
            </a:endParaRPr>
          </a:p>
        </p:txBody>
      </p:sp>
      <p:grpSp>
        <p:nvGrpSpPr>
          <p:cNvPr id="123" name="Groupe 531"/>
          <p:cNvGrpSpPr/>
          <p:nvPr/>
        </p:nvGrpSpPr>
        <p:grpSpPr>
          <a:xfrm>
            <a:off x="8956456" y="2656230"/>
            <a:ext cx="225424" cy="317933"/>
            <a:chOff x="2060576" y="6010275"/>
            <a:chExt cx="336550" cy="474663"/>
          </a:xfrm>
        </p:grpSpPr>
        <p:sp>
          <p:nvSpPr>
            <p:cNvPr id="124" name="Freeform 521"/>
            <p:cNvSpPr>
              <a:spLocks/>
            </p:cNvSpPr>
            <p:nvPr/>
          </p:nvSpPr>
          <p:spPr bwMode="auto">
            <a:xfrm>
              <a:off x="2060576" y="6010275"/>
              <a:ext cx="336550" cy="474663"/>
            </a:xfrm>
            <a:custGeom>
              <a:avLst/>
              <a:gdLst/>
              <a:ahLst/>
              <a:cxnLst>
                <a:cxn ang="0">
                  <a:pos x="131" y="245"/>
                </a:cxn>
                <a:cxn ang="0">
                  <a:pos x="6" y="245"/>
                </a:cxn>
                <a:cxn ang="0">
                  <a:pos x="0" y="239"/>
                </a:cxn>
                <a:cxn ang="0">
                  <a:pos x="0" y="29"/>
                </a:cxn>
                <a:cxn ang="0">
                  <a:pos x="6" y="23"/>
                </a:cxn>
                <a:cxn ang="0">
                  <a:pos x="46" y="23"/>
                </a:cxn>
                <a:cxn ang="0">
                  <a:pos x="46" y="7"/>
                </a:cxn>
                <a:cxn ang="0">
                  <a:pos x="53" y="0"/>
                </a:cxn>
                <a:cxn ang="0">
                  <a:pos x="121" y="0"/>
                </a:cxn>
                <a:cxn ang="0">
                  <a:pos x="128" y="7"/>
                </a:cxn>
                <a:cxn ang="0">
                  <a:pos x="128" y="23"/>
                </a:cxn>
                <a:cxn ang="0">
                  <a:pos x="168" y="23"/>
                </a:cxn>
                <a:cxn ang="0">
                  <a:pos x="174" y="29"/>
                </a:cxn>
                <a:cxn ang="0">
                  <a:pos x="174" y="199"/>
                </a:cxn>
                <a:cxn ang="0">
                  <a:pos x="131" y="245"/>
                </a:cxn>
              </a:cxnLst>
              <a:rect l="0" t="0" r="r" b="b"/>
              <a:pathLst>
                <a:path w="174" h="245">
                  <a:moveTo>
                    <a:pt x="131" y="245"/>
                  </a:moveTo>
                  <a:cubicBezTo>
                    <a:pt x="6" y="245"/>
                    <a:pt x="6" y="245"/>
                    <a:pt x="6" y="245"/>
                  </a:cubicBezTo>
                  <a:cubicBezTo>
                    <a:pt x="2" y="245"/>
                    <a:pt x="0" y="243"/>
                    <a:pt x="0" y="239"/>
                  </a:cubicBezTo>
                  <a:cubicBezTo>
                    <a:pt x="0" y="29"/>
                    <a:pt x="0" y="29"/>
                    <a:pt x="0" y="29"/>
                  </a:cubicBezTo>
                  <a:cubicBezTo>
                    <a:pt x="0" y="26"/>
                    <a:pt x="2" y="23"/>
                    <a:pt x="6" y="23"/>
                  </a:cubicBezTo>
                  <a:cubicBezTo>
                    <a:pt x="46" y="23"/>
                    <a:pt x="46" y="23"/>
                    <a:pt x="46" y="23"/>
                  </a:cubicBezTo>
                  <a:cubicBezTo>
                    <a:pt x="46" y="7"/>
                    <a:pt x="46" y="7"/>
                    <a:pt x="46" y="7"/>
                  </a:cubicBezTo>
                  <a:cubicBezTo>
                    <a:pt x="46" y="3"/>
                    <a:pt x="49" y="0"/>
                    <a:pt x="53" y="0"/>
                  </a:cubicBezTo>
                  <a:cubicBezTo>
                    <a:pt x="121" y="0"/>
                    <a:pt x="121" y="0"/>
                    <a:pt x="121" y="0"/>
                  </a:cubicBezTo>
                  <a:cubicBezTo>
                    <a:pt x="125" y="0"/>
                    <a:pt x="128" y="3"/>
                    <a:pt x="128" y="7"/>
                  </a:cubicBezTo>
                  <a:cubicBezTo>
                    <a:pt x="128" y="23"/>
                    <a:pt x="128" y="23"/>
                    <a:pt x="128" y="23"/>
                  </a:cubicBezTo>
                  <a:cubicBezTo>
                    <a:pt x="168" y="23"/>
                    <a:pt x="168" y="23"/>
                    <a:pt x="168" y="23"/>
                  </a:cubicBezTo>
                  <a:cubicBezTo>
                    <a:pt x="171" y="23"/>
                    <a:pt x="174" y="26"/>
                    <a:pt x="174" y="29"/>
                  </a:cubicBezTo>
                  <a:cubicBezTo>
                    <a:pt x="174" y="199"/>
                    <a:pt x="174" y="199"/>
                    <a:pt x="174" y="199"/>
                  </a:cubicBezTo>
                  <a:lnTo>
                    <a:pt x="131" y="245"/>
                  </a:lnTo>
                  <a:close/>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5" name="Freeform 522"/>
            <p:cNvSpPr>
              <a:spLocks/>
            </p:cNvSpPr>
            <p:nvPr/>
          </p:nvSpPr>
          <p:spPr bwMode="auto">
            <a:xfrm>
              <a:off x="2125663" y="6143625"/>
              <a:ext cx="77788" cy="31750"/>
            </a:xfrm>
            <a:custGeom>
              <a:avLst/>
              <a:gdLst/>
              <a:ahLst/>
              <a:cxnLst>
                <a:cxn ang="0">
                  <a:pos x="0" y="4"/>
                </a:cxn>
                <a:cxn ang="0">
                  <a:pos x="10" y="20"/>
                </a:cxn>
                <a:cxn ang="0">
                  <a:pos x="49" y="0"/>
                </a:cxn>
              </a:cxnLst>
              <a:rect l="0" t="0" r="r" b="b"/>
              <a:pathLst>
                <a:path w="49" h="20">
                  <a:moveTo>
                    <a:pt x="0" y="4"/>
                  </a:moveTo>
                  <a:lnTo>
                    <a:pt x="10" y="20"/>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6" name="Freeform 523"/>
            <p:cNvSpPr>
              <a:spLocks/>
            </p:cNvSpPr>
            <p:nvPr/>
          </p:nvSpPr>
          <p:spPr bwMode="auto">
            <a:xfrm>
              <a:off x="2125663" y="6310313"/>
              <a:ext cx="77788" cy="33338"/>
            </a:xfrm>
            <a:custGeom>
              <a:avLst/>
              <a:gdLst/>
              <a:ahLst/>
              <a:cxnLst>
                <a:cxn ang="0">
                  <a:pos x="0" y="5"/>
                </a:cxn>
                <a:cxn ang="0">
                  <a:pos x="10" y="21"/>
                </a:cxn>
                <a:cxn ang="0">
                  <a:pos x="49" y="0"/>
                </a:cxn>
              </a:cxnLst>
              <a:rect l="0" t="0" r="r" b="b"/>
              <a:pathLst>
                <a:path w="49" h="21">
                  <a:moveTo>
                    <a:pt x="0" y="5"/>
                  </a:moveTo>
                  <a:lnTo>
                    <a:pt x="10" y="21"/>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7" name="Line 524"/>
            <p:cNvSpPr>
              <a:spLocks noChangeShapeType="1"/>
            </p:cNvSpPr>
            <p:nvPr/>
          </p:nvSpPr>
          <p:spPr bwMode="auto">
            <a:xfrm>
              <a:off x="2270126" y="6159500"/>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8" name="Line 525"/>
            <p:cNvSpPr>
              <a:spLocks noChangeShapeType="1"/>
            </p:cNvSpPr>
            <p:nvPr/>
          </p:nvSpPr>
          <p:spPr bwMode="auto">
            <a:xfrm>
              <a:off x="2270126" y="6243638"/>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29" name="Line 526"/>
            <p:cNvSpPr>
              <a:spLocks noChangeShapeType="1"/>
            </p:cNvSpPr>
            <p:nvPr/>
          </p:nvSpPr>
          <p:spPr bwMode="auto">
            <a:xfrm>
              <a:off x="2270126" y="6315075"/>
              <a:ext cx="65088"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0" name="Freeform 527"/>
            <p:cNvSpPr>
              <a:spLocks/>
            </p:cNvSpPr>
            <p:nvPr/>
          </p:nvSpPr>
          <p:spPr bwMode="auto">
            <a:xfrm>
              <a:off x="2311401" y="6386513"/>
              <a:ext cx="77788" cy="92075"/>
            </a:xfrm>
            <a:custGeom>
              <a:avLst/>
              <a:gdLst/>
              <a:ahLst/>
              <a:cxnLst>
                <a:cxn ang="0">
                  <a:pos x="0" y="58"/>
                </a:cxn>
                <a:cxn ang="0">
                  <a:pos x="0" y="0"/>
                </a:cxn>
                <a:cxn ang="0">
                  <a:pos x="49" y="0"/>
                </a:cxn>
              </a:cxnLst>
              <a:rect l="0" t="0" r="r" b="b"/>
              <a:pathLst>
                <a:path w="49" h="58">
                  <a:moveTo>
                    <a:pt x="0" y="58"/>
                  </a:moveTo>
                  <a:lnTo>
                    <a:pt x="0" y="0"/>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1" name="Line 528"/>
            <p:cNvSpPr>
              <a:spLocks noChangeShapeType="1"/>
            </p:cNvSpPr>
            <p:nvPr/>
          </p:nvSpPr>
          <p:spPr bwMode="auto">
            <a:xfrm>
              <a:off x="2149476" y="6054725"/>
              <a:ext cx="158750" cy="1588"/>
            </a:xfrm>
            <a:prstGeom prst="line">
              <a:avLst/>
            </a:pr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2" name="Freeform 529"/>
            <p:cNvSpPr>
              <a:spLocks/>
            </p:cNvSpPr>
            <p:nvPr/>
          </p:nvSpPr>
          <p:spPr bwMode="auto">
            <a:xfrm>
              <a:off x="2125663" y="6227763"/>
              <a:ext cx="77788" cy="33338"/>
            </a:xfrm>
            <a:custGeom>
              <a:avLst/>
              <a:gdLst/>
              <a:ahLst/>
              <a:cxnLst>
                <a:cxn ang="0">
                  <a:pos x="0" y="3"/>
                </a:cxn>
                <a:cxn ang="0">
                  <a:pos x="10" y="21"/>
                </a:cxn>
                <a:cxn ang="0">
                  <a:pos x="49" y="0"/>
                </a:cxn>
              </a:cxnLst>
              <a:rect l="0" t="0" r="r" b="b"/>
              <a:pathLst>
                <a:path w="49" h="21">
                  <a:moveTo>
                    <a:pt x="0" y="3"/>
                  </a:moveTo>
                  <a:lnTo>
                    <a:pt x="10" y="21"/>
                  </a:lnTo>
                  <a:lnTo>
                    <a:pt x="49" y="0"/>
                  </a:ln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
        <p:nvSpPr>
          <p:cNvPr id="95" name="Rounded Rectangle 94"/>
          <p:cNvSpPr/>
          <p:nvPr/>
        </p:nvSpPr>
        <p:spPr>
          <a:xfrm>
            <a:off x="24774" y="2563196"/>
            <a:ext cx="1080000" cy="504000"/>
          </a:xfrm>
          <a:prstGeom prst="roundRect">
            <a:avLst/>
          </a:prstGeom>
          <a:solidFill>
            <a:schemeClr val="bg2">
              <a:lumMod val="75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r>
              <a:rPr lang="fi-FI" sz="900" i="1" dirty="0" smtClean="0">
                <a:solidFill>
                  <a:schemeClr val="bg1"/>
                </a:solidFill>
              </a:rPr>
              <a:t>Project Management Office</a:t>
            </a:r>
            <a:endParaRPr lang="fi-FI" sz="900" dirty="0" smtClean="0">
              <a:solidFill>
                <a:schemeClr val="bg1"/>
              </a:solidFill>
            </a:endParaRPr>
          </a:p>
        </p:txBody>
      </p:sp>
      <p:grpSp>
        <p:nvGrpSpPr>
          <p:cNvPr id="133" name="Groupe 587"/>
          <p:cNvGrpSpPr>
            <a:grpSpLocks noChangeAspect="1"/>
          </p:cNvGrpSpPr>
          <p:nvPr/>
        </p:nvGrpSpPr>
        <p:grpSpPr>
          <a:xfrm>
            <a:off x="847283" y="2649071"/>
            <a:ext cx="139705" cy="335280"/>
            <a:chOff x="4362451" y="4375151"/>
            <a:chExt cx="174625" cy="419100"/>
          </a:xfrm>
        </p:grpSpPr>
        <p:sp>
          <p:nvSpPr>
            <p:cNvPr id="134" name="Freeform 194"/>
            <p:cNvSpPr>
              <a:spLocks/>
            </p:cNvSpPr>
            <p:nvPr/>
          </p:nvSpPr>
          <p:spPr bwMode="auto">
            <a:xfrm>
              <a:off x="4467226" y="4491038"/>
              <a:ext cx="44450" cy="134938"/>
            </a:xfrm>
            <a:custGeom>
              <a:avLst/>
              <a:gdLst/>
              <a:ahLst/>
              <a:cxnLst>
                <a:cxn ang="0">
                  <a:pos x="9" y="0"/>
                </a:cxn>
                <a:cxn ang="0">
                  <a:pos x="28" y="8"/>
                </a:cxn>
                <a:cxn ang="0">
                  <a:pos x="0" y="85"/>
                </a:cxn>
              </a:cxnLst>
              <a:rect l="0" t="0" r="r" b="b"/>
              <a:pathLst>
                <a:path w="28" h="85">
                  <a:moveTo>
                    <a:pt x="9" y="0"/>
                  </a:moveTo>
                  <a:lnTo>
                    <a:pt x="28" y="8"/>
                  </a:lnTo>
                  <a:lnTo>
                    <a:pt x="0" y="85"/>
                  </a:lnTo>
                </a:path>
              </a:pathLst>
            </a:custGeom>
            <a:noFill/>
            <a:ln w="1270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35" name="Freeform 195"/>
            <p:cNvSpPr>
              <a:spLocks/>
            </p:cNvSpPr>
            <p:nvPr/>
          </p:nvSpPr>
          <p:spPr bwMode="auto">
            <a:xfrm>
              <a:off x="4362451" y="4375151"/>
              <a:ext cx="174625" cy="419100"/>
            </a:xfrm>
            <a:custGeom>
              <a:avLst/>
              <a:gdLst/>
              <a:ahLst/>
              <a:cxnLst>
                <a:cxn ang="0">
                  <a:pos x="10" y="170"/>
                </a:cxn>
                <a:cxn ang="0">
                  <a:pos x="71" y="5"/>
                </a:cxn>
                <a:cxn ang="0">
                  <a:pos x="82" y="2"/>
                </a:cxn>
                <a:cxn ang="0">
                  <a:pos x="83" y="2"/>
                </a:cxn>
                <a:cxn ang="0">
                  <a:pos x="89" y="12"/>
                </a:cxn>
                <a:cxn ang="0">
                  <a:pos x="22" y="190"/>
                </a:cxn>
                <a:cxn ang="0">
                  <a:pos x="0" y="216"/>
                </a:cxn>
                <a:cxn ang="0">
                  <a:pos x="3" y="193"/>
                </a:cxn>
              </a:cxnLst>
              <a:rect l="0" t="0" r="r" b="b"/>
              <a:pathLst>
                <a:path w="90" h="216">
                  <a:moveTo>
                    <a:pt x="10" y="170"/>
                  </a:moveTo>
                  <a:cubicBezTo>
                    <a:pt x="71" y="5"/>
                    <a:pt x="71" y="5"/>
                    <a:pt x="71" y="5"/>
                  </a:cubicBezTo>
                  <a:cubicBezTo>
                    <a:pt x="72" y="1"/>
                    <a:pt x="77" y="0"/>
                    <a:pt x="82" y="2"/>
                  </a:cubicBezTo>
                  <a:cubicBezTo>
                    <a:pt x="83" y="2"/>
                    <a:pt x="83" y="2"/>
                    <a:pt x="83" y="2"/>
                  </a:cubicBezTo>
                  <a:cubicBezTo>
                    <a:pt x="88" y="4"/>
                    <a:pt x="90" y="8"/>
                    <a:pt x="89" y="12"/>
                  </a:cubicBezTo>
                  <a:cubicBezTo>
                    <a:pt x="22" y="190"/>
                    <a:pt x="22" y="190"/>
                    <a:pt x="22" y="190"/>
                  </a:cubicBezTo>
                  <a:cubicBezTo>
                    <a:pt x="0" y="216"/>
                    <a:pt x="0" y="216"/>
                    <a:pt x="0" y="216"/>
                  </a:cubicBezTo>
                  <a:cubicBezTo>
                    <a:pt x="3" y="193"/>
                    <a:pt x="3" y="193"/>
                    <a:pt x="3" y="193"/>
                  </a:cubicBezTo>
                </a:path>
              </a:pathLst>
            </a:custGeom>
            <a:noFill/>
            <a:ln w="12700" cap="rnd">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0 + 1</a:t>
            </a:r>
            <a:endParaRPr lang="fi-FI" sz="1200" dirty="0" err="1" smtClean="0">
              <a:solidFill>
                <a:schemeClr val="bg1"/>
              </a:solidFill>
            </a:endParaRPr>
          </a:p>
        </p:txBody>
      </p:sp>
      <p:sp>
        <p:nvSpPr>
          <p:cNvPr id="2" name="Title 1"/>
          <p:cNvSpPr>
            <a:spLocks noGrp="1"/>
          </p:cNvSpPr>
          <p:nvPr>
            <p:ph type="title"/>
          </p:nvPr>
        </p:nvSpPr>
        <p:spPr/>
        <p:txBody>
          <a:bodyPr/>
          <a:lstStyle/>
          <a:p>
            <a:r>
              <a:rPr lang="en-US" sz="2800" dirty="0" smtClean="0"/>
              <a:t>Projects are priced separately, Middleware Support is part of the </a:t>
            </a:r>
            <a:r>
              <a:rPr lang="en-US" sz="2800" dirty="0" err="1" smtClean="0"/>
              <a:t>Topsi</a:t>
            </a:r>
            <a:r>
              <a:rPr lang="en-US" sz="2800" dirty="0" smtClean="0"/>
              <a:t> fixed fee service</a:t>
            </a:r>
            <a:endParaRPr lang="fi-FI" sz="2800" dirty="0"/>
          </a:p>
        </p:txBody>
      </p:sp>
      <p:sp>
        <p:nvSpPr>
          <p:cNvPr id="280" name="TextBox 279"/>
          <p:cNvSpPr txBox="1"/>
          <p:nvPr/>
        </p:nvSpPr>
        <p:spPr>
          <a:xfrm>
            <a:off x="625559" y="5934197"/>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a:t>
            </a:r>
            <a:endParaRPr lang="en-GB" sz="1200" dirty="0" smtClean="0"/>
          </a:p>
        </p:txBody>
      </p:sp>
      <p:sp>
        <p:nvSpPr>
          <p:cNvPr id="222" name="TextBox 221"/>
          <p:cNvSpPr txBox="1"/>
          <p:nvPr/>
        </p:nvSpPr>
        <p:spPr>
          <a:xfrm>
            <a:off x="625559" y="5606458"/>
            <a:ext cx="8640000" cy="288000"/>
          </a:xfrm>
          <a:prstGeom prst="roundRect">
            <a:avLst>
              <a:gd name="adj" fmla="val 27075"/>
            </a:avLst>
          </a:prstGeom>
          <a:solidFill>
            <a:schemeClr val="bg1">
              <a:lumMod val="95000"/>
            </a:schemeClr>
          </a:solidFill>
          <a:ln w="19050">
            <a:solidFill>
              <a:schemeClr val="tx1"/>
            </a:solidFill>
            <a:prstDash val="solid"/>
          </a:ln>
        </p:spPr>
        <p:txBody>
          <a:bodyPr wrap="square" rtlCol="0" anchor="ctr">
            <a:spAutoFit/>
          </a:bodyPr>
          <a:lstStyle/>
          <a:p>
            <a:pPr algn="ctr"/>
            <a:r>
              <a:rPr lang="en-GB" sz="1200" b="1" dirty="0" smtClean="0"/>
              <a:t>Infrastructure Monitoring</a:t>
            </a:r>
            <a:endParaRPr lang="en-GB" sz="1200" dirty="0" smtClean="0"/>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299" name="Rounded Rectangle 298"/>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grpSp>
        <p:nvGrpSpPr>
          <p:cNvPr id="3" name="Group 92"/>
          <p:cNvGrpSpPr/>
          <p:nvPr/>
        </p:nvGrpSpPr>
        <p:grpSpPr>
          <a:xfrm>
            <a:off x="625559" y="4327463"/>
            <a:ext cx="8640000" cy="1224000"/>
            <a:chOff x="606917" y="4338096"/>
            <a:chExt cx="8640000" cy="1224000"/>
          </a:xfrm>
        </p:grpSpPr>
        <p:sp>
          <p:nvSpPr>
            <p:cNvPr id="302" name="Rounded Rectangle 301"/>
            <p:cNvSpPr/>
            <p:nvPr/>
          </p:nvSpPr>
          <p:spPr>
            <a:xfrm>
              <a:off x="606917" y="4338096"/>
              <a:ext cx="8640000" cy="1224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74" name="Rounded Rectangle 73"/>
            <p:cNvSpPr/>
            <p:nvPr/>
          </p:nvSpPr>
          <p:spPr>
            <a:xfrm>
              <a:off x="744279" y="5295035"/>
              <a:ext cx="8352000" cy="216000"/>
            </a:xfrm>
            <a:prstGeom prst="roundRect">
              <a:avLst>
                <a:gd name="adj" fmla="val 27005"/>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solidFill>
                </a:rPr>
                <a:t>Database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Datastage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Batch</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Middleware</a:t>
              </a:r>
              <a:r>
                <a:rPr lang="fi-FI" sz="900" dirty="0" smtClean="0">
                  <a:solidFill>
                    <a:schemeClr val="bg1"/>
                  </a:solidFill>
                </a:rPr>
                <a:t> and </a:t>
              </a:r>
              <a:r>
                <a:rPr lang="fi-FI" sz="900" dirty="0" err="1" smtClean="0">
                  <a:solidFill>
                    <a:schemeClr val="bg1"/>
                  </a:solidFill>
                </a:rPr>
                <a:t>Microstrategy</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endParaRPr lang="fi-FI" sz="900" dirty="0" smtClean="0">
                <a:solidFill>
                  <a:schemeClr val="bg1"/>
                </a:solidFill>
              </a:endParaRPr>
            </a:p>
          </p:txBody>
        </p:sp>
        <p:grpSp>
          <p:nvGrpSpPr>
            <p:cNvPr id="4" name="Group 87"/>
            <p:cNvGrpSpPr/>
            <p:nvPr/>
          </p:nvGrpSpPr>
          <p:grpSpPr>
            <a:xfrm>
              <a:off x="744279" y="4983265"/>
              <a:ext cx="8352000" cy="216000"/>
              <a:chOff x="744279" y="4930100"/>
              <a:chExt cx="8352000" cy="216000"/>
            </a:xfrm>
          </p:grpSpPr>
          <p:sp>
            <p:nvSpPr>
              <p:cNvPr id="303" name="Rounded Rectangle 302"/>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5" name="Rounded Rectangle 74"/>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6" name="Rounded Rectangle 75"/>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7" name="Rounded Rectangle 76"/>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8" name="Rounded Rectangle 77"/>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5" name="Group 88"/>
            <p:cNvGrpSpPr/>
            <p:nvPr/>
          </p:nvGrpSpPr>
          <p:grpSpPr>
            <a:xfrm>
              <a:off x="1425728" y="4416177"/>
              <a:ext cx="6981809" cy="216000"/>
              <a:chOff x="1425728" y="4394910"/>
              <a:chExt cx="6981809" cy="216000"/>
            </a:xfrm>
          </p:grpSpPr>
          <p:sp>
            <p:nvSpPr>
              <p:cNvPr id="84" name="Rounded Rectangle 8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85" name="Rounded Rectangle 8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87" name="Rounded Rectangle 86"/>
            <p:cNvSpPr/>
            <p:nvPr/>
          </p:nvSpPr>
          <p:spPr>
            <a:xfrm>
              <a:off x="4200279" y="4703125"/>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grpSp>
        <p:nvGrpSpPr>
          <p:cNvPr id="6" name="Group 93"/>
          <p:cNvGrpSpPr/>
          <p:nvPr/>
        </p:nvGrpSpPr>
        <p:grpSpPr>
          <a:xfrm>
            <a:off x="625559" y="2764465"/>
            <a:ext cx="8640000" cy="1512000"/>
            <a:chOff x="606917" y="2775098"/>
            <a:chExt cx="8640000" cy="1512000"/>
          </a:xfrm>
        </p:grpSpPr>
        <p:sp>
          <p:nvSpPr>
            <p:cNvPr id="301" name="Rounded Rectangle 300"/>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304" name="Rounded Rectangle 303"/>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79" name="Rounded Rectangle 78"/>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7" name="Group 89"/>
            <p:cNvGrpSpPr/>
            <p:nvPr/>
          </p:nvGrpSpPr>
          <p:grpSpPr>
            <a:xfrm>
              <a:off x="1418633" y="2846030"/>
              <a:ext cx="6981809" cy="216000"/>
              <a:chOff x="1425728" y="4394910"/>
              <a:chExt cx="6981809" cy="216000"/>
            </a:xfrm>
          </p:grpSpPr>
          <p:sp>
            <p:nvSpPr>
              <p:cNvPr id="91" name="Rounded Rectangle 90"/>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92" name="Rounded Rectangle 91"/>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sp>
        <p:nvSpPr>
          <p:cNvPr id="100" name="Rounded Rectangle 99"/>
          <p:cNvSpPr/>
          <p:nvPr/>
        </p:nvSpPr>
        <p:spPr>
          <a:xfrm>
            <a:off x="584790" y="1796878"/>
            <a:ext cx="8712000" cy="3780000"/>
          </a:xfrm>
          <a:prstGeom prst="roundRect">
            <a:avLst>
              <a:gd name="adj" fmla="val 337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01" name="Rounded Rectangle 100"/>
          <p:cNvSpPr/>
          <p:nvPr/>
        </p:nvSpPr>
        <p:spPr>
          <a:xfrm>
            <a:off x="588328" y="5231217"/>
            <a:ext cx="8712000" cy="360000"/>
          </a:xfrm>
          <a:prstGeom prst="roundRect">
            <a:avLst>
              <a:gd name="adj" fmla="val 2882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02" name="Rounded Rectangle 101"/>
          <p:cNvSpPr/>
          <p:nvPr/>
        </p:nvSpPr>
        <p:spPr>
          <a:xfrm rot="16200000">
            <a:off x="-1573623" y="3519375"/>
            <a:ext cx="3848986"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Topsi</a:t>
            </a:r>
            <a:r>
              <a:rPr lang="fi-FI" sz="1200" b="1" dirty="0" smtClean="0">
                <a:solidFill>
                  <a:schemeClr val="bg1"/>
                </a:solidFill>
              </a:rPr>
              <a:t> </a:t>
            </a:r>
            <a:r>
              <a:rPr lang="fi-FI" sz="1200" b="1" dirty="0" err="1" smtClean="0">
                <a:solidFill>
                  <a:schemeClr val="bg1"/>
                </a:solidFill>
              </a:rPr>
              <a:t>Fixed</a:t>
            </a:r>
            <a:r>
              <a:rPr lang="fi-FI" sz="1200" b="1" dirty="0" smtClean="0">
                <a:solidFill>
                  <a:schemeClr val="bg1"/>
                </a:solidFill>
              </a:rPr>
              <a:t> </a:t>
            </a:r>
            <a:r>
              <a:rPr lang="fi-FI" sz="1200" b="1" dirty="0" err="1" smtClean="0">
                <a:solidFill>
                  <a:schemeClr val="bg1"/>
                </a:solidFill>
              </a:rPr>
              <a:t>Fee</a:t>
            </a:r>
            <a:r>
              <a:rPr lang="fi-FI" sz="1200" b="1" dirty="0" smtClean="0">
                <a:solidFill>
                  <a:schemeClr val="bg1"/>
                </a:solidFill>
              </a:rPr>
              <a:t> Service</a:t>
            </a:r>
          </a:p>
        </p:txBody>
      </p:sp>
      <p:sp>
        <p:nvSpPr>
          <p:cNvPr id="106" name="Rounded Rectangle 105"/>
          <p:cNvSpPr/>
          <p:nvPr/>
        </p:nvSpPr>
        <p:spPr>
          <a:xfrm rot="16200000">
            <a:off x="7794033" y="3335075"/>
            <a:ext cx="3473310"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Application</a:t>
            </a:r>
            <a:r>
              <a:rPr lang="fi-FI" sz="1200" b="1" dirty="0" smtClean="0">
                <a:solidFill>
                  <a:schemeClr val="bg1"/>
                </a:solidFill>
              </a:rPr>
              <a:t> &amp; </a:t>
            </a:r>
            <a:r>
              <a:rPr lang="fi-FI" sz="1200" b="1" dirty="0" err="1" smtClean="0">
                <a:solidFill>
                  <a:schemeClr val="bg1"/>
                </a:solidFill>
              </a:rPr>
              <a:t>Process</a:t>
            </a:r>
            <a:r>
              <a:rPr lang="fi-FI" sz="1200" b="1" dirty="0" smtClean="0">
                <a:solidFill>
                  <a:schemeClr val="bg1"/>
                </a:solidFill>
              </a:rPr>
              <a:t> </a:t>
            </a:r>
            <a:r>
              <a:rPr lang="fi-FI" sz="1200" b="1" dirty="0" err="1" smtClean="0">
                <a:solidFill>
                  <a:schemeClr val="bg1"/>
                </a:solidFill>
              </a:rPr>
              <a:t>Related</a:t>
            </a:r>
            <a:r>
              <a:rPr lang="fi-FI" sz="1200" b="1" dirty="0" smtClean="0">
                <a:solidFill>
                  <a:schemeClr val="bg1"/>
                </a:solidFill>
              </a:rPr>
              <a:t> Service</a:t>
            </a:r>
          </a:p>
        </p:txBody>
      </p:sp>
      <p:sp>
        <p:nvSpPr>
          <p:cNvPr id="107" name="Rounded Rectangle 106"/>
          <p:cNvSpPr/>
          <p:nvPr/>
        </p:nvSpPr>
        <p:spPr>
          <a:xfrm rot="16200000">
            <a:off x="9350689" y="5230463"/>
            <a:ext cx="360000"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200" b="1" dirty="0" smtClean="0">
                <a:solidFill>
                  <a:schemeClr val="bg1"/>
                </a:solidFill>
              </a:rPr>
              <a:t>MW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1587" y="1588"/>
          <a:ext cx="1587" cy="1587"/>
        </p:xfrm>
        <a:graphic>
          <a:graphicData uri="http://schemas.openxmlformats.org/presentationml/2006/ole">
            <p:oleObj spid="_x0000_s312322" name="think-cell Slide" r:id="rId4" imgW="270" imgH="270" progId="">
              <p:embed/>
            </p:oleObj>
          </a:graphicData>
        </a:graphic>
      </p:graphicFrame>
      <p:sp>
        <p:nvSpPr>
          <p:cNvPr id="4" name="Rounded Rectangle 3"/>
          <p:cNvSpPr/>
          <p:nvPr/>
        </p:nvSpPr>
        <p:spPr>
          <a:xfrm>
            <a:off x="3093269" y="1793498"/>
            <a:ext cx="3960000" cy="360000"/>
          </a:xfrm>
          <a:prstGeom prst="round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 name="Content Placeholder 2"/>
          <p:cNvSpPr>
            <a:spLocks noGrp="1"/>
          </p:cNvSpPr>
          <p:nvPr>
            <p:ph sz="quarter" idx="10"/>
          </p:nvPr>
        </p:nvSpPr>
        <p:spPr>
          <a:xfrm>
            <a:off x="3102428" y="1442609"/>
            <a:ext cx="4441372" cy="3533155"/>
          </a:xfrm>
        </p:spPr>
        <p:txBody>
          <a:bodyPr/>
          <a:lstStyle/>
          <a:p>
            <a:r>
              <a:rPr lang="en-US" sz="2000" dirty="0" err="1" smtClean="0"/>
              <a:t>Topsi</a:t>
            </a:r>
            <a:r>
              <a:rPr lang="en-US" sz="2000" dirty="0" smtClean="0"/>
              <a:t> Service Today</a:t>
            </a:r>
          </a:p>
          <a:p>
            <a:r>
              <a:rPr lang="en-US" sz="2000" dirty="0" err="1" smtClean="0"/>
              <a:t>Topsi</a:t>
            </a:r>
            <a:r>
              <a:rPr lang="en-US" sz="2000" dirty="0" smtClean="0"/>
              <a:t> Service Evolution</a:t>
            </a:r>
          </a:p>
          <a:p>
            <a:r>
              <a:rPr lang="en-US" sz="2000" dirty="0" err="1" smtClean="0"/>
              <a:t>Topsi</a:t>
            </a:r>
            <a:r>
              <a:rPr lang="en-US" sz="2000" dirty="0" smtClean="0"/>
              <a:t> Service Way Forward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Service Desk Level 0 + 1</a:t>
            </a:r>
            <a:endParaRPr lang="fi-FI" sz="1200" b="1" dirty="0" err="1" smtClean="0">
              <a:solidFill>
                <a:schemeClr val="bg1">
                  <a:lumMod val="75000"/>
                </a:schemeClr>
              </a:solidFill>
            </a:endParaRPr>
          </a:p>
        </p:txBody>
      </p:sp>
      <p:sp>
        <p:nvSpPr>
          <p:cNvPr id="2" name="Title 1"/>
          <p:cNvSpPr>
            <a:spLocks noGrp="1"/>
          </p:cNvSpPr>
          <p:nvPr>
            <p:ph type="title"/>
          </p:nvPr>
        </p:nvSpPr>
        <p:spPr/>
        <p:txBody>
          <a:bodyPr/>
          <a:lstStyle/>
          <a:p>
            <a:r>
              <a:rPr lang="en-US" sz="2800" dirty="0" smtClean="0"/>
              <a:t>Most likely Service Desk Level 1 will be moved under a new contract, which will impact the service scope somewhat</a:t>
            </a:r>
            <a:endParaRPr lang="fi-FI" sz="2800" dirty="0"/>
          </a:p>
        </p:txBody>
      </p:sp>
      <p:sp>
        <p:nvSpPr>
          <p:cNvPr id="280" name="TextBox 279"/>
          <p:cNvSpPr txBox="1"/>
          <p:nvPr/>
        </p:nvSpPr>
        <p:spPr>
          <a:xfrm>
            <a:off x="625559" y="5935514"/>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a:t>
            </a:r>
          </a:p>
        </p:txBody>
      </p:sp>
      <p:sp>
        <p:nvSpPr>
          <p:cNvPr id="222" name="TextBox 221"/>
          <p:cNvSpPr txBox="1"/>
          <p:nvPr/>
        </p:nvSpPr>
        <p:spPr>
          <a:xfrm>
            <a:off x="625559" y="5597142"/>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 Monitoring</a:t>
            </a:r>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299" name="Rounded Rectangle 298"/>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grpSp>
        <p:nvGrpSpPr>
          <p:cNvPr id="3" name="Group 92"/>
          <p:cNvGrpSpPr/>
          <p:nvPr/>
        </p:nvGrpSpPr>
        <p:grpSpPr>
          <a:xfrm>
            <a:off x="625559" y="4327463"/>
            <a:ext cx="8640000" cy="1224000"/>
            <a:chOff x="606917" y="4338096"/>
            <a:chExt cx="8640000" cy="1224000"/>
          </a:xfrm>
        </p:grpSpPr>
        <p:sp>
          <p:nvSpPr>
            <p:cNvPr id="302" name="Rounded Rectangle 301"/>
            <p:cNvSpPr/>
            <p:nvPr/>
          </p:nvSpPr>
          <p:spPr>
            <a:xfrm>
              <a:off x="606917" y="4338096"/>
              <a:ext cx="8640000" cy="1224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74" name="Rounded Rectangle 73"/>
            <p:cNvSpPr/>
            <p:nvPr/>
          </p:nvSpPr>
          <p:spPr>
            <a:xfrm>
              <a:off x="744279" y="5295035"/>
              <a:ext cx="8352000" cy="216000"/>
            </a:xfrm>
            <a:prstGeom prst="roundRect">
              <a:avLst>
                <a:gd name="adj" fmla="val 27005"/>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solidFill>
                </a:rPr>
                <a:t>Database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Datastage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Batch</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Middleware</a:t>
              </a:r>
              <a:r>
                <a:rPr lang="fi-FI" sz="900" dirty="0" smtClean="0">
                  <a:solidFill>
                    <a:schemeClr val="bg1"/>
                  </a:solidFill>
                </a:rPr>
                <a:t> and </a:t>
              </a:r>
              <a:r>
                <a:rPr lang="fi-FI" sz="900" dirty="0" err="1" smtClean="0">
                  <a:solidFill>
                    <a:schemeClr val="bg1"/>
                  </a:solidFill>
                </a:rPr>
                <a:t>Microstrategy</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endParaRPr lang="fi-FI" sz="900" dirty="0" smtClean="0">
                <a:solidFill>
                  <a:schemeClr val="bg1"/>
                </a:solidFill>
              </a:endParaRPr>
            </a:p>
          </p:txBody>
        </p:sp>
        <p:grpSp>
          <p:nvGrpSpPr>
            <p:cNvPr id="4" name="Group 87"/>
            <p:cNvGrpSpPr/>
            <p:nvPr/>
          </p:nvGrpSpPr>
          <p:grpSpPr>
            <a:xfrm>
              <a:off x="744279" y="4983265"/>
              <a:ext cx="8352000" cy="216000"/>
              <a:chOff x="744279" y="4930100"/>
              <a:chExt cx="8352000" cy="216000"/>
            </a:xfrm>
          </p:grpSpPr>
          <p:sp>
            <p:nvSpPr>
              <p:cNvPr id="303" name="Rounded Rectangle 302"/>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5" name="Rounded Rectangle 74"/>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6" name="Rounded Rectangle 75"/>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7" name="Rounded Rectangle 76"/>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8" name="Rounded Rectangle 77"/>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5" name="Group 88"/>
            <p:cNvGrpSpPr/>
            <p:nvPr/>
          </p:nvGrpSpPr>
          <p:grpSpPr>
            <a:xfrm>
              <a:off x="1425728" y="4416177"/>
              <a:ext cx="6981809" cy="216000"/>
              <a:chOff x="1425728" y="4394910"/>
              <a:chExt cx="6981809" cy="216000"/>
            </a:xfrm>
          </p:grpSpPr>
          <p:sp>
            <p:nvSpPr>
              <p:cNvPr id="84" name="Rounded Rectangle 8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85" name="Rounded Rectangle 8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87" name="Rounded Rectangle 86"/>
            <p:cNvSpPr/>
            <p:nvPr/>
          </p:nvSpPr>
          <p:spPr>
            <a:xfrm>
              <a:off x="4200279" y="4703125"/>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grpSp>
        <p:nvGrpSpPr>
          <p:cNvPr id="6" name="Group 93"/>
          <p:cNvGrpSpPr/>
          <p:nvPr/>
        </p:nvGrpSpPr>
        <p:grpSpPr>
          <a:xfrm>
            <a:off x="625559" y="2764465"/>
            <a:ext cx="8640000" cy="1512000"/>
            <a:chOff x="606917" y="2775098"/>
            <a:chExt cx="8640000" cy="1512000"/>
          </a:xfrm>
        </p:grpSpPr>
        <p:sp>
          <p:nvSpPr>
            <p:cNvPr id="301" name="Rounded Rectangle 300"/>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304" name="Rounded Rectangle 303"/>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79" name="Rounded Rectangle 78"/>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7" name="Group 89"/>
            <p:cNvGrpSpPr/>
            <p:nvPr/>
          </p:nvGrpSpPr>
          <p:grpSpPr>
            <a:xfrm>
              <a:off x="1418633" y="2846030"/>
              <a:ext cx="6981809" cy="216000"/>
              <a:chOff x="1425728" y="4394910"/>
              <a:chExt cx="6981809" cy="216000"/>
            </a:xfrm>
          </p:grpSpPr>
          <p:sp>
            <p:nvSpPr>
              <p:cNvPr id="91" name="Rounded Rectangle 90"/>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92" name="Rounded Rectangle 91"/>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sp>
        <p:nvSpPr>
          <p:cNvPr id="101" name="Rounded Rectangle 100"/>
          <p:cNvSpPr/>
          <p:nvPr/>
        </p:nvSpPr>
        <p:spPr>
          <a:xfrm>
            <a:off x="588328" y="5231217"/>
            <a:ext cx="8712000" cy="360000"/>
          </a:xfrm>
          <a:prstGeom prst="roundRect">
            <a:avLst>
              <a:gd name="adj" fmla="val 2882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102" name="Rounded Rectangle 101"/>
          <p:cNvSpPr/>
          <p:nvPr/>
        </p:nvSpPr>
        <p:spPr>
          <a:xfrm rot="16200000">
            <a:off x="-1286542" y="3806453"/>
            <a:ext cx="3274826"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b="1" dirty="0" err="1" smtClean="0">
                <a:solidFill>
                  <a:schemeClr val="bg1"/>
                </a:solidFill>
              </a:rPr>
              <a:t>Topsi</a:t>
            </a:r>
            <a:r>
              <a:rPr lang="fi-FI" sz="1200" b="1" dirty="0" smtClean="0">
                <a:solidFill>
                  <a:schemeClr val="bg1"/>
                </a:solidFill>
              </a:rPr>
              <a:t> </a:t>
            </a:r>
            <a:r>
              <a:rPr lang="fi-FI" sz="1200" b="1" dirty="0" err="1" smtClean="0">
                <a:solidFill>
                  <a:schemeClr val="bg1"/>
                </a:solidFill>
              </a:rPr>
              <a:t>Fixed</a:t>
            </a:r>
            <a:r>
              <a:rPr lang="fi-FI" sz="1200" b="1" dirty="0" smtClean="0">
                <a:solidFill>
                  <a:schemeClr val="bg1"/>
                </a:solidFill>
              </a:rPr>
              <a:t> </a:t>
            </a:r>
            <a:r>
              <a:rPr lang="fi-FI" sz="1200" b="1" dirty="0" err="1" smtClean="0">
                <a:solidFill>
                  <a:schemeClr val="bg1"/>
                </a:solidFill>
              </a:rPr>
              <a:t>Fee</a:t>
            </a:r>
            <a:r>
              <a:rPr lang="fi-FI" sz="1200" b="1" dirty="0" smtClean="0">
                <a:solidFill>
                  <a:schemeClr val="bg1"/>
                </a:solidFill>
              </a:rPr>
              <a:t> Service</a:t>
            </a:r>
          </a:p>
        </p:txBody>
      </p:sp>
      <p:sp>
        <p:nvSpPr>
          <p:cNvPr id="106" name="Rounded Rectangle 105"/>
          <p:cNvSpPr/>
          <p:nvPr/>
        </p:nvSpPr>
        <p:spPr>
          <a:xfrm rot="16200000">
            <a:off x="8084662" y="3625702"/>
            <a:ext cx="2892056"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200" b="1" dirty="0" err="1" smtClean="0">
                <a:solidFill>
                  <a:schemeClr val="bg1"/>
                </a:solidFill>
              </a:rPr>
              <a:t>Application</a:t>
            </a:r>
            <a:r>
              <a:rPr lang="fi-FI" sz="1200" b="1" dirty="0" smtClean="0">
                <a:solidFill>
                  <a:schemeClr val="bg1"/>
                </a:solidFill>
              </a:rPr>
              <a:t> &amp; </a:t>
            </a:r>
            <a:r>
              <a:rPr lang="fi-FI" sz="1200" b="1" dirty="0" err="1" smtClean="0">
                <a:solidFill>
                  <a:schemeClr val="bg1"/>
                </a:solidFill>
              </a:rPr>
              <a:t>Process</a:t>
            </a:r>
            <a:r>
              <a:rPr lang="fi-FI" sz="1200" b="1" dirty="0" smtClean="0">
                <a:solidFill>
                  <a:schemeClr val="bg1"/>
                </a:solidFill>
              </a:rPr>
              <a:t> </a:t>
            </a:r>
            <a:r>
              <a:rPr lang="fi-FI" sz="1200" b="1" dirty="0" err="1" smtClean="0">
                <a:solidFill>
                  <a:schemeClr val="bg1"/>
                </a:solidFill>
              </a:rPr>
              <a:t>Related</a:t>
            </a:r>
            <a:r>
              <a:rPr lang="fi-FI" sz="1200" b="1" dirty="0" smtClean="0">
                <a:solidFill>
                  <a:schemeClr val="bg1"/>
                </a:solidFill>
              </a:rPr>
              <a:t> Service</a:t>
            </a:r>
          </a:p>
        </p:txBody>
      </p:sp>
      <p:sp>
        <p:nvSpPr>
          <p:cNvPr id="107" name="Rounded Rectangle 106"/>
          <p:cNvSpPr/>
          <p:nvPr/>
        </p:nvSpPr>
        <p:spPr>
          <a:xfrm rot="16200000">
            <a:off x="9350689" y="5230463"/>
            <a:ext cx="360000" cy="361507"/>
          </a:xfrm>
          <a:prstGeom prst="roundRect">
            <a:avLst>
              <a:gd name="adj" fmla="val 28432"/>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i-FI" sz="1200" b="1" dirty="0" smtClean="0">
                <a:solidFill>
                  <a:schemeClr val="bg1"/>
                </a:solidFill>
              </a:rPr>
              <a:t>MW</a:t>
            </a:r>
          </a:p>
        </p:txBody>
      </p:sp>
      <p:sp>
        <p:nvSpPr>
          <p:cNvPr id="39" name="Right Arrow 38"/>
          <p:cNvSpPr/>
          <p:nvPr/>
        </p:nvSpPr>
        <p:spPr>
          <a:xfrm rot="19934168">
            <a:off x="5985522" y="1362027"/>
            <a:ext cx="1361335" cy="550247"/>
          </a:xfrm>
          <a:prstGeom prst="rightArrow">
            <a:avLst/>
          </a:prstGeom>
          <a:solidFill>
            <a:schemeClr val="bg1">
              <a:lumMod val="95000"/>
            </a:schemeClr>
          </a:solidFill>
          <a:ln w="19050">
            <a:noFill/>
            <a:prstDash val="solid"/>
          </a:ln>
          <a:effectLst>
            <a:innerShdw blurRad="63500" dist="50800" dir="18900000">
              <a:prstClr val="black">
                <a:alpha val="50000"/>
              </a:prstClr>
            </a:innerShdw>
          </a:effectLst>
        </p:spPr>
        <p:txBody>
          <a:bodyPr wrap="square" lIns="72000" rIns="0" rtlCol="0" anchor="ctr">
            <a:spAutoFit/>
          </a:bodyPr>
          <a:lstStyle/>
          <a:p>
            <a:pPr algn="ctr"/>
            <a:r>
              <a:rPr lang="fi-FI" sz="1200" b="1" dirty="0" smtClean="0">
                <a:solidFill>
                  <a:schemeClr val="bg1">
                    <a:lumMod val="75000"/>
                  </a:schemeClr>
                </a:solidFill>
              </a:rPr>
              <a:t>New </a:t>
            </a:r>
            <a:r>
              <a:rPr lang="fi-FI" sz="1200" b="1" dirty="0" err="1" smtClean="0">
                <a:solidFill>
                  <a:schemeClr val="bg1">
                    <a:lumMod val="75000"/>
                  </a:schemeClr>
                </a:solidFill>
              </a:rPr>
              <a:t>Contract</a:t>
            </a:r>
            <a:endParaRPr lang="fi-FI" sz="1200" b="1" dirty="0" smtClean="0">
              <a:solidFill>
                <a:schemeClr val="bg1">
                  <a:lumMod val="75000"/>
                </a:schemeClr>
              </a:solidFill>
            </a:endParaRPr>
          </a:p>
        </p:txBody>
      </p:sp>
      <p:sp>
        <p:nvSpPr>
          <p:cNvPr id="100" name="Rounded Rectangle 99"/>
          <p:cNvSpPr/>
          <p:nvPr/>
        </p:nvSpPr>
        <p:spPr>
          <a:xfrm>
            <a:off x="584790" y="2371060"/>
            <a:ext cx="8712000" cy="3204000"/>
          </a:xfrm>
          <a:prstGeom prst="roundRect">
            <a:avLst>
              <a:gd name="adj" fmla="val 337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Service Desk Level 0 + 1</a:t>
            </a:r>
            <a:endParaRPr lang="fi-FI" sz="1200" b="1" dirty="0" err="1" smtClean="0">
              <a:solidFill>
                <a:schemeClr val="bg1">
                  <a:lumMod val="75000"/>
                </a:schemeClr>
              </a:solidFill>
            </a:endParaRPr>
          </a:p>
        </p:txBody>
      </p:sp>
      <p:sp>
        <p:nvSpPr>
          <p:cNvPr id="2" name="Title 1"/>
          <p:cNvSpPr>
            <a:spLocks noGrp="1"/>
          </p:cNvSpPr>
          <p:nvPr>
            <p:ph type="title"/>
          </p:nvPr>
        </p:nvSpPr>
        <p:spPr/>
        <p:txBody>
          <a:bodyPr/>
          <a:lstStyle/>
          <a:p>
            <a:r>
              <a:rPr lang="en-US" sz="2800" dirty="0" smtClean="0"/>
              <a:t>The Application Operations that keep the applications available for business is the critical “Core” of </a:t>
            </a:r>
            <a:r>
              <a:rPr lang="en-US" sz="2800" dirty="0" err="1" smtClean="0"/>
              <a:t>Topsi</a:t>
            </a:r>
            <a:r>
              <a:rPr lang="en-US" sz="2800" dirty="0" smtClean="0"/>
              <a:t> Service </a:t>
            </a:r>
            <a:endParaRPr lang="fi-FI" sz="2800" dirty="0"/>
          </a:p>
        </p:txBody>
      </p:sp>
      <p:sp>
        <p:nvSpPr>
          <p:cNvPr id="280" name="TextBox 279"/>
          <p:cNvSpPr txBox="1"/>
          <p:nvPr/>
        </p:nvSpPr>
        <p:spPr>
          <a:xfrm>
            <a:off x="625559" y="5935514"/>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a:t>
            </a:r>
          </a:p>
        </p:txBody>
      </p:sp>
      <p:sp>
        <p:nvSpPr>
          <p:cNvPr id="222" name="TextBox 221"/>
          <p:cNvSpPr txBox="1"/>
          <p:nvPr/>
        </p:nvSpPr>
        <p:spPr>
          <a:xfrm>
            <a:off x="625559" y="5597142"/>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 Monitoring</a:t>
            </a:r>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299" name="Rounded Rectangle 298"/>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sp>
        <p:nvSpPr>
          <p:cNvPr id="302" name="Rounded Rectangle 301"/>
          <p:cNvSpPr/>
          <p:nvPr/>
        </p:nvSpPr>
        <p:spPr>
          <a:xfrm>
            <a:off x="625559" y="4327463"/>
            <a:ext cx="8640000" cy="1224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74" name="Rounded Rectangle 73"/>
          <p:cNvSpPr/>
          <p:nvPr/>
        </p:nvSpPr>
        <p:spPr>
          <a:xfrm>
            <a:off x="762921" y="5284402"/>
            <a:ext cx="8352000" cy="216000"/>
          </a:xfrm>
          <a:prstGeom prst="roundRect">
            <a:avLst>
              <a:gd name="adj" fmla="val 27005"/>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solidFill>
              </a:rPr>
              <a:t>Database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Datastage</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Batch</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r>
              <a:rPr lang="fi-FI" sz="900" dirty="0" smtClean="0">
                <a:solidFill>
                  <a:schemeClr val="bg1"/>
                </a:solidFill>
              </a:rPr>
              <a:t>, </a:t>
            </a:r>
            <a:r>
              <a:rPr lang="fi-FI" sz="900" dirty="0" err="1" smtClean="0">
                <a:solidFill>
                  <a:schemeClr val="bg1"/>
                </a:solidFill>
              </a:rPr>
              <a:t>Middleware</a:t>
            </a:r>
            <a:r>
              <a:rPr lang="fi-FI" sz="900" dirty="0" smtClean="0">
                <a:solidFill>
                  <a:schemeClr val="bg1"/>
                </a:solidFill>
              </a:rPr>
              <a:t> and </a:t>
            </a:r>
            <a:r>
              <a:rPr lang="fi-FI" sz="900" dirty="0" err="1" smtClean="0">
                <a:solidFill>
                  <a:schemeClr val="bg1"/>
                </a:solidFill>
              </a:rPr>
              <a:t>Microstrategy</a:t>
            </a:r>
            <a:r>
              <a:rPr lang="fi-FI" sz="900" dirty="0" smtClean="0">
                <a:solidFill>
                  <a:schemeClr val="bg1"/>
                </a:solidFill>
              </a:rPr>
              <a:t> </a:t>
            </a:r>
            <a:r>
              <a:rPr lang="fi-FI" sz="900" dirty="0" err="1" smtClean="0">
                <a:solidFill>
                  <a:schemeClr val="bg1"/>
                </a:solidFill>
              </a:rPr>
              <a:t>Support</a:t>
            </a:r>
            <a:r>
              <a:rPr lang="fi-FI" sz="900" dirty="0" smtClean="0">
                <a:solidFill>
                  <a:schemeClr val="bg1"/>
                </a:solidFill>
              </a:rPr>
              <a:t> </a:t>
            </a:r>
            <a:r>
              <a:rPr lang="fi-FI" sz="900" dirty="0" err="1" smtClean="0">
                <a:solidFill>
                  <a:schemeClr val="bg1"/>
                </a:solidFill>
              </a:rPr>
              <a:t>services</a:t>
            </a:r>
            <a:endParaRPr lang="fi-FI" sz="900" dirty="0" smtClean="0">
              <a:solidFill>
                <a:schemeClr val="bg1"/>
              </a:solidFill>
            </a:endParaRPr>
          </a:p>
        </p:txBody>
      </p:sp>
      <p:grpSp>
        <p:nvGrpSpPr>
          <p:cNvPr id="4" name="Group 87"/>
          <p:cNvGrpSpPr/>
          <p:nvPr/>
        </p:nvGrpSpPr>
        <p:grpSpPr>
          <a:xfrm>
            <a:off x="762921" y="4972632"/>
            <a:ext cx="8352000" cy="216000"/>
            <a:chOff x="744279" y="4930100"/>
            <a:chExt cx="8352000" cy="216000"/>
          </a:xfrm>
        </p:grpSpPr>
        <p:sp>
          <p:nvSpPr>
            <p:cNvPr id="303" name="Rounded Rectangle 302"/>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5" name="Rounded Rectangle 74"/>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6" name="Rounded Rectangle 75"/>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7" name="Rounded Rectangle 76"/>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78" name="Rounded Rectangle 77"/>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5" name="Group 88"/>
          <p:cNvGrpSpPr/>
          <p:nvPr/>
        </p:nvGrpSpPr>
        <p:grpSpPr>
          <a:xfrm>
            <a:off x="1444370" y="4405544"/>
            <a:ext cx="6981809" cy="216000"/>
            <a:chOff x="1425728" y="4394910"/>
            <a:chExt cx="6981809" cy="216000"/>
          </a:xfrm>
        </p:grpSpPr>
        <p:sp>
          <p:nvSpPr>
            <p:cNvPr id="84" name="Rounded Rectangle 8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85" name="Rounded Rectangle 8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87" name="Rounded Rectangle 86"/>
          <p:cNvSpPr/>
          <p:nvPr/>
        </p:nvSpPr>
        <p:spPr>
          <a:xfrm>
            <a:off x="4218921" y="4692492"/>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nvGrpSpPr>
          <p:cNvPr id="6" name="Group 93"/>
          <p:cNvGrpSpPr/>
          <p:nvPr/>
        </p:nvGrpSpPr>
        <p:grpSpPr>
          <a:xfrm>
            <a:off x="625559" y="2764465"/>
            <a:ext cx="8640000" cy="1512000"/>
            <a:chOff x="606917" y="2775098"/>
            <a:chExt cx="8640000" cy="1512000"/>
          </a:xfrm>
        </p:grpSpPr>
        <p:sp>
          <p:nvSpPr>
            <p:cNvPr id="301" name="Rounded Rectangle 300"/>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304" name="Rounded Rectangle 303"/>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79" name="Rounded Rectangle 78"/>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7" name="Group 89"/>
            <p:cNvGrpSpPr/>
            <p:nvPr/>
          </p:nvGrpSpPr>
          <p:grpSpPr>
            <a:xfrm>
              <a:off x="1418633" y="2846030"/>
              <a:ext cx="6981809" cy="216000"/>
              <a:chOff x="1425728" y="4394910"/>
              <a:chExt cx="6981809" cy="216000"/>
            </a:xfrm>
          </p:grpSpPr>
          <p:sp>
            <p:nvSpPr>
              <p:cNvPr id="91" name="Rounded Rectangle 90"/>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92" name="Rounded Rectangle 91"/>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sp>
        <p:nvSpPr>
          <p:cNvPr id="41" name="Rounded Rectangle 40"/>
          <p:cNvSpPr/>
          <p:nvPr/>
        </p:nvSpPr>
        <p:spPr>
          <a:xfrm>
            <a:off x="584790" y="2371060"/>
            <a:ext cx="8712000" cy="3204000"/>
          </a:xfrm>
          <a:prstGeom prst="roundRect">
            <a:avLst>
              <a:gd name="adj" fmla="val 337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Rounded Rectangle 208"/>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4" name="Rounded Rectangle 283"/>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298" name="Rounded Rectangle 297"/>
          <p:cNvSpPr/>
          <p:nvPr/>
        </p:nvSpPr>
        <p:spPr>
          <a:xfrm>
            <a:off x="625559" y="1826544"/>
            <a:ext cx="8640000" cy="306000"/>
          </a:xfrm>
          <a:prstGeom prst="roundRect">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Service Desk Level 0 + 1</a:t>
            </a:r>
            <a:endParaRPr lang="fi-FI" sz="1200" b="1" dirty="0" err="1" smtClean="0">
              <a:solidFill>
                <a:schemeClr val="bg1">
                  <a:lumMod val="75000"/>
                </a:schemeClr>
              </a:solidFill>
            </a:endParaRPr>
          </a:p>
        </p:txBody>
      </p:sp>
      <p:sp>
        <p:nvSpPr>
          <p:cNvPr id="2" name="Title 1"/>
          <p:cNvSpPr>
            <a:spLocks noGrp="1"/>
          </p:cNvSpPr>
          <p:nvPr>
            <p:ph type="title"/>
          </p:nvPr>
        </p:nvSpPr>
        <p:spPr/>
        <p:txBody>
          <a:bodyPr/>
          <a:lstStyle/>
          <a:p>
            <a:r>
              <a:rPr lang="en-US" sz="2800" dirty="0" smtClean="0"/>
              <a:t>This </a:t>
            </a:r>
            <a:r>
              <a:rPr lang="en-US" sz="2800" dirty="0" err="1" smtClean="0"/>
              <a:t>Topsi</a:t>
            </a:r>
            <a:r>
              <a:rPr lang="en-US" sz="2800" dirty="0" smtClean="0"/>
              <a:t> Core is delivered in an industrialized model utilizing ITIL processes and high off-shore penetration</a:t>
            </a:r>
            <a:endParaRPr lang="fi-FI" sz="2800" dirty="0"/>
          </a:p>
        </p:txBody>
      </p:sp>
      <p:sp>
        <p:nvSpPr>
          <p:cNvPr id="280" name="TextBox 279"/>
          <p:cNvSpPr txBox="1"/>
          <p:nvPr/>
        </p:nvSpPr>
        <p:spPr>
          <a:xfrm>
            <a:off x="625559" y="5935514"/>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a:t>
            </a:r>
          </a:p>
        </p:txBody>
      </p:sp>
      <p:sp>
        <p:nvSpPr>
          <p:cNvPr id="222" name="TextBox 221"/>
          <p:cNvSpPr txBox="1"/>
          <p:nvPr/>
        </p:nvSpPr>
        <p:spPr>
          <a:xfrm>
            <a:off x="625559" y="5597142"/>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 Monitoring</a:t>
            </a:r>
          </a:p>
        </p:txBody>
      </p:sp>
      <p:sp>
        <p:nvSpPr>
          <p:cNvPr id="223" name="Rounded Rectangle 222"/>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237" name="Rounded Rectangle 236"/>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238" name="Rounded Rectangle 237"/>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293" name="Rounded Rectangle 292"/>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295" name="Rounded Rectangle 29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41" name="Rounded Rectangle 40"/>
          <p:cNvSpPr/>
          <p:nvPr/>
        </p:nvSpPr>
        <p:spPr>
          <a:xfrm>
            <a:off x="584790" y="2371060"/>
            <a:ext cx="8712000" cy="3204000"/>
          </a:xfrm>
          <a:prstGeom prst="roundRect">
            <a:avLst>
              <a:gd name="adj" fmla="val 3376"/>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44000" tIns="108000" rIns="3600000" rtlCol="0" anchor="t"/>
          <a:lstStyle/>
          <a:p>
            <a:pPr marL="166193" indent="-166193" defTabSz="914365">
              <a:lnSpc>
                <a:spcPct val="90000"/>
              </a:lnSpc>
              <a:spcAft>
                <a:spcPts val="600"/>
              </a:spcAft>
              <a:buClr>
                <a:schemeClr val="accent5"/>
              </a:buClr>
              <a:buFont typeface="Wingdings" pitchFamily="2" charset="2"/>
              <a:buChar char="§"/>
            </a:pPr>
            <a:r>
              <a:rPr lang="fi-FI" sz="1200" b="1" dirty="0" err="1" smtClean="0">
                <a:solidFill>
                  <a:schemeClr val="tx2">
                    <a:lumMod val="50000"/>
                  </a:schemeClr>
                </a:solidFill>
              </a:rPr>
              <a:t>Topsi’s</a:t>
            </a:r>
            <a:r>
              <a:rPr lang="fi-FI" sz="1200" b="1" dirty="0" smtClean="0">
                <a:solidFill>
                  <a:schemeClr val="tx2">
                    <a:lumMod val="50000"/>
                  </a:schemeClr>
                </a:solidFill>
              </a:rPr>
              <a:t> mission is to </a:t>
            </a:r>
            <a:r>
              <a:rPr lang="fi-FI" sz="1200" b="1" dirty="0" err="1" smtClean="0">
                <a:solidFill>
                  <a:schemeClr val="tx2">
                    <a:lumMod val="50000"/>
                  </a:schemeClr>
                </a:solidFill>
              </a:rPr>
              <a:t>keep</a:t>
            </a:r>
            <a:r>
              <a:rPr lang="fi-FI" sz="1200" b="1" dirty="0" smtClean="0">
                <a:solidFill>
                  <a:schemeClr val="tx2">
                    <a:lumMod val="50000"/>
                  </a:schemeClr>
                </a:solidFill>
              </a:rPr>
              <a:t> SOK </a:t>
            </a:r>
            <a:r>
              <a:rPr lang="fi-FI" sz="1200" b="1" dirty="0" err="1" smtClean="0">
                <a:solidFill>
                  <a:schemeClr val="tx2">
                    <a:lumMod val="50000"/>
                  </a:schemeClr>
                </a:solidFill>
              </a:rPr>
              <a:t>Chains</a:t>
            </a:r>
            <a:r>
              <a:rPr lang="fi-FI" sz="1200" b="1" dirty="0" smtClean="0">
                <a:solidFill>
                  <a:schemeClr val="tx2">
                    <a:lumMod val="50000"/>
                  </a:schemeClr>
                </a:solidFill>
              </a:rPr>
              <a:t>’ and Stores’ </a:t>
            </a:r>
            <a:r>
              <a:rPr lang="fi-FI" sz="1200" b="1" dirty="0" err="1" smtClean="0">
                <a:solidFill>
                  <a:schemeClr val="tx2">
                    <a:lumMod val="50000"/>
                  </a:schemeClr>
                </a:solidFill>
              </a:rPr>
              <a:t>applications</a:t>
            </a:r>
            <a:r>
              <a:rPr lang="fi-FI" sz="1200" b="1" dirty="0" smtClean="0">
                <a:solidFill>
                  <a:schemeClr val="tx2">
                    <a:lumMod val="50000"/>
                  </a:schemeClr>
                </a:solidFill>
              </a:rPr>
              <a:t> </a:t>
            </a:r>
            <a:r>
              <a:rPr lang="fi-FI" sz="1200" b="1" dirty="0" err="1" smtClean="0">
                <a:solidFill>
                  <a:schemeClr val="tx2">
                    <a:lumMod val="50000"/>
                  </a:schemeClr>
                </a:solidFill>
              </a:rPr>
              <a:t>available</a:t>
            </a:r>
            <a:r>
              <a:rPr lang="fi-FI" sz="1200" b="1" dirty="0" smtClean="0">
                <a:solidFill>
                  <a:schemeClr val="tx2">
                    <a:lumMod val="50000"/>
                  </a:schemeClr>
                </a:solidFill>
              </a:rPr>
              <a:t> for business.</a:t>
            </a:r>
          </a:p>
          <a:p>
            <a:pPr marL="166193" indent="-166193" defTabSz="914365">
              <a:lnSpc>
                <a:spcPct val="90000"/>
              </a:lnSpc>
              <a:spcAft>
                <a:spcPts val="600"/>
              </a:spcAft>
              <a:buClr>
                <a:schemeClr val="accent5"/>
              </a:buClr>
              <a:buFont typeface="Wingdings" pitchFamily="2" charset="2"/>
              <a:buChar char="§"/>
            </a:pPr>
            <a:r>
              <a:rPr lang="fi-FI" sz="1200" dirty="0" err="1" smtClean="0">
                <a:solidFill>
                  <a:schemeClr val="tx2">
                    <a:lumMod val="50000"/>
                  </a:schemeClr>
                </a:solidFill>
              </a:rPr>
              <a:t>Current</a:t>
            </a:r>
            <a:r>
              <a:rPr lang="fi-FI" sz="1200" dirty="0" smtClean="0">
                <a:solidFill>
                  <a:schemeClr val="tx2">
                    <a:lumMod val="50000"/>
                  </a:schemeClr>
                </a:solidFill>
              </a:rPr>
              <a:t> </a:t>
            </a:r>
            <a:r>
              <a:rPr lang="fi-FI" sz="1200" dirty="0" err="1" smtClean="0">
                <a:solidFill>
                  <a:schemeClr val="tx2">
                    <a:lumMod val="50000"/>
                  </a:schemeClr>
                </a:solidFill>
              </a:rPr>
              <a:t>monthly</a:t>
            </a:r>
            <a:r>
              <a:rPr lang="fi-FI" sz="1200" dirty="0" smtClean="0">
                <a:solidFill>
                  <a:schemeClr val="tx2">
                    <a:lumMod val="50000"/>
                  </a:schemeClr>
                </a:solidFill>
              </a:rPr>
              <a:t> </a:t>
            </a:r>
            <a:r>
              <a:rPr lang="fi-FI" sz="1200" dirty="0" err="1" smtClean="0">
                <a:solidFill>
                  <a:schemeClr val="tx2">
                    <a:lumMod val="50000"/>
                  </a:schemeClr>
                </a:solidFill>
              </a:rPr>
              <a:t>fixed</a:t>
            </a:r>
            <a:r>
              <a:rPr lang="fi-FI" sz="1200" dirty="0" smtClean="0">
                <a:solidFill>
                  <a:schemeClr val="tx2">
                    <a:lumMod val="50000"/>
                  </a:schemeClr>
                </a:solidFill>
              </a:rPr>
              <a:t> </a:t>
            </a:r>
            <a:r>
              <a:rPr lang="fi-FI" sz="1200" dirty="0" err="1" smtClean="0">
                <a:solidFill>
                  <a:schemeClr val="tx2">
                    <a:lumMod val="50000"/>
                  </a:schemeClr>
                </a:solidFill>
              </a:rPr>
              <a:t>fee</a:t>
            </a:r>
            <a:r>
              <a:rPr lang="fi-FI" sz="1200" dirty="0" smtClean="0">
                <a:solidFill>
                  <a:schemeClr val="tx2">
                    <a:lumMod val="50000"/>
                  </a:schemeClr>
                </a:solidFill>
              </a:rPr>
              <a:t> is ~ 230 </a:t>
            </a:r>
            <a:r>
              <a:rPr lang="fi-FI" sz="1200" dirty="0" err="1" smtClean="0">
                <a:solidFill>
                  <a:schemeClr val="tx2">
                    <a:lumMod val="50000"/>
                  </a:schemeClr>
                </a:solidFill>
              </a:rPr>
              <a:t>k€</a:t>
            </a:r>
            <a:r>
              <a:rPr lang="fi-FI" sz="1200" dirty="0" smtClean="0">
                <a:solidFill>
                  <a:schemeClr val="tx2">
                    <a:lumMod val="50000"/>
                  </a:schemeClr>
                </a:solidFill>
              </a:rPr>
              <a:t> </a:t>
            </a:r>
            <a:r>
              <a:rPr lang="fi-FI" sz="1200" dirty="0" err="1" smtClean="0">
                <a:solidFill>
                  <a:schemeClr val="tx2">
                    <a:lumMod val="50000"/>
                  </a:schemeClr>
                </a:solidFill>
              </a:rPr>
              <a:t>including</a:t>
            </a:r>
            <a:r>
              <a:rPr lang="fi-FI" sz="1200" dirty="0" smtClean="0">
                <a:solidFill>
                  <a:schemeClr val="tx2">
                    <a:lumMod val="50000"/>
                  </a:schemeClr>
                </a:solidFill>
              </a:rPr>
              <a:t> </a:t>
            </a:r>
            <a:r>
              <a:rPr lang="fi-FI" sz="1200" dirty="0" err="1" smtClean="0">
                <a:solidFill>
                  <a:schemeClr val="tx2">
                    <a:lumMod val="50000"/>
                  </a:schemeClr>
                </a:solidFill>
              </a:rPr>
              <a:t>application</a:t>
            </a:r>
            <a:r>
              <a:rPr lang="fi-FI" sz="1200" dirty="0" smtClean="0">
                <a:solidFill>
                  <a:schemeClr val="tx2">
                    <a:lumMod val="50000"/>
                  </a:schemeClr>
                </a:solidFill>
              </a:rPr>
              <a:t> &amp; </a:t>
            </a:r>
            <a:r>
              <a:rPr lang="fi-FI" sz="1200" dirty="0" err="1" smtClean="0">
                <a:solidFill>
                  <a:schemeClr val="tx2">
                    <a:lumMod val="50000"/>
                  </a:schemeClr>
                </a:solidFill>
              </a:rPr>
              <a:t>process</a:t>
            </a:r>
            <a:r>
              <a:rPr lang="fi-FI" sz="1200" dirty="0" smtClean="0">
                <a:solidFill>
                  <a:schemeClr val="tx2">
                    <a:lumMod val="50000"/>
                  </a:schemeClr>
                </a:solidFill>
              </a:rPr>
              <a:t> </a:t>
            </a:r>
            <a:r>
              <a:rPr lang="fi-FI" sz="1200" dirty="0" err="1" smtClean="0">
                <a:solidFill>
                  <a:schemeClr val="tx2">
                    <a:lumMod val="50000"/>
                  </a:schemeClr>
                </a:solidFill>
              </a:rPr>
              <a:t>related</a:t>
            </a:r>
            <a:r>
              <a:rPr lang="fi-FI" sz="1200" dirty="0" smtClean="0">
                <a:solidFill>
                  <a:schemeClr val="tx2">
                    <a:lumMod val="50000"/>
                  </a:schemeClr>
                </a:solidFill>
              </a:rPr>
              <a:t> </a:t>
            </a:r>
            <a:r>
              <a:rPr lang="fi-FI" sz="1200" dirty="0" err="1" smtClean="0">
                <a:solidFill>
                  <a:schemeClr val="tx2">
                    <a:lumMod val="50000"/>
                  </a:schemeClr>
                </a:solidFill>
              </a:rPr>
              <a:t>services</a:t>
            </a:r>
            <a:r>
              <a:rPr lang="fi-FI" sz="1200" dirty="0" smtClean="0">
                <a:solidFill>
                  <a:schemeClr val="tx2">
                    <a:lumMod val="50000"/>
                  </a:schemeClr>
                </a:solidFill>
              </a:rPr>
              <a:t> and </a:t>
            </a:r>
            <a:r>
              <a:rPr lang="fi-FI" sz="1200" dirty="0" err="1" smtClean="0">
                <a:solidFill>
                  <a:schemeClr val="tx2">
                    <a:lumMod val="50000"/>
                  </a:schemeClr>
                </a:solidFill>
              </a:rPr>
              <a:t>middleware</a:t>
            </a:r>
            <a:r>
              <a:rPr lang="fi-FI" sz="1200" dirty="0" smtClean="0">
                <a:solidFill>
                  <a:schemeClr val="tx2">
                    <a:lumMod val="50000"/>
                  </a:schemeClr>
                </a:solidFill>
              </a:rPr>
              <a:t> </a:t>
            </a:r>
            <a:r>
              <a:rPr lang="fi-FI" sz="1200" dirty="0" err="1" smtClean="0">
                <a:solidFill>
                  <a:schemeClr val="tx2">
                    <a:lumMod val="50000"/>
                  </a:schemeClr>
                </a:solidFill>
              </a:rPr>
              <a:t>support</a:t>
            </a:r>
            <a:r>
              <a:rPr lang="fi-FI" sz="1200" dirty="0" smtClean="0">
                <a:solidFill>
                  <a:schemeClr val="tx2">
                    <a:lumMod val="50000"/>
                  </a:schemeClr>
                </a:solidFill>
              </a:rPr>
              <a:t>.</a:t>
            </a:r>
          </a:p>
          <a:p>
            <a:pPr marL="166193" indent="-166193" defTabSz="914365">
              <a:lnSpc>
                <a:spcPct val="90000"/>
              </a:lnSpc>
              <a:spcAft>
                <a:spcPts val="600"/>
              </a:spcAft>
              <a:buClr>
                <a:schemeClr val="accent5"/>
              </a:buClr>
              <a:buFont typeface="Wingdings" pitchFamily="2" charset="2"/>
              <a:buChar char="§"/>
            </a:pPr>
            <a:r>
              <a:rPr lang="fi-FI" sz="1200" dirty="0" err="1" smtClean="0">
                <a:solidFill>
                  <a:schemeClr val="tx2">
                    <a:lumMod val="50000"/>
                  </a:schemeClr>
                </a:solidFill>
              </a:rPr>
              <a:t>Currently</a:t>
            </a:r>
            <a:r>
              <a:rPr lang="fi-FI" sz="1200" dirty="0" smtClean="0">
                <a:solidFill>
                  <a:schemeClr val="tx2">
                    <a:lumMod val="50000"/>
                  </a:schemeClr>
                </a:solidFill>
              </a:rPr>
              <a:t> Capgemini </a:t>
            </a:r>
            <a:r>
              <a:rPr lang="fi-FI" sz="1200" dirty="0" err="1" smtClean="0">
                <a:solidFill>
                  <a:schemeClr val="tx2">
                    <a:lumMod val="50000"/>
                  </a:schemeClr>
                </a:solidFill>
              </a:rPr>
              <a:t>Topsi</a:t>
            </a:r>
            <a:r>
              <a:rPr lang="fi-FI" sz="1200" dirty="0" smtClean="0">
                <a:solidFill>
                  <a:schemeClr val="tx2">
                    <a:lumMod val="50000"/>
                  </a:schemeClr>
                </a:solidFill>
              </a:rPr>
              <a:t> </a:t>
            </a:r>
            <a:r>
              <a:rPr lang="fi-FI" sz="1200" dirty="0" err="1" smtClean="0">
                <a:solidFill>
                  <a:schemeClr val="tx2">
                    <a:lumMod val="50000"/>
                  </a:schemeClr>
                </a:solidFill>
              </a:rPr>
              <a:t>team</a:t>
            </a:r>
            <a:r>
              <a:rPr lang="fi-FI" sz="1200" dirty="0" smtClean="0">
                <a:solidFill>
                  <a:schemeClr val="tx2">
                    <a:lumMod val="50000"/>
                  </a:schemeClr>
                </a:solidFill>
              </a:rPr>
              <a:t> </a:t>
            </a:r>
            <a:r>
              <a:rPr lang="fi-FI" sz="1200" dirty="0" err="1" smtClean="0">
                <a:solidFill>
                  <a:schemeClr val="tx2">
                    <a:lumMod val="50000"/>
                  </a:schemeClr>
                </a:solidFill>
              </a:rPr>
              <a:t>size</a:t>
            </a:r>
            <a:r>
              <a:rPr lang="fi-FI" sz="1200" dirty="0" smtClean="0">
                <a:solidFill>
                  <a:schemeClr val="tx2">
                    <a:lumMod val="50000"/>
                  </a:schemeClr>
                </a:solidFill>
              </a:rPr>
              <a:t> </a:t>
            </a:r>
            <a:r>
              <a:rPr lang="fi-FI" sz="1200" dirty="0" err="1" smtClean="0">
                <a:solidFill>
                  <a:schemeClr val="tx2">
                    <a:lumMod val="50000"/>
                  </a:schemeClr>
                </a:solidFill>
              </a:rPr>
              <a:t>exceeds</a:t>
            </a:r>
            <a:r>
              <a:rPr lang="fi-FI" sz="1200" dirty="0" smtClean="0">
                <a:solidFill>
                  <a:schemeClr val="tx2">
                    <a:lumMod val="50000"/>
                  </a:schemeClr>
                </a:solidFill>
              </a:rPr>
              <a:t> 50 FTE </a:t>
            </a:r>
            <a:r>
              <a:rPr lang="fi-FI" sz="1200" dirty="0" err="1" smtClean="0">
                <a:solidFill>
                  <a:schemeClr val="tx2">
                    <a:lumMod val="50000"/>
                  </a:schemeClr>
                </a:solidFill>
              </a:rPr>
              <a:t>total</a:t>
            </a:r>
            <a:r>
              <a:rPr lang="fi-FI" sz="1200" dirty="0" smtClean="0">
                <a:solidFill>
                  <a:schemeClr val="tx2">
                    <a:lumMod val="50000"/>
                  </a:schemeClr>
                </a:solidFill>
              </a:rPr>
              <a:t> in Finland and </a:t>
            </a:r>
            <a:r>
              <a:rPr lang="fi-FI" sz="1200" dirty="0" err="1" smtClean="0">
                <a:solidFill>
                  <a:schemeClr val="tx2">
                    <a:lumMod val="50000"/>
                  </a:schemeClr>
                </a:solidFill>
              </a:rPr>
              <a:t>India</a:t>
            </a:r>
            <a:r>
              <a:rPr lang="fi-FI" sz="1200" dirty="0" smtClean="0">
                <a:solidFill>
                  <a:schemeClr val="tx2">
                    <a:lumMod val="50000"/>
                  </a:schemeClr>
                </a:solidFill>
              </a:rPr>
              <a:t>.</a:t>
            </a:r>
          </a:p>
          <a:p>
            <a:pPr marL="166193" indent="-166193" defTabSz="914365">
              <a:lnSpc>
                <a:spcPct val="90000"/>
              </a:lnSpc>
              <a:spcAft>
                <a:spcPts val="600"/>
              </a:spcAft>
              <a:buClr>
                <a:schemeClr val="accent5"/>
              </a:buClr>
              <a:buFont typeface="Wingdings" pitchFamily="2" charset="2"/>
              <a:buChar char="§"/>
            </a:pPr>
            <a:r>
              <a:rPr lang="fi-FI" sz="1200" dirty="0" err="1" smtClean="0">
                <a:solidFill>
                  <a:schemeClr val="tx2">
                    <a:lumMod val="50000"/>
                  </a:schemeClr>
                </a:solidFill>
              </a:rPr>
              <a:t>Cost-efficiency</a:t>
            </a:r>
            <a:r>
              <a:rPr lang="fi-FI" sz="1200" dirty="0" smtClean="0">
                <a:solidFill>
                  <a:schemeClr val="tx2">
                    <a:lumMod val="50000"/>
                  </a:schemeClr>
                </a:solidFill>
              </a:rPr>
              <a:t> is </a:t>
            </a:r>
            <a:r>
              <a:rPr lang="fi-FI" sz="1200" dirty="0" err="1" smtClean="0">
                <a:solidFill>
                  <a:schemeClr val="tx2">
                    <a:lumMod val="50000"/>
                  </a:schemeClr>
                </a:solidFill>
              </a:rPr>
              <a:t>achieved</a:t>
            </a:r>
            <a:r>
              <a:rPr lang="fi-FI" sz="1200" dirty="0" smtClean="0">
                <a:solidFill>
                  <a:schemeClr val="tx2">
                    <a:lumMod val="50000"/>
                  </a:schemeClr>
                </a:solidFill>
              </a:rPr>
              <a:t> </a:t>
            </a:r>
            <a:r>
              <a:rPr lang="fi-FI" sz="1200" dirty="0" err="1" smtClean="0">
                <a:solidFill>
                  <a:schemeClr val="tx2">
                    <a:lumMod val="50000"/>
                  </a:schemeClr>
                </a:solidFill>
              </a:rPr>
              <a:t>through</a:t>
            </a:r>
            <a:r>
              <a:rPr lang="fi-FI" sz="1200" dirty="0" smtClean="0">
                <a:solidFill>
                  <a:schemeClr val="tx2">
                    <a:lumMod val="50000"/>
                  </a:schemeClr>
                </a:solidFill>
              </a:rPr>
              <a:t> </a:t>
            </a:r>
            <a:r>
              <a:rPr lang="fi-FI" sz="1200" dirty="0" err="1" smtClean="0">
                <a:solidFill>
                  <a:schemeClr val="tx2">
                    <a:lumMod val="50000"/>
                  </a:schemeClr>
                </a:solidFill>
              </a:rPr>
              <a:t>offshoring</a:t>
            </a:r>
            <a:r>
              <a:rPr lang="fi-FI" sz="1200" dirty="0" smtClean="0">
                <a:solidFill>
                  <a:schemeClr val="tx2">
                    <a:lumMod val="50000"/>
                  </a:schemeClr>
                </a:solidFill>
              </a:rPr>
              <a:t> and </a:t>
            </a:r>
            <a:r>
              <a:rPr lang="fi-FI" sz="1200" dirty="0" err="1" smtClean="0">
                <a:solidFill>
                  <a:schemeClr val="tx2">
                    <a:lumMod val="50000"/>
                  </a:schemeClr>
                </a:solidFill>
              </a:rPr>
              <a:t>industrialization</a:t>
            </a:r>
            <a:r>
              <a:rPr lang="fi-FI" sz="1200" dirty="0" smtClean="0">
                <a:solidFill>
                  <a:schemeClr val="tx2">
                    <a:lumMod val="50000"/>
                  </a:schemeClr>
                </a:solidFill>
              </a:rPr>
              <a:t>.</a:t>
            </a:r>
          </a:p>
          <a:p>
            <a:pPr marL="166193" indent="-166193" defTabSz="914365">
              <a:lnSpc>
                <a:spcPct val="90000"/>
              </a:lnSpc>
              <a:spcAft>
                <a:spcPts val="600"/>
              </a:spcAft>
              <a:buClr>
                <a:schemeClr val="accent5"/>
              </a:buClr>
            </a:pPr>
            <a:r>
              <a:rPr lang="fi-FI" sz="1200" dirty="0" smtClean="0">
                <a:solidFill>
                  <a:schemeClr val="tx2">
                    <a:lumMod val="50000"/>
                  </a:schemeClr>
                </a:solidFill>
              </a:rPr>
              <a:t>	In </a:t>
            </a:r>
            <a:r>
              <a:rPr lang="fi-FI" sz="1200" dirty="0" err="1" smtClean="0">
                <a:solidFill>
                  <a:schemeClr val="tx2">
                    <a:lumMod val="50000"/>
                  </a:schemeClr>
                </a:solidFill>
              </a:rPr>
              <a:t>comparison</a:t>
            </a:r>
            <a:r>
              <a:rPr lang="fi-FI" sz="1200" dirty="0" smtClean="0">
                <a:solidFill>
                  <a:schemeClr val="tx2">
                    <a:lumMod val="50000"/>
                  </a:schemeClr>
                </a:solidFill>
              </a:rPr>
              <a:t>: </a:t>
            </a:r>
            <a:r>
              <a:rPr lang="fi-FI" sz="1200" dirty="0" err="1" smtClean="0">
                <a:solidFill>
                  <a:schemeClr val="tx2">
                    <a:lumMod val="50000"/>
                  </a:schemeClr>
                </a:solidFill>
              </a:rPr>
              <a:t>Delivering</a:t>
            </a:r>
            <a:r>
              <a:rPr lang="fi-FI" sz="1200" dirty="0" smtClean="0">
                <a:solidFill>
                  <a:schemeClr val="tx2">
                    <a:lumMod val="50000"/>
                  </a:schemeClr>
                </a:solidFill>
              </a:rPr>
              <a:t>… </a:t>
            </a:r>
          </a:p>
          <a:p>
            <a:pPr marL="623366" lvl="1" indent="-166193" defTabSz="914365">
              <a:lnSpc>
                <a:spcPct val="90000"/>
              </a:lnSpc>
              <a:spcAft>
                <a:spcPts val="600"/>
              </a:spcAft>
              <a:buClr>
                <a:schemeClr val="accent5"/>
              </a:buClr>
              <a:buFont typeface="Wingdings" pitchFamily="2" charset="2"/>
              <a:buChar char="§"/>
            </a:pPr>
            <a:r>
              <a:rPr lang="fi-FI" sz="1000" dirty="0" err="1" smtClean="0">
                <a:solidFill>
                  <a:schemeClr val="tx2">
                    <a:lumMod val="50000"/>
                  </a:schemeClr>
                </a:solidFill>
              </a:rPr>
              <a:t>all</a:t>
            </a:r>
            <a:r>
              <a:rPr lang="fi-FI" sz="1000" dirty="0" smtClean="0">
                <a:solidFill>
                  <a:schemeClr val="tx2">
                    <a:lumMod val="50000"/>
                  </a:schemeClr>
                </a:solidFill>
              </a:rPr>
              <a:t> the </a:t>
            </a:r>
            <a:r>
              <a:rPr lang="fi-FI" sz="1000" dirty="0" err="1" smtClean="0">
                <a:solidFill>
                  <a:schemeClr val="tx2">
                    <a:lumMod val="50000"/>
                  </a:schemeClr>
                </a:solidFill>
              </a:rPr>
              <a:t>same</a:t>
            </a:r>
            <a:r>
              <a:rPr lang="fi-FI" sz="1000" dirty="0" smtClean="0">
                <a:solidFill>
                  <a:schemeClr val="tx2">
                    <a:lumMod val="50000"/>
                  </a:schemeClr>
                </a:solidFill>
              </a:rPr>
              <a:t> </a:t>
            </a:r>
            <a:r>
              <a:rPr lang="fi-FI" sz="1000" dirty="0" err="1" smtClean="0">
                <a:solidFill>
                  <a:schemeClr val="tx2">
                    <a:lumMod val="50000"/>
                  </a:schemeClr>
                </a:solidFill>
              </a:rPr>
              <a:t>Topsi</a:t>
            </a:r>
            <a:r>
              <a:rPr lang="fi-FI" sz="1000" dirty="0" smtClean="0">
                <a:solidFill>
                  <a:schemeClr val="tx2">
                    <a:lumMod val="50000"/>
                  </a:schemeClr>
                </a:solidFill>
              </a:rPr>
              <a:t> </a:t>
            </a:r>
            <a:r>
              <a:rPr lang="fi-FI" sz="1000" dirty="0" err="1" smtClean="0">
                <a:solidFill>
                  <a:schemeClr val="tx2">
                    <a:lumMod val="50000"/>
                  </a:schemeClr>
                </a:solidFill>
              </a:rPr>
              <a:t>service</a:t>
            </a:r>
            <a:r>
              <a:rPr lang="fi-FI" sz="1000" dirty="0" smtClean="0">
                <a:solidFill>
                  <a:schemeClr val="tx2">
                    <a:lumMod val="50000"/>
                  </a:schemeClr>
                </a:solidFill>
              </a:rPr>
              <a:t> </a:t>
            </a:r>
            <a:r>
              <a:rPr lang="fi-FI" sz="1000" dirty="0" err="1" smtClean="0">
                <a:solidFill>
                  <a:schemeClr val="tx2">
                    <a:lumMod val="50000"/>
                  </a:schemeClr>
                </a:solidFill>
              </a:rPr>
              <a:t>elements</a:t>
            </a:r>
            <a:r>
              <a:rPr lang="fi-FI" sz="1000" dirty="0" smtClean="0">
                <a:solidFill>
                  <a:schemeClr val="tx2">
                    <a:lumMod val="50000"/>
                  </a:schemeClr>
                </a:solidFill>
              </a:rPr>
              <a:t> as </a:t>
            </a:r>
            <a:r>
              <a:rPr lang="fi-FI" sz="1000" dirty="0" err="1" smtClean="0">
                <a:solidFill>
                  <a:schemeClr val="tx2">
                    <a:lumMod val="50000"/>
                  </a:schemeClr>
                </a:solidFill>
              </a:rPr>
              <a:t>today</a:t>
            </a:r>
            <a:r>
              <a:rPr lang="fi-FI" sz="1000" dirty="0" smtClean="0">
                <a:solidFill>
                  <a:schemeClr val="tx2">
                    <a:lumMod val="50000"/>
                  </a:schemeClr>
                </a:solidFill>
              </a:rPr>
              <a:t> </a:t>
            </a:r>
          </a:p>
          <a:p>
            <a:pPr marL="623366" lvl="1" indent="-166193" defTabSz="914365">
              <a:lnSpc>
                <a:spcPct val="90000"/>
              </a:lnSpc>
              <a:spcAft>
                <a:spcPts val="600"/>
              </a:spcAft>
              <a:buClr>
                <a:schemeClr val="accent5"/>
              </a:buClr>
              <a:buFont typeface="Wingdings" pitchFamily="2" charset="2"/>
              <a:buChar char="§"/>
            </a:pPr>
            <a:r>
              <a:rPr lang="fi-FI" sz="1000" dirty="0" smtClean="0">
                <a:solidFill>
                  <a:schemeClr val="tx2">
                    <a:lumMod val="50000"/>
                  </a:schemeClr>
                </a:solidFill>
              </a:rPr>
              <a:t>on the </a:t>
            </a:r>
            <a:r>
              <a:rPr lang="fi-FI" sz="1000" dirty="0" err="1" smtClean="0">
                <a:solidFill>
                  <a:schemeClr val="tx2">
                    <a:lumMod val="50000"/>
                  </a:schemeClr>
                </a:solidFill>
              </a:rPr>
              <a:t>same</a:t>
            </a:r>
            <a:r>
              <a:rPr lang="fi-FI" sz="1000" dirty="0" smtClean="0">
                <a:solidFill>
                  <a:schemeClr val="tx2">
                    <a:lumMod val="50000"/>
                  </a:schemeClr>
                </a:solidFill>
              </a:rPr>
              <a:t> </a:t>
            </a:r>
            <a:r>
              <a:rPr lang="fi-FI" sz="1000" dirty="0" err="1" smtClean="0">
                <a:solidFill>
                  <a:schemeClr val="tx2">
                    <a:lumMod val="50000"/>
                  </a:schemeClr>
                </a:solidFill>
              </a:rPr>
              <a:t>service</a:t>
            </a:r>
            <a:r>
              <a:rPr lang="fi-FI" sz="1000" dirty="0" smtClean="0">
                <a:solidFill>
                  <a:schemeClr val="tx2">
                    <a:lumMod val="50000"/>
                  </a:schemeClr>
                </a:solidFill>
              </a:rPr>
              <a:t> </a:t>
            </a:r>
            <a:r>
              <a:rPr lang="fi-FI" sz="1000" dirty="0" err="1" smtClean="0">
                <a:solidFill>
                  <a:schemeClr val="tx2">
                    <a:lumMod val="50000"/>
                  </a:schemeClr>
                </a:solidFill>
              </a:rPr>
              <a:t>levels</a:t>
            </a:r>
            <a:r>
              <a:rPr lang="fi-FI" sz="1000" dirty="0" smtClean="0">
                <a:solidFill>
                  <a:schemeClr val="tx2">
                    <a:lumMod val="50000"/>
                  </a:schemeClr>
                </a:solidFill>
              </a:rPr>
              <a:t> as </a:t>
            </a:r>
            <a:r>
              <a:rPr lang="fi-FI" sz="1000" dirty="0" err="1" smtClean="0">
                <a:solidFill>
                  <a:schemeClr val="tx2">
                    <a:lumMod val="50000"/>
                  </a:schemeClr>
                </a:solidFill>
              </a:rPr>
              <a:t>today</a:t>
            </a:r>
            <a:endParaRPr lang="fi-FI" sz="1000" dirty="0" smtClean="0">
              <a:solidFill>
                <a:schemeClr val="tx2">
                  <a:lumMod val="50000"/>
                </a:schemeClr>
              </a:solidFill>
            </a:endParaRPr>
          </a:p>
          <a:p>
            <a:pPr marL="623366" lvl="1" indent="-166193" defTabSz="914365">
              <a:lnSpc>
                <a:spcPct val="90000"/>
              </a:lnSpc>
              <a:spcAft>
                <a:spcPts val="600"/>
              </a:spcAft>
              <a:buClr>
                <a:schemeClr val="accent5"/>
              </a:buClr>
              <a:buFont typeface="Wingdings" pitchFamily="2" charset="2"/>
              <a:buChar char="§"/>
            </a:pPr>
            <a:r>
              <a:rPr lang="fi-FI" sz="1000" dirty="0" err="1" smtClean="0">
                <a:solidFill>
                  <a:schemeClr val="tx2">
                    <a:lumMod val="50000"/>
                  </a:schemeClr>
                </a:solidFill>
              </a:rPr>
              <a:t>with</a:t>
            </a:r>
            <a:r>
              <a:rPr lang="fi-FI" sz="1000" dirty="0" smtClean="0">
                <a:solidFill>
                  <a:schemeClr val="tx2">
                    <a:lumMod val="50000"/>
                  </a:schemeClr>
                </a:solidFill>
              </a:rPr>
              <a:t> </a:t>
            </a:r>
            <a:r>
              <a:rPr lang="fi-FI" sz="1000" dirty="0" err="1" smtClean="0">
                <a:solidFill>
                  <a:schemeClr val="tx2">
                    <a:lumMod val="50000"/>
                  </a:schemeClr>
                </a:solidFill>
              </a:rPr>
              <a:t>onshore</a:t>
            </a:r>
            <a:r>
              <a:rPr lang="fi-FI" sz="1000" dirty="0" smtClean="0">
                <a:solidFill>
                  <a:schemeClr val="tx2">
                    <a:lumMod val="50000"/>
                  </a:schemeClr>
                </a:solidFill>
              </a:rPr>
              <a:t> </a:t>
            </a:r>
            <a:r>
              <a:rPr lang="fi-FI" sz="1000" dirty="0" err="1" smtClean="0">
                <a:solidFill>
                  <a:schemeClr val="tx2">
                    <a:lumMod val="50000"/>
                  </a:schemeClr>
                </a:solidFill>
              </a:rPr>
              <a:t>resources</a:t>
            </a:r>
            <a:r>
              <a:rPr lang="fi-FI" sz="1000" dirty="0" smtClean="0">
                <a:solidFill>
                  <a:schemeClr val="tx2">
                    <a:lumMod val="50000"/>
                  </a:schemeClr>
                </a:solidFill>
              </a:rPr>
              <a:t> </a:t>
            </a:r>
            <a:r>
              <a:rPr lang="fi-FI" sz="1000" dirty="0" err="1" smtClean="0">
                <a:solidFill>
                  <a:schemeClr val="tx2">
                    <a:lumMod val="50000"/>
                  </a:schemeClr>
                </a:solidFill>
              </a:rPr>
              <a:t>only</a:t>
            </a:r>
            <a:r>
              <a:rPr lang="fi-FI" sz="1000" dirty="0" smtClean="0">
                <a:solidFill>
                  <a:schemeClr val="tx2">
                    <a:lumMod val="50000"/>
                  </a:schemeClr>
                </a:solidFill>
              </a:rPr>
              <a:t>… </a:t>
            </a:r>
            <a:endParaRPr lang="fi-FI" sz="1200" dirty="0" smtClean="0">
              <a:solidFill>
                <a:schemeClr val="tx2">
                  <a:lumMod val="50000"/>
                </a:schemeClr>
              </a:solidFill>
            </a:endParaRPr>
          </a:p>
          <a:p>
            <a:pPr marL="166193" indent="-166193" defTabSz="914365">
              <a:lnSpc>
                <a:spcPct val="90000"/>
              </a:lnSpc>
              <a:spcAft>
                <a:spcPts val="600"/>
              </a:spcAft>
              <a:buClr>
                <a:schemeClr val="accent5"/>
              </a:buClr>
            </a:pPr>
            <a:r>
              <a:rPr lang="fi-FI" sz="1200" dirty="0" smtClean="0">
                <a:solidFill>
                  <a:schemeClr val="tx2">
                    <a:lumMod val="50000"/>
                  </a:schemeClr>
                </a:solidFill>
              </a:rPr>
              <a:t>	</a:t>
            </a:r>
            <a:r>
              <a:rPr lang="fi-FI" sz="1200" dirty="0" err="1" smtClean="0">
                <a:solidFill>
                  <a:schemeClr val="tx2">
                    <a:lumMod val="50000"/>
                  </a:schemeClr>
                </a:solidFill>
              </a:rPr>
              <a:t>would</a:t>
            </a:r>
            <a:r>
              <a:rPr lang="fi-FI" sz="1200" dirty="0" smtClean="0">
                <a:solidFill>
                  <a:schemeClr val="tx2">
                    <a:lumMod val="50000"/>
                  </a:schemeClr>
                </a:solidFill>
              </a:rPr>
              <a:t>  </a:t>
            </a:r>
            <a:r>
              <a:rPr lang="fi-FI" sz="1200" dirty="0" err="1" smtClean="0">
                <a:solidFill>
                  <a:schemeClr val="tx2">
                    <a:lumMod val="50000"/>
                  </a:schemeClr>
                </a:solidFill>
              </a:rPr>
              <a:t>more</a:t>
            </a:r>
            <a:r>
              <a:rPr lang="fi-FI" sz="1200" dirty="0" smtClean="0">
                <a:solidFill>
                  <a:schemeClr val="tx2">
                    <a:lumMod val="50000"/>
                  </a:schemeClr>
                </a:solidFill>
              </a:rPr>
              <a:t> </a:t>
            </a:r>
            <a:r>
              <a:rPr lang="fi-FI" sz="1200" dirty="0" err="1" smtClean="0">
                <a:solidFill>
                  <a:schemeClr val="tx2">
                    <a:lumMod val="50000"/>
                  </a:schemeClr>
                </a:solidFill>
              </a:rPr>
              <a:t>than</a:t>
            </a:r>
            <a:r>
              <a:rPr lang="fi-FI" sz="1200" dirty="0" smtClean="0">
                <a:solidFill>
                  <a:schemeClr val="tx2">
                    <a:lumMod val="50000"/>
                  </a:schemeClr>
                </a:solidFill>
              </a:rPr>
              <a:t> </a:t>
            </a:r>
            <a:r>
              <a:rPr lang="fi-FI" sz="1200" dirty="0" err="1" smtClean="0">
                <a:solidFill>
                  <a:schemeClr val="tx2">
                    <a:lumMod val="50000"/>
                  </a:schemeClr>
                </a:solidFill>
              </a:rPr>
              <a:t>double</a:t>
            </a:r>
            <a:r>
              <a:rPr lang="fi-FI" sz="1200" dirty="0" smtClean="0">
                <a:solidFill>
                  <a:schemeClr val="tx2">
                    <a:lumMod val="50000"/>
                  </a:schemeClr>
                </a:solidFill>
              </a:rPr>
              <a:t> </a:t>
            </a:r>
            <a:r>
              <a:rPr lang="fi-FI" sz="1200" dirty="0" err="1" smtClean="0">
                <a:solidFill>
                  <a:schemeClr val="tx2">
                    <a:lumMod val="50000"/>
                  </a:schemeClr>
                </a:solidFill>
              </a:rPr>
              <a:t>Topsi</a:t>
            </a:r>
            <a:r>
              <a:rPr lang="fi-FI" sz="1200" dirty="0" smtClean="0">
                <a:solidFill>
                  <a:schemeClr val="tx2">
                    <a:lumMod val="50000"/>
                  </a:schemeClr>
                </a:solidFill>
              </a:rPr>
              <a:t> </a:t>
            </a:r>
            <a:r>
              <a:rPr lang="fi-FI" sz="1200" dirty="0" err="1" smtClean="0">
                <a:solidFill>
                  <a:schemeClr val="tx2">
                    <a:lumMod val="50000"/>
                  </a:schemeClr>
                </a:solidFill>
              </a:rPr>
              <a:t>cost</a:t>
            </a:r>
            <a:r>
              <a:rPr lang="fi-FI" sz="1200" dirty="0" smtClean="0">
                <a:solidFill>
                  <a:schemeClr val="tx2">
                    <a:lumMod val="50000"/>
                  </a:schemeClr>
                </a:solidFill>
              </a:rPr>
              <a:t> </a:t>
            </a:r>
            <a:r>
              <a:rPr lang="fi-FI" sz="1200" dirty="0" err="1" smtClean="0">
                <a:solidFill>
                  <a:schemeClr val="tx2">
                    <a:lumMod val="50000"/>
                  </a:schemeClr>
                </a:solidFill>
              </a:rPr>
              <a:t>level</a:t>
            </a:r>
            <a:r>
              <a:rPr lang="fi-FI" sz="1200" dirty="0" smtClean="0">
                <a:solidFill>
                  <a:schemeClr val="tx2">
                    <a:lumMod val="50000"/>
                  </a:schemeClr>
                </a:solidFill>
              </a:rPr>
              <a:t> </a:t>
            </a:r>
            <a:r>
              <a:rPr lang="fi-FI" sz="1200" dirty="0" err="1" smtClean="0">
                <a:solidFill>
                  <a:schemeClr val="tx2">
                    <a:lumMod val="50000"/>
                  </a:schemeClr>
                </a:solidFill>
              </a:rPr>
              <a:t>even</a:t>
            </a:r>
            <a:r>
              <a:rPr lang="fi-FI" sz="1200" dirty="0" smtClean="0">
                <a:solidFill>
                  <a:schemeClr val="tx2">
                    <a:lumMod val="50000"/>
                  </a:schemeClr>
                </a:solidFill>
              </a:rPr>
              <a:t> </a:t>
            </a:r>
            <a:r>
              <a:rPr lang="fi-FI" sz="1200" dirty="0" err="1" smtClean="0">
                <a:solidFill>
                  <a:schemeClr val="tx2">
                    <a:lumMod val="50000"/>
                  </a:schemeClr>
                </a:solidFill>
              </a:rPr>
              <a:t>if</a:t>
            </a:r>
            <a:r>
              <a:rPr lang="fi-FI" sz="1200" dirty="0" smtClean="0">
                <a:solidFill>
                  <a:schemeClr val="tx2">
                    <a:lumMod val="50000"/>
                  </a:schemeClr>
                </a:solidFill>
              </a:rPr>
              <a:t> the </a:t>
            </a:r>
            <a:r>
              <a:rPr lang="fi-FI" sz="1200" dirty="0" err="1" smtClean="0">
                <a:solidFill>
                  <a:schemeClr val="tx2">
                    <a:lumMod val="50000"/>
                  </a:schemeClr>
                </a:solidFill>
              </a:rPr>
              <a:t>service</a:t>
            </a:r>
            <a:r>
              <a:rPr lang="fi-FI" sz="1200" dirty="0" smtClean="0">
                <a:solidFill>
                  <a:schemeClr val="tx2">
                    <a:lumMod val="50000"/>
                  </a:schemeClr>
                </a:solidFill>
              </a:rPr>
              <a:t> </a:t>
            </a:r>
            <a:r>
              <a:rPr lang="fi-FI" sz="1200" dirty="0" err="1" smtClean="0">
                <a:solidFill>
                  <a:schemeClr val="tx2">
                    <a:lumMod val="50000"/>
                  </a:schemeClr>
                </a:solidFill>
              </a:rPr>
              <a:t>would</a:t>
            </a:r>
            <a:r>
              <a:rPr lang="fi-FI" sz="1200" dirty="0" smtClean="0">
                <a:solidFill>
                  <a:schemeClr val="tx2">
                    <a:lumMod val="50000"/>
                  </a:schemeClr>
                </a:solidFill>
              </a:rPr>
              <a:t> </a:t>
            </a:r>
            <a:r>
              <a:rPr lang="fi-FI" sz="1200" dirty="0" err="1" smtClean="0">
                <a:solidFill>
                  <a:schemeClr val="tx2">
                    <a:lumMod val="50000"/>
                  </a:schemeClr>
                </a:solidFill>
              </a:rPr>
              <a:t>be</a:t>
            </a:r>
            <a:r>
              <a:rPr lang="fi-FI" sz="1200" dirty="0" smtClean="0">
                <a:solidFill>
                  <a:schemeClr val="tx2">
                    <a:lumMod val="50000"/>
                  </a:schemeClr>
                </a:solidFill>
              </a:rPr>
              <a:t> </a:t>
            </a:r>
            <a:r>
              <a:rPr lang="fi-FI" sz="1200" dirty="0" err="1" smtClean="0">
                <a:solidFill>
                  <a:schemeClr val="tx2">
                    <a:lumMod val="50000"/>
                  </a:schemeClr>
                </a:solidFill>
              </a:rPr>
              <a:t>delivered</a:t>
            </a:r>
            <a:r>
              <a:rPr lang="fi-FI" sz="1200" dirty="0" smtClean="0">
                <a:solidFill>
                  <a:schemeClr val="tx2">
                    <a:lumMod val="50000"/>
                  </a:schemeClr>
                </a:solidFill>
              </a:rPr>
              <a:t> </a:t>
            </a:r>
            <a:r>
              <a:rPr lang="fi-FI" sz="1200" dirty="0" err="1" smtClean="0">
                <a:solidFill>
                  <a:schemeClr val="tx2">
                    <a:lumMod val="50000"/>
                  </a:schemeClr>
                </a:solidFill>
              </a:rPr>
              <a:t>with</a:t>
            </a:r>
            <a:r>
              <a:rPr lang="fi-FI" sz="1200" dirty="0" smtClean="0">
                <a:solidFill>
                  <a:schemeClr val="tx2">
                    <a:lumMod val="50000"/>
                  </a:schemeClr>
                </a:solidFill>
              </a:rPr>
              <a:t> </a:t>
            </a:r>
            <a:r>
              <a:rPr lang="fi-FI" sz="1200" dirty="0" err="1" smtClean="0">
                <a:solidFill>
                  <a:schemeClr val="tx2">
                    <a:lumMod val="50000"/>
                  </a:schemeClr>
                </a:solidFill>
              </a:rPr>
              <a:t>half</a:t>
            </a:r>
            <a:r>
              <a:rPr lang="fi-FI" sz="1200" dirty="0" smtClean="0">
                <a:solidFill>
                  <a:schemeClr val="tx2">
                    <a:lumMod val="50000"/>
                  </a:schemeClr>
                </a:solidFill>
              </a:rPr>
              <a:t> the FTE </a:t>
            </a:r>
            <a:r>
              <a:rPr lang="fi-FI" sz="1200" dirty="0" err="1" smtClean="0">
                <a:solidFill>
                  <a:schemeClr val="tx2">
                    <a:lumMod val="50000"/>
                  </a:schemeClr>
                </a:solidFill>
              </a:rPr>
              <a:t>effort</a:t>
            </a:r>
            <a:r>
              <a:rPr lang="fi-FI" sz="1200" dirty="0" smtClean="0">
                <a:solidFill>
                  <a:schemeClr val="tx2">
                    <a:lumMod val="50000"/>
                  </a:schemeClr>
                </a:solidFill>
              </a:rPr>
              <a:t> </a:t>
            </a:r>
            <a:r>
              <a:rPr lang="fi-FI" sz="1200" dirty="0" err="1" smtClean="0">
                <a:solidFill>
                  <a:schemeClr val="tx2">
                    <a:lumMod val="50000"/>
                  </a:schemeClr>
                </a:solidFill>
              </a:rPr>
              <a:t>onshore</a:t>
            </a:r>
            <a:r>
              <a:rPr lang="fi-FI" sz="1200" dirty="0" smtClean="0">
                <a:solidFill>
                  <a:schemeClr val="tx2">
                    <a:lumMod val="50000"/>
                  </a:schemeClr>
                </a:solidFill>
              </a:rPr>
              <a:t>.</a:t>
            </a:r>
          </a:p>
          <a:p>
            <a:pPr marL="166193" indent="-166193" defTabSz="914365">
              <a:lnSpc>
                <a:spcPct val="90000"/>
              </a:lnSpc>
              <a:spcAft>
                <a:spcPts val="600"/>
              </a:spcAft>
              <a:buClr>
                <a:schemeClr val="accent5"/>
              </a:buClr>
            </a:pPr>
            <a:r>
              <a:rPr lang="fi-FI" sz="1200" dirty="0" smtClean="0">
                <a:solidFill>
                  <a:schemeClr val="tx2">
                    <a:lumMod val="50000"/>
                  </a:schemeClr>
                </a:solidFill>
              </a:rPr>
              <a:t>	(25 FTE, 21 </a:t>
            </a:r>
            <a:r>
              <a:rPr lang="fi-FI" sz="1200" dirty="0" err="1" smtClean="0">
                <a:solidFill>
                  <a:schemeClr val="tx2">
                    <a:lumMod val="50000"/>
                  </a:schemeClr>
                </a:solidFill>
              </a:rPr>
              <a:t>days</a:t>
            </a:r>
            <a:r>
              <a:rPr lang="fi-FI" sz="1200" dirty="0" smtClean="0">
                <a:solidFill>
                  <a:schemeClr val="tx2">
                    <a:lumMod val="50000"/>
                  </a:schemeClr>
                </a:solidFill>
              </a:rPr>
              <a:t> a </a:t>
            </a:r>
            <a:r>
              <a:rPr lang="fi-FI" sz="1200" dirty="0" err="1" smtClean="0">
                <a:solidFill>
                  <a:schemeClr val="tx2">
                    <a:lumMod val="50000"/>
                  </a:schemeClr>
                </a:solidFill>
              </a:rPr>
              <a:t>month</a:t>
            </a:r>
            <a:r>
              <a:rPr lang="fi-FI" sz="1200" dirty="0" smtClean="0">
                <a:solidFill>
                  <a:schemeClr val="tx2">
                    <a:lumMod val="50000"/>
                  </a:schemeClr>
                </a:solidFill>
              </a:rPr>
              <a:t>, 7,5 </a:t>
            </a:r>
            <a:r>
              <a:rPr lang="fi-FI" sz="1200" dirty="0" err="1" smtClean="0">
                <a:solidFill>
                  <a:schemeClr val="tx2">
                    <a:lumMod val="50000"/>
                  </a:schemeClr>
                </a:solidFill>
              </a:rPr>
              <a:t>hrs/day</a:t>
            </a:r>
            <a:r>
              <a:rPr lang="fi-FI" sz="1200" dirty="0" smtClean="0">
                <a:solidFill>
                  <a:schemeClr val="tx2">
                    <a:lumMod val="50000"/>
                  </a:schemeClr>
                </a:solidFill>
              </a:rPr>
              <a:t>, 120 €/hr =&gt; 473 </a:t>
            </a:r>
            <a:r>
              <a:rPr lang="fi-FI" sz="1200" dirty="0" err="1" smtClean="0">
                <a:solidFill>
                  <a:schemeClr val="tx2">
                    <a:lumMod val="50000"/>
                  </a:schemeClr>
                </a:solidFill>
              </a:rPr>
              <a:t>k€</a:t>
            </a:r>
            <a:r>
              <a:rPr lang="fi-FI" sz="1200" dirty="0" smtClean="0">
                <a:solidFill>
                  <a:schemeClr val="tx2">
                    <a:lumMod val="50000"/>
                  </a:schemeClr>
                </a:solidFill>
              </a:rPr>
              <a:t> / </a:t>
            </a:r>
            <a:r>
              <a:rPr lang="fi-FI" sz="1200" dirty="0" err="1" smtClean="0">
                <a:solidFill>
                  <a:schemeClr val="tx2">
                    <a:lumMod val="50000"/>
                  </a:schemeClr>
                </a:solidFill>
              </a:rPr>
              <a:t>month</a:t>
            </a:r>
            <a:r>
              <a:rPr lang="fi-FI" sz="1200" dirty="0" smtClean="0">
                <a:solidFill>
                  <a:schemeClr val="tx2">
                    <a:lumMod val="50000"/>
                  </a:schemeClr>
                </a:solidFill>
              </a:rPr>
              <a:t>) </a:t>
            </a:r>
          </a:p>
        </p:txBody>
      </p:sp>
      <p:pic>
        <p:nvPicPr>
          <p:cNvPr id="416770" name="Picture 2"/>
          <p:cNvPicPr>
            <a:picLocks noChangeAspect="1" noChangeArrowheads="1"/>
          </p:cNvPicPr>
          <p:nvPr/>
        </p:nvPicPr>
        <p:blipFill>
          <a:blip r:embed="rId2" cstate="print"/>
          <a:srcRect/>
          <a:stretch>
            <a:fillRect/>
          </a:stretch>
        </p:blipFill>
        <p:spPr bwMode="auto">
          <a:xfrm>
            <a:off x="5895099" y="2579879"/>
            <a:ext cx="3168301" cy="1793843"/>
          </a:xfrm>
          <a:prstGeom prst="rect">
            <a:avLst/>
          </a:prstGeom>
          <a:noFill/>
          <a:ln w="9525">
            <a:noFill/>
            <a:miter lim="800000"/>
            <a:headEnd/>
            <a:tailEnd/>
          </a:ln>
        </p:spPr>
      </p:pic>
      <p:pic>
        <p:nvPicPr>
          <p:cNvPr id="416772" name="Picture 4"/>
          <p:cNvPicPr>
            <a:picLocks noChangeAspect="1" noChangeArrowheads="1"/>
          </p:cNvPicPr>
          <p:nvPr/>
        </p:nvPicPr>
        <p:blipFill>
          <a:blip r:embed="rId3" cstate="print"/>
          <a:srcRect/>
          <a:stretch>
            <a:fillRect/>
          </a:stretch>
        </p:blipFill>
        <p:spPr bwMode="auto">
          <a:xfrm>
            <a:off x="5895098" y="4547602"/>
            <a:ext cx="3143250" cy="8141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Even if we separate Middleware support from the scope the business critical AO core – and majority of work – remains</a:t>
            </a:r>
            <a:endParaRPr lang="fi-FI" sz="2800" dirty="0"/>
          </a:p>
        </p:txBody>
      </p:sp>
      <p:sp>
        <p:nvSpPr>
          <p:cNvPr id="35" name="Rounded Rectangle 34"/>
          <p:cNvSpPr/>
          <p:nvPr/>
        </p:nvSpPr>
        <p:spPr>
          <a:xfrm>
            <a:off x="223284" y="1416543"/>
            <a:ext cx="9441711" cy="4860000"/>
          </a:xfrm>
          <a:prstGeom prst="roundRect">
            <a:avLst>
              <a:gd name="adj" fmla="val 7479"/>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36" name="Rounded Rectangle 35"/>
          <p:cNvSpPr/>
          <p:nvPr/>
        </p:nvSpPr>
        <p:spPr>
          <a:xfrm>
            <a:off x="625559" y="1478437"/>
            <a:ext cx="8640000" cy="306000"/>
          </a:xfrm>
          <a:prstGeom prst="roundRect">
            <a:avLst/>
          </a:prstGeom>
          <a:ln w="19050"/>
        </p:spPr>
        <p:style>
          <a:lnRef idx="3">
            <a:schemeClr val="lt1"/>
          </a:lnRef>
          <a:fillRef idx="1">
            <a:schemeClr val="accent1"/>
          </a:fillRef>
          <a:effectRef idx="1">
            <a:schemeClr val="accent1"/>
          </a:effectRef>
          <a:fontRef idx="minor">
            <a:schemeClr val="lt1"/>
          </a:fontRef>
        </p:style>
        <p:txBody>
          <a:bodyPr rtlCol="0" anchor="ctr"/>
          <a:lstStyle/>
          <a:p>
            <a:pPr algn="ctr"/>
            <a:r>
              <a:rPr lang="fi-FI" sz="1200" b="1" dirty="0" smtClean="0">
                <a:solidFill>
                  <a:schemeClr val="bg1"/>
                </a:solidFill>
              </a:rPr>
              <a:t>SOK </a:t>
            </a:r>
            <a:r>
              <a:rPr lang="fi-FI" sz="1200" b="1" dirty="0" err="1" smtClean="0">
                <a:solidFill>
                  <a:schemeClr val="bg1"/>
                </a:solidFill>
              </a:rPr>
              <a:t>Chains</a:t>
            </a:r>
            <a:r>
              <a:rPr lang="fi-FI" sz="1200" b="1" dirty="0" smtClean="0">
                <a:solidFill>
                  <a:schemeClr val="bg1"/>
                </a:solidFill>
              </a:rPr>
              <a:t>’ and Stores’ Business</a:t>
            </a:r>
          </a:p>
        </p:txBody>
      </p:sp>
      <p:sp>
        <p:nvSpPr>
          <p:cNvPr id="37" name="Rounded Rectangle 36"/>
          <p:cNvSpPr/>
          <p:nvPr/>
        </p:nvSpPr>
        <p:spPr>
          <a:xfrm>
            <a:off x="625559" y="1826544"/>
            <a:ext cx="8640000" cy="306000"/>
          </a:xfrm>
          <a:prstGeom prst="roundRect">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Service Desk Level 0 + 1</a:t>
            </a:r>
            <a:endParaRPr lang="fi-FI" sz="1200" b="1" dirty="0" err="1" smtClean="0">
              <a:solidFill>
                <a:schemeClr val="bg1">
                  <a:lumMod val="75000"/>
                </a:schemeClr>
              </a:solidFill>
            </a:endParaRPr>
          </a:p>
        </p:txBody>
      </p:sp>
      <p:sp>
        <p:nvSpPr>
          <p:cNvPr id="38" name="TextBox 37"/>
          <p:cNvSpPr txBox="1"/>
          <p:nvPr/>
        </p:nvSpPr>
        <p:spPr>
          <a:xfrm>
            <a:off x="625559" y="5935514"/>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a:t>
            </a:r>
          </a:p>
        </p:txBody>
      </p:sp>
      <p:sp>
        <p:nvSpPr>
          <p:cNvPr id="39" name="TextBox 38"/>
          <p:cNvSpPr txBox="1"/>
          <p:nvPr/>
        </p:nvSpPr>
        <p:spPr>
          <a:xfrm>
            <a:off x="625559" y="5597142"/>
            <a:ext cx="8640000" cy="288000"/>
          </a:xfrm>
          <a:prstGeom prst="roundRect">
            <a:avLst>
              <a:gd name="adj" fmla="val 27075"/>
            </a:avLst>
          </a:prstGeom>
          <a:solidFill>
            <a:schemeClr val="bg1">
              <a:lumMod val="95000"/>
            </a:schemeClr>
          </a:solidFill>
          <a:ln w="19050">
            <a:solidFill>
              <a:schemeClr val="bg2">
                <a:lumMod val="60000"/>
                <a:lumOff val="40000"/>
              </a:schemeClr>
            </a:solidFill>
            <a:prstDash val="solid"/>
          </a:ln>
        </p:spPr>
        <p:txBody>
          <a:bodyPr wrap="square" rtlCol="0" anchor="ctr">
            <a:spAutoFit/>
          </a:bodyPr>
          <a:lstStyle/>
          <a:p>
            <a:pPr algn="ctr"/>
            <a:r>
              <a:rPr lang="en-GB" sz="1200" b="1" dirty="0" smtClean="0">
                <a:solidFill>
                  <a:schemeClr val="bg1">
                    <a:lumMod val="75000"/>
                  </a:schemeClr>
                </a:solidFill>
              </a:rPr>
              <a:t>Infrastructure Monitoring</a:t>
            </a:r>
          </a:p>
        </p:txBody>
      </p:sp>
      <p:sp>
        <p:nvSpPr>
          <p:cNvPr id="40" name="Rounded Rectangle 39"/>
          <p:cNvSpPr/>
          <p:nvPr/>
        </p:nvSpPr>
        <p:spPr>
          <a:xfrm>
            <a:off x="741687"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TILHAL</a:t>
            </a:r>
          </a:p>
        </p:txBody>
      </p:sp>
      <p:sp>
        <p:nvSpPr>
          <p:cNvPr id="42" name="Rounded Rectangle 41"/>
          <p:cNvSpPr/>
          <p:nvPr/>
        </p:nvSpPr>
        <p:spPr>
          <a:xfrm>
            <a:off x="2475221"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TAVHAL</a:t>
            </a:r>
          </a:p>
        </p:txBody>
      </p:sp>
      <p:sp>
        <p:nvSpPr>
          <p:cNvPr id="43" name="Rounded Rectangle 42"/>
          <p:cNvSpPr/>
          <p:nvPr/>
        </p:nvSpPr>
        <p:spPr>
          <a:xfrm>
            <a:off x="4208755" y="2092704"/>
            <a:ext cx="1440000" cy="2667025"/>
          </a:xfrm>
          <a:prstGeom prst="roundRect">
            <a:avLst>
              <a:gd name="adj" fmla="val 10033"/>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VALHAL</a:t>
            </a:r>
          </a:p>
        </p:txBody>
      </p:sp>
      <p:sp>
        <p:nvSpPr>
          <p:cNvPr id="44" name="Rounded Rectangle 43"/>
          <p:cNvSpPr/>
          <p:nvPr/>
        </p:nvSpPr>
        <p:spPr>
          <a:xfrm>
            <a:off x="5942289"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RAPANA</a:t>
            </a:r>
          </a:p>
        </p:txBody>
      </p:sp>
      <p:sp>
        <p:nvSpPr>
          <p:cNvPr id="45" name="Rounded Rectangle 44"/>
          <p:cNvSpPr/>
          <p:nvPr/>
        </p:nvSpPr>
        <p:spPr>
          <a:xfrm>
            <a:off x="7675823" y="2092704"/>
            <a:ext cx="1440000" cy="2667025"/>
          </a:xfrm>
          <a:prstGeom prst="roundRect">
            <a:avLst>
              <a:gd name="adj" fmla="val 9085"/>
            </a:avLst>
          </a:prstGeom>
          <a:solidFill>
            <a:schemeClr val="bg2"/>
          </a:solidFill>
          <a:ln w="19050"/>
        </p:spPr>
        <p:style>
          <a:lnRef idx="3">
            <a:schemeClr val="lt1"/>
          </a:lnRef>
          <a:fillRef idx="1">
            <a:schemeClr val="accent5"/>
          </a:fillRef>
          <a:effectRef idx="1">
            <a:schemeClr val="accent5"/>
          </a:effectRef>
          <a:fontRef idx="minor">
            <a:schemeClr val="lt1"/>
          </a:fontRef>
        </p:style>
        <p:txBody>
          <a:bodyPr rtlCol="0" anchor="t"/>
          <a:lstStyle/>
          <a:p>
            <a:pPr algn="ctr"/>
            <a:r>
              <a:rPr lang="fi-FI" sz="1200" dirty="0" smtClean="0">
                <a:solidFill>
                  <a:schemeClr val="bg1"/>
                </a:solidFill>
              </a:rPr>
              <a:t>ENNOPT</a:t>
            </a:r>
          </a:p>
        </p:txBody>
      </p:sp>
      <p:sp>
        <p:nvSpPr>
          <p:cNvPr id="46" name="Rounded Rectangle 45"/>
          <p:cNvSpPr/>
          <p:nvPr/>
        </p:nvSpPr>
        <p:spPr>
          <a:xfrm>
            <a:off x="625559" y="2407901"/>
            <a:ext cx="8640000" cy="306000"/>
          </a:xfrm>
          <a:prstGeom prst="roundRect">
            <a:avLst/>
          </a:prstGeom>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en-GB" sz="1200" b="1" dirty="0" smtClean="0"/>
              <a:t>Service Desk Level 2 (Process and Application Support)</a:t>
            </a:r>
            <a:endParaRPr lang="fi-FI" sz="1200" dirty="0" err="1" smtClean="0">
              <a:solidFill>
                <a:schemeClr val="bg1"/>
              </a:solidFill>
            </a:endParaRPr>
          </a:p>
        </p:txBody>
      </p:sp>
      <p:sp>
        <p:nvSpPr>
          <p:cNvPr id="47" name="Rounded Rectangle 46"/>
          <p:cNvSpPr/>
          <p:nvPr/>
        </p:nvSpPr>
        <p:spPr>
          <a:xfrm>
            <a:off x="625559" y="4327463"/>
            <a:ext cx="8640000" cy="936000"/>
          </a:xfrm>
          <a:prstGeom prst="roundRect">
            <a:avLst>
              <a:gd name="adj" fmla="val 8327"/>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Support</a:t>
            </a:r>
            <a:endParaRPr lang="fi-FI" sz="1200" dirty="0" err="1" smtClean="0">
              <a:solidFill>
                <a:schemeClr val="bg1"/>
              </a:solidFill>
            </a:endParaRPr>
          </a:p>
        </p:txBody>
      </p:sp>
      <p:sp>
        <p:nvSpPr>
          <p:cNvPr id="48" name="Rounded Rectangle 47"/>
          <p:cNvSpPr/>
          <p:nvPr/>
        </p:nvSpPr>
        <p:spPr>
          <a:xfrm>
            <a:off x="762921" y="5316301"/>
            <a:ext cx="8352000" cy="216000"/>
          </a:xfrm>
          <a:prstGeom prst="roundRect">
            <a:avLst>
              <a:gd name="adj" fmla="val 27005"/>
            </a:avLst>
          </a:prstGeom>
          <a:solidFill>
            <a:schemeClr val="bg1">
              <a:lumMod val="95000"/>
            </a:schemeClr>
          </a:solidFill>
          <a:ln w="19050">
            <a:solidFill>
              <a:schemeClr val="bg2">
                <a:lumMod val="60000"/>
                <a:lumOff val="40000"/>
              </a:schemeClr>
            </a:solidFill>
          </a:ln>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r>
              <a:rPr lang="fi-FI" sz="900" dirty="0" err="1" smtClean="0">
                <a:solidFill>
                  <a:schemeClr val="bg1">
                    <a:lumMod val="75000"/>
                  </a:schemeClr>
                </a:solidFill>
              </a:rPr>
              <a:t>Database</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Datastage</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Batch</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r>
              <a:rPr lang="fi-FI" sz="900" dirty="0" smtClean="0">
                <a:solidFill>
                  <a:schemeClr val="bg1">
                    <a:lumMod val="75000"/>
                  </a:schemeClr>
                </a:solidFill>
              </a:rPr>
              <a:t>, </a:t>
            </a:r>
            <a:r>
              <a:rPr lang="fi-FI" sz="900" dirty="0" err="1" smtClean="0">
                <a:solidFill>
                  <a:schemeClr val="bg1">
                    <a:lumMod val="75000"/>
                  </a:schemeClr>
                </a:solidFill>
              </a:rPr>
              <a:t>Middleware</a:t>
            </a:r>
            <a:r>
              <a:rPr lang="fi-FI" sz="900" dirty="0" smtClean="0">
                <a:solidFill>
                  <a:schemeClr val="bg1">
                    <a:lumMod val="75000"/>
                  </a:schemeClr>
                </a:solidFill>
              </a:rPr>
              <a:t> and </a:t>
            </a:r>
            <a:r>
              <a:rPr lang="fi-FI" sz="900" dirty="0" err="1" smtClean="0">
                <a:solidFill>
                  <a:schemeClr val="bg1">
                    <a:lumMod val="75000"/>
                  </a:schemeClr>
                </a:solidFill>
              </a:rPr>
              <a:t>Microstrategy</a:t>
            </a:r>
            <a:r>
              <a:rPr lang="fi-FI" sz="900" dirty="0" smtClean="0">
                <a:solidFill>
                  <a:schemeClr val="bg1">
                    <a:lumMod val="75000"/>
                  </a:schemeClr>
                </a:solidFill>
              </a:rPr>
              <a:t> </a:t>
            </a:r>
            <a:r>
              <a:rPr lang="fi-FI" sz="900" dirty="0" err="1" smtClean="0">
                <a:solidFill>
                  <a:schemeClr val="bg1">
                    <a:lumMod val="75000"/>
                  </a:schemeClr>
                </a:solidFill>
              </a:rPr>
              <a:t>Support</a:t>
            </a:r>
            <a:r>
              <a:rPr lang="fi-FI" sz="900" dirty="0" smtClean="0">
                <a:solidFill>
                  <a:schemeClr val="bg1">
                    <a:lumMod val="75000"/>
                  </a:schemeClr>
                </a:solidFill>
              </a:rPr>
              <a:t> </a:t>
            </a:r>
            <a:r>
              <a:rPr lang="fi-FI" sz="900" dirty="0" err="1" smtClean="0">
                <a:solidFill>
                  <a:schemeClr val="bg1">
                    <a:lumMod val="75000"/>
                  </a:schemeClr>
                </a:solidFill>
              </a:rPr>
              <a:t>services</a:t>
            </a:r>
            <a:endParaRPr lang="fi-FI" sz="900" dirty="0" smtClean="0">
              <a:solidFill>
                <a:schemeClr val="bg1">
                  <a:lumMod val="75000"/>
                </a:schemeClr>
              </a:solidFill>
            </a:endParaRPr>
          </a:p>
        </p:txBody>
      </p:sp>
      <p:grpSp>
        <p:nvGrpSpPr>
          <p:cNvPr id="49" name="Group 87"/>
          <p:cNvGrpSpPr/>
          <p:nvPr/>
        </p:nvGrpSpPr>
        <p:grpSpPr>
          <a:xfrm>
            <a:off x="762921" y="4972632"/>
            <a:ext cx="8352000" cy="216000"/>
            <a:chOff x="744279" y="4930100"/>
            <a:chExt cx="8352000" cy="216000"/>
          </a:xfrm>
        </p:grpSpPr>
        <p:sp>
          <p:nvSpPr>
            <p:cNvPr id="50" name="Rounded Rectangle 49"/>
            <p:cNvSpPr/>
            <p:nvPr/>
          </p:nvSpPr>
          <p:spPr>
            <a:xfrm>
              <a:off x="744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1" name="Rounded Rectangle 50"/>
            <p:cNvSpPr/>
            <p:nvPr/>
          </p:nvSpPr>
          <p:spPr>
            <a:xfrm>
              <a:off x="2472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2" name="Rounded Rectangle 51"/>
            <p:cNvSpPr/>
            <p:nvPr/>
          </p:nvSpPr>
          <p:spPr>
            <a:xfrm>
              <a:off x="4200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3" name="Rounded Rectangle 52"/>
            <p:cNvSpPr/>
            <p:nvPr/>
          </p:nvSpPr>
          <p:spPr>
            <a:xfrm>
              <a:off x="5928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sp>
          <p:nvSpPr>
            <p:cNvPr id="54" name="Rounded Rectangle 53"/>
            <p:cNvSpPr/>
            <p:nvPr/>
          </p:nvSpPr>
          <p:spPr>
            <a:xfrm>
              <a:off x="7656279" y="4930100"/>
              <a:ext cx="1440000" cy="216000"/>
            </a:xfrm>
            <a:prstGeom prst="roundRect">
              <a:avLst>
                <a:gd name="adj" fmla="val 31434"/>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buFont typeface="Arial" pitchFamily="34" charset="0"/>
                <a:buChar char="•"/>
              </a:pPr>
              <a:r>
                <a:rPr lang="fi-FI" sz="900" dirty="0" err="1" smtClean="0">
                  <a:solidFill>
                    <a:schemeClr val="bg1"/>
                  </a:solidFill>
                </a:rPr>
                <a:t>Technical</a:t>
              </a:r>
              <a:r>
                <a:rPr lang="fi-FI" sz="900" dirty="0" smtClean="0">
                  <a:solidFill>
                    <a:schemeClr val="bg1"/>
                  </a:solidFill>
                </a:rPr>
                <a:t> </a:t>
              </a:r>
              <a:r>
                <a:rPr lang="fi-FI" sz="900" dirty="0" err="1" smtClean="0">
                  <a:solidFill>
                    <a:schemeClr val="bg1"/>
                  </a:solidFill>
                </a:rPr>
                <a:t>Lead</a:t>
              </a:r>
              <a:endParaRPr lang="fi-FI" sz="900" dirty="0" smtClean="0">
                <a:solidFill>
                  <a:schemeClr val="bg1"/>
                </a:solidFill>
              </a:endParaRPr>
            </a:p>
          </p:txBody>
        </p:sp>
      </p:grpSp>
      <p:grpSp>
        <p:nvGrpSpPr>
          <p:cNvPr id="55" name="Group 88"/>
          <p:cNvGrpSpPr/>
          <p:nvPr/>
        </p:nvGrpSpPr>
        <p:grpSpPr>
          <a:xfrm>
            <a:off x="1444370" y="4405544"/>
            <a:ext cx="6981809" cy="216000"/>
            <a:chOff x="1425728" y="4394910"/>
            <a:chExt cx="6981809" cy="216000"/>
          </a:xfrm>
        </p:grpSpPr>
        <p:sp>
          <p:nvSpPr>
            <p:cNvPr id="56" name="Rounded Rectangle 55"/>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sp>
          <p:nvSpPr>
            <p:cNvPr id="57" name="Rounded Rectangle 56"/>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Business </a:t>
              </a:r>
              <a:r>
                <a:rPr lang="fi-FI" sz="900" dirty="0" err="1" smtClean="0">
                  <a:solidFill>
                    <a:schemeClr val="bg1"/>
                  </a:solidFill>
                </a:rPr>
                <a:t>Process</a:t>
              </a:r>
              <a:r>
                <a:rPr lang="fi-FI" sz="900" dirty="0" smtClean="0">
                  <a:solidFill>
                    <a:schemeClr val="bg1"/>
                  </a:solidFill>
                </a:rPr>
                <a:t> Area </a:t>
              </a:r>
              <a:r>
                <a:rPr lang="fi-FI" sz="900" dirty="0" err="1" smtClean="0">
                  <a:solidFill>
                    <a:schemeClr val="bg1"/>
                  </a:solidFill>
                </a:rPr>
                <a:t>Lead</a:t>
              </a:r>
              <a:endParaRPr lang="fi-FI" sz="900" dirty="0" smtClean="0">
                <a:solidFill>
                  <a:schemeClr val="bg1"/>
                </a:solidFill>
              </a:endParaRPr>
            </a:p>
          </p:txBody>
        </p:sp>
      </p:grpSp>
      <p:sp>
        <p:nvSpPr>
          <p:cNvPr id="58" name="Rounded Rectangle 57"/>
          <p:cNvSpPr/>
          <p:nvPr/>
        </p:nvSpPr>
        <p:spPr>
          <a:xfrm>
            <a:off x="4218921" y="4692492"/>
            <a:ext cx="1440000" cy="216000"/>
          </a:xfrm>
          <a:prstGeom prst="roundRect">
            <a:avLst>
              <a:gd name="adj" fmla="val 25159"/>
            </a:avLst>
          </a:prstGeom>
          <a:solidFill>
            <a:schemeClr val="accent4"/>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err="1" smtClean="0">
                <a:solidFill>
                  <a:schemeClr val="bg1"/>
                </a:solidFill>
              </a:rPr>
              <a:t>Production</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grpSp>
        <p:nvGrpSpPr>
          <p:cNvPr id="59" name="Group 93"/>
          <p:cNvGrpSpPr/>
          <p:nvPr/>
        </p:nvGrpSpPr>
        <p:grpSpPr>
          <a:xfrm>
            <a:off x="625559" y="2764465"/>
            <a:ext cx="8640000" cy="1512000"/>
            <a:chOff x="606917" y="2775098"/>
            <a:chExt cx="8640000" cy="1512000"/>
          </a:xfrm>
        </p:grpSpPr>
        <p:sp>
          <p:nvSpPr>
            <p:cNvPr id="60" name="Rounded Rectangle 59"/>
            <p:cNvSpPr/>
            <p:nvPr/>
          </p:nvSpPr>
          <p:spPr>
            <a:xfrm>
              <a:off x="606917" y="2775098"/>
              <a:ext cx="8640000" cy="1512000"/>
            </a:xfrm>
            <a:prstGeom prst="roundRect">
              <a:avLst>
                <a:gd name="adj" fmla="val 6293"/>
              </a:avLst>
            </a:prstGeom>
            <a:ln w="19050"/>
          </p:spPr>
          <p:style>
            <a:lnRef idx="3">
              <a:schemeClr val="lt1"/>
            </a:lnRef>
            <a:fillRef idx="1">
              <a:schemeClr val="accent5"/>
            </a:fillRef>
            <a:effectRef idx="1">
              <a:schemeClr val="accent5"/>
            </a:effectRef>
            <a:fontRef idx="minor">
              <a:schemeClr val="lt1"/>
            </a:fontRef>
          </p:style>
          <p:txBody>
            <a:bodyPr rtlCol="0" anchor="t"/>
            <a:lstStyle/>
            <a:p>
              <a:pPr algn="ctr"/>
              <a:r>
                <a:rPr lang="en-GB" sz="1200" b="1" dirty="0" smtClean="0"/>
                <a:t>Service Management</a:t>
              </a:r>
              <a:endParaRPr lang="fi-FI" sz="1200" dirty="0" err="1" smtClean="0">
                <a:solidFill>
                  <a:schemeClr val="bg1"/>
                </a:solidFill>
              </a:endParaRPr>
            </a:p>
          </p:txBody>
        </p:sp>
        <p:sp>
          <p:nvSpPr>
            <p:cNvPr id="61" name="Rounded Rectangle 60"/>
            <p:cNvSpPr/>
            <p:nvPr/>
          </p:nvSpPr>
          <p:spPr>
            <a:xfrm>
              <a:off x="723014" y="3130299"/>
              <a:ext cx="8352000" cy="432000"/>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smtClean="0">
                  <a:solidFill>
                    <a:schemeClr val="bg1"/>
                  </a:solidFill>
                </a:rPr>
                <a:t>Service </a:t>
              </a:r>
              <a:r>
                <a:rPr lang="fi-FI" sz="900" i="1" dirty="0" err="1" smtClean="0">
                  <a:solidFill>
                    <a:schemeClr val="bg1"/>
                  </a:solidFill>
                </a:rPr>
                <a:t>Performance</a:t>
              </a:r>
              <a:r>
                <a:rPr lang="fi-FI" sz="900" i="1" dirty="0" smtClean="0">
                  <a:solidFill>
                    <a:schemeClr val="bg1"/>
                  </a:solidFill>
                </a:rPr>
                <a:t> &amp; Service Management:</a:t>
              </a:r>
            </a:p>
            <a:p>
              <a:pPr algn="ctr"/>
              <a:r>
                <a:rPr lang="fi-FI" sz="900" dirty="0" smtClean="0">
                  <a:solidFill>
                    <a:schemeClr val="bg1"/>
                  </a:solidFill>
                </a:rPr>
                <a:t>Service </a:t>
              </a:r>
              <a:r>
                <a:rPr lang="fi-FI" sz="900" dirty="0" err="1" smtClean="0">
                  <a:solidFill>
                    <a:schemeClr val="bg1"/>
                  </a:solidFill>
                </a:rPr>
                <a:t>Level</a:t>
              </a:r>
              <a:r>
                <a:rPr lang="fi-FI" sz="900" dirty="0" smtClean="0">
                  <a:solidFill>
                    <a:schemeClr val="bg1"/>
                  </a:solidFill>
                </a:rPr>
                <a:t> Management, Service </a:t>
              </a:r>
              <a:r>
                <a:rPr lang="fi-FI" sz="900" dirty="0" err="1" smtClean="0">
                  <a:solidFill>
                    <a:schemeClr val="bg1"/>
                  </a:solidFill>
                </a:rPr>
                <a:t>Reporting</a:t>
              </a:r>
              <a:r>
                <a:rPr lang="fi-FI" sz="900" dirty="0" smtClean="0">
                  <a:solidFill>
                    <a:schemeClr val="bg1"/>
                  </a:solidFill>
                </a:rPr>
                <a:t>, </a:t>
              </a:r>
              <a:r>
                <a:rPr lang="fi-FI" sz="900" dirty="0" err="1" smtClean="0">
                  <a:solidFill>
                    <a:schemeClr val="bg1"/>
                  </a:solidFill>
                </a:rPr>
                <a:t>Continuous</a:t>
              </a:r>
              <a:r>
                <a:rPr lang="fi-FI" sz="900" dirty="0" smtClean="0">
                  <a:solidFill>
                    <a:schemeClr val="bg1"/>
                  </a:solidFill>
                </a:rPr>
                <a:t> Service </a:t>
              </a:r>
              <a:r>
                <a:rPr lang="fi-FI" sz="900" dirty="0" err="1" smtClean="0">
                  <a:solidFill>
                    <a:schemeClr val="bg1"/>
                  </a:solidFill>
                </a:rPr>
                <a:t>Improvement</a:t>
              </a:r>
              <a:endParaRPr lang="fi-FI" sz="900" dirty="0" smtClean="0">
                <a:solidFill>
                  <a:schemeClr val="bg1"/>
                </a:solidFill>
              </a:endParaRPr>
            </a:p>
          </p:txBody>
        </p:sp>
        <p:sp>
          <p:nvSpPr>
            <p:cNvPr id="62" name="Rounded Rectangle 61"/>
            <p:cNvSpPr/>
            <p:nvPr/>
          </p:nvSpPr>
          <p:spPr>
            <a:xfrm>
              <a:off x="737185" y="3622955"/>
              <a:ext cx="8352000" cy="575481"/>
            </a:xfrm>
            <a:prstGeom prst="roundRect">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algn="ctr"/>
              <a:r>
                <a:rPr lang="fi-FI" sz="900" i="1" dirty="0" err="1" smtClean="0">
                  <a:solidFill>
                    <a:schemeClr val="bg1"/>
                  </a:solidFill>
                </a:rPr>
                <a:t>Cross</a:t>
              </a:r>
              <a:r>
                <a:rPr lang="fi-FI" sz="900" i="1" dirty="0" smtClean="0">
                  <a:solidFill>
                    <a:schemeClr val="bg1"/>
                  </a:solidFill>
                </a:rPr>
                <a:t> Service Tower Operations:</a:t>
              </a:r>
            </a:p>
            <a:p>
              <a:pPr algn="ctr"/>
              <a:r>
                <a:rPr lang="fi-FI" sz="900" dirty="0" err="1" smtClean="0">
                  <a:solidFill>
                    <a:schemeClr val="bg1"/>
                  </a:solidFill>
                </a:rPr>
                <a:t>Incident</a:t>
              </a:r>
              <a:r>
                <a:rPr lang="fi-FI" sz="900" dirty="0" smtClean="0">
                  <a:solidFill>
                    <a:schemeClr val="bg1"/>
                  </a:solidFill>
                </a:rPr>
                <a:t> Management, </a:t>
              </a:r>
              <a:r>
                <a:rPr lang="fi-FI" sz="900" dirty="0" err="1" smtClean="0">
                  <a:solidFill>
                    <a:schemeClr val="bg1"/>
                  </a:solidFill>
                </a:rPr>
                <a:t>Problem</a:t>
              </a:r>
              <a:r>
                <a:rPr lang="fi-FI" sz="900" dirty="0" smtClean="0">
                  <a:solidFill>
                    <a:schemeClr val="bg1"/>
                  </a:solidFill>
                </a:rPr>
                <a:t> Management, </a:t>
              </a:r>
              <a:r>
                <a:rPr lang="fi-FI" sz="900" dirty="0" err="1" smtClean="0">
                  <a:solidFill>
                    <a:schemeClr val="bg1"/>
                  </a:solidFill>
                </a:rPr>
                <a:t>Change</a:t>
              </a:r>
              <a:r>
                <a:rPr lang="fi-FI" sz="900" dirty="0" smtClean="0">
                  <a:solidFill>
                    <a:schemeClr val="bg1"/>
                  </a:solidFill>
                </a:rPr>
                <a:t> Management, </a:t>
              </a:r>
              <a:r>
                <a:rPr lang="fi-FI" sz="900" dirty="0" err="1" smtClean="0">
                  <a:solidFill>
                    <a:schemeClr val="bg1"/>
                  </a:solidFill>
                </a:rPr>
                <a:t>Event</a:t>
              </a:r>
              <a:r>
                <a:rPr lang="fi-FI" sz="900" dirty="0" smtClean="0">
                  <a:solidFill>
                    <a:schemeClr val="bg1"/>
                  </a:solidFill>
                </a:rPr>
                <a:t> Management, Release &amp; </a:t>
              </a:r>
              <a:r>
                <a:rPr lang="fi-FI" sz="900" dirty="0" err="1" smtClean="0">
                  <a:solidFill>
                    <a:schemeClr val="bg1"/>
                  </a:solidFill>
                </a:rPr>
                <a:t>Deployment</a:t>
              </a:r>
              <a:r>
                <a:rPr lang="fi-FI" sz="900" dirty="0" smtClean="0">
                  <a:solidFill>
                    <a:schemeClr val="bg1"/>
                  </a:solidFill>
                </a:rPr>
                <a:t> Management, Knowledge Management, </a:t>
              </a:r>
              <a:r>
                <a:rPr lang="fi-FI" sz="900" dirty="0" err="1" smtClean="0">
                  <a:solidFill>
                    <a:schemeClr val="bg1"/>
                  </a:solidFill>
                </a:rPr>
                <a:t>Request</a:t>
              </a:r>
              <a:r>
                <a:rPr lang="fi-FI" sz="900" dirty="0" smtClean="0">
                  <a:solidFill>
                    <a:schemeClr val="bg1"/>
                  </a:solidFill>
                </a:rPr>
                <a:t> </a:t>
              </a:r>
              <a:r>
                <a:rPr lang="fi-FI" sz="900" dirty="0" err="1" smtClean="0">
                  <a:solidFill>
                    <a:schemeClr val="bg1"/>
                  </a:solidFill>
                </a:rPr>
                <a:t>Fulfilment</a:t>
              </a:r>
              <a:r>
                <a:rPr lang="fi-FI" sz="900" dirty="0" smtClean="0">
                  <a:solidFill>
                    <a:schemeClr val="bg1"/>
                  </a:solidFill>
                </a:rPr>
                <a:t>, Service </a:t>
              </a:r>
              <a:r>
                <a:rPr lang="fi-FI" sz="900" dirty="0" err="1" smtClean="0">
                  <a:solidFill>
                    <a:schemeClr val="bg1"/>
                  </a:solidFill>
                </a:rPr>
                <a:t>Asset</a:t>
              </a:r>
              <a:r>
                <a:rPr lang="fi-FI" sz="900" dirty="0" smtClean="0">
                  <a:solidFill>
                    <a:schemeClr val="bg1"/>
                  </a:solidFill>
                </a:rPr>
                <a:t> Management, </a:t>
              </a:r>
              <a:r>
                <a:rPr lang="fi-FI" sz="900" dirty="0" err="1" smtClean="0">
                  <a:solidFill>
                    <a:schemeClr val="bg1"/>
                  </a:solidFill>
                </a:rPr>
                <a:t>Capacity</a:t>
              </a:r>
              <a:r>
                <a:rPr lang="fi-FI" sz="900" dirty="0" smtClean="0">
                  <a:solidFill>
                    <a:schemeClr val="bg1"/>
                  </a:solidFill>
                </a:rPr>
                <a:t> Management, </a:t>
              </a:r>
              <a:r>
                <a:rPr lang="fi-FI" sz="900" dirty="0" err="1" smtClean="0">
                  <a:solidFill>
                    <a:schemeClr val="bg1"/>
                  </a:solidFill>
                </a:rPr>
                <a:t>Configuration</a:t>
              </a:r>
              <a:r>
                <a:rPr lang="fi-FI" sz="900" dirty="0" smtClean="0">
                  <a:solidFill>
                    <a:schemeClr val="bg1"/>
                  </a:solidFill>
                </a:rPr>
                <a:t> Management, </a:t>
              </a:r>
              <a:r>
                <a:rPr lang="fi-FI" sz="900" dirty="0" err="1" smtClean="0">
                  <a:solidFill>
                    <a:schemeClr val="bg1"/>
                  </a:solidFill>
                </a:rPr>
                <a:t>Availability</a:t>
              </a:r>
              <a:r>
                <a:rPr lang="fi-FI" sz="900" dirty="0" smtClean="0">
                  <a:solidFill>
                    <a:schemeClr val="bg1"/>
                  </a:solidFill>
                </a:rPr>
                <a:t> Management</a:t>
              </a:r>
            </a:p>
          </p:txBody>
        </p:sp>
        <p:grpSp>
          <p:nvGrpSpPr>
            <p:cNvPr id="63" name="Group 89"/>
            <p:cNvGrpSpPr/>
            <p:nvPr/>
          </p:nvGrpSpPr>
          <p:grpSpPr>
            <a:xfrm>
              <a:off x="1418633" y="2846030"/>
              <a:ext cx="6981809" cy="216000"/>
              <a:chOff x="1425728" y="4394910"/>
              <a:chExt cx="6981809" cy="216000"/>
            </a:xfrm>
          </p:grpSpPr>
          <p:sp>
            <p:nvSpPr>
              <p:cNvPr id="64" name="Rounded Rectangle 63"/>
              <p:cNvSpPr/>
              <p:nvPr/>
            </p:nvSpPr>
            <p:spPr>
              <a:xfrm>
                <a:off x="1425728"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Service </a:t>
                </a:r>
                <a:r>
                  <a:rPr lang="fi-FI" sz="900" dirty="0" err="1" smtClean="0">
                    <a:solidFill>
                      <a:schemeClr val="bg1"/>
                    </a:solidFill>
                  </a:rPr>
                  <a:t>Delivery</a:t>
                </a:r>
                <a:r>
                  <a:rPr lang="fi-FI" sz="900" dirty="0" smtClean="0">
                    <a:solidFill>
                      <a:schemeClr val="bg1"/>
                    </a:solidFill>
                  </a:rPr>
                  <a:t> </a:t>
                </a:r>
                <a:r>
                  <a:rPr lang="fi-FI" sz="900" dirty="0" err="1" smtClean="0">
                    <a:solidFill>
                      <a:schemeClr val="bg1"/>
                    </a:solidFill>
                  </a:rPr>
                  <a:t>Manager</a:t>
                </a:r>
                <a:endParaRPr lang="fi-FI" sz="900" dirty="0" smtClean="0">
                  <a:solidFill>
                    <a:schemeClr val="bg1"/>
                  </a:solidFill>
                </a:endParaRPr>
              </a:p>
            </p:txBody>
          </p:sp>
          <p:sp>
            <p:nvSpPr>
              <p:cNvPr id="65" name="Rounded Rectangle 64"/>
              <p:cNvSpPr/>
              <p:nvPr/>
            </p:nvSpPr>
            <p:spPr>
              <a:xfrm>
                <a:off x="6607537" y="4394910"/>
                <a:ext cx="1800000" cy="216000"/>
              </a:xfrm>
              <a:prstGeom prst="roundRect">
                <a:avLst>
                  <a:gd name="adj" fmla="val 31434"/>
                </a:avLst>
              </a:prstGeom>
              <a:solidFill>
                <a:schemeClr val="bg2">
                  <a:lumMod val="50000"/>
                </a:schemeClr>
              </a:solidFill>
              <a:ln w="19050"/>
            </p:spPr>
            <p:style>
              <a:lnRef idx="3">
                <a:schemeClr val="lt1"/>
              </a:lnRef>
              <a:fillRef idx="1">
                <a:schemeClr val="accent5"/>
              </a:fillRef>
              <a:effectRef idx="1">
                <a:schemeClr val="accent5"/>
              </a:effectRef>
              <a:fontRef idx="minor">
                <a:schemeClr val="lt1"/>
              </a:fontRef>
            </p:style>
            <p:txBody>
              <a:bodyPr rtlCol="0" anchor="ctr"/>
              <a:lstStyle/>
              <a:p>
                <a:pPr marL="85725" indent="-85725" algn="ctr">
                  <a:buFont typeface="Arial" pitchFamily="34" charset="0"/>
                  <a:buChar char="•"/>
                </a:pPr>
                <a:r>
                  <a:rPr lang="fi-FI" sz="900" dirty="0" smtClean="0">
                    <a:solidFill>
                      <a:schemeClr val="bg1"/>
                    </a:solidFill>
                  </a:rPr>
                  <a:t>CSI </a:t>
                </a:r>
                <a:r>
                  <a:rPr lang="fi-FI" sz="900" dirty="0" err="1" smtClean="0">
                    <a:solidFill>
                      <a:schemeClr val="bg1"/>
                    </a:solidFill>
                  </a:rPr>
                  <a:t>Manager</a:t>
                </a:r>
                <a:endParaRPr lang="fi-FI" sz="900" dirty="0" smtClean="0">
                  <a:solidFill>
                    <a:schemeClr val="bg1"/>
                  </a:solidFill>
                </a:endParaRPr>
              </a:p>
            </p:txBody>
          </p:sp>
        </p:grpSp>
      </p:grpSp>
      <p:sp>
        <p:nvSpPr>
          <p:cNvPr id="66" name="Rounded Rectangle 65"/>
          <p:cNvSpPr/>
          <p:nvPr/>
        </p:nvSpPr>
        <p:spPr>
          <a:xfrm>
            <a:off x="584790" y="2371060"/>
            <a:ext cx="8712000" cy="2952000"/>
          </a:xfrm>
          <a:prstGeom prst="roundRect">
            <a:avLst>
              <a:gd name="adj" fmla="val 3376"/>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2400" dirty="0" err="1" smtClean="0">
              <a:solidFill>
                <a:schemeClr val="tx2">
                  <a:lumMod val="50000"/>
                </a:schemeClr>
              </a:solidFill>
            </a:endParaRPr>
          </a:p>
        </p:txBody>
      </p:sp>
      <p:sp>
        <p:nvSpPr>
          <p:cNvPr id="41" name="Rounded Rectangular Callout 40"/>
          <p:cNvSpPr/>
          <p:nvPr/>
        </p:nvSpPr>
        <p:spPr>
          <a:xfrm>
            <a:off x="4476286" y="5720314"/>
            <a:ext cx="4464000" cy="864000"/>
          </a:xfrm>
          <a:prstGeom prst="wedgeRoundRectCallout">
            <a:avLst>
              <a:gd name="adj1" fmla="val -27736"/>
              <a:gd name="adj2" fmla="val -82790"/>
              <a:gd name="adj3" fmla="val 16667"/>
            </a:avLst>
          </a:prstGeom>
          <a:solidFill>
            <a:schemeClr val="accent3"/>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r>
              <a:rPr lang="fi-FI" sz="1200" b="1" dirty="0" err="1" smtClean="0">
                <a:solidFill>
                  <a:schemeClr val="bg1"/>
                </a:solidFill>
              </a:rPr>
              <a:t>Middleware</a:t>
            </a:r>
            <a:r>
              <a:rPr lang="fi-FI" sz="1200" b="1" dirty="0" smtClean="0">
                <a:solidFill>
                  <a:schemeClr val="bg1"/>
                </a:solidFill>
              </a:rPr>
              <a:t> </a:t>
            </a:r>
            <a:r>
              <a:rPr lang="fi-FI" sz="1200" b="1" dirty="0" err="1" smtClean="0">
                <a:solidFill>
                  <a:schemeClr val="bg1"/>
                </a:solidFill>
              </a:rPr>
              <a:t>support</a:t>
            </a:r>
            <a:r>
              <a:rPr lang="fi-FI" sz="1200" b="1" dirty="0" smtClean="0">
                <a:solidFill>
                  <a:schemeClr val="bg1"/>
                </a:solidFill>
              </a:rPr>
              <a:t> </a:t>
            </a:r>
            <a:r>
              <a:rPr lang="fi-FI" sz="1200" b="1" dirty="0" err="1" smtClean="0">
                <a:solidFill>
                  <a:schemeClr val="bg1"/>
                </a:solidFill>
              </a:rPr>
              <a:t>requires</a:t>
            </a:r>
            <a:r>
              <a:rPr lang="fi-FI" sz="1200" b="1" dirty="0" smtClean="0">
                <a:solidFill>
                  <a:schemeClr val="bg1"/>
                </a:solidFill>
              </a:rPr>
              <a:t> </a:t>
            </a:r>
            <a:r>
              <a:rPr lang="fi-FI" sz="1200" b="1" dirty="0" err="1" smtClean="0">
                <a:solidFill>
                  <a:schemeClr val="bg1"/>
                </a:solidFill>
              </a:rPr>
              <a:t>mainly</a:t>
            </a:r>
            <a:r>
              <a:rPr lang="fi-FI" sz="1200" b="1" dirty="0" smtClean="0">
                <a:solidFill>
                  <a:schemeClr val="bg1"/>
                </a:solidFill>
              </a:rPr>
              <a:t> </a:t>
            </a:r>
            <a:r>
              <a:rPr lang="fi-FI" sz="1200" b="1" u="sng" dirty="0" err="1" smtClean="0">
                <a:solidFill>
                  <a:schemeClr val="bg1"/>
                </a:solidFill>
              </a:rPr>
              <a:t>technology</a:t>
            </a:r>
            <a:r>
              <a:rPr lang="fi-FI" sz="1200" b="1" u="sng" dirty="0" smtClean="0">
                <a:solidFill>
                  <a:schemeClr val="bg1"/>
                </a:solidFill>
              </a:rPr>
              <a:t> </a:t>
            </a:r>
            <a:r>
              <a:rPr lang="fi-FI" sz="1200" b="1" u="sng" dirty="0" err="1" smtClean="0">
                <a:solidFill>
                  <a:schemeClr val="bg1"/>
                </a:solidFill>
              </a:rPr>
              <a:t>specific</a:t>
            </a:r>
            <a:r>
              <a:rPr lang="fi-FI" sz="1200" b="1" u="sng" dirty="0" smtClean="0">
                <a:solidFill>
                  <a:schemeClr val="bg1"/>
                </a:solidFill>
              </a:rPr>
              <a:t> </a:t>
            </a:r>
            <a:r>
              <a:rPr lang="fi-FI" sz="1200" b="1" u="sng" dirty="0" err="1" smtClean="0">
                <a:solidFill>
                  <a:schemeClr val="bg1"/>
                </a:solidFill>
              </a:rPr>
              <a:t>competencies</a:t>
            </a:r>
            <a:r>
              <a:rPr lang="fi-FI" sz="1200" b="1" dirty="0" smtClean="0">
                <a:solidFill>
                  <a:schemeClr val="bg1"/>
                </a:solidFill>
              </a:rPr>
              <a:t> and the </a:t>
            </a:r>
            <a:r>
              <a:rPr lang="fi-FI" sz="1200" b="1" dirty="0" err="1" smtClean="0">
                <a:solidFill>
                  <a:schemeClr val="bg1"/>
                </a:solidFill>
              </a:rPr>
              <a:t>delivery</a:t>
            </a:r>
            <a:r>
              <a:rPr lang="fi-FI" sz="1200" b="1" dirty="0" smtClean="0">
                <a:solidFill>
                  <a:schemeClr val="bg1"/>
                </a:solidFill>
              </a:rPr>
              <a:t> </a:t>
            </a:r>
            <a:r>
              <a:rPr lang="fi-FI" sz="1200" b="1" dirty="0" err="1" smtClean="0">
                <a:solidFill>
                  <a:schemeClr val="bg1"/>
                </a:solidFill>
              </a:rPr>
              <a:t>can</a:t>
            </a:r>
            <a:r>
              <a:rPr lang="fi-FI" sz="1200" b="1" dirty="0" smtClean="0">
                <a:solidFill>
                  <a:schemeClr val="bg1"/>
                </a:solidFill>
              </a:rPr>
              <a:t> </a:t>
            </a:r>
            <a:r>
              <a:rPr lang="fi-FI" sz="1200" b="1" dirty="0" err="1" smtClean="0">
                <a:solidFill>
                  <a:schemeClr val="bg1"/>
                </a:solidFill>
              </a:rPr>
              <a:t>be</a:t>
            </a:r>
            <a:r>
              <a:rPr lang="fi-FI" sz="1200" b="1" dirty="0" smtClean="0">
                <a:solidFill>
                  <a:schemeClr val="bg1"/>
                </a:solidFill>
              </a:rPr>
              <a:t> </a:t>
            </a:r>
            <a:r>
              <a:rPr lang="fi-FI" sz="1200" b="1" dirty="0" err="1" smtClean="0">
                <a:solidFill>
                  <a:schemeClr val="bg1"/>
                </a:solidFill>
              </a:rPr>
              <a:t>industrialized</a:t>
            </a:r>
            <a:r>
              <a:rPr lang="fi-FI" sz="1200" b="1" dirty="0" smtClean="0">
                <a:solidFill>
                  <a:schemeClr val="bg1"/>
                </a:solidFill>
              </a:rPr>
              <a:t> </a:t>
            </a:r>
            <a:r>
              <a:rPr lang="fi-FI" sz="1200" b="1" dirty="0" err="1" smtClean="0">
                <a:solidFill>
                  <a:schemeClr val="bg1"/>
                </a:solidFill>
              </a:rPr>
              <a:t>by</a:t>
            </a:r>
            <a:r>
              <a:rPr lang="fi-FI" sz="1200" b="1" dirty="0" smtClean="0">
                <a:solidFill>
                  <a:schemeClr val="bg1"/>
                </a:solidFill>
              </a:rPr>
              <a:t> </a:t>
            </a:r>
            <a:r>
              <a:rPr lang="fi-FI" sz="1200" b="1" dirty="0" err="1" smtClean="0">
                <a:solidFill>
                  <a:schemeClr val="bg1"/>
                </a:solidFill>
              </a:rPr>
              <a:t>implementing</a:t>
            </a:r>
            <a:r>
              <a:rPr lang="fi-FI" sz="1200" b="1" dirty="0" smtClean="0">
                <a:solidFill>
                  <a:schemeClr val="bg1"/>
                </a:solidFill>
              </a:rPr>
              <a:t> </a:t>
            </a:r>
            <a:r>
              <a:rPr lang="fi-FI" sz="1200" b="1" dirty="0" err="1" smtClean="0">
                <a:solidFill>
                  <a:schemeClr val="bg1"/>
                </a:solidFill>
              </a:rPr>
              <a:t>delivery</a:t>
            </a:r>
            <a:r>
              <a:rPr lang="fi-FI" sz="1200" b="1" dirty="0" smtClean="0">
                <a:solidFill>
                  <a:schemeClr val="bg1"/>
                </a:solidFill>
              </a:rPr>
              <a:t> </a:t>
            </a:r>
            <a:r>
              <a:rPr lang="fi-FI" sz="1200" b="1" dirty="0" err="1" smtClean="0">
                <a:solidFill>
                  <a:schemeClr val="bg1"/>
                </a:solidFill>
              </a:rPr>
              <a:t>factories</a:t>
            </a:r>
            <a:r>
              <a:rPr lang="fi-FI" sz="1200" b="1" dirty="0" smtClean="0">
                <a:solidFill>
                  <a:schemeClr val="bg1"/>
                </a:solidFill>
              </a:rPr>
              <a:t> </a:t>
            </a:r>
            <a:r>
              <a:rPr lang="fi-FI" sz="1200" b="1" dirty="0" err="1" smtClean="0">
                <a:solidFill>
                  <a:schemeClr val="bg1"/>
                </a:solidFill>
              </a:rPr>
              <a:t>across</a:t>
            </a:r>
            <a:r>
              <a:rPr lang="fi-FI" sz="1200" b="1" dirty="0" smtClean="0">
                <a:solidFill>
                  <a:schemeClr val="bg1"/>
                </a:solidFill>
              </a:rPr>
              <a:t> </a:t>
            </a:r>
            <a:r>
              <a:rPr lang="fi-FI" sz="1200" b="1" dirty="0" err="1" smtClean="0">
                <a:solidFill>
                  <a:schemeClr val="bg1"/>
                </a:solidFill>
              </a:rPr>
              <a:t>different</a:t>
            </a:r>
            <a:r>
              <a:rPr lang="fi-FI" sz="1200" b="1" dirty="0" smtClean="0">
                <a:solidFill>
                  <a:schemeClr val="bg1"/>
                </a:solidFill>
              </a:rPr>
              <a:t> </a:t>
            </a:r>
            <a:r>
              <a:rPr lang="fi-FI" sz="1200" b="1" dirty="0" err="1" smtClean="0">
                <a:solidFill>
                  <a:schemeClr val="bg1"/>
                </a:solidFill>
              </a:rPr>
              <a:t>services</a:t>
            </a:r>
            <a:r>
              <a:rPr lang="fi-FI" sz="1200" b="1" dirty="0" smtClean="0">
                <a:solidFill>
                  <a:schemeClr val="bg1"/>
                </a:solidFill>
              </a:rPr>
              <a:t> / </a:t>
            </a:r>
            <a:r>
              <a:rPr lang="fi-FI" sz="1200" b="1" dirty="0" err="1" smtClean="0">
                <a:solidFill>
                  <a:schemeClr val="bg1"/>
                </a:solidFill>
              </a:rPr>
              <a:t>clients</a:t>
            </a:r>
            <a:r>
              <a:rPr lang="fi-FI" sz="1200" b="1" dirty="0" smtClean="0">
                <a:solidFill>
                  <a:schemeClr val="bg1"/>
                </a:solidFill>
              </a:rPr>
              <a:t> </a:t>
            </a:r>
            <a:r>
              <a:rPr lang="fi-FI" sz="1200" b="1" dirty="0" err="1" smtClean="0">
                <a:solidFill>
                  <a:schemeClr val="bg1"/>
                </a:solidFill>
              </a:rPr>
              <a:t>using</a:t>
            </a:r>
            <a:r>
              <a:rPr lang="fi-FI" sz="1200" b="1" dirty="0" smtClean="0">
                <a:solidFill>
                  <a:schemeClr val="bg1"/>
                </a:solidFill>
              </a:rPr>
              <a:t> </a:t>
            </a:r>
            <a:r>
              <a:rPr lang="fi-FI" sz="1200" b="1" dirty="0" err="1" smtClean="0">
                <a:solidFill>
                  <a:schemeClr val="bg1"/>
                </a:solidFill>
              </a:rPr>
              <a:t>same</a:t>
            </a:r>
            <a:r>
              <a:rPr lang="fi-FI" sz="1200" b="1" dirty="0" smtClean="0">
                <a:solidFill>
                  <a:schemeClr val="bg1"/>
                </a:solidFill>
              </a:rPr>
              <a:t> </a:t>
            </a:r>
            <a:r>
              <a:rPr lang="fi-FI" sz="1200" b="1" dirty="0" err="1" smtClean="0">
                <a:solidFill>
                  <a:schemeClr val="bg1"/>
                </a:solidFill>
              </a:rPr>
              <a:t>technology</a:t>
            </a:r>
            <a:r>
              <a:rPr lang="fi-FI" sz="1200" b="1" dirty="0" smtClean="0">
                <a:solidFill>
                  <a:schemeClr val="bg1"/>
                </a:solidFill>
              </a:rPr>
              <a:t> </a:t>
            </a:r>
            <a:r>
              <a:rPr lang="fi-FI" sz="1200" b="1" dirty="0" err="1" smtClean="0">
                <a:solidFill>
                  <a:schemeClr val="bg1"/>
                </a:solidFill>
              </a:rPr>
              <a:t>stack</a:t>
            </a:r>
            <a:r>
              <a:rPr lang="fi-FI" sz="1200" b="1" dirty="0" smtClean="0">
                <a:solidFill>
                  <a:schemeClr val="bg1"/>
                </a:solidFill>
              </a:rPr>
              <a:t>. </a:t>
            </a:r>
          </a:p>
        </p:txBody>
      </p:sp>
      <p:sp>
        <p:nvSpPr>
          <p:cNvPr id="67" name="Rounded Rectangular Callout 66"/>
          <p:cNvSpPr/>
          <p:nvPr/>
        </p:nvSpPr>
        <p:spPr>
          <a:xfrm>
            <a:off x="967569" y="1376123"/>
            <a:ext cx="4464000" cy="864000"/>
          </a:xfrm>
          <a:prstGeom prst="wedgeRoundRectCallout">
            <a:avLst>
              <a:gd name="adj1" fmla="val 28015"/>
              <a:gd name="adj2" fmla="val 83322"/>
              <a:gd name="adj3" fmla="val 16667"/>
            </a:avLst>
          </a:prstGeom>
          <a:solidFill>
            <a:schemeClr val="accent3"/>
          </a:solidFill>
          <a:ln w="1270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36000" rIns="36000" bIns="36000" rtlCol="0" anchor="ctr"/>
          <a:lstStyle/>
          <a:p>
            <a:r>
              <a:rPr lang="fi-FI" sz="1200" b="1" dirty="0" smtClean="0">
                <a:solidFill>
                  <a:schemeClr val="bg1"/>
                </a:solidFill>
              </a:rPr>
              <a:t>The business </a:t>
            </a:r>
            <a:r>
              <a:rPr lang="fi-FI" sz="1200" b="1" dirty="0" err="1" smtClean="0">
                <a:solidFill>
                  <a:schemeClr val="bg1"/>
                </a:solidFill>
              </a:rPr>
              <a:t>critical</a:t>
            </a:r>
            <a:r>
              <a:rPr lang="fi-FI" sz="1200" b="1" dirty="0" smtClean="0">
                <a:solidFill>
                  <a:schemeClr val="bg1"/>
                </a:solidFill>
              </a:rPr>
              <a:t> AO </a:t>
            </a:r>
            <a:r>
              <a:rPr lang="fi-FI" sz="1200" b="1" dirty="0" err="1" smtClean="0">
                <a:solidFill>
                  <a:schemeClr val="bg1"/>
                </a:solidFill>
              </a:rPr>
              <a:t>core</a:t>
            </a:r>
            <a:r>
              <a:rPr lang="fi-FI" sz="1200" b="1" dirty="0" smtClean="0">
                <a:solidFill>
                  <a:schemeClr val="bg1"/>
                </a:solidFill>
              </a:rPr>
              <a:t> of </a:t>
            </a:r>
            <a:r>
              <a:rPr lang="fi-FI" sz="1200" b="1" dirty="0" err="1" smtClean="0">
                <a:solidFill>
                  <a:schemeClr val="bg1"/>
                </a:solidFill>
              </a:rPr>
              <a:t>Topsi</a:t>
            </a:r>
            <a:r>
              <a:rPr lang="fi-FI" sz="1200" b="1" dirty="0" smtClean="0">
                <a:solidFill>
                  <a:schemeClr val="bg1"/>
                </a:solidFill>
              </a:rPr>
              <a:t> </a:t>
            </a:r>
            <a:r>
              <a:rPr lang="fi-FI" sz="1200" b="1" dirty="0" err="1" smtClean="0">
                <a:solidFill>
                  <a:schemeClr val="bg1"/>
                </a:solidFill>
              </a:rPr>
              <a:t>service</a:t>
            </a:r>
            <a:r>
              <a:rPr lang="fi-FI" sz="1200" b="1" dirty="0" smtClean="0">
                <a:solidFill>
                  <a:schemeClr val="bg1"/>
                </a:solidFill>
              </a:rPr>
              <a:t> </a:t>
            </a:r>
            <a:r>
              <a:rPr lang="fi-FI" sz="1200" b="1" dirty="0" err="1" smtClean="0">
                <a:solidFill>
                  <a:schemeClr val="bg1"/>
                </a:solidFill>
              </a:rPr>
              <a:t>requires</a:t>
            </a:r>
            <a:r>
              <a:rPr lang="fi-FI" sz="1200" b="1" dirty="0" smtClean="0">
                <a:solidFill>
                  <a:schemeClr val="bg1"/>
                </a:solidFill>
              </a:rPr>
              <a:t> </a:t>
            </a:r>
            <a:r>
              <a:rPr lang="fi-FI" sz="1200" b="1" u="sng" dirty="0" smtClean="0">
                <a:solidFill>
                  <a:schemeClr val="bg1"/>
                </a:solidFill>
              </a:rPr>
              <a:t>business </a:t>
            </a:r>
            <a:r>
              <a:rPr lang="fi-FI" sz="1200" b="1" u="sng" dirty="0" err="1" smtClean="0">
                <a:solidFill>
                  <a:schemeClr val="bg1"/>
                </a:solidFill>
              </a:rPr>
              <a:t>process</a:t>
            </a:r>
            <a:r>
              <a:rPr lang="fi-FI" sz="1200" b="1" u="sng" dirty="0" smtClean="0">
                <a:solidFill>
                  <a:schemeClr val="bg1"/>
                </a:solidFill>
              </a:rPr>
              <a:t> </a:t>
            </a:r>
            <a:r>
              <a:rPr lang="fi-FI" sz="1200" b="1" u="sng" dirty="0" err="1" smtClean="0">
                <a:solidFill>
                  <a:schemeClr val="bg1"/>
                </a:solidFill>
              </a:rPr>
              <a:t>area</a:t>
            </a:r>
            <a:r>
              <a:rPr lang="fi-FI" sz="1200" b="1" u="sng" dirty="0" smtClean="0">
                <a:solidFill>
                  <a:schemeClr val="bg1"/>
                </a:solidFill>
              </a:rPr>
              <a:t> </a:t>
            </a:r>
            <a:r>
              <a:rPr lang="fi-FI" sz="1200" b="1" u="sng" dirty="0" err="1" smtClean="0">
                <a:solidFill>
                  <a:schemeClr val="bg1"/>
                </a:solidFill>
              </a:rPr>
              <a:t>knowledge</a:t>
            </a:r>
            <a:r>
              <a:rPr lang="fi-FI" sz="1200" b="1" dirty="0" smtClean="0">
                <a:solidFill>
                  <a:schemeClr val="bg1"/>
                </a:solidFill>
              </a:rPr>
              <a:t> and </a:t>
            </a:r>
            <a:r>
              <a:rPr lang="fi-FI" sz="1200" b="1" dirty="0" err="1" smtClean="0">
                <a:solidFill>
                  <a:schemeClr val="bg1"/>
                </a:solidFill>
              </a:rPr>
              <a:t>capability</a:t>
            </a:r>
            <a:r>
              <a:rPr lang="fi-FI" sz="1200" b="1" dirty="0" smtClean="0">
                <a:solidFill>
                  <a:schemeClr val="bg1"/>
                </a:solidFill>
              </a:rPr>
              <a:t> to </a:t>
            </a:r>
            <a:r>
              <a:rPr lang="fi-FI" sz="1200" b="1" dirty="0" err="1" smtClean="0">
                <a:solidFill>
                  <a:schemeClr val="bg1"/>
                </a:solidFill>
              </a:rPr>
              <a:t>maintain</a:t>
            </a:r>
            <a:r>
              <a:rPr lang="fi-FI" sz="1200" b="1" dirty="0" smtClean="0">
                <a:solidFill>
                  <a:schemeClr val="bg1"/>
                </a:solidFill>
              </a:rPr>
              <a:t> the </a:t>
            </a:r>
            <a:r>
              <a:rPr lang="fi-FI" sz="1200" b="1" dirty="0" err="1" smtClean="0">
                <a:solidFill>
                  <a:schemeClr val="bg1"/>
                </a:solidFill>
              </a:rPr>
              <a:t>applications</a:t>
            </a:r>
            <a:r>
              <a:rPr lang="fi-FI" sz="1200" b="1" dirty="0" smtClean="0">
                <a:solidFill>
                  <a:schemeClr val="bg1"/>
                </a:solidFill>
              </a:rPr>
              <a:t> </a:t>
            </a:r>
            <a:r>
              <a:rPr lang="fi-FI" sz="1200" b="1" dirty="0" err="1" smtClean="0">
                <a:solidFill>
                  <a:schemeClr val="bg1"/>
                </a:solidFill>
              </a:rPr>
              <a:t>so</a:t>
            </a:r>
            <a:r>
              <a:rPr lang="fi-FI" sz="1200" b="1" dirty="0" smtClean="0">
                <a:solidFill>
                  <a:schemeClr val="bg1"/>
                </a:solidFill>
              </a:rPr>
              <a:t> </a:t>
            </a:r>
            <a:r>
              <a:rPr lang="fi-FI" sz="1200" b="1" dirty="0" err="1" smtClean="0">
                <a:solidFill>
                  <a:schemeClr val="bg1"/>
                </a:solidFill>
              </a:rPr>
              <a:t>that</a:t>
            </a:r>
            <a:r>
              <a:rPr lang="fi-FI" sz="1200" b="1" dirty="0" smtClean="0">
                <a:solidFill>
                  <a:schemeClr val="bg1"/>
                </a:solidFill>
              </a:rPr>
              <a:t> </a:t>
            </a:r>
            <a:r>
              <a:rPr lang="fi-FI" sz="1200" b="1" dirty="0" err="1" smtClean="0">
                <a:solidFill>
                  <a:schemeClr val="bg1"/>
                </a:solidFill>
              </a:rPr>
              <a:t>they</a:t>
            </a:r>
            <a:r>
              <a:rPr lang="fi-FI" sz="1200" b="1" dirty="0" smtClean="0">
                <a:solidFill>
                  <a:schemeClr val="bg1"/>
                </a:solidFill>
              </a:rPr>
              <a:t> </a:t>
            </a:r>
            <a:r>
              <a:rPr lang="fi-FI" sz="1200" b="1" dirty="0" err="1" smtClean="0">
                <a:solidFill>
                  <a:schemeClr val="bg1"/>
                </a:solidFill>
              </a:rPr>
              <a:t>are</a:t>
            </a:r>
            <a:r>
              <a:rPr lang="fi-FI" sz="1200" b="1" dirty="0" smtClean="0">
                <a:solidFill>
                  <a:schemeClr val="bg1"/>
                </a:solidFill>
              </a:rPr>
              <a:t> </a:t>
            </a:r>
            <a:r>
              <a:rPr lang="fi-FI" sz="1200" b="1" dirty="0" err="1" smtClean="0">
                <a:solidFill>
                  <a:schemeClr val="bg1"/>
                </a:solidFill>
              </a:rPr>
              <a:t>available</a:t>
            </a:r>
            <a:r>
              <a:rPr lang="fi-FI" sz="1200" b="1" dirty="0" smtClean="0">
                <a:solidFill>
                  <a:schemeClr val="bg1"/>
                </a:solidFill>
              </a:rPr>
              <a:t> for business.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heme/theme1.xml><?xml version="1.0" encoding="utf-8"?>
<a:theme xmlns:a="http://schemas.openxmlformats.org/drawingml/2006/main" name="ppt_Template_Capgemini_03_13">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A6FBCF8-95CE-47A5-9D63-2D34DC171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A1692D-B392-4FBE-8677-46ABD8716233}">
  <ds:schemaRefs>
    <ds:schemaRef ds:uri="http://schemas.microsoft.com/sharepoint/v3/contenttype/forms"/>
  </ds:schemaRefs>
</ds:datastoreItem>
</file>

<file path=customXml/itemProps3.xml><?xml version="1.0" encoding="utf-8"?>
<ds:datastoreItem xmlns:ds="http://schemas.openxmlformats.org/officeDocument/2006/customXml" ds:itemID="{2816EAF5-9F7E-4C5F-8469-53DCC2EF1E8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4896</TotalTime>
  <Words>1695</Words>
  <Application>Microsoft Office PowerPoint</Application>
  <PresentationFormat>A4 Paper (210x297 mm)</PresentationFormat>
  <Paragraphs>296</Paragraphs>
  <Slides>16</Slides>
  <Notes>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19" baseType="lpstr">
      <vt:lpstr>ppt_Template_Capgemini_03_13</vt:lpstr>
      <vt:lpstr>Closing slides</vt:lpstr>
      <vt:lpstr>think-cell Slide</vt:lpstr>
      <vt:lpstr>Slide 1</vt:lpstr>
      <vt:lpstr>Slide 2</vt:lpstr>
      <vt:lpstr>Current Topsi service includes three main service elements: Service Desk, Service Management and Service Support</vt:lpstr>
      <vt:lpstr>Projects are priced separately, Middleware Support is part of the Topsi fixed fee service</vt:lpstr>
      <vt:lpstr>Slide 5</vt:lpstr>
      <vt:lpstr>Most likely Service Desk Level 1 will be moved under a new contract, which will impact the service scope somewhat</vt:lpstr>
      <vt:lpstr>The Application Operations that keep the applications available for business is the critical “Core” of Topsi Service </vt:lpstr>
      <vt:lpstr>This Topsi Core is delivered in an industrialized model utilizing ITIL processes and high off-shore penetration</vt:lpstr>
      <vt:lpstr>Even if we separate Middleware support from the scope the business critical AO core – and majority of work – remains</vt:lpstr>
      <vt:lpstr>The AO core can be developed by further industrialization, streamlining processes and increasing automation level…</vt:lpstr>
      <vt:lpstr>…but the major savings can be realized by developing the whole pipeline from development to operations </vt:lpstr>
      <vt:lpstr>Slide 12</vt:lpstr>
      <vt:lpstr>Within the current Topsi scope we propose the following </vt:lpstr>
      <vt:lpstr>In addition, implementation of state of the art monitoring solution improves service efficiency and reliability</vt:lpstr>
      <vt:lpstr>Our approach has number of tangible benefits</vt:lpstr>
      <vt:lpstr>Slide 16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For FC</dc:title>
  <dc:creator>WALSH Peter</dc:creator>
  <cp:lastModifiedBy>Heli Tammilehto</cp:lastModifiedBy>
  <cp:revision>1236</cp:revision>
  <dcterms:created xsi:type="dcterms:W3CDTF">2011-01-05T12:56:36Z</dcterms:created>
  <dcterms:modified xsi:type="dcterms:W3CDTF">2015-09-01T09:00:07Z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y fmtid="{D5CDD505-2E9C-101B-9397-08002B2CF9AE}" pid="3" name="Approver">
    <vt:lpwstr>Joe Kieffer</vt:lpwstr>
  </property>
  <property fmtid="{D5CDD505-2E9C-101B-9397-08002B2CF9AE}" pid="4" name="Content Category">
    <vt:lpwstr>Company Overview</vt:lpwstr>
  </property>
  <property fmtid="{D5CDD505-2E9C-101B-9397-08002B2CF9AE}" pid="5" name="Owner">
    <vt:lpwstr/>
  </property>
  <property fmtid="{D5CDD505-2E9C-101B-9397-08002B2CF9AE}" pid="6" name="Sections">
    <vt:lpwstr>Group</vt:lpwstr>
  </property>
  <property fmtid="{D5CDD505-2E9C-101B-9397-08002B2CF9AE}" pid="7" name="Content Type">
    <vt:lpwstr>Company Overview</vt:lpwstr>
  </property>
  <property fmtid="{D5CDD505-2E9C-101B-9397-08002B2CF9AE}" pid="8" name="Sub-category">
    <vt:lpwstr>BPO</vt:lpwstr>
  </property>
</Properties>
</file>