
<file path=[Content_Types].xml><?xml version="1.0" encoding="utf-8"?>
<Types xmlns="http://schemas.openxmlformats.org/package/2006/content-types">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gif" ContentType="image/gif"/>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34"/>
  </p:notesMasterIdLst>
  <p:handoutMasterIdLst>
    <p:handoutMasterId r:id="rId35"/>
  </p:handoutMasterIdLst>
  <p:sldIdLst>
    <p:sldId id="580" r:id="rId6"/>
    <p:sldId id="587" r:id="rId7"/>
    <p:sldId id="581" r:id="rId8"/>
    <p:sldId id="582" r:id="rId9"/>
    <p:sldId id="585" r:id="rId10"/>
    <p:sldId id="583" r:id="rId11"/>
    <p:sldId id="584" r:id="rId12"/>
    <p:sldId id="608" r:id="rId13"/>
    <p:sldId id="586" r:id="rId14"/>
    <p:sldId id="589" r:id="rId15"/>
    <p:sldId id="590" r:id="rId16"/>
    <p:sldId id="592" r:id="rId17"/>
    <p:sldId id="593" r:id="rId18"/>
    <p:sldId id="594" r:id="rId19"/>
    <p:sldId id="595" r:id="rId20"/>
    <p:sldId id="596" r:id="rId21"/>
    <p:sldId id="609" r:id="rId22"/>
    <p:sldId id="597" r:id="rId23"/>
    <p:sldId id="599" r:id="rId24"/>
    <p:sldId id="600" r:id="rId25"/>
    <p:sldId id="610" r:id="rId26"/>
    <p:sldId id="601" r:id="rId27"/>
    <p:sldId id="611" r:id="rId28"/>
    <p:sldId id="604" r:id="rId29"/>
    <p:sldId id="605" r:id="rId30"/>
    <p:sldId id="606" r:id="rId31"/>
    <p:sldId id="607" r:id="rId32"/>
    <p:sldId id="612" r:id="rId33"/>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B2C2"/>
    <a:srgbClr val="F4E9E0"/>
    <a:srgbClr val="CCE9AD"/>
    <a:srgbClr val="D6F9D3"/>
    <a:srgbClr val="00B0F0"/>
    <a:srgbClr val="EDE9E6"/>
    <a:srgbClr val="4970B7"/>
    <a:srgbClr val="0066FF"/>
    <a:srgbClr val="F0F0F0"/>
    <a:srgbClr val="324D7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2" autoAdjust="0"/>
    <p:restoredTop sz="95565" autoAdjust="0"/>
  </p:normalViewPr>
  <p:slideViewPr>
    <p:cSldViewPr snapToGrid="0" snapToObjects="1">
      <p:cViewPr>
        <p:scale>
          <a:sx n="70" d="100"/>
          <a:sy n="70" d="100"/>
        </p:scale>
        <p:origin x="-1806" y="-480"/>
      </p:cViewPr>
      <p:guideLst>
        <p:guide orient="horz" pos="1272"/>
        <p:guide pos="1724"/>
        <p:guide pos="566"/>
        <p:guide pos="3264"/>
        <p:guide pos="6082"/>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2376"/>
    </p:cViewPr>
  </p:sorterViewPr>
  <p:notesViewPr>
    <p:cSldViewPr snapToGrid="0" snapToObjects="1">
      <p:cViewPr varScale="1">
        <p:scale>
          <a:sx n="97" d="100"/>
          <a:sy n="97" d="100"/>
        </p:scale>
        <p:origin x="-5448" y="-120"/>
      </p:cViewPr>
      <p:guideLst>
        <p:guide orient="horz" pos="3127"/>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4.xml"/><Relationship Id="rId7" Type="http://schemas.openxmlformats.org/officeDocument/2006/relationships/image" Target="../media/image6.png"/><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7.png"/><Relationship Id="rId2" Type="http://schemas.openxmlformats.org/officeDocument/2006/relationships/tags" Target="../tags/tag55.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7.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png"/><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2"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18"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1"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5"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39"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0"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1"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pic>
        <p:nvPicPr>
          <p:cNvPr id="12" name="Image 11" descr="HandsPanel_shutterstock_72073621.png"/>
          <p:cNvPicPr>
            <a:picLocks noChangeAspect="1"/>
          </p:cNvPicPr>
          <p:nvPr/>
        </p:nvPicPr>
        <p:blipFill>
          <a:blip r:embed="rId7"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498"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2"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0"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4"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3.xml"/><Relationship Id="rId21" Type="http://schemas.openxmlformats.org/officeDocument/2006/relationships/image" Target="../media/image13.png"/><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49.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48.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29" name="think-cell Slide" r:id="rId18" imgW="360" imgH="360" progId="">
              <p:embed/>
            </p:oleObj>
          </a:graphicData>
        </a:graphic>
      </p:graphicFrame>
      <p:sp>
        <p:nvSpPr>
          <p:cNvPr id="2" name="Title Placeholder 1"/>
          <p:cNvSpPr>
            <a:spLocks noGrp="1"/>
          </p:cNvSpPr>
          <p:nvPr>
            <p:ph type="title"/>
            <p:custDataLst>
              <p:tags r:id="rId13"/>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7"/>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9"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7"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9.xml"/><Relationship Id="rId1" Type="http://schemas.openxmlformats.org/officeDocument/2006/relationships/tags" Target="../tags/tag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9"/>
          <p:cNvSpPr txBox="1">
            <a:spLocks/>
          </p:cNvSpPr>
          <p:nvPr>
            <p:custDataLst>
              <p:tags r:id="rId1"/>
            </p:custDataLst>
          </p:nvPr>
        </p:nvSpPr>
        <p:spPr bwMode="auto">
          <a:xfrm>
            <a:off x="0" y="1879938"/>
            <a:ext cx="49012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TOPSI 2.0</a:t>
            </a:r>
          </a:p>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The future of SOK stores’ and chains </a:t>
            </a:r>
            <a:r>
              <a:rPr lang="en-US" sz="4400" dirty="0" err="1" smtClean="0">
                <a:solidFill>
                  <a:schemeClr val="tx1"/>
                </a:solidFill>
                <a:effectLst>
                  <a:outerShdw blurRad="228600" dist="38100" dir="5160000" sx="104000" sy="104000" algn="t" rotWithShape="0">
                    <a:prstClr val="black"/>
                  </a:outerShdw>
                </a:effectLst>
                <a:latin typeface="Calibri" panose="020F0502020204030204"/>
              </a:rPr>
              <a:t>applicastions</a:t>
            </a:r>
            <a:endParaRPr lang="en-US" sz="4400" dirty="0" smtClean="0">
              <a:solidFill>
                <a:schemeClr val="tx1"/>
              </a:solidFill>
              <a:effectLst>
                <a:outerShdw blurRad="228600" dist="38100" dir="5160000" sx="104000" sy="104000" algn="t" rotWithShape="0">
                  <a:prstClr val="black"/>
                </a:outerShdw>
              </a:effectLst>
              <a:latin typeface="Calibri" panose="020F0502020204030204"/>
            </a:endParaRPr>
          </a:p>
        </p:txBody>
      </p:sp>
      <p:sp>
        <p:nvSpPr>
          <p:cNvPr id="15" name="Subtitle 12"/>
          <p:cNvSpPr txBox="1">
            <a:spLocks/>
          </p:cNvSpPr>
          <p:nvPr>
            <p:custDataLst>
              <p:tags r:id="rId2"/>
            </p:custDataLst>
          </p:nvPr>
        </p:nvSpPr>
        <p:spPr bwMode="auto">
          <a:xfrm>
            <a:off x="0" y="4411274"/>
            <a:ext cx="4435522" cy="694126"/>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ffectLst>
                  <a:outerShdw blurRad="228600" dist="38100" dir="5160000" sx="104000" sy="104000" algn="t" rotWithShape="0">
                    <a:prstClr val="black"/>
                  </a:outerShdw>
                </a:effectLst>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err="1" smtClean="0">
                <a:solidFill>
                  <a:schemeClr val="tx1"/>
                </a:solidFill>
                <a:effectLst>
                  <a:outerShdw blurRad="228600" dist="38100" dir="5160000" sx="104000" sy="104000" algn="t" rotWithShape="0">
                    <a:prstClr val="black"/>
                  </a:outerShdw>
                </a:effectLst>
                <a:ea typeface="+mj-ea"/>
                <a:cs typeface="+mj-cs"/>
              </a:rPr>
              <a:t>xx</a:t>
            </a:r>
            <a:r>
              <a:rPr lang="en-US" sz="2400" baseline="30000" dirty="0" err="1" smtClean="0">
                <a:solidFill>
                  <a:schemeClr val="tx1"/>
                </a:solidFill>
                <a:effectLst>
                  <a:outerShdw blurRad="228600" dist="38100" dir="5160000" sx="104000" sy="104000" algn="t" rotWithShape="0">
                    <a:prstClr val="black"/>
                  </a:outerShdw>
                </a:effectLst>
                <a:ea typeface="+mj-ea"/>
                <a:cs typeface="+mj-cs"/>
              </a:rPr>
              <a:t>th</a:t>
            </a:r>
            <a:r>
              <a:rPr lang="en-US" sz="2400" dirty="0" smtClean="0">
                <a:solidFill>
                  <a:schemeClr val="tx1"/>
                </a:solidFill>
                <a:effectLst>
                  <a:outerShdw blurRad="228600" dist="38100" dir="5160000" sx="104000" sy="104000" algn="t" rotWithShape="0">
                    <a:prstClr val="black"/>
                  </a:outerShdw>
                </a:effectLst>
                <a:ea typeface="+mj-ea"/>
                <a:cs typeface="+mj-cs"/>
              </a:rPr>
              <a:t> </a:t>
            </a:r>
            <a:r>
              <a:rPr lang="en-US" sz="2400" dirty="0" smtClean="0">
                <a:solidFill>
                  <a:schemeClr val="tx1"/>
                </a:solidFill>
                <a:effectLst>
                  <a:outerShdw blurRad="228600" dist="38100" dir="5160000" sx="104000" sy="104000" algn="t" rotWithShape="0">
                    <a:prstClr val="black"/>
                  </a:outerShdw>
                </a:effectLst>
                <a:ea typeface="+mj-ea"/>
                <a:cs typeface="+mj-cs"/>
              </a:rPr>
              <a:t>August 2015</a:t>
            </a:r>
          </a:p>
        </p:txBody>
      </p:sp>
    </p:spTree>
    <p:extLst>
      <p:ext uri="{BB962C8B-B14F-4D97-AF65-F5344CB8AC3E}">
        <p14:creationId xmlns:p14="http://schemas.microsoft.com/office/powerpoint/2010/main" xmlns=""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support application life cycle management </a:t>
            </a:r>
            <a:endParaRPr lang="en-US" dirty="0"/>
          </a:p>
        </p:txBody>
      </p:sp>
      <p:sp>
        <p:nvSpPr>
          <p:cNvPr id="3" name="Content Placeholder 2"/>
          <p:cNvSpPr>
            <a:spLocks noGrp="1"/>
          </p:cNvSpPr>
          <p:nvPr>
            <p:ph idx="1"/>
          </p:nvPr>
        </p:nvSpPr>
        <p:spPr/>
        <p:txBody>
          <a:bodyPr/>
          <a:lstStyle/>
          <a:p>
            <a:r>
              <a:rPr lang="en-US" dirty="0" smtClean="0"/>
              <a:t>Minimum viable product -thinking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application lifecycle from business to operations</a:t>
            </a:r>
            <a:endParaRPr lang="en-US" dirty="0"/>
          </a:p>
        </p:txBody>
      </p:sp>
      <p:sp>
        <p:nvSpPr>
          <p:cNvPr id="3" name="Content Placeholder 2"/>
          <p:cNvSpPr>
            <a:spLocks noGrp="1"/>
          </p:cNvSpPr>
          <p:nvPr>
            <p:ph idx="1"/>
          </p:nvPr>
        </p:nvSpPr>
        <p:spPr>
          <a:xfrm>
            <a:off x="323392" y="1494769"/>
            <a:ext cx="9582608" cy="1794341"/>
          </a:xfrm>
        </p:spPr>
        <p:txBody>
          <a:bodyPr/>
          <a:lstStyle/>
          <a:p>
            <a:r>
              <a:rPr lang="en-US" dirty="0" smtClean="0"/>
              <a:t>From silos to one pipeline</a:t>
            </a:r>
            <a:endParaRPr lang="en-US" dirty="0"/>
          </a:p>
        </p:txBody>
      </p:sp>
      <p:grpSp>
        <p:nvGrpSpPr>
          <p:cNvPr id="9" name="Group 8"/>
          <p:cNvGrpSpPr/>
          <p:nvPr/>
        </p:nvGrpSpPr>
        <p:grpSpPr>
          <a:xfrm>
            <a:off x="586854" y="4203509"/>
            <a:ext cx="8639037" cy="1105469"/>
            <a:chOff x="846165" y="3971487"/>
            <a:chExt cx="8379726" cy="1064525"/>
          </a:xfrm>
        </p:grpSpPr>
        <p:sp>
          <p:nvSpPr>
            <p:cNvPr id="4" name="Rectangle 3"/>
            <p:cNvSpPr/>
            <p:nvPr/>
          </p:nvSpPr>
          <p:spPr>
            <a:xfrm>
              <a:off x="846165" y="3971487"/>
              <a:ext cx="2070073" cy="1064525"/>
            </a:xfrm>
            <a:prstGeom prst="rect">
              <a:avLst/>
            </a:prstGeom>
            <a:gradFill flip="none" rotWithShape="1">
              <a:gsLst>
                <a:gs pos="0">
                  <a:srgbClr val="8488C4"/>
                </a:gs>
                <a:gs pos="53000">
                  <a:srgbClr val="D4DEFF"/>
                </a:gs>
                <a:gs pos="83000">
                  <a:srgbClr val="D4DEFF"/>
                </a:gs>
                <a:gs pos="100000">
                  <a:srgbClr val="96AB9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Business</a:t>
              </a:r>
              <a:endParaRPr lang="en-US" sz="2400" dirty="0" smtClean="0">
                <a:solidFill>
                  <a:schemeClr val="tx2">
                    <a:lumMod val="50000"/>
                  </a:schemeClr>
                </a:solidFill>
              </a:endParaRPr>
            </a:p>
          </p:txBody>
        </p:sp>
        <p:sp>
          <p:nvSpPr>
            <p:cNvPr id="5" name="Rectangle 4"/>
            <p:cNvSpPr/>
            <p:nvPr/>
          </p:nvSpPr>
          <p:spPr>
            <a:xfrm>
              <a:off x="2957182" y="3971487"/>
              <a:ext cx="2070073" cy="1064525"/>
            </a:xfrm>
            <a:prstGeom prst="rect">
              <a:avLst/>
            </a:prstGeom>
            <a:gradFill flip="none" rotWithShape="1">
              <a:gsLst>
                <a:gs pos="0">
                  <a:srgbClr val="8488C4"/>
                </a:gs>
                <a:gs pos="53000">
                  <a:srgbClr val="D4DEFF"/>
                </a:gs>
                <a:gs pos="83000">
                  <a:srgbClr val="D4DEFF"/>
                </a:gs>
                <a:gs pos="100000">
                  <a:srgbClr val="96AB9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Development</a:t>
              </a:r>
              <a:endParaRPr lang="en-US" sz="2400" dirty="0" smtClean="0">
                <a:solidFill>
                  <a:schemeClr val="tx2">
                    <a:lumMod val="50000"/>
                  </a:schemeClr>
                </a:solidFill>
              </a:endParaRPr>
            </a:p>
          </p:txBody>
        </p:sp>
        <p:sp>
          <p:nvSpPr>
            <p:cNvPr id="6" name="Rectangle 5"/>
            <p:cNvSpPr/>
            <p:nvPr/>
          </p:nvSpPr>
          <p:spPr>
            <a:xfrm>
              <a:off x="5054551" y="3971487"/>
              <a:ext cx="2070073" cy="1064525"/>
            </a:xfrm>
            <a:prstGeom prst="rect">
              <a:avLst/>
            </a:prstGeom>
            <a:gradFill flip="none" rotWithShape="1">
              <a:gsLst>
                <a:gs pos="0">
                  <a:srgbClr val="8488C4"/>
                </a:gs>
                <a:gs pos="53000">
                  <a:srgbClr val="D4DEFF"/>
                </a:gs>
                <a:gs pos="83000">
                  <a:srgbClr val="D4DEFF"/>
                </a:gs>
                <a:gs pos="100000">
                  <a:srgbClr val="96AB9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Testing</a:t>
              </a:r>
              <a:endParaRPr lang="en-US" sz="2400" dirty="0" smtClean="0">
                <a:solidFill>
                  <a:schemeClr val="tx2">
                    <a:lumMod val="50000"/>
                  </a:schemeClr>
                </a:solidFill>
              </a:endParaRPr>
            </a:p>
          </p:txBody>
        </p:sp>
        <p:sp>
          <p:nvSpPr>
            <p:cNvPr id="7" name="Rectangle 6"/>
            <p:cNvSpPr/>
            <p:nvPr/>
          </p:nvSpPr>
          <p:spPr>
            <a:xfrm>
              <a:off x="7155818" y="3971487"/>
              <a:ext cx="2070073" cy="1064525"/>
            </a:xfrm>
            <a:prstGeom prst="rect">
              <a:avLst/>
            </a:prstGeom>
            <a:gradFill flip="none" rotWithShape="1">
              <a:gsLst>
                <a:gs pos="0">
                  <a:srgbClr val="8488C4"/>
                </a:gs>
                <a:gs pos="53000">
                  <a:srgbClr val="D4DEFF"/>
                </a:gs>
                <a:gs pos="83000">
                  <a:srgbClr val="D4DEFF"/>
                </a:gs>
                <a:gs pos="100000">
                  <a:srgbClr val="96AB9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operations</a:t>
              </a:r>
              <a:endParaRPr lang="en-US" sz="2400" dirty="0" smtClean="0">
                <a:solidFill>
                  <a:schemeClr val="tx2">
                    <a:lumMod val="50000"/>
                  </a:schemeClr>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real life </a:t>
            </a:r>
            <a:r>
              <a:rPr lang="en-US" dirty="0" err="1" smtClean="0"/>
              <a:t>applicatoin</a:t>
            </a:r>
            <a:r>
              <a:rPr lang="en-US" dirty="0" smtClean="0"/>
              <a:t> lifecycle consists of flow of activities and supporting tools</a:t>
            </a:r>
            <a:endParaRPr lang="en-US" dirty="0"/>
          </a:p>
        </p:txBody>
      </p:sp>
      <p:sp>
        <p:nvSpPr>
          <p:cNvPr id="3" name="Content Placeholder 2"/>
          <p:cNvSpPr>
            <a:spLocks noGrp="1"/>
          </p:cNvSpPr>
          <p:nvPr>
            <p:ph idx="1"/>
          </p:nvPr>
        </p:nvSpPr>
        <p:spPr/>
        <p:txBody>
          <a:bodyPr/>
          <a:lstStyle/>
          <a:p>
            <a:r>
              <a:rPr lang="en-US" dirty="0" smtClean="0"/>
              <a:t>11 items see Mika’s material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part 1</a:t>
            </a:r>
            <a:endParaRPr lang="en-US" dirty="0"/>
          </a:p>
        </p:txBody>
      </p:sp>
      <p:sp>
        <p:nvSpPr>
          <p:cNvPr id="3" name="Content Placeholder 2"/>
          <p:cNvSpPr>
            <a:spLocks noGrp="1"/>
          </p:cNvSpPr>
          <p:nvPr>
            <p:ph idx="1"/>
          </p:nvPr>
        </p:nvSpPr>
        <p:spPr/>
        <p:txBody>
          <a:bodyPr/>
          <a:lstStyle/>
          <a:p>
            <a:r>
              <a:rPr lang="en-US" dirty="0" smtClean="0"/>
              <a:t>What</a:t>
            </a:r>
          </a:p>
          <a:p>
            <a:r>
              <a:rPr lang="en-US" dirty="0" smtClean="0"/>
              <a:t>Why</a:t>
            </a:r>
          </a:p>
          <a:p>
            <a:r>
              <a:rPr lang="en-US" dirty="0" smtClean="0"/>
              <a:t>How/tool</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part 2</a:t>
            </a:r>
            <a:endParaRPr lang="en-US" dirty="0"/>
          </a:p>
        </p:txBody>
      </p:sp>
      <p:sp>
        <p:nvSpPr>
          <p:cNvPr id="3" name="Content Placeholder 2"/>
          <p:cNvSpPr>
            <a:spLocks noGrp="1"/>
          </p:cNvSpPr>
          <p:nvPr>
            <p:ph idx="1"/>
          </p:nvPr>
        </p:nvSpPr>
        <p:spPr/>
        <p:txBody>
          <a:bodyPr/>
          <a:lstStyle/>
          <a:p>
            <a:r>
              <a:rPr lang="en-US" dirty="0" smtClean="0"/>
              <a:t>What</a:t>
            </a:r>
          </a:p>
          <a:p>
            <a:r>
              <a:rPr lang="en-US" dirty="0" smtClean="0"/>
              <a:t>Why</a:t>
            </a:r>
          </a:p>
          <a:p>
            <a:r>
              <a:rPr lang="en-US" dirty="0" smtClean="0"/>
              <a:t>How/tool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part 3</a:t>
            </a:r>
            <a:endParaRPr lang="en-US" dirty="0"/>
          </a:p>
        </p:txBody>
      </p:sp>
      <p:sp>
        <p:nvSpPr>
          <p:cNvPr id="3" name="Content Placeholder 2"/>
          <p:cNvSpPr>
            <a:spLocks noGrp="1"/>
          </p:cNvSpPr>
          <p:nvPr>
            <p:ph idx="1"/>
          </p:nvPr>
        </p:nvSpPr>
        <p:spPr/>
        <p:txBody>
          <a:bodyPr/>
          <a:lstStyle/>
          <a:p>
            <a:r>
              <a:rPr lang="en-US" dirty="0" smtClean="0"/>
              <a:t>What</a:t>
            </a:r>
          </a:p>
          <a:p>
            <a:r>
              <a:rPr lang="en-US" dirty="0" smtClean="0"/>
              <a:t>Why</a:t>
            </a:r>
          </a:p>
          <a:p>
            <a:r>
              <a:rPr lang="en-US" dirty="0" smtClean="0"/>
              <a:t>How/tool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part 4</a:t>
            </a:r>
            <a:endParaRPr lang="en-US" dirty="0"/>
          </a:p>
        </p:txBody>
      </p:sp>
      <p:sp>
        <p:nvSpPr>
          <p:cNvPr id="3" name="Content Placeholder 2"/>
          <p:cNvSpPr>
            <a:spLocks noGrp="1"/>
          </p:cNvSpPr>
          <p:nvPr>
            <p:ph idx="1"/>
          </p:nvPr>
        </p:nvSpPr>
        <p:spPr/>
        <p:txBody>
          <a:bodyPr/>
          <a:lstStyle/>
          <a:p>
            <a:r>
              <a:rPr lang="en-US" dirty="0" smtClean="0"/>
              <a:t>What</a:t>
            </a:r>
          </a:p>
          <a:p>
            <a:r>
              <a:rPr lang="en-US" dirty="0" smtClean="0"/>
              <a:t>Why</a:t>
            </a:r>
          </a:p>
          <a:p>
            <a:r>
              <a:rPr lang="en-US" dirty="0" smtClean="0"/>
              <a:t>How/tool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cross functional team is responsible for the application product end-to-end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 consists of defined roles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team works efficiently cross border using war room</a:t>
            </a:r>
            <a:endParaRPr lang="en-US" dirty="0"/>
          </a:p>
        </p:txBody>
      </p:sp>
      <p:sp>
        <p:nvSpPr>
          <p:cNvPr id="3" name="Content Placeholder 2"/>
          <p:cNvSpPr>
            <a:spLocks noGrp="1"/>
          </p:cNvSpPr>
          <p:nvPr>
            <p:ph idx="1"/>
          </p:nvPr>
        </p:nvSpPr>
        <p:spPr/>
        <p:txBody>
          <a:bodyPr/>
          <a:lstStyle/>
          <a:p>
            <a:r>
              <a:rPr lang="en-US" dirty="0" err="1" smtClean="0"/>
              <a:t>Pic</a:t>
            </a:r>
            <a:r>
              <a:rPr lang="en-US" dirty="0" smtClean="0"/>
              <a:t> from </a:t>
            </a:r>
            <a:r>
              <a:rPr lang="en-US" dirty="0" err="1" smtClean="0"/>
              <a:t>Neste</a:t>
            </a:r>
            <a:r>
              <a:rPr lang="en-US" dirty="0" smtClean="0"/>
              <a:t> bid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success factors in Dev Ops transformation / “Must Fix” </a:t>
            </a:r>
            <a:endParaRPr lang="en-US" dirty="0"/>
          </a:p>
        </p:txBody>
      </p:sp>
      <p:sp>
        <p:nvSpPr>
          <p:cNvPr id="3" name="Content Placeholder 2"/>
          <p:cNvSpPr>
            <a:spLocks noGrp="1"/>
          </p:cNvSpPr>
          <p:nvPr>
            <p:ph idx="1"/>
          </p:nvPr>
        </p:nvSpPr>
        <p:spPr/>
        <p:txBody>
          <a:bodyPr/>
          <a:lstStyle/>
          <a:p>
            <a:r>
              <a:rPr lang="en-US" dirty="0" err="1" smtClean="0"/>
              <a:t>SaaS</a:t>
            </a:r>
            <a:r>
              <a:rPr lang="en-US" dirty="0" smtClean="0"/>
              <a:t> tools</a:t>
            </a:r>
          </a:p>
          <a:p>
            <a:r>
              <a:rPr lang="en-US" dirty="0" smtClean="0"/>
              <a:t>Dynamic capacity</a:t>
            </a:r>
          </a:p>
          <a:p>
            <a:r>
              <a:rPr lang="en-US" dirty="0" smtClean="0"/>
              <a:t>Automated testing</a:t>
            </a:r>
          </a:p>
          <a:p>
            <a:r>
              <a:rPr lang="en-US" dirty="0" smtClean="0"/>
              <a:t>APM???</a:t>
            </a:r>
          </a:p>
          <a:p>
            <a:r>
              <a:rPr lang="en-US" dirty="0" smtClean="0"/>
              <a:t>Automated security testing</a:t>
            </a:r>
          </a:p>
          <a:p>
            <a:r>
              <a:rPr lang="en-US" dirty="0" smtClean="0"/>
              <a:t>Static code analysis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 is not only theoretical approach, this is real life</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Carrefour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Gartner says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dirty="0" smtClean="0"/>
              <a:t> has wide experience in agile application lifecycle management </a:t>
            </a:r>
            <a:endParaRPr lang="en-US" dirty="0"/>
          </a:p>
        </p:txBody>
      </p:sp>
      <p:sp>
        <p:nvSpPr>
          <p:cNvPr id="3" name="Content Placeholder 2"/>
          <p:cNvSpPr>
            <a:spLocks noGrp="1"/>
          </p:cNvSpPr>
          <p:nvPr>
            <p:ph idx="1"/>
          </p:nvPr>
        </p:nvSpPr>
        <p:spPr/>
        <p:txBody>
          <a:bodyPr/>
          <a:lstStyle/>
          <a:p>
            <a:r>
              <a:rPr lang="en-US" dirty="0" smtClean="0"/>
              <a:t>Include Philips </a:t>
            </a:r>
            <a:r>
              <a:rPr lang="en-US" dirty="0" err="1" smtClean="0"/>
              <a:t>refefrence</a:t>
            </a:r>
            <a:r>
              <a:rPr lang="en-US" dirty="0" smtClean="0"/>
              <a:t> list</a:t>
            </a:r>
          </a:p>
          <a:p>
            <a:r>
              <a:rPr lang="en-US" dirty="0" err="1" smtClean="0"/>
              <a:t>Picuture</a:t>
            </a:r>
            <a:r>
              <a:rPr lang="en-US" dirty="0" smtClean="0"/>
              <a:t> of logos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document describes the future stage and vision of managing SOK’s business critical applications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chosen this approach due to the benefits is brings to SOK</a:t>
            </a:r>
            <a:endParaRPr lang="en-US" dirty="0"/>
          </a:p>
        </p:txBody>
      </p:sp>
      <p:sp>
        <p:nvSpPr>
          <p:cNvPr id="3" name="Content Placeholder 2"/>
          <p:cNvSpPr>
            <a:spLocks noGrp="1"/>
          </p:cNvSpPr>
          <p:nvPr>
            <p:ph idx="1"/>
          </p:nvPr>
        </p:nvSpPr>
        <p:spPr>
          <a:xfrm>
            <a:off x="3234519" y="1494769"/>
            <a:ext cx="6671480" cy="4643751"/>
          </a:xfrm>
        </p:spPr>
        <p:txBody>
          <a:bodyPr/>
          <a:lstStyle/>
          <a:p>
            <a:endParaRPr lang="en-US" dirty="0"/>
          </a:p>
        </p:txBody>
      </p:sp>
      <p:sp>
        <p:nvSpPr>
          <p:cNvPr id="4" name="Rectangle 3"/>
          <p:cNvSpPr/>
          <p:nvPr/>
        </p:nvSpPr>
        <p:spPr>
          <a:xfrm>
            <a:off x="532263" y="1494769"/>
            <a:ext cx="2511188" cy="1289374"/>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Quality</a:t>
            </a:r>
            <a:endParaRPr lang="en-US" sz="2400" dirty="0" smtClean="0">
              <a:solidFill>
                <a:schemeClr val="tx2">
                  <a:lumMod val="50000"/>
                </a:schemeClr>
              </a:solidFill>
            </a:endParaRPr>
          </a:p>
        </p:txBody>
      </p:sp>
      <p:sp>
        <p:nvSpPr>
          <p:cNvPr id="5" name="Rectangle 4"/>
          <p:cNvSpPr/>
          <p:nvPr/>
        </p:nvSpPr>
        <p:spPr>
          <a:xfrm>
            <a:off x="532263" y="2963839"/>
            <a:ext cx="2511188" cy="1289374"/>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Flexibility and Agility</a:t>
            </a:r>
            <a:endParaRPr lang="en-US" sz="2400" dirty="0" smtClean="0">
              <a:solidFill>
                <a:schemeClr val="tx2">
                  <a:lumMod val="50000"/>
                </a:schemeClr>
              </a:solidFill>
            </a:endParaRPr>
          </a:p>
        </p:txBody>
      </p:sp>
      <p:sp>
        <p:nvSpPr>
          <p:cNvPr id="6" name="Rectangle 5"/>
          <p:cNvSpPr/>
          <p:nvPr/>
        </p:nvSpPr>
        <p:spPr>
          <a:xfrm>
            <a:off x="532263" y="4444960"/>
            <a:ext cx="2511188" cy="1289374"/>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Cost</a:t>
            </a:r>
            <a:endParaRPr lang="en-US" sz="2400" dirty="0" smtClean="0">
              <a:solidFill>
                <a:schemeClr val="tx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smtClean="0"/>
              <a:t>Meet business requirements</a:t>
            </a:r>
          </a:p>
          <a:p>
            <a:r>
              <a:rPr lang="en-US" dirty="0" smtClean="0"/>
              <a:t>Availability</a:t>
            </a:r>
          </a:p>
          <a:p>
            <a:r>
              <a:rPr lang="en-US" dirty="0" err="1" smtClean="0"/>
              <a:t>Scurity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Flexibility &amp; Agility</a:t>
            </a:r>
            <a:endParaRPr lang="en-US" dirty="0"/>
          </a:p>
        </p:txBody>
      </p:sp>
      <p:sp>
        <p:nvSpPr>
          <p:cNvPr id="3" name="Content Placeholder 2"/>
          <p:cNvSpPr>
            <a:spLocks noGrp="1"/>
          </p:cNvSpPr>
          <p:nvPr>
            <p:ph idx="1"/>
          </p:nvPr>
        </p:nvSpPr>
        <p:spPr/>
        <p:txBody>
          <a:bodyPr/>
          <a:lstStyle/>
          <a:p>
            <a:r>
              <a:rPr lang="en-US" dirty="0" smtClean="0"/>
              <a:t>SATO</a:t>
            </a:r>
          </a:p>
          <a:p>
            <a:r>
              <a:rPr lang="en-US" dirty="0" smtClean="0"/>
              <a:t>Changing requirements and </a:t>
            </a:r>
            <a:r>
              <a:rPr lang="en-US" dirty="0" err="1" smtClean="0"/>
              <a:t>evironment</a:t>
            </a:r>
            <a:endParaRPr lang="en-US" dirty="0" smtClean="0"/>
          </a:p>
          <a:p>
            <a:r>
              <a:rPr lang="en-US" dirty="0" smtClean="0"/>
              <a:t>Time-to-market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3" name="Content Placeholder 2"/>
          <p:cNvSpPr>
            <a:spLocks noGrp="1"/>
          </p:cNvSpPr>
          <p:nvPr>
            <p:ph idx="1"/>
          </p:nvPr>
        </p:nvSpPr>
        <p:spPr/>
        <p:txBody>
          <a:bodyPr/>
          <a:lstStyle/>
          <a:p>
            <a:r>
              <a:rPr lang="en-US" dirty="0" smtClean="0"/>
              <a:t>Dynamic capacity</a:t>
            </a:r>
          </a:p>
          <a:p>
            <a:r>
              <a:rPr lang="en-US" dirty="0" err="1" smtClean="0"/>
              <a:t>SaaS</a:t>
            </a:r>
            <a:r>
              <a:rPr lang="en-US" dirty="0" smtClean="0"/>
              <a:t> tools</a:t>
            </a:r>
          </a:p>
          <a:p>
            <a:r>
              <a:rPr lang="en-US" dirty="0" smtClean="0"/>
              <a:t>O.S.S</a:t>
            </a:r>
          </a:p>
          <a:p>
            <a:r>
              <a:rPr lang="en-US" dirty="0" smtClean="0"/>
              <a:t>Application development efficiency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Efficiently managed application lifecycle in SOK’s complex environment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20EB4971D9234FBF5A0F7DECED47F6" ma:contentTypeVersion="" ma:contentTypeDescription="Create a new document." ma:contentTypeScope="" ma:versionID="be95763efec24d9907da292caebe9480">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E5EC75-6B3F-4EE7-B519-A3608A6EFD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88A1692D-B392-4FBE-8677-46ABD87162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2049</TotalTime>
  <Words>312</Words>
  <Application>Microsoft Office PowerPoint</Application>
  <PresentationFormat>A4 Paper (210x297 mm)</PresentationFormat>
  <Paragraphs>92</Paragraphs>
  <Slides>28</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1" baseType="lpstr">
      <vt:lpstr>ppt_Template_Capgemini_03_13</vt:lpstr>
      <vt:lpstr>Closing slides</vt:lpstr>
      <vt:lpstr>think-cell Slide</vt:lpstr>
      <vt:lpstr>Slide 1</vt:lpstr>
      <vt:lpstr>Slide 2</vt:lpstr>
      <vt:lpstr>This document describes the future stage and vision of managing SOK’s business critical applications</vt:lpstr>
      <vt:lpstr>We have chosen this approach due to the benefits is brings to SOK</vt:lpstr>
      <vt:lpstr>Quality</vt:lpstr>
      <vt:lpstr>Flexibility &amp; Agility</vt:lpstr>
      <vt:lpstr>Cost efficiency</vt:lpstr>
      <vt:lpstr>Slide 8</vt:lpstr>
      <vt:lpstr>Efficiently managed application lifecycle in SOK’s complex environment</vt:lpstr>
      <vt:lpstr>Agile principles support application life cycle management </vt:lpstr>
      <vt:lpstr>The application lifecycle from business to operations</vt:lpstr>
      <vt:lpstr>In real life applicatoin lifecycle consists of flow of activities and supporting tools</vt:lpstr>
      <vt:lpstr>Pipeline part 1</vt:lpstr>
      <vt:lpstr>Pipeline part 2</vt:lpstr>
      <vt:lpstr>Pipeline part 3</vt:lpstr>
      <vt:lpstr>Pipeline part 4</vt:lpstr>
      <vt:lpstr>Slide 17</vt:lpstr>
      <vt:lpstr>One cross functional team is responsible for the application product end-to-end</vt:lpstr>
      <vt:lpstr>The team consists of defined roles</vt:lpstr>
      <vt:lpstr>One team works efficiently cross border using war room</vt:lpstr>
      <vt:lpstr>Slide 21</vt:lpstr>
      <vt:lpstr>Critical success factors in Dev Ops transformation / “Must Fix” </vt:lpstr>
      <vt:lpstr>Slide 23</vt:lpstr>
      <vt:lpstr>This is not only theoretical approach, this is real life</vt:lpstr>
      <vt:lpstr>Case Carrefour</vt:lpstr>
      <vt:lpstr>Gartner says</vt:lpstr>
      <vt:lpstr>Capgemini has wide experience in agile application lifecycle management </vt:lpstr>
      <vt:lpstr>Slide 28</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Heli Tammilehto</cp:lastModifiedBy>
  <cp:revision>872</cp:revision>
  <dcterms:created xsi:type="dcterms:W3CDTF">2011-01-05T12:56:36Z</dcterms:created>
  <dcterms:modified xsi:type="dcterms:W3CDTF">2015-08-17T10:13:22Z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0x010100BD20EB4971D9234FBF5A0F7DECED47F6</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