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Layouts/slideLayout13.xml" ContentType="application/vnd.openxmlformats-officedocument.presentationml.slideLayout+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21"/>
  </p:notesMasterIdLst>
  <p:handoutMasterIdLst>
    <p:handoutMasterId r:id="rId22"/>
  </p:handoutMasterIdLst>
  <p:sldIdLst>
    <p:sldId id="734" r:id="rId6"/>
    <p:sldId id="766" r:id="rId7"/>
    <p:sldId id="768" r:id="rId8"/>
    <p:sldId id="776" r:id="rId9"/>
    <p:sldId id="772" r:id="rId10"/>
    <p:sldId id="775" r:id="rId11"/>
    <p:sldId id="767" r:id="rId12"/>
    <p:sldId id="779" r:id="rId13"/>
    <p:sldId id="780" r:id="rId14"/>
    <p:sldId id="773" r:id="rId15"/>
    <p:sldId id="774" r:id="rId16"/>
    <p:sldId id="771" r:id="rId17"/>
    <p:sldId id="777" r:id="rId18"/>
    <p:sldId id="778" r:id="rId19"/>
    <p:sldId id="770" r:id="rId20"/>
  </p:sldIdLst>
  <p:sldSz cx="9906000" cy="6858000" type="A4"/>
  <p:notesSz cx="6797675" cy="9926638"/>
  <p:custDataLst>
    <p:tags r:id="rId23"/>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7" autoAdjust="0"/>
    <p:restoredTop sz="98986" autoAdjust="0"/>
  </p:normalViewPr>
  <p:slideViewPr>
    <p:cSldViewPr snapToGrid="0">
      <p:cViewPr>
        <p:scale>
          <a:sx n="80" d="100"/>
          <a:sy n="80" d="100"/>
        </p:scale>
        <p:origin x="-756" y="-198"/>
      </p:cViewPr>
      <p:guideLst>
        <p:guide orient="horz" pos="960"/>
        <p:guide orient="horz" pos="1248"/>
        <p:guide orient="horz" pos="3942"/>
        <p:guide orient="horz" pos="3971"/>
        <p:guide orient="horz" pos="3036"/>
        <p:guide pos="288"/>
        <p:guide/>
        <p:guide pos="132"/>
        <p:guide pos="5980"/>
        <p:guide pos="17"/>
        <p:guide pos="60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76"/>
    </p:cViewPr>
  </p:sorterViewPr>
  <p:notesViewPr>
    <p:cSldViewPr snapToGrid="0">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 xmlns:p14="http://schemas.microsoft.com/office/powerpoint/2010/main" val="14778290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2.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7.png"/><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2.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8.jpe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3.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3" imgW="360" imgH="360" progId="">
              <p:embed/>
            </p:oleObj>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4"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3.xml"/><Relationship Id="rId1" Type="http://schemas.openxmlformats.org/officeDocument/2006/relationships/vmlDrawing" Target="../drawings/vmlDrawing16.vml"/><Relationship Id="rId5" Type="http://schemas.openxmlformats.org/officeDocument/2006/relationships/oleObject" Target="../embeddings/oleObject17.bin"/><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
              <p:embed/>
            </p:oleObj>
          </a:graphicData>
        </a:graphic>
      </p:graphicFrame>
      <p:sp>
        <p:nvSpPr>
          <p:cNvPr id="4" name="Rectangle 3"/>
          <p:cNvSpPr/>
          <p:nvPr/>
        </p:nvSpPr>
        <p:spPr>
          <a:xfrm>
            <a:off x="0" y="2694699"/>
            <a:ext cx="6721434" cy="2625445"/>
          </a:xfrm>
          <a:prstGeom prst="rect">
            <a:avLst/>
          </a:prstGeom>
        </p:spPr>
        <p:txBody>
          <a:bodyPr vert="horz" lIns="720000" tIns="33059" rIns="33059" bIns="33059" rtlCol="0" anchor="t">
            <a:noAutofit/>
          </a:bodyPr>
          <a:lstStyle/>
          <a:p>
            <a:pPr defTabSz="914365">
              <a:lnSpc>
                <a:spcPct val="85000"/>
              </a:lnSpc>
              <a:spcBef>
                <a:spcPct val="0"/>
              </a:spcBef>
            </a:pPr>
            <a:r>
              <a:rPr lang="fi-FI" sz="3300" dirty="0" smtClean="0">
                <a:solidFill>
                  <a:schemeClr val="tx1"/>
                </a:solidFill>
                <a:latin typeface="+mj-lt"/>
                <a:ea typeface="+mj-ea"/>
                <a:cs typeface="+mj-cs"/>
              </a:rPr>
              <a:t>Topsi refresh proposal</a:t>
            </a:r>
          </a:p>
        </p:txBody>
      </p:sp>
      <p:sp>
        <p:nvSpPr>
          <p:cNvPr id="12" name="Title 9"/>
          <p:cNvSpPr txBox="1">
            <a:spLocks/>
          </p:cNvSpPr>
          <p:nvPr/>
        </p:nvSpPr>
        <p:spPr bwMode="auto">
          <a:xfrm>
            <a:off x="0" y="27705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endParaRPr lang="en-US" sz="3600" b="1" i="1" dirty="0" smtClean="0">
              <a:solidFill>
                <a:schemeClr val="tx1"/>
              </a:solidFill>
              <a:latin typeface="Calibri" panose="020F0502020204030204"/>
            </a:endParaRPr>
          </a:p>
        </p:txBody>
      </p:sp>
      <p:sp>
        <p:nvSpPr>
          <p:cNvPr id="6" name="Rectangle 5"/>
          <p:cNvSpPr/>
          <p:nvPr/>
        </p:nvSpPr>
        <p:spPr>
          <a:xfrm>
            <a:off x="0" y="542468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5539399"/>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xx.xx.2015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324610"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US" dirty="0" smtClean="0"/>
              <a:t>Current </a:t>
            </a:r>
            <a:r>
              <a:rPr lang="en-US" dirty="0" err="1" smtClean="0"/>
              <a:t>Topsi</a:t>
            </a:r>
            <a:r>
              <a:rPr lang="en-US" dirty="0" smtClean="0"/>
              <a:t> Governance</a:t>
            </a:r>
            <a:br>
              <a:rPr lang="en-US" dirty="0" smtClean="0"/>
            </a:br>
            <a:r>
              <a:rPr lang="en-US" sz="2400" i="1" dirty="0" err="1" smtClean="0"/>
              <a:t>Topsi</a:t>
            </a:r>
            <a:r>
              <a:rPr lang="en-US" sz="2400" i="1" dirty="0" smtClean="0"/>
              <a:t> </a:t>
            </a:r>
            <a:r>
              <a:rPr lang="en-US" sz="2400" i="1" dirty="0"/>
              <a:t>Organization</a:t>
            </a:r>
          </a:p>
        </p:txBody>
      </p:sp>
      <p:grpSp>
        <p:nvGrpSpPr>
          <p:cNvPr id="3" name="Group 62"/>
          <p:cNvGrpSpPr/>
          <p:nvPr/>
        </p:nvGrpSpPr>
        <p:grpSpPr>
          <a:xfrm>
            <a:off x="155575" y="-144463"/>
            <a:ext cx="9408900" cy="6480493"/>
            <a:chOff x="155575" y="-144463"/>
            <a:chExt cx="9408900" cy="6480493"/>
          </a:xfrm>
        </p:grpSpPr>
        <p:sp>
          <p:nvSpPr>
            <p:cNvPr id="64" name="Rounded Rectangle 63"/>
            <p:cNvSpPr>
              <a:spLocks/>
            </p:cNvSpPr>
            <p:nvPr/>
          </p:nvSpPr>
          <p:spPr>
            <a:xfrm>
              <a:off x="230578" y="6052471"/>
              <a:ext cx="9333897" cy="283559"/>
            </a:xfrm>
            <a:prstGeom prst="roundRect">
              <a:avLst/>
            </a:prstGeom>
            <a:solidFill>
              <a:schemeClr val="accent6">
                <a:lumMod val="75000"/>
              </a:schemeClr>
            </a:solidFill>
            <a:ln w="19050">
              <a:solidFill>
                <a:schemeClr val="accent3">
                  <a:lumMod val="75000"/>
                </a:schemeClr>
              </a:solidFill>
              <a:prstDash val="dash"/>
            </a:ln>
          </p:spPr>
          <p:style>
            <a:lnRef idx="1">
              <a:schemeClr val="accent5"/>
            </a:lnRef>
            <a:fillRef idx="3">
              <a:schemeClr val="accent5"/>
            </a:fillRef>
            <a:effectRef idx="2">
              <a:schemeClr val="accent5"/>
            </a:effectRef>
            <a:fontRef idx="minor">
              <a:schemeClr val="lt1"/>
            </a:fontRef>
          </p:style>
          <p:txBody>
            <a:bodyPr rtlCol="0" anchor="ctr"/>
            <a:lstStyle/>
            <a:p>
              <a:pPr algn="ctr" defTabSz="957756"/>
              <a:endParaRPr lang="en-GB" sz="800" b="1" dirty="0" smtClean="0">
                <a:solidFill>
                  <a:prstClr val="white"/>
                </a:solidFill>
              </a:endParaRPr>
            </a:p>
            <a:p>
              <a:pPr algn="ctr" defTabSz="957756"/>
              <a:r>
                <a:rPr lang="en-GB" sz="1050" b="1" i="1" dirty="0" smtClean="0">
                  <a:solidFill>
                    <a:prstClr val="white"/>
                  </a:solidFill>
                </a:rPr>
                <a:t>IT Infra services</a:t>
              </a:r>
            </a:p>
            <a:p>
              <a:pPr algn="ctr" defTabSz="957756"/>
              <a:r>
                <a:rPr lang="en-GB" sz="800" i="1" dirty="0" smtClean="0">
                  <a:solidFill>
                    <a:prstClr val="white"/>
                  </a:solidFill>
                </a:rPr>
                <a:t>Sanna-Mari Peltola</a:t>
              </a:r>
              <a:r>
                <a:rPr lang="fi-FI" sz="800" i="1" dirty="0" smtClean="0">
                  <a:solidFill>
                    <a:prstClr val="white"/>
                  </a:solidFill>
                </a:rPr>
                <a:t>, S400 SDM</a:t>
              </a:r>
            </a:p>
            <a:p>
              <a:pPr algn="ctr" defTabSz="957756"/>
              <a:endParaRPr lang="en-GB" sz="800" b="1" dirty="0" smtClean="0">
                <a:solidFill>
                  <a:prstClr val="white"/>
                </a:solidFill>
              </a:endParaRPr>
            </a:p>
          </p:txBody>
        </p:sp>
        <p:sp>
          <p:nvSpPr>
            <p:cNvPr id="65" name="Rounded Rectangle 4"/>
            <p:cNvSpPr>
              <a:spLocks/>
            </p:cNvSpPr>
            <p:nvPr/>
          </p:nvSpPr>
          <p:spPr>
            <a:xfrm>
              <a:off x="886484" y="1143001"/>
              <a:ext cx="8018490"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a:solidFill>
                    <a:prstClr val="white"/>
                  </a:solidFill>
                </a:rPr>
                <a:t>Service </a:t>
              </a:r>
              <a:r>
                <a:rPr lang="fi-FI" sz="1050" b="1" dirty="0" err="1">
                  <a:solidFill>
                    <a:prstClr val="white"/>
                  </a:solidFill>
                </a:rPr>
                <a:t>Delivery</a:t>
              </a:r>
              <a:r>
                <a:rPr lang="fi-FI" sz="1050" b="1" dirty="0">
                  <a:solidFill>
                    <a:prstClr val="white"/>
                  </a:solidFill>
                </a:rPr>
                <a:t> </a:t>
              </a:r>
              <a:r>
                <a:rPr lang="fi-FI" sz="1050" b="1" dirty="0" err="1">
                  <a:solidFill>
                    <a:prstClr val="white"/>
                  </a:solidFill>
                </a:rPr>
                <a:t>Manager</a:t>
              </a:r>
              <a:endParaRPr lang="fi-FI" sz="1050" b="1" dirty="0">
                <a:solidFill>
                  <a:prstClr val="white"/>
                </a:solidFill>
              </a:endParaRPr>
            </a:p>
            <a:p>
              <a:pPr algn="ctr" defTabSz="444500">
                <a:spcBef>
                  <a:spcPct val="0"/>
                </a:spcBef>
              </a:pPr>
              <a:r>
                <a:rPr lang="fi-FI" sz="1050" dirty="0">
                  <a:solidFill>
                    <a:prstClr val="white"/>
                  </a:solidFill>
                </a:rPr>
                <a:t>Minna Alanko</a:t>
              </a:r>
            </a:p>
          </p:txBody>
        </p:sp>
        <p:sp>
          <p:nvSpPr>
            <p:cNvPr id="66" name="Rounded Rectangle 4"/>
            <p:cNvSpPr>
              <a:spLocks/>
            </p:cNvSpPr>
            <p:nvPr/>
          </p:nvSpPr>
          <p:spPr>
            <a:xfrm>
              <a:off x="5250001" y="1704293"/>
              <a:ext cx="4005851"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smtClean="0">
                  <a:solidFill>
                    <a:prstClr val="white"/>
                  </a:solidFill>
                </a:rPr>
                <a:t>Service </a:t>
              </a:r>
              <a:r>
                <a:rPr lang="fi-FI" sz="1050" b="1" dirty="0" err="1" smtClean="0">
                  <a:solidFill>
                    <a:prstClr val="white"/>
                  </a:solidFill>
                </a:rPr>
                <a:t>Production</a:t>
              </a:r>
              <a:endParaRPr lang="fi-FI" sz="1050" b="1" dirty="0" smtClean="0">
                <a:solidFill>
                  <a:prstClr val="white"/>
                </a:solidFill>
              </a:endParaRPr>
            </a:p>
            <a:p>
              <a:pPr algn="ctr" defTabSz="444500">
                <a:spcBef>
                  <a:spcPct val="0"/>
                </a:spcBef>
              </a:pPr>
              <a:r>
                <a:rPr lang="fi-FI" sz="1050" dirty="0" err="1" smtClean="0">
                  <a:solidFill>
                    <a:prstClr val="white"/>
                  </a:solidFill>
                </a:rPr>
                <a:t>Vishal</a:t>
              </a:r>
              <a:r>
                <a:rPr lang="fi-FI" sz="1050" dirty="0" smtClean="0">
                  <a:solidFill>
                    <a:prstClr val="white"/>
                  </a:solidFill>
                </a:rPr>
                <a:t> </a:t>
              </a:r>
              <a:r>
                <a:rPr lang="fi-FI" sz="1050" dirty="0" err="1" smtClean="0">
                  <a:solidFill>
                    <a:prstClr val="white"/>
                  </a:solidFill>
                </a:rPr>
                <a:t>Jadhav</a:t>
              </a:r>
              <a:endParaRPr lang="fi-FI" sz="1050" dirty="0" smtClean="0">
                <a:solidFill>
                  <a:prstClr val="white"/>
                </a:solidFill>
              </a:endParaRPr>
            </a:p>
            <a:p>
              <a:pPr algn="ctr" defTabSz="444500">
                <a:lnSpc>
                  <a:spcPct val="50000"/>
                </a:lnSpc>
                <a:spcBef>
                  <a:spcPct val="0"/>
                </a:spcBef>
                <a:spcAft>
                  <a:spcPct val="35000"/>
                </a:spcAft>
              </a:pPr>
              <a:endParaRPr lang="fi-FI" sz="1200" b="1" dirty="0" smtClean="0">
                <a:solidFill>
                  <a:prstClr val="white"/>
                </a:solidFill>
              </a:endParaRPr>
            </a:p>
          </p:txBody>
        </p:sp>
        <p:cxnSp>
          <p:nvCxnSpPr>
            <p:cNvPr id="67" name="Elbow Connector 66"/>
            <p:cNvCxnSpPr>
              <a:stCxn id="65" idx="2"/>
              <a:endCxn id="68" idx="0"/>
            </p:cNvCxnSpPr>
            <p:nvPr/>
          </p:nvCxnSpPr>
          <p:spPr>
            <a:xfrm rot="5400000">
              <a:off x="3698582" y="511979"/>
              <a:ext cx="185127" cy="2209168"/>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4"/>
            <p:cNvSpPr>
              <a:spLocks/>
            </p:cNvSpPr>
            <p:nvPr/>
          </p:nvSpPr>
          <p:spPr>
            <a:xfrm>
              <a:off x="989836" y="1709127"/>
              <a:ext cx="3393450"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pPr>
              <a:r>
                <a:rPr lang="fi-FI" sz="1050" b="1" dirty="0">
                  <a:solidFill>
                    <a:prstClr val="white"/>
                  </a:solidFill>
                </a:rPr>
                <a:t>Service Development (CSI)</a:t>
              </a:r>
            </a:p>
            <a:p>
              <a:pPr algn="ctr" defTabSz="444500">
                <a:spcBef>
                  <a:spcPct val="0"/>
                </a:spcBef>
              </a:pPr>
              <a:r>
                <a:rPr lang="fi-FI" sz="1050" dirty="0">
                  <a:solidFill>
                    <a:prstClr val="white"/>
                  </a:solidFill>
                </a:rPr>
                <a:t>Emma Puotunen, </a:t>
              </a:r>
              <a:r>
                <a:rPr lang="fi-FI" sz="1050" dirty="0" smtClean="0">
                  <a:solidFill>
                    <a:prstClr val="white"/>
                  </a:solidFill>
                </a:rPr>
                <a:t>Sameer Kesarkar (Offshore</a:t>
              </a:r>
              <a:r>
                <a:rPr lang="fi-FI" sz="1050" dirty="0">
                  <a:solidFill>
                    <a:prstClr val="white"/>
                  </a:solidFill>
                </a:rPr>
                <a:t>)</a:t>
              </a:r>
            </a:p>
            <a:p>
              <a:pPr algn="ctr" defTabSz="444500">
                <a:spcBef>
                  <a:spcPct val="0"/>
                </a:spcBef>
              </a:pPr>
              <a:endParaRPr lang="fi-FI" sz="1050" dirty="0">
                <a:solidFill>
                  <a:prstClr val="white"/>
                </a:solidFill>
              </a:endParaRPr>
            </a:p>
          </p:txBody>
        </p:sp>
        <p:cxnSp>
          <p:nvCxnSpPr>
            <p:cNvPr id="69" name="Elbow Connector 68"/>
            <p:cNvCxnSpPr>
              <a:stCxn id="66" idx="0"/>
              <a:endCxn id="65" idx="2"/>
            </p:cNvCxnSpPr>
            <p:nvPr/>
          </p:nvCxnSpPr>
          <p:spPr>
            <a:xfrm rot="16200000" flipV="1">
              <a:off x="5984182" y="435548"/>
              <a:ext cx="180293" cy="2357198"/>
            </a:xfrm>
            <a:prstGeom prst="bentConnector3">
              <a:avLst>
                <a:gd name="adj1" fmla="val 50000"/>
              </a:avLst>
            </a:prstGeom>
            <a:ln w="952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a:off x="4949661" y="198094"/>
              <a:ext cx="529150" cy="4077384"/>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a:off x="5629225" y="877658"/>
              <a:ext cx="529149" cy="2718256"/>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5400000">
              <a:off x="6308789" y="1557221"/>
              <a:ext cx="529149" cy="1359129"/>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6988353" y="2235590"/>
              <a:ext cx="529150" cy="12948"/>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6200000" flipH="1">
              <a:off x="7680864" y="1544274"/>
              <a:ext cx="539021" cy="1394894"/>
            </a:xfrm>
            <a:prstGeom prst="bentConnector3">
              <a:avLst>
                <a:gd name="adj1" fmla="val 50000"/>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75" name="Rounded Rectangle 4"/>
            <p:cNvSpPr>
              <a:spLocks/>
            </p:cNvSpPr>
            <p:nvPr/>
          </p:nvSpPr>
          <p:spPr>
            <a:xfrm>
              <a:off x="230578" y="5628291"/>
              <a:ext cx="9322404" cy="380999"/>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spcBef>
                  <a:spcPct val="0"/>
                </a:spcBef>
                <a:spcAft>
                  <a:spcPts val="300"/>
                </a:spcAft>
              </a:pPr>
              <a:r>
                <a:rPr lang="fi-FI" sz="1050" b="1" dirty="0" smtClean="0">
                  <a:solidFill>
                    <a:prstClr val="white"/>
                  </a:solidFill>
                </a:rPr>
                <a:t>Technical Support</a:t>
              </a:r>
            </a:p>
            <a:p>
              <a:pPr algn="ctr" defTabSz="444500">
                <a:spcBef>
                  <a:spcPct val="0"/>
                </a:spcBef>
                <a:spcAft>
                  <a:spcPts val="300"/>
                </a:spcAft>
              </a:pPr>
              <a:r>
                <a:rPr lang="fi-FI" sz="800" dirty="0" smtClean="0">
                  <a:solidFill>
                    <a:prstClr val="white"/>
                  </a:solidFill>
                </a:rPr>
                <a:t>(WAS, DB2, Batch support services)</a:t>
              </a:r>
            </a:p>
          </p:txBody>
        </p:sp>
        <p:sp>
          <p:nvSpPr>
            <p:cNvPr id="76" name="Rounded Rectangle 75"/>
            <p:cNvSpPr/>
            <p:nvPr/>
          </p:nvSpPr>
          <p:spPr>
            <a:xfrm>
              <a:off x="230578" y="2343887"/>
              <a:ext cx="2251905" cy="530292"/>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defTabSz="957756"/>
              <a:r>
                <a:rPr lang="fi-FI" sz="1050" b="1" dirty="0" smtClean="0">
                  <a:solidFill>
                    <a:prstClr val="white"/>
                  </a:solidFill>
                </a:rPr>
                <a:t>Technical Leads</a:t>
              </a:r>
            </a:p>
            <a:p>
              <a:pPr defTabSz="957756"/>
              <a:r>
                <a:rPr lang="fi-FI" sz="800" dirty="0" smtClean="0">
                  <a:solidFill>
                    <a:prstClr val="white"/>
                  </a:solidFill>
                </a:rPr>
                <a:t>Esko </a:t>
              </a:r>
              <a:r>
                <a:rPr lang="fi-FI" sz="800" dirty="0" err="1" smtClean="0">
                  <a:solidFill>
                    <a:prstClr val="white"/>
                  </a:solidFill>
                </a:rPr>
                <a:t>Mulari</a:t>
              </a:r>
              <a:r>
                <a:rPr lang="fi-FI" sz="800" dirty="0" smtClean="0">
                  <a:solidFill>
                    <a:prstClr val="white"/>
                  </a:solidFill>
                </a:rPr>
                <a:t> – DB2</a:t>
              </a:r>
            </a:p>
            <a:p>
              <a:pPr defTabSz="957756"/>
              <a:r>
                <a:rPr lang="fi-FI" sz="800" dirty="0" smtClean="0">
                  <a:solidFill>
                    <a:prstClr val="white"/>
                  </a:solidFill>
                </a:rPr>
                <a:t>Lasse Karinpää – MSTR</a:t>
              </a:r>
            </a:p>
            <a:p>
              <a:pPr defTabSz="957756"/>
              <a:r>
                <a:rPr lang="fi-FI" sz="800" dirty="0" smtClean="0">
                  <a:solidFill>
                    <a:prstClr val="white"/>
                  </a:solidFill>
                </a:rPr>
                <a:t>Kaisa </a:t>
              </a:r>
              <a:r>
                <a:rPr lang="fi-FI" sz="800" dirty="0" err="1" smtClean="0">
                  <a:solidFill>
                    <a:prstClr val="white"/>
                  </a:solidFill>
                </a:rPr>
                <a:t>Heikkerö</a:t>
              </a:r>
              <a:r>
                <a:rPr lang="fi-FI" sz="800" dirty="0" smtClean="0">
                  <a:solidFill>
                    <a:prstClr val="white"/>
                  </a:solidFill>
                </a:rPr>
                <a:t> - WAS</a:t>
              </a:r>
            </a:p>
          </p:txBody>
        </p:sp>
        <p:sp>
          <p:nvSpPr>
            <p:cNvPr id="77" name="Rounded Rectangle 76"/>
            <p:cNvSpPr/>
            <p:nvPr/>
          </p:nvSpPr>
          <p:spPr>
            <a:xfrm>
              <a:off x="230578" y="4795384"/>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en-GB" sz="1050" b="1" dirty="0" smtClean="0">
                  <a:solidFill>
                    <a:srgbClr val="00264A"/>
                  </a:solidFill>
                </a:rPr>
                <a:t>Event Management</a:t>
              </a:r>
            </a:p>
            <a:p>
              <a:pPr defTabSz="957756"/>
              <a:r>
                <a:rPr lang="en-GB" sz="800" dirty="0" smtClean="0">
                  <a:solidFill>
                    <a:srgbClr val="002060"/>
                  </a:solidFill>
                </a:rPr>
                <a:t>Sameer Kesarkar</a:t>
              </a:r>
            </a:p>
          </p:txBody>
        </p:sp>
        <p:sp>
          <p:nvSpPr>
            <p:cNvPr id="78" name="Rounded Rectangle 77"/>
            <p:cNvSpPr/>
            <p:nvPr/>
          </p:nvSpPr>
          <p:spPr>
            <a:xfrm>
              <a:off x="230578" y="4423021"/>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Capacity</a:t>
              </a:r>
              <a:r>
                <a:rPr lang="fi-FI" sz="1050" b="1" dirty="0" smtClean="0">
                  <a:solidFill>
                    <a:srgbClr val="00264A"/>
                  </a:solidFill>
                </a:rPr>
                <a:t> &amp; </a:t>
              </a:r>
              <a:r>
                <a:rPr lang="fi-FI" sz="1050" b="1" dirty="0" err="1" smtClean="0">
                  <a:solidFill>
                    <a:srgbClr val="00264A"/>
                  </a:solidFill>
                </a:rPr>
                <a:t>Availability</a:t>
              </a:r>
              <a:endParaRPr lang="fi-FI" sz="1050" b="1" dirty="0" smtClean="0">
                <a:solidFill>
                  <a:srgbClr val="00264A"/>
                </a:solidFill>
              </a:endParaRPr>
            </a:p>
            <a:p>
              <a:pPr defTabSz="957756"/>
              <a:r>
                <a:rPr lang="fi-FI" sz="800" dirty="0" smtClean="0">
                  <a:solidFill>
                    <a:srgbClr val="00264A"/>
                  </a:solidFill>
                </a:rPr>
                <a:t>Janne Heikkilä</a:t>
              </a:r>
            </a:p>
          </p:txBody>
        </p:sp>
        <p:sp>
          <p:nvSpPr>
            <p:cNvPr id="79" name="Rounded Rectangle 78"/>
            <p:cNvSpPr/>
            <p:nvPr/>
          </p:nvSpPr>
          <p:spPr>
            <a:xfrm>
              <a:off x="230578" y="4050658"/>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Deployment</a:t>
              </a:r>
              <a:r>
                <a:rPr lang="fi-FI" sz="1050" b="1" dirty="0" smtClean="0">
                  <a:solidFill>
                    <a:srgbClr val="00264A"/>
                  </a:solidFill>
                </a:rPr>
                <a:t> Management</a:t>
              </a:r>
            </a:p>
            <a:p>
              <a:pPr defTabSz="957756"/>
              <a:r>
                <a:rPr lang="fi-FI" sz="800" dirty="0" err="1" smtClean="0">
                  <a:solidFill>
                    <a:srgbClr val="002060"/>
                  </a:solidFill>
                </a:rPr>
                <a:t>Sreerama</a:t>
              </a:r>
              <a:r>
                <a:rPr lang="fi-FI" sz="800" dirty="0" smtClean="0">
                  <a:solidFill>
                    <a:srgbClr val="002060"/>
                  </a:solidFill>
                </a:rPr>
                <a:t> </a:t>
              </a:r>
              <a:r>
                <a:rPr lang="fi-FI" sz="800" dirty="0" err="1" smtClean="0">
                  <a:solidFill>
                    <a:srgbClr val="002060"/>
                  </a:solidFill>
                </a:rPr>
                <a:t>Seera</a:t>
              </a:r>
              <a:endParaRPr lang="fi-FI" sz="800" dirty="0" smtClean="0">
                <a:solidFill>
                  <a:srgbClr val="002060"/>
                </a:solidFill>
              </a:endParaRPr>
            </a:p>
          </p:txBody>
        </p:sp>
        <p:sp>
          <p:nvSpPr>
            <p:cNvPr id="80" name="Rounded Rectangle 79"/>
            <p:cNvSpPr/>
            <p:nvPr/>
          </p:nvSpPr>
          <p:spPr>
            <a:xfrm>
              <a:off x="230578" y="3678295"/>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Change</a:t>
              </a:r>
              <a:r>
                <a:rPr lang="fi-FI" sz="1050" b="1" dirty="0" smtClean="0">
                  <a:solidFill>
                    <a:srgbClr val="00264A"/>
                  </a:solidFill>
                </a:rPr>
                <a:t> Management</a:t>
              </a:r>
            </a:p>
            <a:p>
              <a:pPr defTabSz="957756"/>
              <a:r>
                <a:rPr lang="fi-FI" sz="800" dirty="0" smtClean="0">
                  <a:solidFill>
                    <a:srgbClr val="002060"/>
                  </a:solidFill>
                </a:rPr>
                <a:t>Nikhil Agarwal</a:t>
              </a:r>
              <a:r>
                <a:rPr lang="fi-FI" sz="800" dirty="0" smtClean="0">
                  <a:solidFill>
                    <a:srgbClr val="00264A"/>
                  </a:solidFill>
                </a:rPr>
                <a:t>, Suvi Anttila, Matias Miettunen</a:t>
              </a:r>
            </a:p>
          </p:txBody>
        </p:sp>
        <p:sp>
          <p:nvSpPr>
            <p:cNvPr id="81" name="Rounded Rectangle 80"/>
            <p:cNvSpPr/>
            <p:nvPr/>
          </p:nvSpPr>
          <p:spPr>
            <a:xfrm>
              <a:off x="230578" y="3305932"/>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Problem</a:t>
              </a:r>
              <a:r>
                <a:rPr lang="fi-FI" sz="1050" b="1" dirty="0" smtClean="0">
                  <a:solidFill>
                    <a:srgbClr val="00264A"/>
                  </a:solidFill>
                </a:rPr>
                <a:t> Management </a:t>
              </a:r>
            </a:p>
            <a:p>
              <a:pPr defTabSz="957756"/>
              <a:r>
                <a:rPr lang="fi-FI" sz="800" dirty="0" err="1" smtClean="0">
                  <a:solidFill>
                    <a:srgbClr val="002060"/>
                  </a:solidFill>
                </a:rPr>
                <a:t>Ravindra</a:t>
              </a:r>
              <a:r>
                <a:rPr lang="fi-FI" sz="800" dirty="0" smtClean="0">
                  <a:solidFill>
                    <a:srgbClr val="002060"/>
                  </a:solidFill>
                </a:rPr>
                <a:t> </a:t>
              </a:r>
              <a:r>
                <a:rPr lang="fi-FI" sz="800" dirty="0" err="1" smtClean="0">
                  <a:solidFill>
                    <a:srgbClr val="002060"/>
                  </a:solidFill>
                </a:rPr>
                <a:t>Malapati</a:t>
              </a:r>
              <a:r>
                <a:rPr lang="fi-FI" sz="800" dirty="0" smtClean="0">
                  <a:solidFill>
                    <a:srgbClr val="002060"/>
                  </a:solidFill>
                </a:rPr>
                <a:t> </a:t>
              </a:r>
            </a:p>
          </p:txBody>
        </p:sp>
        <p:sp>
          <p:nvSpPr>
            <p:cNvPr id="82" name="Rounded Rectangle 81"/>
            <p:cNvSpPr/>
            <p:nvPr/>
          </p:nvSpPr>
          <p:spPr>
            <a:xfrm>
              <a:off x="230578" y="2933569"/>
              <a:ext cx="9333897" cy="329184"/>
            </a:xfrm>
            <a:prstGeom prst="roundRect">
              <a:avLst/>
            </a:prstGeom>
            <a:solidFill>
              <a:schemeClr val="bg2">
                <a:lumMod val="60000"/>
                <a:lumOff val="40000"/>
              </a:schemeClr>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defTabSz="957756"/>
              <a:r>
                <a:rPr lang="fi-FI" sz="1050" b="1" dirty="0" err="1" smtClean="0">
                  <a:solidFill>
                    <a:srgbClr val="00264A"/>
                  </a:solidFill>
                </a:rPr>
                <a:t>Incident</a:t>
              </a:r>
              <a:r>
                <a:rPr lang="fi-FI" sz="1050" b="1" dirty="0" smtClean="0">
                  <a:solidFill>
                    <a:srgbClr val="00264A"/>
                  </a:solidFill>
                </a:rPr>
                <a:t> Management</a:t>
              </a:r>
            </a:p>
            <a:p>
              <a:pPr defTabSz="957756"/>
              <a:r>
                <a:rPr lang="fi-FI" sz="800" dirty="0" smtClean="0">
                  <a:solidFill>
                    <a:srgbClr val="002060"/>
                  </a:solidFill>
                </a:rPr>
                <a:t>Sanjiwani Nartam, Sohan Gautam</a:t>
              </a:r>
            </a:p>
          </p:txBody>
        </p:sp>
        <p:sp>
          <p:nvSpPr>
            <p:cNvPr id="83" name="Rounded Rectangle 4"/>
            <p:cNvSpPr/>
            <p:nvPr/>
          </p:nvSpPr>
          <p:spPr>
            <a:xfrm>
              <a:off x="230577" y="5167747"/>
              <a:ext cx="2312598" cy="360215"/>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91440" tIns="38100" rIns="38100" bIns="38100" numCol="1" spcCol="1270" anchor="t" anchorCtr="0">
              <a:noAutofit/>
            </a:bodyPr>
            <a:lstStyle/>
            <a:p>
              <a:pPr defTabSz="444500">
                <a:spcBef>
                  <a:spcPct val="0"/>
                </a:spcBef>
              </a:pPr>
              <a:r>
                <a:rPr lang="fi-FI" sz="1050" b="1" dirty="0">
                  <a:solidFill>
                    <a:prstClr val="white"/>
                  </a:solidFill>
                </a:rPr>
                <a:t>Service </a:t>
              </a:r>
              <a:r>
                <a:rPr lang="fi-FI" sz="1050" b="1" dirty="0" smtClean="0">
                  <a:solidFill>
                    <a:prstClr val="white"/>
                  </a:solidFill>
                </a:rPr>
                <a:t>Desk - Level 1</a:t>
              </a:r>
              <a:endParaRPr lang="fi-FI" sz="1050" b="1" dirty="0">
                <a:solidFill>
                  <a:prstClr val="white"/>
                </a:solidFill>
              </a:endParaRPr>
            </a:p>
            <a:p>
              <a:pPr defTabSz="444500">
                <a:spcBef>
                  <a:spcPct val="0"/>
                </a:spcBef>
              </a:pPr>
              <a:r>
                <a:rPr lang="fi-FI" sz="800" b="1" dirty="0">
                  <a:solidFill>
                    <a:prstClr val="white"/>
                  </a:solidFill>
                </a:rPr>
                <a:t>Antti </a:t>
              </a:r>
              <a:r>
                <a:rPr lang="fi-FI" sz="800" b="1" dirty="0" smtClean="0">
                  <a:solidFill>
                    <a:prstClr val="white"/>
                  </a:solidFill>
                </a:rPr>
                <a:t>Laurila</a:t>
              </a:r>
              <a:r>
                <a:rPr lang="fi-FI" sz="800" dirty="0" smtClean="0">
                  <a:solidFill>
                    <a:prstClr val="white"/>
                  </a:solidFill>
                </a:rPr>
                <a:t> </a:t>
              </a:r>
            </a:p>
            <a:p>
              <a:pPr defTabSz="444500">
                <a:spcBef>
                  <a:spcPct val="0"/>
                </a:spcBef>
              </a:pPr>
              <a:endParaRPr lang="fi-FI" sz="800" b="1" dirty="0">
                <a:solidFill>
                  <a:prstClr val="white"/>
                </a:solidFill>
              </a:endParaRPr>
            </a:p>
          </p:txBody>
        </p:sp>
        <p:sp>
          <p:nvSpPr>
            <p:cNvPr id="84" name="Rounded Rectangle 4"/>
            <p:cNvSpPr>
              <a:spLocks/>
            </p:cNvSpPr>
            <p:nvPr/>
          </p:nvSpPr>
          <p:spPr>
            <a:xfrm>
              <a:off x="2531746" y="2359709"/>
              <a:ext cx="1287595" cy="2821891"/>
            </a:xfrm>
            <a:prstGeom prst="round2SameRect">
              <a:avLst>
                <a:gd name="adj1" fmla="val 8734"/>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TAVHAL</a:t>
              </a:r>
            </a:p>
            <a:p>
              <a:pPr algn="ctr" defTabSz="444500">
                <a:lnSpc>
                  <a:spcPct val="90000"/>
                </a:lnSpc>
                <a:spcBef>
                  <a:spcPct val="0"/>
                </a:spcBef>
                <a:spcAft>
                  <a:spcPct val="35000"/>
                </a:spcAft>
              </a:pPr>
              <a:r>
                <a:rPr lang="fi-FI" sz="1000" b="1" dirty="0" smtClean="0">
                  <a:solidFill>
                    <a:prstClr val="white"/>
                  </a:solidFill>
                </a:rPr>
                <a:t>Taru Öster </a:t>
              </a:r>
            </a:p>
            <a:p>
              <a:pPr algn="ctr" defTabSz="444500">
                <a:lnSpc>
                  <a:spcPct val="90000"/>
                </a:lnSpc>
                <a:spcBef>
                  <a:spcPct val="0"/>
                </a:spcBef>
                <a:spcAft>
                  <a:spcPct val="35000"/>
                </a:spcAft>
              </a:pPr>
              <a:r>
                <a:rPr lang="en-US" sz="1000" b="1" dirty="0" smtClean="0">
                  <a:solidFill>
                    <a:prstClr val="white"/>
                  </a:solidFill>
                </a:rPr>
                <a:t>Abirami K</a:t>
              </a:r>
            </a:p>
            <a:p>
              <a:pPr algn="ctr" defTabSz="444500">
                <a:lnSpc>
                  <a:spcPct val="90000"/>
                </a:lnSpc>
                <a:spcBef>
                  <a:spcPct val="0"/>
                </a:spcBef>
                <a:spcAft>
                  <a:spcPct val="35000"/>
                </a:spcAft>
              </a:pPr>
              <a:endParaRPr lang="fi-FI" sz="1000" dirty="0" smtClean="0">
                <a:solidFill>
                  <a:prstClr val="white"/>
                </a:solidFill>
              </a:endParaRPr>
            </a:p>
            <a:p>
              <a:pPr algn="ctr" defTabSz="444500">
                <a:lnSpc>
                  <a:spcPct val="90000"/>
                </a:lnSpc>
                <a:spcBef>
                  <a:spcPct val="0"/>
                </a:spcBef>
                <a:spcAft>
                  <a:spcPct val="35000"/>
                </a:spcAft>
              </a:pPr>
              <a:r>
                <a:rPr lang="en-US" sz="900" dirty="0" err="1" smtClean="0">
                  <a:solidFill>
                    <a:prstClr val="white"/>
                  </a:solidFill>
                </a:rPr>
                <a:t>Subhankar</a:t>
              </a:r>
              <a:r>
                <a:rPr lang="en-US" sz="900" dirty="0" smtClean="0">
                  <a:solidFill>
                    <a:prstClr val="white"/>
                  </a:solidFill>
                </a:rPr>
                <a:t> </a:t>
              </a:r>
              <a:r>
                <a:rPr lang="en-US" sz="900" dirty="0" err="1" smtClean="0">
                  <a:solidFill>
                    <a:prstClr val="white"/>
                  </a:solidFill>
                </a:rPr>
                <a:t>Saha</a:t>
              </a:r>
              <a:endParaRPr lang="en-US" sz="900"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Vijaykumar R</a:t>
              </a:r>
            </a:p>
            <a:p>
              <a:pPr algn="ctr" defTabSz="444500">
                <a:lnSpc>
                  <a:spcPct val="90000"/>
                </a:lnSpc>
                <a:spcBef>
                  <a:spcPct val="0"/>
                </a:spcBef>
                <a:spcAft>
                  <a:spcPct val="35000"/>
                </a:spcAft>
              </a:pPr>
              <a:r>
                <a:rPr lang="en-US" sz="900" dirty="0" smtClean="0">
                  <a:solidFill>
                    <a:prstClr val="white"/>
                  </a:solidFill>
                </a:rPr>
                <a:t>Ajeet Singh</a:t>
              </a:r>
            </a:p>
            <a:p>
              <a:pPr algn="ctr" defTabSz="444500">
                <a:lnSpc>
                  <a:spcPct val="90000"/>
                </a:lnSpc>
                <a:spcBef>
                  <a:spcPct val="0"/>
                </a:spcBef>
                <a:spcAft>
                  <a:spcPct val="35000"/>
                </a:spcAft>
              </a:pPr>
              <a:r>
                <a:rPr lang="en-US" sz="900" dirty="0" smtClean="0">
                  <a:solidFill>
                    <a:prstClr val="white"/>
                  </a:solidFill>
                </a:rPr>
                <a:t>Rahul Anand</a:t>
              </a:r>
            </a:p>
            <a:p>
              <a:pPr algn="ctr" defTabSz="444500">
                <a:lnSpc>
                  <a:spcPct val="90000"/>
                </a:lnSpc>
                <a:spcBef>
                  <a:spcPct val="0"/>
                </a:spcBef>
                <a:spcAft>
                  <a:spcPct val="35000"/>
                </a:spcAft>
              </a:pPr>
              <a:r>
                <a:rPr lang="fi-FI" sz="1000" b="1" dirty="0" smtClean="0">
                  <a:solidFill>
                    <a:prstClr val="white"/>
                  </a:solidFill>
                </a:rPr>
                <a:t> </a:t>
              </a: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5" name="Rounded Rectangle 4"/>
            <p:cNvSpPr>
              <a:spLocks/>
            </p:cNvSpPr>
            <p:nvPr/>
          </p:nvSpPr>
          <p:spPr>
            <a:xfrm>
              <a:off x="3890873" y="2359709"/>
              <a:ext cx="1328827" cy="2821891"/>
            </a:xfrm>
            <a:prstGeom prst="round2SameRect">
              <a:avLst>
                <a:gd name="adj1" fmla="val 8734"/>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TILHAL</a:t>
              </a:r>
            </a:p>
            <a:p>
              <a:pPr algn="ctr" defTabSz="444500">
                <a:lnSpc>
                  <a:spcPct val="90000"/>
                </a:lnSpc>
                <a:spcBef>
                  <a:spcPct val="0"/>
                </a:spcBef>
                <a:spcAft>
                  <a:spcPct val="35000"/>
                </a:spcAft>
              </a:pPr>
              <a:r>
                <a:rPr lang="fi-FI" sz="1000" b="1" dirty="0" smtClean="0">
                  <a:solidFill>
                    <a:prstClr val="white"/>
                  </a:solidFill>
                </a:rPr>
                <a:t>Johanna Makkonen </a:t>
              </a:r>
            </a:p>
            <a:p>
              <a:pPr algn="ctr" defTabSz="444500">
                <a:lnSpc>
                  <a:spcPct val="90000"/>
                </a:lnSpc>
                <a:spcBef>
                  <a:spcPct val="0"/>
                </a:spcBef>
                <a:spcAft>
                  <a:spcPct val="35000"/>
                </a:spcAft>
              </a:pPr>
              <a:r>
                <a:rPr lang="fi-FI" sz="1000" b="1" dirty="0" smtClean="0">
                  <a:solidFill>
                    <a:prstClr val="white"/>
                  </a:solidFill>
                </a:rPr>
                <a:t>Nikhil Agarwal</a:t>
              </a:r>
            </a:p>
            <a:p>
              <a:pPr algn="ctr" defTabSz="444500">
                <a:lnSpc>
                  <a:spcPct val="90000"/>
                </a:lnSpc>
                <a:spcBef>
                  <a:spcPct val="0"/>
                </a:spcBef>
                <a:spcAft>
                  <a:spcPct val="35000"/>
                </a:spcAft>
              </a:pPr>
              <a:endParaRPr lang="fi-FI" sz="900" dirty="0" smtClean="0">
                <a:solidFill>
                  <a:prstClr val="white"/>
                </a:solidFill>
              </a:endParaRPr>
            </a:p>
            <a:p>
              <a:pPr algn="ctr" defTabSz="444500">
                <a:lnSpc>
                  <a:spcPct val="90000"/>
                </a:lnSpc>
                <a:spcBef>
                  <a:spcPct val="0"/>
                </a:spcBef>
                <a:spcAft>
                  <a:spcPct val="35000"/>
                </a:spcAft>
              </a:pPr>
              <a:r>
                <a:rPr lang="en-US" sz="900" dirty="0" err="1" smtClean="0">
                  <a:solidFill>
                    <a:prstClr val="white"/>
                  </a:solidFill>
                </a:rPr>
                <a:t>Naresh</a:t>
              </a:r>
              <a:r>
                <a:rPr lang="en-US" sz="900" dirty="0" smtClean="0">
                  <a:solidFill>
                    <a:prstClr val="white"/>
                  </a:solidFill>
                </a:rPr>
                <a:t> Mahajan</a:t>
              </a:r>
            </a:p>
            <a:p>
              <a:pPr algn="ctr" defTabSz="444500">
                <a:lnSpc>
                  <a:spcPct val="90000"/>
                </a:lnSpc>
                <a:spcBef>
                  <a:spcPct val="0"/>
                </a:spcBef>
                <a:spcAft>
                  <a:spcPct val="35000"/>
                </a:spcAft>
              </a:pPr>
              <a:r>
                <a:rPr lang="en-US" sz="900" dirty="0" smtClean="0">
                  <a:solidFill>
                    <a:prstClr val="white"/>
                  </a:solidFill>
                </a:rPr>
                <a:t>Naresh Kumar</a:t>
              </a:r>
            </a:p>
            <a:p>
              <a:pPr algn="ctr" defTabSz="444500">
                <a:lnSpc>
                  <a:spcPct val="90000"/>
                </a:lnSpc>
                <a:spcBef>
                  <a:spcPct val="0"/>
                </a:spcBef>
                <a:spcAft>
                  <a:spcPct val="35000"/>
                </a:spcAft>
              </a:pPr>
              <a:r>
                <a:rPr lang="en-US" sz="900" dirty="0" err="1" smtClean="0">
                  <a:solidFill>
                    <a:prstClr val="white"/>
                  </a:solidFill>
                </a:rPr>
                <a:t>Aishwarya</a:t>
              </a:r>
              <a:r>
                <a:rPr lang="en-US" sz="900" dirty="0" smtClean="0">
                  <a:solidFill>
                    <a:prstClr val="white"/>
                  </a:solidFill>
                </a:rPr>
                <a:t> </a:t>
              </a:r>
              <a:r>
                <a:rPr lang="en-US" sz="900" dirty="0" err="1" smtClean="0">
                  <a:solidFill>
                    <a:prstClr val="white"/>
                  </a:solidFill>
                </a:rPr>
                <a:t>Chaporkar</a:t>
              </a:r>
              <a:endParaRPr lang="en-US" sz="900" dirty="0" smtClean="0">
                <a:solidFill>
                  <a:prstClr val="white"/>
                </a:solidFill>
              </a:endParaRPr>
            </a:p>
            <a:p>
              <a:pPr algn="ctr" defTabSz="444500">
                <a:lnSpc>
                  <a:spcPct val="90000"/>
                </a:lnSpc>
                <a:spcBef>
                  <a:spcPct val="0"/>
                </a:spcBef>
                <a:spcAft>
                  <a:spcPct val="35000"/>
                </a:spcAft>
              </a:pPr>
              <a:endParaRPr lang="en-US" sz="800" b="1" dirty="0" smtClean="0">
                <a:solidFill>
                  <a:prstClr val="white"/>
                </a:solidFill>
              </a:endParaRP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6" name="Rounded Rectangle 4"/>
            <p:cNvSpPr>
              <a:spLocks/>
            </p:cNvSpPr>
            <p:nvPr/>
          </p:nvSpPr>
          <p:spPr>
            <a:xfrm>
              <a:off x="5250001" y="2359709"/>
              <a:ext cx="1287595" cy="2821891"/>
            </a:xfrm>
            <a:prstGeom prst="round2SameRect">
              <a:avLst>
                <a:gd name="adj1" fmla="val 7551"/>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RAPANA</a:t>
              </a:r>
            </a:p>
            <a:p>
              <a:pPr algn="ctr" defTabSz="444500">
                <a:lnSpc>
                  <a:spcPct val="90000"/>
                </a:lnSpc>
                <a:spcBef>
                  <a:spcPct val="0"/>
                </a:spcBef>
                <a:spcAft>
                  <a:spcPct val="35000"/>
                </a:spcAft>
              </a:pPr>
              <a:r>
                <a:rPr lang="fi-FI" sz="1000" b="1" dirty="0" smtClean="0">
                  <a:solidFill>
                    <a:prstClr val="white"/>
                  </a:solidFill>
                </a:rPr>
                <a:t>Anu Heikkilä</a:t>
              </a:r>
            </a:p>
            <a:p>
              <a:pPr algn="ctr" defTabSz="444500">
                <a:lnSpc>
                  <a:spcPct val="90000"/>
                </a:lnSpc>
                <a:spcBef>
                  <a:spcPct val="0"/>
                </a:spcBef>
                <a:spcAft>
                  <a:spcPct val="35000"/>
                </a:spcAft>
              </a:pPr>
              <a:r>
                <a:rPr lang="fi-FI" sz="1000" b="1" dirty="0" smtClean="0">
                  <a:solidFill>
                    <a:prstClr val="white"/>
                  </a:solidFill>
                </a:rPr>
                <a:t>Madhusudan Shinde</a:t>
              </a:r>
            </a:p>
            <a:p>
              <a:pPr algn="ctr" defTabSz="444500">
                <a:lnSpc>
                  <a:spcPct val="90000"/>
                </a:lnSpc>
                <a:spcBef>
                  <a:spcPct val="0"/>
                </a:spcBef>
                <a:spcAft>
                  <a:spcPct val="35000"/>
                </a:spcAft>
              </a:pPr>
              <a:endParaRPr lang="fi-FI" sz="900" dirty="0" smtClean="0">
                <a:solidFill>
                  <a:prstClr val="white"/>
                </a:solidFill>
              </a:endParaRPr>
            </a:p>
            <a:p>
              <a:pPr algn="ctr" defTabSz="444500">
                <a:lnSpc>
                  <a:spcPct val="90000"/>
                </a:lnSpc>
                <a:spcBef>
                  <a:spcPct val="0"/>
                </a:spcBef>
                <a:spcAft>
                  <a:spcPct val="35000"/>
                </a:spcAft>
              </a:pPr>
              <a:r>
                <a:rPr lang="fi-FI" sz="900" dirty="0" smtClean="0">
                  <a:solidFill>
                    <a:prstClr val="white"/>
                  </a:solidFill>
                </a:rPr>
                <a:t>Mahesh Gangineni</a:t>
              </a:r>
            </a:p>
            <a:p>
              <a:pPr algn="ctr" defTabSz="444500">
                <a:lnSpc>
                  <a:spcPct val="90000"/>
                </a:lnSpc>
                <a:spcBef>
                  <a:spcPct val="0"/>
                </a:spcBef>
                <a:spcAft>
                  <a:spcPct val="35000"/>
                </a:spcAft>
              </a:pPr>
              <a:r>
                <a:rPr lang="fi-FI" sz="900" dirty="0" smtClean="0">
                  <a:solidFill>
                    <a:prstClr val="white"/>
                  </a:solidFill>
                </a:rPr>
                <a:t>Raju Saha</a:t>
              </a:r>
            </a:p>
            <a:p>
              <a:pPr algn="ctr" defTabSz="444500">
                <a:lnSpc>
                  <a:spcPct val="90000"/>
                </a:lnSpc>
                <a:spcBef>
                  <a:spcPct val="0"/>
                </a:spcBef>
                <a:spcAft>
                  <a:spcPct val="35000"/>
                </a:spcAft>
              </a:pPr>
              <a:r>
                <a:rPr lang="fi-FI" sz="900" dirty="0" smtClean="0">
                  <a:solidFill>
                    <a:prstClr val="white"/>
                  </a:solidFill>
                </a:rPr>
                <a:t>Avijit Saha</a:t>
              </a:r>
            </a:p>
            <a:p>
              <a:pPr algn="ctr" defTabSz="444500">
                <a:lnSpc>
                  <a:spcPct val="90000"/>
                </a:lnSpc>
                <a:spcBef>
                  <a:spcPct val="0"/>
                </a:spcBef>
                <a:spcAft>
                  <a:spcPct val="35000"/>
                </a:spcAft>
              </a:pPr>
              <a:r>
                <a:rPr lang="fi-FI" sz="900" dirty="0" smtClean="0">
                  <a:solidFill>
                    <a:prstClr val="white"/>
                  </a:solidFill>
                </a:rPr>
                <a:t>Harshita Sethi</a:t>
              </a:r>
            </a:p>
            <a:p>
              <a:pPr algn="ctr" defTabSz="444500">
                <a:lnSpc>
                  <a:spcPct val="90000"/>
                </a:lnSpc>
                <a:spcBef>
                  <a:spcPct val="0"/>
                </a:spcBef>
                <a:spcAft>
                  <a:spcPct val="35000"/>
                </a:spcAft>
              </a:pPr>
              <a:r>
                <a:rPr lang="fi-FI" sz="900" dirty="0" smtClean="0">
                  <a:solidFill>
                    <a:prstClr val="white"/>
                  </a:solidFill>
                </a:rPr>
                <a:t>Smit Vasani </a:t>
              </a:r>
            </a:p>
            <a:p>
              <a:pPr algn="ctr" defTabSz="444500">
                <a:lnSpc>
                  <a:spcPct val="90000"/>
                </a:lnSpc>
                <a:spcBef>
                  <a:spcPct val="0"/>
                </a:spcBef>
                <a:spcAft>
                  <a:spcPct val="35000"/>
                </a:spcAft>
              </a:pPr>
              <a:r>
                <a:rPr lang="fi-FI" sz="900" dirty="0" smtClean="0">
                  <a:solidFill>
                    <a:prstClr val="white"/>
                  </a:solidFill>
                </a:rPr>
                <a:t>Ashok Kanagala</a:t>
              </a:r>
            </a:p>
            <a:p>
              <a:pPr algn="ctr" defTabSz="444500">
                <a:lnSpc>
                  <a:spcPct val="90000"/>
                </a:lnSpc>
                <a:spcBef>
                  <a:spcPct val="0"/>
                </a:spcBef>
                <a:spcAft>
                  <a:spcPct val="35000"/>
                </a:spcAft>
              </a:pPr>
              <a:endParaRPr lang="fi-FI" sz="700" b="1" dirty="0" smtClean="0">
                <a:solidFill>
                  <a:prstClr val="white"/>
                </a:solidFill>
              </a:endParaRPr>
            </a:p>
            <a:p>
              <a:pPr algn="ctr" defTabSz="444500">
                <a:lnSpc>
                  <a:spcPct val="90000"/>
                </a:lnSpc>
                <a:spcBef>
                  <a:spcPct val="0"/>
                </a:spcBef>
                <a:spcAft>
                  <a:spcPct val="35000"/>
                </a:spcAft>
              </a:pPr>
              <a:endParaRPr lang="fi-FI" sz="700" b="1" dirty="0" smtClean="0">
                <a:solidFill>
                  <a:prstClr val="white"/>
                </a:solidFill>
              </a:endParaRPr>
            </a:p>
            <a:p>
              <a:pPr algn="ctr" defTabSz="444500">
                <a:lnSpc>
                  <a:spcPct val="90000"/>
                </a:lnSpc>
                <a:spcBef>
                  <a:spcPct val="0"/>
                </a:spcBef>
                <a:spcAft>
                  <a:spcPct val="35000"/>
                </a:spcAft>
              </a:pPr>
              <a:endParaRPr lang="fi-FI" sz="700" b="1" dirty="0" smtClean="0">
                <a:solidFill>
                  <a:prstClr val="white"/>
                </a:solidFill>
              </a:endParaRPr>
            </a:p>
          </p:txBody>
        </p:sp>
        <p:sp>
          <p:nvSpPr>
            <p:cNvPr id="87" name="Rounded Rectangle 4"/>
            <p:cNvSpPr>
              <a:spLocks/>
            </p:cNvSpPr>
            <p:nvPr/>
          </p:nvSpPr>
          <p:spPr>
            <a:xfrm>
              <a:off x="6609130" y="2359709"/>
              <a:ext cx="1344245" cy="2821891"/>
            </a:xfrm>
            <a:prstGeom prst="round2SameRect">
              <a:avLst>
                <a:gd name="adj1" fmla="val 7551"/>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VALHAL</a:t>
              </a:r>
            </a:p>
            <a:p>
              <a:pPr algn="ctr" defTabSz="444500">
                <a:lnSpc>
                  <a:spcPct val="90000"/>
                </a:lnSpc>
                <a:spcBef>
                  <a:spcPct val="0"/>
                </a:spcBef>
                <a:spcAft>
                  <a:spcPct val="35000"/>
                </a:spcAft>
              </a:pPr>
              <a:r>
                <a:rPr lang="fi-FI" sz="1000" b="1" dirty="0" smtClean="0">
                  <a:solidFill>
                    <a:prstClr val="white"/>
                  </a:solidFill>
                </a:rPr>
                <a:t>Johanna Makkonen</a:t>
              </a:r>
            </a:p>
            <a:p>
              <a:pPr algn="ctr" defTabSz="444500">
                <a:lnSpc>
                  <a:spcPct val="90000"/>
                </a:lnSpc>
                <a:spcBef>
                  <a:spcPct val="0"/>
                </a:spcBef>
                <a:spcAft>
                  <a:spcPct val="35000"/>
                </a:spcAft>
              </a:pPr>
              <a:r>
                <a:rPr lang="fi-FI" sz="1000" b="1" dirty="0" smtClean="0">
                  <a:solidFill>
                    <a:prstClr val="white"/>
                  </a:solidFill>
                </a:rPr>
                <a:t>Tejas Sanghavi</a:t>
              </a:r>
            </a:p>
            <a:p>
              <a:pPr algn="ctr" defTabSz="444500">
                <a:lnSpc>
                  <a:spcPct val="90000"/>
                </a:lnSpc>
                <a:spcBef>
                  <a:spcPct val="0"/>
                </a:spcBef>
                <a:spcAft>
                  <a:spcPct val="35000"/>
                </a:spcAft>
              </a:pPr>
              <a:endParaRPr lang="fi-FI" sz="900" b="1" dirty="0" smtClean="0">
                <a:solidFill>
                  <a:prstClr val="white"/>
                </a:solidFill>
              </a:endParaRPr>
            </a:p>
            <a:p>
              <a:pPr algn="ctr" defTabSz="444500">
                <a:lnSpc>
                  <a:spcPct val="90000"/>
                </a:lnSpc>
                <a:spcBef>
                  <a:spcPct val="0"/>
                </a:spcBef>
                <a:spcAft>
                  <a:spcPct val="35000"/>
                </a:spcAft>
              </a:pPr>
              <a:r>
                <a:rPr lang="fi-FI" sz="900" dirty="0" smtClean="0">
                  <a:solidFill>
                    <a:prstClr val="white"/>
                  </a:solidFill>
                </a:rPr>
                <a:t>Virendra Saraf</a:t>
              </a:r>
            </a:p>
            <a:p>
              <a:pPr algn="ctr" defTabSz="444500">
                <a:lnSpc>
                  <a:spcPct val="90000"/>
                </a:lnSpc>
                <a:spcBef>
                  <a:spcPct val="0"/>
                </a:spcBef>
                <a:spcAft>
                  <a:spcPct val="35000"/>
                </a:spcAft>
              </a:pPr>
              <a:r>
                <a:rPr lang="fi-FI" sz="900" dirty="0" smtClean="0">
                  <a:solidFill>
                    <a:prstClr val="white"/>
                  </a:solidFill>
                </a:rPr>
                <a:t>Shweta Bhorhale</a:t>
              </a:r>
            </a:p>
            <a:p>
              <a:pPr algn="ctr" defTabSz="444500">
                <a:lnSpc>
                  <a:spcPct val="90000"/>
                </a:lnSpc>
                <a:spcBef>
                  <a:spcPct val="0"/>
                </a:spcBef>
                <a:spcAft>
                  <a:spcPct val="35000"/>
                </a:spcAft>
              </a:pPr>
              <a:r>
                <a:rPr lang="fi-FI" sz="900" dirty="0" smtClean="0">
                  <a:solidFill>
                    <a:prstClr val="white"/>
                  </a:solidFill>
                </a:rPr>
                <a:t>Chetan Kadam</a:t>
              </a:r>
            </a:p>
            <a:p>
              <a:pPr algn="ctr" defTabSz="444500">
                <a:lnSpc>
                  <a:spcPct val="90000"/>
                </a:lnSpc>
                <a:spcBef>
                  <a:spcPct val="0"/>
                </a:spcBef>
                <a:spcAft>
                  <a:spcPct val="35000"/>
                </a:spcAft>
              </a:pPr>
              <a:r>
                <a:rPr lang="fi-FI" sz="900" dirty="0" smtClean="0">
                  <a:solidFill>
                    <a:prstClr val="white"/>
                  </a:solidFill>
                </a:rPr>
                <a:t>Parag Marne</a:t>
              </a:r>
            </a:p>
            <a:p>
              <a:pPr algn="ctr" defTabSz="444500">
                <a:lnSpc>
                  <a:spcPct val="90000"/>
                </a:lnSpc>
                <a:spcBef>
                  <a:spcPct val="0"/>
                </a:spcBef>
                <a:spcAft>
                  <a:spcPct val="35000"/>
                </a:spcAft>
              </a:pPr>
              <a:r>
                <a:rPr lang="fi-FI" sz="900" dirty="0" smtClean="0">
                  <a:solidFill>
                    <a:prstClr val="white"/>
                  </a:solidFill>
                </a:rPr>
                <a:t>Ayan Roy</a:t>
              </a:r>
            </a:p>
            <a:p>
              <a:pPr algn="ctr" defTabSz="444500">
                <a:lnSpc>
                  <a:spcPct val="90000"/>
                </a:lnSpc>
                <a:spcBef>
                  <a:spcPct val="0"/>
                </a:spcBef>
                <a:spcAft>
                  <a:spcPct val="35000"/>
                </a:spcAft>
              </a:pPr>
              <a:r>
                <a:rPr lang="fi-FI" sz="900" dirty="0" smtClean="0">
                  <a:solidFill>
                    <a:prstClr val="white"/>
                  </a:solidFill>
                </a:rPr>
                <a:t>Aniruddha Umarjikar </a:t>
              </a:r>
            </a:p>
            <a:p>
              <a:pPr algn="ctr" defTabSz="444500">
                <a:lnSpc>
                  <a:spcPct val="90000"/>
                </a:lnSpc>
                <a:spcBef>
                  <a:spcPct val="0"/>
                </a:spcBef>
                <a:spcAft>
                  <a:spcPct val="35000"/>
                </a:spcAft>
              </a:pPr>
              <a:r>
                <a:rPr lang="fi-FI" sz="900" dirty="0" smtClean="0">
                  <a:solidFill>
                    <a:prstClr val="white"/>
                  </a:solidFill>
                </a:rPr>
                <a:t>Abhijit Kamble </a:t>
              </a:r>
            </a:p>
            <a:p>
              <a:pPr algn="ctr" defTabSz="444500">
                <a:lnSpc>
                  <a:spcPct val="90000"/>
                </a:lnSpc>
                <a:spcBef>
                  <a:spcPct val="0"/>
                </a:spcBef>
                <a:spcAft>
                  <a:spcPct val="35000"/>
                </a:spcAft>
              </a:pPr>
              <a:r>
                <a:rPr lang="fi-FI" sz="900" dirty="0" smtClean="0">
                  <a:solidFill>
                    <a:prstClr val="white"/>
                  </a:solidFill>
                </a:rPr>
                <a:t>Jitesh Punjabi</a:t>
              </a: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10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8" name="Rounded Rectangle 4"/>
            <p:cNvSpPr>
              <a:spLocks/>
            </p:cNvSpPr>
            <p:nvPr/>
          </p:nvSpPr>
          <p:spPr>
            <a:xfrm>
              <a:off x="7968257" y="2359709"/>
              <a:ext cx="1359128" cy="2821891"/>
            </a:xfrm>
            <a:prstGeom prst="round2SameRect">
              <a:avLst>
                <a:gd name="adj1" fmla="val 8485"/>
                <a:gd name="adj2" fmla="val 0"/>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38100" tIns="38100" rIns="38100" bIns="38100" numCol="1" spcCol="1270" anchor="t" anchorCtr="0">
              <a:noAutofit/>
            </a:bodyPr>
            <a:lstStyle/>
            <a:p>
              <a:pPr algn="ctr" defTabSz="444500">
                <a:lnSpc>
                  <a:spcPct val="90000"/>
                </a:lnSpc>
                <a:spcBef>
                  <a:spcPct val="0"/>
                </a:spcBef>
                <a:spcAft>
                  <a:spcPct val="35000"/>
                </a:spcAft>
              </a:pPr>
              <a:r>
                <a:rPr lang="fi-FI" sz="1200" b="1" dirty="0" smtClean="0">
                  <a:solidFill>
                    <a:prstClr val="white"/>
                  </a:solidFill>
                </a:rPr>
                <a:t>ENNOPT</a:t>
              </a:r>
            </a:p>
            <a:p>
              <a:pPr algn="ctr" defTabSz="444500">
                <a:lnSpc>
                  <a:spcPct val="90000"/>
                </a:lnSpc>
                <a:spcBef>
                  <a:spcPct val="0"/>
                </a:spcBef>
                <a:spcAft>
                  <a:spcPct val="35000"/>
                </a:spcAft>
              </a:pPr>
              <a:r>
                <a:rPr lang="fi-FI" sz="1000" b="1" dirty="0" smtClean="0">
                  <a:solidFill>
                    <a:prstClr val="white"/>
                  </a:solidFill>
                </a:rPr>
                <a:t>Anu Heikkilä</a:t>
              </a:r>
            </a:p>
            <a:p>
              <a:pPr algn="ctr" defTabSz="444500">
                <a:lnSpc>
                  <a:spcPct val="90000"/>
                </a:lnSpc>
                <a:spcBef>
                  <a:spcPct val="0"/>
                </a:spcBef>
                <a:spcAft>
                  <a:spcPct val="35000"/>
                </a:spcAft>
              </a:pPr>
              <a:r>
                <a:rPr lang="fi-FI" sz="1000" b="1" dirty="0" smtClean="0">
                  <a:solidFill>
                    <a:prstClr val="white"/>
                  </a:solidFill>
                </a:rPr>
                <a:t>Apoorva Gupta</a:t>
              </a:r>
            </a:p>
            <a:p>
              <a:pPr algn="ctr" defTabSz="444500">
                <a:lnSpc>
                  <a:spcPct val="90000"/>
                </a:lnSpc>
                <a:spcBef>
                  <a:spcPct val="0"/>
                </a:spcBef>
                <a:spcAft>
                  <a:spcPct val="35000"/>
                </a:spcAft>
              </a:pPr>
              <a:endParaRPr lang="en-US" sz="1000" b="1"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Jinish Shah</a:t>
              </a:r>
            </a:p>
            <a:p>
              <a:pPr algn="ctr" defTabSz="444500">
                <a:lnSpc>
                  <a:spcPct val="90000"/>
                </a:lnSpc>
                <a:spcBef>
                  <a:spcPct val="0"/>
                </a:spcBef>
                <a:spcAft>
                  <a:spcPct val="35000"/>
                </a:spcAft>
              </a:pPr>
              <a:r>
                <a:rPr lang="en-US" sz="900" dirty="0" smtClean="0">
                  <a:solidFill>
                    <a:prstClr val="white"/>
                  </a:solidFill>
                </a:rPr>
                <a:t>Forum Sheth</a:t>
              </a:r>
            </a:p>
            <a:p>
              <a:pPr algn="ctr" defTabSz="444500">
                <a:lnSpc>
                  <a:spcPct val="90000"/>
                </a:lnSpc>
                <a:spcBef>
                  <a:spcPct val="0"/>
                </a:spcBef>
                <a:spcAft>
                  <a:spcPct val="35000"/>
                </a:spcAft>
              </a:pPr>
              <a:r>
                <a:rPr lang="en-US" sz="900" dirty="0" smtClean="0">
                  <a:solidFill>
                    <a:prstClr val="white"/>
                  </a:solidFill>
                </a:rPr>
                <a:t>Amit Sakpal</a:t>
              </a:r>
            </a:p>
            <a:p>
              <a:pPr algn="ctr" defTabSz="444500">
                <a:lnSpc>
                  <a:spcPct val="90000"/>
                </a:lnSpc>
                <a:spcBef>
                  <a:spcPct val="0"/>
                </a:spcBef>
                <a:spcAft>
                  <a:spcPct val="35000"/>
                </a:spcAft>
              </a:pPr>
              <a:r>
                <a:rPr lang="en-US" sz="900" dirty="0" smtClean="0">
                  <a:solidFill>
                    <a:prstClr val="white"/>
                  </a:solidFill>
                </a:rPr>
                <a:t>Abhirup Mukherjee</a:t>
              </a:r>
            </a:p>
            <a:p>
              <a:pPr algn="ctr" defTabSz="444500">
                <a:lnSpc>
                  <a:spcPct val="90000"/>
                </a:lnSpc>
                <a:spcBef>
                  <a:spcPct val="0"/>
                </a:spcBef>
                <a:spcAft>
                  <a:spcPct val="35000"/>
                </a:spcAft>
              </a:pPr>
              <a:r>
                <a:rPr lang="en-US" sz="900" dirty="0" smtClean="0">
                  <a:solidFill>
                    <a:prstClr val="white"/>
                  </a:solidFill>
                </a:rPr>
                <a:t>Vikas</a:t>
              </a:r>
              <a:endParaRPr lang="fi-FI" sz="900" dirty="0" smtClean="0">
                <a:solidFill>
                  <a:prstClr val="white"/>
                </a:solidFill>
              </a:endParaRPr>
            </a:p>
            <a:p>
              <a:pPr algn="ctr" defTabSz="444500">
                <a:lnSpc>
                  <a:spcPct val="90000"/>
                </a:lnSpc>
                <a:spcBef>
                  <a:spcPct val="0"/>
                </a:spcBef>
                <a:spcAft>
                  <a:spcPct val="35000"/>
                </a:spcAft>
              </a:pPr>
              <a:r>
                <a:rPr lang="en-US" sz="900" dirty="0" smtClean="0">
                  <a:solidFill>
                    <a:prstClr val="white"/>
                  </a:solidFill>
                </a:rPr>
                <a:t> </a:t>
              </a:r>
              <a:r>
                <a:rPr lang="fi-FI" sz="900" dirty="0" smtClean="0">
                  <a:solidFill>
                    <a:prstClr val="white"/>
                  </a:solidFill>
                </a:rPr>
                <a:t>Tamrakar</a:t>
              </a:r>
            </a:p>
            <a:p>
              <a:pPr algn="ctr" defTabSz="444500">
                <a:lnSpc>
                  <a:spcPct val="90000"/>
                </a:lnSpc>
                <a:spcBef>
                  <a:spcPct val="0"/>
                </a:spcBef>
                <a:spcAft>
                  <a:spcPct val="35000"/>
                </a:spcAft>
              </a:pPr>
              <a:r>
                <a:rPr lang="fi-FI" sz="900" dirty="0" smtClean="0">
                  <a:solidFill>
                    <a:prstClr val="white"/>
                  </a:solidFill>
                </a:rPr>
                <a:t>Shripad Dhanawade</a:t>
              </a:r>
              <a:endParaRPr lang="fi-FI" sz="800" b="1" dirty="0" smtClean="0">
                <a:solidFill>
                  <a:prstClr val="white"/>
                </a:solidFill>
              </a:endParaRPr>
            </a:p>
            <a:p>
              <a:pPr algn="ctr" defTabSz="444500">
                <a:lnSpc>
                  <a:spcPct val="90000"/>
                </a:lnSpc>
                <a:spcBef>
                  <a:spcPct val="0"/>
                </a:spcBef>
                <a:spcAft>
                  <a:spcPct val="35000"/>
                </a:spcAft>
              </a:pPr>
              <a:endParaRPr lang="fi-FI" sz="800" b="1" dirty="0" smtClean="0">
                <a:solidFill>
                  <a:prstClr val="white"/>
                </a:solidFill>
              </a:endParaRPr>
            </a:p>
          </p:txBody>
        </p:sp>
        <p:sp>
          <p:nvSpPr>
            <p:cNvPr id="89" name="AutoShape 56" descr="Vishal Jadha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defTabSz="957756"/>
              <a:endParaRPr lang="fi-FI" sz="1900">
                <a:solidFill>
                  <a:srgbClr val="00264A"/>
                </a:solidFill>
              </a:endParaRPr>
            </a:p>
          </p:txBody>
        </p:sp>
        <p:sp>
          <p:nvSpPr>
            <p:cNvPr id="90" name="AutoShape 58" descr="Vishal Jadha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defTabSz="957756"/>
              <a:endParaRPr lang="fi-FI" sz="1900">
                <a:solidFill>
                  <a:srgbClr val="00264A"/>
                </a:solidFill>
              </a:endParaRPr>
            </a:p>
          </p:txBody>
        </p:sp>
        <p:sp>
          <p:nvSpPr>
            <p:cNvPr id="91" name="Rounded Rectangle 4"/>
            <p:cNvSpPr/>
            <p:nvPr/>
          </p:nvSpPr>
          <p:spPr>
            <a:xfrm>
              <a:off x="240103" y="5529697"/>
              <a:ext cx="2312597" cy="480578"/>
            </a:xfrm>
            <a:prstGeom prst="roundRect">
              <a:avLst/>
            </a:prstGeom>
            <a:solidFill>
              <a:schemeClr val="accent5">
                <a:alpha val="82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spcFirstLastPara="0" vert="horz" wrap="square" lIns="91440" tIns="38100" rIns="38100" bIns="38100" numCol="1" spcCol="1270" anchor="t" anchorCtr="0">
              <a:noAutofit/>
            </a:bodyPr>
            <a:lstStyle/>
            <a:p>
              <a:pPr defTabSz="444500">
                <a:spcBef>
                  <a:spcPct val="0"/>
                </a:spcBef>
              </a:pPr>
              <a:r>
                <a:rPr lang="fi-FI" sz="1050" b="1" dirty="0">
                  <a:solidFill>
                    <a:prstClr val="white"/>
                  </a:solidFill>
                </a:rPr>
                <a:t>Service </a:t>
              </a:r>
              <a:r>
                <a:rPr lang="fi-FI" sz="1050" b="1" dirty="0" smtClean="0">
                  <a:solidFill>
                    <a:prstClr val="white"/>
                  </a:solidFill>
                </a:rPr>
                <a:t>Desk - Level 2</a:t>
              </a:r>
              <a:endParaRPr lang="fi-FI" sz="1050" b="1" dirty="0">
                <a:solidFill>
                  <a:prstClr val="white"/>
                </a:solidFill>
              </a:endParaRPr>
            </a:p>
            <a:p>
              <a:pPr defTabSz="444500">
                <a:spcBef>
                  <a:spcPct val="0"/>
                </a:spcBef>
              </a:pPr>
              <a:r>
                <a:rPr lang="fi-FI" sz="800" b="1" dirty="0">
                  <a:solidFill>
                    <a:prstClr val="white"/>
                  </a:solidFill>
                </a:rPr>
                <a:t>Antti </a:t>
              </a:r>
              <a:r>
                <a:rPr lang="fi-FI" sz="800" b="1" dirty="0" smtClean="0">
                  <a:solidFill>
                    <a:prstClr val="white"/>
                  </a:solidFill>
                </a:rPr>
                <a:t>Laurila</a:t>
              </a:r>
              <a:r>
                <a:rPr lang="fi-FI" sz="800" dirty="0" smtClean="0">
                  <a:solidFill>
                    <a:prstClr val="white"/>
                  </a:solidFill>
                </a:rPr>
                <a:t>, Margit Talasniemi, Marjo Glad, Esko Savela</a:t>
              </a:r>
            </a:p>
            <a:p>
              <a:pPr defTabSz="444500">
                <a:spcBef>
                  <a:spcPct val="0"/>
                </a:spcBef>
              </a:pPr>
              <a:endParaRPr lang="fi-FI" sz="800" b="1" dirty="0">
                <a:solidFill>
                  <a:prstClr val="white"/>
                </a:solidFill>
              </a:endParaRPr>
            </a:p>
          </p:txBody>
        </p:sp>
      </p:grpSp>
      <p:sp>
        <p:nvSpPr>
          <p:cNvPr id="33" name="Rectangle 32"/>
          <p:cNvSpPr/>
          <p:nvPr/>
        </p:nvSpPr>
        <p:spPr>
          <a:xfrm rot="1117127">
            <a:off x="7268035" y="374368"/>
            <a:ext cx="2527005" cy="1109330"/>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To be used as background info</a:t>
            </a:r>
          </a:p>
        </p:txBody>
      </p:sp>
      <p:sp>
        <p:nvSpPr>
          <p:cNvPr id="34" name="Rectangle 33"/>
          <p:cNvSpPr/>
          <p:nvPr/>
        </p:nvSpPr>
        <p:spPr>
          <a:xfrm rot="1117127">
            <a:off x="6950534" y="3759064"/>
            <a:ext cx="2527005" cy="1109330"/>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IS reductions are not included in this </a:t>
            </a:r>
            <a:r>
              <a:rPr lang="en-US" dirty="0" err="1" smtClean="0">
                <a:solidFill>
                  <a:schemeClr val="tx2">
                    <a:lumMod val="50000"/>
                  </a:schemeClr>
                </a:solidFill>
              </a:rPr>
              <a:t>pic</a:t>
            </a:r>
            <a:r>
              <a:rPr lang="en-US" dirty="0" smtClean="0">
                <a:solidFill>
                  <a:schemeClr val="tx2">
                    <a:lumMod val="50000"/>
                  </a:schemeClr>
                </a:solidFill>
              </a:rPr>
              <a:t> yet</a:t>
            </a:r>
          </a:p>
        </p:txBody>
      </p:sp>
    </p:spTree>
    <p:extLst>
      <p:ext uri="{BB962C8B-B14F-4D97-AF65-F5344CB8AC3E}">
        <p14:creationId xmlns="" xmlns:p14="http://schemas.microsoft.com/office/powerpoint/2010/main" val="14138123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 New </a:t>
            </a:r>
            <a:r>
              <a:rPr lang="en-US" sz="3200" kern="1200" dirty="0" smtClean="0">
                <a:solidFill>
                  <a:schemeClr val="tx1"/>
                </a:solidFill>
                <a:latin typeface="+mj-lt"/>
                <a:ea typeface="+mj-ea"/>
                <a:cs typeface="+mj-cs"/>
              </a:rPr>
              <a:t>lean service delivery </a:t>
            </a:r>
            <a:r>
              <a:rPr lang="en-US" sz="3200" kern="1200" dirty="0" err="1">
                <a:solidFill>
                  <a:schemeClr val="tx1"/>
                </a:solidFill>
                <a:latin typeface="+mj-lt"/>
                <a:ea typeface="+mj-ea"/>
                <a:cs typeface="+mj-cs"/>
              </a:rPr>
              <a:t>o</a:t>
            </a:r>
            <a:r>
              <a:rPr lang="en-US" sz="3200" kern="1200" dirty="0" err="1" smtClean="0">
                <a:solidFill>
                  <a:schemeClr val="tx1"/>
                </a:solidFill>
                <a:latin typeface="+mj-lt"/>
                <a:ea typeface="+mj-ea"/>
                <a:cs typeface="+mj-cs"/>
              </a:rPr>
              <a:t>rganisation</a:t>
            </a:r>
            <a:endParaRPr lang="en-US" sz="3200" kern="1200" dirty="0">
              <a:solidFill>
                <a:schemeClr val="tx1"/>
              </a:solidFill>
              <a:latin typeface="+mj-lt"/>
              <a:ea typeface="+mj-ea"/>
              <a:cs typeface="+mj-cs"/>
            </a:endParaRPr>
          </a:p>
        </p:txBody>
      </p:sp>
      <p:sp>
        <p:nvSpPr>
          <p:cNvPr id="8" name="Content Placeholder 7"/>
          <p:cNvSpPr>
            <a:spLocks noGrp="1"/>
          </p:cNvSpPr>
          <p:nvPr>
            <p:ph idx="1"/>
          </p:nvPr>
        </p:nvSpPr>
        <p:spPr/>
        <p:txBody>
          <a:bodyPr/>
          <a:lstStyle/>
          <a:p>
            <a:r>
              <a:rPr lang="en-US" dirty="0" smtClean="0"/>
              <a:t>Assess Where FTE’s can be reduced e.g. with </a:t>
            </a:r>
          </a:p>
          <a:p>
            <a:pPr lvl="2"/>
            <a:r>
              <a:rPr lang="en-US" dirty="0" smtClean="0"/>
              <a:t>Combining or reducing functions</a:t>
            </a:r>
          </a:p>
          <a:p>
            <a:pPr lvl="2"/>
            <a:r>
              <a:rPr lang="en-US" dirty="0" smtClean="0"/>
              <a:t>Removing tasks or unnecessary roles</a:t>
            </a:r>
          </a:p>
          <a:p>
            <a:endParaRPr lang="en-US" dirty="0"/>
          </a:p>
        </p:txBody>
      </p:sp>
      <p:sp>
        <p:nvSpPr>
          <p:cNvPr id="6" name="Rectangle 5"/>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a:t>
            </a:r>
            <a:r>
              <a:rPr lang="en-US" sz="3200" kern="1200" dirty="0" smtClean="0">
                <a:solidFill>
                  <a:schemeClr val="tx1"/>
                </a:solidFill>
                <a:latin typeface="+mj-lt"/>
                <a:ea typeface="+mj-ea"/>
                <a:cs typeface="+mj-cs"/>
              </a:rPr>
              <a:t>– Price for the service</a:t>
            </a:r>
            <a:endParaRPr lang="en-US" sz="3200" kern="1200" dirty="0">
              <a:solidFill>
                <a:schemeClr val="tx1"/>
              </a:solidFill>
              <a:latin typeface="+mj-lt"/>
              <a:ea typeface="+mj-ea"/>
              <a:cs typeface="+mj-cs"/>
            </a:endParaRPr>
          </a:p>
        </p:txBody>
      </p:sp>
      <p:sp>
        <p:nvSpPr>
          <p:cNvPr id="8" name="Content Placeholder 7"/>
          <p:cNvSpPr>
            <a:spLocks noGrp="1"/>
          </p:cNvSpPr>
          <p:nvPr>
            <p:ph idx="1"/>
          </p:nvPr>
        </p:nvSpPr>
        <p:spPr/>
        <p:txBody>
          <a:bodyPr/>
          <a:lstStyle/>
          <a:p>
            <a:r>
              <a:rPr lang="en-US" dirty="0" smtClean="0"/>
              <a:t>xx EUR/month fixed fee covers:</a:t>
            </a:r>
          </a:p>
          <a:p>
            <a:pPr lvl="1"/>
            <a:r>
              <a:rPr lang="en-US" dirty="0" smtClean="0"/>
              <a:t>New lean service delivery model with lean service </a:t>
            </a:r>
            <a:r>
              <a:rPr lang="en-US" dirty="0" err="1" smtClean="0"/>
              <a:t>organisation</a:t>
            </a:r>
            <a:endParaRPr lang="en-US" dirty="0" smtClean="0"/>
          </a:p>
          <a:p>
            <a:pPr lvl="1"/>
            <a:r>
              <a:rPr lang="en-US" dirty="0" smtClean="0"/>
              <a:t>The current scope of applications + New applications to </a:t>
            </a:r>
            <a:r>
              <a:rPr lang="en-US" dirty="0" err="1" smtClean="0"/>
              <a:t>Topsi</a:t>
            </a:r>
            <a:r>
              <a:rPr lang="en-US" dirty="0" smtClean="0"/>
              <a:t> scope:</a:t>
            </a:r>
          </a:p>
          <a:p>
            <a:pPr lvl="2"/>
            <a:r>
              <a:rPr lang="en-US" dirty="0" err="1" smtClean="0"/>
              <a:t>Relex</a:t>
            </a:r>
            <a:r>
              <a:rPr lang="en-US" dirty="0" smtClean="0"/>
              <a:t> PT, KT &amp; </a:t>
            </a:r>
            <a:r>
              <a:rPr lang="en-US" dirty="0" err="1" smtClean="0"/>
              <a:t>Sokos</a:t>
            </a:r>
            <a:r>
              <a:rPr lang="en-US" dirty="0" smtClean="0"/>
              <a:t>, REX, </a:t>
            </a:r>
            <a:r>
              <a:rPr lang="en-US" dirty="0" err="1" smtClean="0"/>
              <a:t>Polttonestehinnoittelu</a:t>
            </a:r>
            <a:r>
              <a:rPr lang="en-US" dirty="0" smtClean="0"/>
              <a:t>, </a:t>
            </a:r>
            <a:r>
              <a:rPr lang="en-US" dirty="0" err="1" smtClean="0"/>
              <a:t>Sokos</a:t>
            </a:r>
            <a:r>
              <a:rPr lang="en-US" dirty="0" smtClean="0"/>
              <a:t> reporting, </a:t>
            </a:r>
            <a:r>
              <a:rPr lang="en-US" dirty="0" err="1" smtClean="0"/>
              <a:t>Fosteri</a:t>
            </a:r>
            <a:endParaRPr lang="en-US" dirty="0" smtClean="0"/>
          </a:p>
          <a:p>
            <a:pPr lvl="2"/>
            <a:endParaRPr lang="en-US" dirty="0" smtClean="0"/>
          </a:p>
          <a:p>
            <a:r>
              <a:rPr lang="en-US" dirty="0" smtClean="0"/>
              <a:t>T&amp;M components</a:t>
            </a:r>
          </a:p>
          <a:p>
            <a:pPr lvl="1"/>
            <a:endParaRPr lang="en-US" dirty="0" smtClean="0"/>
          </a:p>
          <a:p>
            <a:pPr lvl="1"/>
            <a:r>
              <a:rPr lang="en-US" dirty="0" smtClean="0">
                <a:solidFill>
                  <a:srgbClr val="FF0000"/>
                </a:solidFill>
              </a:rPr>
              <a:t>Note also reduced prices from IS components</a:t>
            </a:r>
          </a:p>
          <a:p>
            <a:pPr lvl="1"/>
            <a:endParaRPr lang="en-US" dirty="0" smtClean="0"/>
          </a:p>
          <a:p>
            <a:pPr lvl="2"/>
            <a:endParaRPr lang="en-US" dirty="0" smtClean="0"/>
          </a:p>
          <a:p>
            <a:pPr lvl="1"/>
            <a:endParaRPr lang="en-US" dirty="0" smtClean="0"/>
          </a:p>
          <a:p>
            <a:pPr lvl="1"/>
            <a:endParaRPr lang="en-US" dirty="0" smtClean="0"/>
          </a:p>
          <a:p>
            <a:endParaRPr lang="en-US" dirty="0"/>
          </a:p>
        </p:txBody>
      </p:sp>
      <p:sp>
        <p:nvSpPr>
          <p:cNvPr id="6" name="Rectangle 5"/>
          <p:cNvSpPr/>
          <p:nvPr/>
        </p:nvSpPr>
        <p:spPr>
          <a:xfrm rot="1117127">
            <a:off x="6991586" y="3473301"/>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the client and 3</a:t>
            </a:r>
            <a:r>
              <a:rPr lang="en-US" baseline="30000" dirty="0" smtClean="0"/>
              <a:t>rd</a:t>
            </a:r>
            <a:r>
              <a:rPr lang="en-US" dirty="0" smtClean="0"/>
              <a:t> parties</a:t>
            </a:r>
            <a:endParaRPr lang="en-US" dirty="0"/>
          </a:p>
        </p:txBody>
      </p:sp>
      <p:sp>
        <p:nvSpPr>
          <p:cNvPr id="3" name="Content Placeholder 2"/>
          <p:cNvSpPr>
            <a:spLocks noGrp="1"/>
          </p:cNvSpPr>
          <p:nvPr>
            <p:ph idx="1"/>
          </p:nvPr>
        </p:nvSpPr>
        <p:spPr/>
        <p:txBody>
          <a:bodyPr/>
          <a:lstStyle/>
          <a:p>
            <a:r>
              <a:rPr lang="en-US" dirty="0" smtClean="0"/>
              <a:t>xxx</a:t>
            </a:r>
            <a:endParaRPr lang="en-US" dirty="0"/>
          </a:p>
        </p:txBody>
      </p:sp>
      <p:sp>
        <p:nvSpPr>
          <p:cNvPr id="5" name="Rectangle 4"/>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restrictions</a:t>
            </a:r>
            <a:endParaRPr lang="en-US" dirty="0"/>
          </a:p>
        </p:txBody>
      </p:sp>
      <p:sp>
        <p:nvSpPr>
          <p:cNvPr id="3" name="Content Placeholder 2"/>
          <p:cNvSpPr>
            <a:spLocks noGrp="1"/>
          </p:cNvSpPr>
          <p:nvPr>
            <p:ph idx="1"/>
          </p:nvPr>
        </p:nvSpPr>
        <p:spPr/>
        <p:txBody>
          <a:bodyPr/>
          <a:lstStyle/>
          <a:p>
            <a:r>
              <a:rPr lang="en-US" dirty="0" smtClean="0"/>
              <a:t>xxx</a:t>
            </a:r>
            <a:endParaRPr lang="en-US" dirty="0"/>
          </a:p>
        </p:txBody>
      </p:sp>
      <p:sp>
        <p:nvSpPr>
          <p:cNvPr id="4" name="Rectangle 3"/>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Service options</a:t>
            </a:r>
          </a:p>
        </p:txBody>
      </p:sp>
      <p:sp>
        <p:nvSpPr>
          <p:cNvPr id="5" name="Content Placeholder 4"/>
          <p:cNvSpPr>
            <a:spLocks noGrp="1"/>
          </p:cNvSpPr>
          <p:nvPr>
            <p:ph idx="1"/>
          </p:nvPr>
        </p:nvSpPr>
        <p:spPr/>
        <p:txBody>
          <a:bodyPr/>
          <a:lstStyle/>
          <a:p>
            <a:pPr lvl="1"/>
            <a:r>
              <a:rPr lang="en-US" dirty="0" smtClean="0"/>
              <a:t>Assess fixed fee reductions for the following options:</a:t>
            </a:r>
          </a:p>
          <a:p>
            <a:pPr lvl="2"/>
            <a:r>
              <a:rPr lang="en-US" dirty="0" smtClean="0"/>
              <a:t>1) Service desk level 0+1 </a:t>
            </a:r>
          </a:p>
          <a:p>
            <a:pPr lvl="3"/>
            <a:r>
              <a:rPr lang="en-US" dirty="0" smtClean="0"/>
              <a:t>Most likely Service Desk Level 1 will be moved under a new contract, which will impact the service scope somewhat</a:t>
            </a:r>
          </a:p>
          <a:p>
            <a:pPr lvl="2"/>
            <a:r>
              <a:rPr lang="en-US" dirty="0" smtClean="0"/>
              <a:t>2) Service desk level 2 -&gt; transfer to India</a:t>
            </a:r>
          </a:p>
          <a:p>
            <a:pPr lvl="2"/>
            <a:r>
              <a:rPr lang="en-US" dirty="0" smtClean="0"/>
              <a:t>3) Cap the number of deployments covered in fixed fee</a:t>
            </a:r>
          </a:p>
          <a:p>
            <a:pPr lvl="2"/>
            <a:r>
              <a:rPr lang="en-US" dirty="0" smtClean="0"/>
              <a:t>4) Reduction on business areas to 3</a:t>
            </a:r>
          </a:p>
          <a:p>
            <a:pPr lvl="3"/>
            <a:r>
              <a:rPr lang="en-US" dirty="0" smtClean="0"/>
              <a:t>ENNOPT, TILHAL and others</a:t>
            </a:r>
          </a:p>
          <a:p>
            <a:pPr lvl="2"/>
            <a:r>
              <a:rPr lang="en-US" dirty="0" smtClean="0"/>
              <a:t>5) </a:t>
            </a:r>
            <a:r>
              <a:rPr lang="en-US" dirty="0" err="1" smtClean="0"/>
              <a:t>AppDynamics</a:t>
            </a:r>
            <a:r>
              <a:rPr lang="en-US" dirty="0" smtClean="0"/>
              <a:t> effect on monthly fee (due to reduced manual work)</a:t>
            </a:r>
          </a:p>
          <a:p>
            <a:pPr lvl="2"/>
            <a:r>
              <a:rPr lang="en-US" dirty="0" smtClean="0"/>
              <a:t>6) ???</a:t>
            </a:r>
          </a:p>
          <a:p>
            <a:endParaRPr lang="en-US" dirty="0"/>
          </a:p>
        </p:txBody>
      </p:sp>
      <p:sp>
        <p:nvSpPr>
          <p:cNvPr id="6" name="Rectangle 5"/>
          <p:cNvSpPr/>
          <p:nvPr/>
        </p:nvSpPr>
        <p:spPr>
          <a:xfrm rot="1275625">
            <a:off x="7263860" y="3002833"/>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79405" y="1492101"/>
            <a:ext cx="4805916" cy="6237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0"/>
          </p:nvPr>
        </p:nvSpPr>
        <p:spPr/>
        <p:txBody>
          <a:bodyPr/>
          <a:lstStyle/>
          <a:p>
            <a:r>
              <a:rPr lang="en-US" dirty="0" err="1" smtClean="0"/>
              <a:t>Depolying</a:t>
            </a:r>
            <a:r>
              <a:rPr lang="en-US" dirty="0" smtClean="0"/>
              <a:t> </a:t>
            </a:r>
            <a:r>
              <a:rPr lang="en-US" dirty="0" err="1" smtClean="0"/>
              <a:t>AppDynamics</a:t>
            </a:r>
            <a:r>
              <a:rPr lang="en-US" dirty="0" smtClean="0"/>
              <a:t> in TOPSI</a:t>
            </a:r>
          </a:p>
          <a:p>
            <a:r>
              <a:rPr lang="en-US" dirty="0" smtClean="0"/>
              <a:t>TOPSI service refresh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Depolying</a:t>
            </a:r>
            <a:r>
              <a:rPr lang="en-US" dirty="0" smtClean="0"/>
              <a:t> </a:t>
            </a:r>
            <a:r>
              <a:rPr lang="en-US" dirty="0" err="1" smtClean="0"/>
              <a:t>AppDynamics</a:t>
            </a:r>
            <a:r>
              <a:rPr lang="en-US" dirty="0" smtClean="0"/>
              <a:t> in TOPSI</a:t>
            </a:r>
            <a:endParaRPr lang="en-US" dirty="0"/>
          </a:p>
        </p:txBody>
      </p:sp>
      <p:sp>
        <p:nvSpPr>
          <p:cNvPr id="5" name="Content Placeholder 4"/>
          <p:cNvSpPr>
            <a:spLocks noGrp="1"/>
          </p:cNvSpPr>
          <p:nvPr>
            <p:ph idx="1"/>
          </p:nvPr>
        </p:nvSpPr>
        <p:spPr/>
        <p:txBody>
          <a:bodyPr/>
          <a:lstStyle/>
          <a:p>
            <a:r>
              <a:rPr lang="en-US" dirty="0" err="1" smtClean="0"/>
              <a:t>Depolying</a:t>
            </a:r>
            <a:r>
              <a:rPr lang="en-US" dirty="0" smtClean="0"/>
              <a:t> </a:t>
            </a:r>
            <a:r>
              <a:rPr lang="en-US" dirty="0" err="1" smtClean="0"/>
              <a:t>AppDynamics</a:t>
            </a:r>
            <a:r>
              <a:rPr lang="en-US" dirty="0" smtClean="0"/>
              <a:t> in TOPSI</a:t>
            </a:r>
          </a:p>
          <a:p>
            <a:pPr lvl="1"/>
            <a:r>
              <a:rPr lang="en-US" dirty="0" smtClean="0"/>
              <a:t>Implementation project</a:t>
            </a:r>
          </a:p>
          <a:p>
            <a:pPr lvl="1"/>
            <a:r>
              <a:rPr lang="en-US" dirty="0" smtClean="0"/>
              <a:t>Monthly fee</a:t>
            </a:r>
          </a:p>
          <a:p>
            <a:endParaRPr lang="en-US" dirty="0"/>
          </a:p>
        </p:txBody>
      </p:sp>
      <p:sp>
        <p:nvSpPr>
          <p:cNvPr id="6" name="Rectangle 5"/>
          <p:cNvSpPr/>
          <p:nvPr/>
        </p:nvSpPr>
        <p:spPr>
          <a:xfrm rot="1275625">
            <a:off x="7104468" y="691116"/>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Sirkku and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79405" y="2126506"/>
            <a:ext cx="4805916" cy="382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0"/>
          </p:nvPr>
        </p:nvSpPr>
        <p:spPr/>
        <p:txBody>
          <a:bodyPr/>
          <a:lstStyle/>
          <a:p>
            <a:r>
              <a:rPr lang="en-US" dirty="0" err="1" smtClean="0"/>
              <a:t>Depolying</a:t>
            </a:r>
            <a:r>
              <a:rPr lang="en-US" dirty="0" smtClean="0"/>
              <a:t> </a:t>
            </a:r>
            <a:r>
              <a:rPr lang="en-US" dirty="0" err="1" smtClean="0"/>
              <a:t>AppDynamics</a:t>
            </a:r>
            <a:r>
              <a:rPr lang="en-US" dirty="0" smtClean="0"/>
              <a:t> in TOPSI</a:t>
            </a:r>
          </a:p>
          <a:p>
            <a:r>
              <a:rPr lang="en-US" dirty="0" smtClean="0"/>
              <a:t>TOPSI service refresh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0 + 1</a:t>
            </a:r>
            <a:endParaRPr lang="fi-FI" sz="1200" dirty="0" err="1" smtClean="0">
              <a:solidFill>
                <a:schemeClr val="bg1"/>
              </a:solidFill>
            </a:endParaRPr>
          </a:p>
        </p:txBody>
      </p:sp>
      <p:sp>
        <p:nvSpPr>
          <p:cNvPr id="2" name="Title 1"/>
          <p:cNvSpPr>
            <a:spLocks noGrp="1"/>
          </p:cNvSpPr>
          <p:nvPr>
            <p:ph type="title"/>
          </p:nvPr>
        </p:nvSpPr>
        <p:spPr/>
        <p:txBody>
          <a:bodyPr/>
          <a:lstStyle/>
          <a:p>
            <a:r>
              <a:rPr lang="en-US" sz="2800" dirty="0" smtClean="0"/>
              <a:t>Current </a:t>
            </a:r>
            <a:r>
              <a:rPr lang="en-US" sz="2800" dirty="0" err="1" smtClean="0"/>
              <a:t>Topsi</a:t>
            </a:r>
            <a:r>
              <a:rPr lang="en-US" sz="2800" dirty="0" smtClean="0"/>
              <a:t> service includes three main service elements: Service Desk, Service Management and Service Support</a:t>
            </a:r>
            <a:endParaRPr lang="fi-FI" sz="2800" dirty="0"/>
          </a:p>
        </p:txBody>
      </p:sp>
      <p:sp>
        <p:nvSpPr>
          <p:cNvPr id="280" name="TextBox 279"/>
          <p:cNvSpPr txBox="1"/>
          <p:nvPr/>
        </p:nvSpPr>
        <p:spPr>
          <a:xfrm>
            <a:off x="625559" y="5934197"/>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a:t>
            </a:r>
            <a:endParaRPr lang="en-GB" sz="1200" dirty="0" smtClean="0"/>
          </a:p>
        </p:txBody>
      </p:sp>
      <p:sp>
        <p:nvSpPr>
          <p:cNvPr id="222" name="TextBox 221"/>
          <p:cNvSpPr txBox="1"/>
          <p:nvPr/>
        </p:nvSpPr>
        <p:spPr>
          <a:xfrm>
            <a:off x="625559" y="5606458"/>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 Monitoring</a:t>
            </a:r>
            <a:endParaRPr lang="en-GB" sz="1200" dirty="0" smtClean="0"/>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299" name="Rounded Rectangle 298"/>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sp>
        <p:nvSpPr>
          <p:cNvPr id="302" name="Rounded Rectangle 301"/>
          <p:cNvSpPr/>
          <p:nvPr/>
        </p:nvSpPr>
        <p:spPr>
          <a:xfrm>
            <a:off x="625559" y="4327463"/>
            <a:ext cx="8640000" cy="1224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     </a:t>
            </a:r>
            <a:endParaRPr lang="fi-FI" sz="1200" dirty="0" err="1" smtClean="0">
              <a:solidFill>
                <a:schemeClr val="bg1"/>
              </a:solidFill>
            </a:endParaRPr>
          </a:p>
        </p:txBody>
      </p:sp>
      <p:sp>
        <p:nvSpPr>
          <p:cNvPr id="74" name="Rounded Rectangle 73"/>
          <p:cNvSpPr/>
          <p:nvPr/>
        </p:nvSpPr>
        <p:spPr>
          <a:xfrm>
            <a:off x="762921" y="5252503"/>
            <a:ext cx="8352000" cy="216000"/>
          </a:xfrm>
          <a:prstGeom prst="roundRect">
            <a:avLst>
              <a:gd name="adj" fmla="val 27005"/>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solidFill>
              </a:rPr>
              <a:t>Database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Datastage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Batch</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Middleware</a:t>
            </a:r>
            <a:r>
              <a:rPr lang="fi-FI" sz="900" dirty="0" smtClean="0">
                <a:solidFill>
                  <a:schemeClr val="bg1"/>
                </a:solidFill>
              </a:rPr>
              <a:t> and </a:t>
            </a:r>
            <a:r>
              <a:rPr lang="fi-FI" sz="900" dirty="0" err="1" smtClean="0">
                <a:solidFill>
                  <a:schemeClr val="bg1"/>
                </a:solidFill>
              </a:rPr>
              <a:t>Microstrategy</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endParaRPr lang="fi-FI" sz="900" dirty="0" smtClean="0">
              <a:solidFill>
                <a:schemeClr val="bg1"/>
              </a:solidFill>
            </a:endParaRPr>
          </a:p>
        </p:txBody>
      </p:sp>
      <p:grpSp>
        <p:nvGrpSpPr>
          <p:cNvPr id="4" name="Group 87"/>
          <p:cNvGrpSpPr/>
          <p:nvPr/>
        </p:nvGrpSpPr>
        <p:grpSpPr>
          <a:xfrm>
            <a:off x="762921" y="4972632"/>
            <a:ext cx="8352000" cy="216000"/>
            <a:chOff x="744279" y="4930100"/>
            <a:chExt cx="8352000" cy="216000"/>
          </a:xfrm>
        </p:grpSpPr>
        <p:sp>
          <p:nvSpPr>
            <p:cNvPr id="303" name="Rounded Rectangle 302"/>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5" name="Rounded Rectangle 74"/>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6" name="Rounded Rectangle 75"/>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7" name="Rounded Rectangle 76"/>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8" name="Rounded Rectangle 77"/>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sp>
        <p:nvSpPr>
          <p:cNvPr id="84" name="Rounded Rectangle 83"/>
          <p:cNvSpPr/>
          <p:nvPr/>
        </p:nvSpPr>
        <p:spPr>
          <a:xfrm>
            <a:off x="1364591" y="4405544"/>
            <a:ext cx="1570012" cy="283414"/>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800" dirty="0" smtClean="0">
                <a:solidFill>
                  <a:schemeClr val="bg1"/>
                </a:solidFill>
              </a:rPr>
              <a:t>Business </a:t>
            </a:r>
            <a:r>
              <a:rPr lang="fi-FI" sz="800" dirty="0" err="1" smtClean="0">
                <a:solidFill>
                  <a:schemeClr val="bg1"/>
                </a:solidFill>
              </a:rPr>
              <a:t>Process</a:t>
            </a:r>
            <a:r>
              <a:rPr lang="fi-FI" sz="800" dirty="0" smtClean="0">
                <a:solidFill>
                  <a:schemeClr val="bg1"/>
                </a:solidFill>
              </a:rPr>
              <a:t> Area </a:t>
            </a:r>
            <a:r>
              <a:rPr lang="fi-FI" sz="800" dirty="0" err="1" smtClean="0">
                <a:solidFill>
                  <a:schemeClr val="bg1"/>
                </a:solidFill>
              </a:rPr>
              <a:t>Lead</a:t>
            </a:r>
            <a:endParaRPr lang="fi-FI" sz="800" dirty="0" smtClean="0">
              <a:solidFill>
                <a:schemeClr val="bg1"/>
              </a:solidFill>
            </a:endParaRPr>
          </a:p>
        </p:txBody>
      </p:sp>
      <p:sp>
        <p:nvSpPr>
          <p:cNvPr id="85" name="Rounded Rectangle 84"/>
          <p:cNvSpPr/>
          <p:nvPr/>
        </p:nvSpPr>
        <p:spPr>
          <a:xfrm>
            <a:off x="7343875" y="4405544"/>
            <a:ext cx="1570012" cy="283414"/>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800" dirty="0" smtClean="0">
                <a:solidFill>
                  <a:schemeClr val="bg1"/>
                </a:solidFill>
              </a:rPr>
              <a:t>Business </a:t>
            </a:r>
            <a:r>
              <a:rPr lang="fi-FI" sz="800" dirty="0" err="1" smtClean="0">
                <a:solidFill>
                  <a:schemeClr val="bg1"/>
                </a:solidFill>
              </a:rPr>
              <a:t>Process</a:t>
            </a:r>
            <a:r>
              <a:rPr lang="fi-FI" sz="800" dirty="0" smtClean="0">
                <a:solidFill>
                  <a:schemeClr val="bg1"/>
                </a:solidFill>
              </a:rPr>
              <a:t> Area </a:t>
            </a:r>
            <a:r>
              <a:rPr lang="fi-FI" sz="800" dirty="0" err="1" smtClean="0">
                <a:solidFill>
                  <a:schemeClr val="bg1"/>
                </a:solidFill>
              </a:rPr>
              <a:t>Lead</a:t>
            </a:r>
            <a:endParaRPr lang="fi-FI" sz="800" dirty="0" smtClean="0">
              <a:solidFill>
                <a:schemeClr val="bg1"/>
              </a:solidFill>
            </a:endParaRPr>
          </a:p>
        </p:txBody>
      </p:sp>
      <p:sp>
        <p:nvSpPr>
          <p:cNvPr id="87" name="Rounded Rectangle 86"/>
          <p:cNvSpPr/>
          <p:nvPr/>
        </p:nvSpPr>
        <p:spPr>
          <a:xfrm>
            <a:off x="4218921" y="4692492"/>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nvGrpSpPr>
          <p:cNvPr id="6" name="Group 93"/>
          <p:cNvGrpSpPr/>
          <p:nvPr/>
        </p:nvGrpSpPr>
        <p:grpSpPr>
          <a:xfrm>
            <a:off x="625559" y="2764465"/>
            <a:ext cx="8640000" cy="1512000"/>
            <a:chOff x="606917" y="2775098"/>
            <a:chExt cx="8640000" cy="1512000"/>
          </a:xfrm>
        </p:grpSpPr>
        <p:sp>
          <p:nvSpPr>
            <p:cNvPr id="301" name="Rounded Rectangle 300"/>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304" name="Rounded Rectangle 303"/>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79" name="Rounded Rectangle 78"/>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7" name="Group 89"/>
            <p:cNvGrpSpPr/>
            <p:nvPr/>
          </p:nvGrpSpPr>
          <p:grpSpPr>
            <a:xfrm>
              <a:off x="1418633" y="2846030"/>
              <a:ext cx="6981809" cy="216000"/>
              <a:chOff x="1425728" y="4394910"/>
              <a:chExt cx="6981809" cy="216000"/>
            </a:xfrm>
          </p:grpSpPr>
          <p:sp>
            <p:nvSpPr>
              <p:cNvPr id="91" name="Rounded Rectangle 90"/>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92" name="Rounded Rectangle 91"/>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grpSp>
        <p:nvGrpSpPr>
          <p:cNvPr id="8" name="Group 82"/>
          <p:cNvGrpSpPr/>
          <p:nvPr/>
        </p:nvGrpSpPr>
        <p:grpSpPr>
          <a:xfrm>
            <a:off x="-116963" y="3950613"/>
            <a:ext cx="1080000" cy="720000"/>
            <a:chOff x="0" y="2841284"/>
            <a:chExt cx="1080000" cy="720000"/>
          </a:xfrm>
        </p:grpSpPr>
        <p:sp>
          <p:nvSpPr>
            <p:cNvPr id="348" name="Oval 347"/>
            <p:cNvSpPr/>
            <p:nvPr/>
          </p:nvSpPr>
          <p:spPr>
            <a:xfrm>
              <a:off x="0" y="2841284"/>
              <a:ext cx="1080000" cy="720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fi-FI" sz="800" b="1" dirty="0" smtClean="0">
                  <a:solidFill>
                    <a:schemeClr val="tx2">
                      <a:lumMod val="50000"/>
                    </a:schemeClr>
                  </a:solidFill>
                </a:rPr>
                <a:t>Development</a:t>
              </a:r>
            </a:p>
          </p:txBody>
        </p:sp>
        <p:grpSp>
          <p:nvGrpSpPr>
            <p:cNvPr id="9" name="Groupe 664"/>
            <p:cNvGrpSpPr>
              <a:grpSpLocks noChangeAspect="1"/>
            </p:cNvGrpSpPr>
            <p:nvPr/>
          </p:nvGrpSpPr>
          <p:grpSpPr>
            <a:xfrm>
              <a:off x="283095" y="3129847"/>
              <a:ext cx="513811" cy="360000"/>
              <a:chOff x="3729037" y="2759053"/>
              <a:chExt cx="498473" cy="349252"/>
            </a:xfrm>
          </p:grpSpPr>
          <p:sp>
            <p:nvSpPr>
              <p:cNvPr id="308" name="Freeform 228"/>
              <p:cNvSpPr>
                <a:spLocks/>
              </p:cNvSpPr>
              <p:nvPr/>
            </p:nvSpPr>
            <p:spPr bwMode="auto">
              <a:xfrm>
                <a:off x="3795712" y="2759053"/>
                <a:ext cx="119063" cy="69849"/>
              </a:xfrm>
              <a:custGeom>
                <a:avLst/>
                <a:gdLst/>
                <a:ahLst/>
                <a:cxnLst>
                  <a:cxn ang="0">
                    <a:pos x="0" y="36"/>
                  </a:cxn>
                  <a:cxn ang="0">
                    <a:pos x="61" y="7"/>
                  </a:cxn>
                </a:cxnLst>
                <a:rect l="0" t="0" r="r" b="b"/>
                <a:pathLst>
                  <a:path w="61" h="36">
                    <a:moveTo>
                      <a:pt x="0" y="36"/>
                    </a:moveTo>
                    <a:cubicBezTo>
                      <a:pt x="0" y="36"/>
                      <a:pt x="18" y="0"/>
                      <a:pt x="61" y="7"/>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9" name="Freeform 229"/>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0" name="Freeform 230"/>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1" name="Freeform 231"/>
              <p:cNvSpPr>
                <a:spLocks/>
              </p:cNvSpPr>
              <p:nvPr/>
            </p:nvSpPr>
            <p:spPr bwMode="auto">
              <a:xfrm>
                <a:off x="3906837" y="2759054"/>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2" name="Freeform 232"/>
              <p:cNvSpPr>
                <a:spLocks/>
              </p:cNvSpPr>
              <p:nvPr/>
            </p:nvSpPr>
            <p:spPr bwMode="auto">
              <a:xfrm>
                <a:off x="3906837" y="275905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3" name="Freeform 233"/>
              <p:cNvSpPr>
                <a:spLocks/>
              </p:cNvSpPr>
              <p:nvPr/>
            </p:nvSpPr>
            <p:spPr bwMode="auto">
              <a:xfrm>
                <a:off x="4051299" y="2857479"/>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4" name="Freeform 234"/>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5" name="Freeform 235"/>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6" name="Freeform 236"/>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7" name="Freeform 237"/>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8" name="Freeform 238"/>
              <p:cNvSpPr>
                <a:spLocks/>
              </p:cNvSpPr>
              <p:nvPr/>
            </p:nvSpPr>
            <p:spPr bwMode="auto">
              <a:xfrm>
                <a:off x="3941761" y="2897167"/>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9" name="Freeform 239"/>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0" name="Freeform 240"/>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1" name="Freeform 241"/>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2" name="Freeform 242"/>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3" name="Freeform 243"/>
              <p:cNvSpPr>
                <a:spLocks/>
              </p:cNvSpPr>
              <p:nvPr/>
            </p:nvSpPr>
            <p:spPr bwMode="auto">
              <a:xfrm>
                <a:off x="3752850" y="2928917"/>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4" name="Freeform 244"/>
              <p:cNvSpPr>
                <a:spLocks/>
              </p:cNvSpPr>
              <p:nvPr/>
            </p:nvSpPr>
            <p:spPr bwMode="auto">
              <a:xfrm>
                <a:off x="3729037" y="2928917"/>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5" name="Oval 245"/>
              <p:cNvSpPr>
                <a:spLocks noChangeArrowheads="1"/>
              </p:cNvSpPr>
              <p:nvPr/>
            </p:nvSpPr>
            <p:spPr bwMode="auto">
              <a:xfrm>
                <a:off x="3756024" y="2859067"/>
                <a:ext cx="61913" cy="76200"/>
              </a:xfrm>
              <a:prstGeom prst="ellips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6" name="Freeform 246"/>
              <p:cNvSpPr>
                <a:spLocks/>
              </p:cNvSpPr>
              <p:nvPr/>
            </p:nvSpPr>
            <p:spPr bwMode="auto">
              <a:xfrm>
                <a:off x="3944936" y="2828904"/>
                <a:ext cx="88900" cy="74612"/>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7" name="Freeform 247"/>
              <p:cNvSpPr>
                <a:spLocks/>
              </p:cNvSpPr>
              <p:nvPr/>
            </p:nvSpPr>
            <p:spPr bwMode="auto">
              <a:xfrm>
                <a:off x="3922711" y="2828904"/>
                <a:ext cx="36513" cy="74612"/>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8" name="Freeform 248"/>
              <p:cNvSpPr>
                <a:spLocks/>
              </p:cNvSpPr>
              <p:nvPr/>
            </p:nvSpPr>
            <p:spPr bwMode="auto">
              <a:xfrm>
                <a:off x="3949699" y="2759056"/>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9" name="Freeform 249"/>
              <p:cNvSpPr>
                <a:spLocks/>
              </p:cNvSpPr>
              <p:nvPr/>
            </p:nvSpPr>
            <p:spPr bwMode="auto">
              <a:xfrm>
                <a:off x="4138610" y="2928918"/>
                <a:ext cx="88900" cy="79374"/>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0" name="Freeform 250"/>
              <p:cNvSpPr>
                <a:spLocks/>
              </p:cNvSpPr>
              <p:nvPr/>
            </p:nvSpPr>
            <p:spPr bwMode="auto">
              <a:xfrm>
                <a:off x="4116385" y="293209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1" name="Freeform 251"/>
              <p:cNvSpPr>
                <a:spLocks/>
              </p:cNvSpPr>
              <p:nvPr/>
            </p:nvSpPr>
            <p:spPr bwMode="auto">
              <a:xfrm>
                <a:off x="4141785" y="2859068"/>
                <a:ext cx="61913" cy="79374"/>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2" name="Freeform 252"/>
              <p:cNvSpPr>
                <a:spLocks/>
              </p:cNvSpPr>
              <p:nvPr/>
            </p:nvSpPr>
            <p:spPr bwMode="auto">
              <a:xfrm>
                <a:off x="4021135" y="3028929"/>
                <a:ext cx="88900" cy="74612"/>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3" name="Freeform 253"/>
              <p:cNvSpPr>
                <a:spLocks/>
              </p:cNvSpPr>
              <p:nvPr/>
            </p:nvSpPr>
            <p:spPr bwMode="auto">
              <a:xfrm>
                <a:off x="3997323" y="3028929"/>
                <a:ext cx="36513" cy="74612"/>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4" name="Freeform 254"/>
              <p:cNvSpPr>
                <a:spLocks/>
              </p:cNvSpPr>
              <p:nvPr/>
            </p:nvSpPr>
            <p:spPr bwMode="auto">
              <a:xfrm>
                <a:off x="4022723" y="2960667"/>
                <a:ext cx="60325" cy="73024"/>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5" name="Freeform 255"/>
              <p:cNvSpPr>
                <a:spLocks/>
              </p:cNvSpPr>
              <p:nvPr/>
            </p:nvSpPr>
            <p:spPr bwMode="auto">
              <a:xfrm>
                <a:off x="3871910" y="3032104"/>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6" name="Freeform 256"/>
              <p:cNvSpPr>
                <a:spLocks/>
              </p:cNvSpPr>
              <p:nvPr/>
            </p:nvSpPr>
            <p:spPr bwMode="auto">
              <a:xfrm>
                <a:off x="3846511" y="303210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7" name="Freeform 257"/>
              <p:cNvSpPr>
                <a:spLocks/>
              </p:cNvSpPr>
              <p:nvPr/>
            </p:nvSpPr>
            <p:spPr bwMode="auto">
              <a:xfrm>
                <a:off x="3873499" y="2962256"/>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8" name="Freeform 258"/>
              <p:cNvSpPr>
                <a:spLocks/>
              </p:cNvSpPr>
              <p:nvPr/>
            </p:nvSpPr>
            <p:spPr bwMode="auto">
              <a:xfrm>
                <a:off x="4048124" y="2759057"/>
                <a:ext cx="114300" cy="69849"/>
              </a:xfrm>
              <a:custGeom>
                <a:avLst/>
                <a:gdLst/>
                <a:ahLst/>
                <a:cxnLst>
                  <a:cxn ang="0">
                    <a:pos x="59" y="36"/>
                  </a:cxn>
                  <a:cxn ang="0">
                    <a:pos x="0" y="7"/>
                  </a:cxn>
                </a:cxnLst>
                <a:rect l="0" t="0" r="r" b="b"/>
                <a:pathLst>
                  <a:path w="59" h="36">
                    <a:moveTo>
                      <a:pt x="59" y="36"/>
                    </a:moveTo>
                    <a:cubicBezTo>
                      <a:pt x="59" y="36"/>
                      <a:pt x="42" y="0"/>
                      <a:pt x="0" y="7"/>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9" name="Freeform 259"/>
              <p:cNvSpPr>
                <a:spLocks/>
              </p:cNvSpPr>
              <p:nvPr/>
            </p:nvSpPr>
            <p:spPr bwMode="auto">
              <a:xfrm>
                <a:off x="4151310"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0" name="Freeform 260"/>
              <p:cNvSpPr>
                <a:spLocks/>
              </p:cNvSpPr>
              <p:nvPr/>
            </p:nvSpPr>
            <p:spPr bwMode="auto">
              <a:xfrm>
                <a:off x="4151312"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1" name="Freeform 261"/>
              <p:cNvSpPr>
                <a:spLocks/>
              </p:cNvSpPr>
              <p:nvPr/>
            </p:nvSpPr>
            <p:spPr bwMode="auto">
              <a:xfrm>
                <a:off x="4027486"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2" name="Freeform 262"/>
              <p:cNvSpPr>
                <a:spLocks/>
              </p:cNvSpPr>
              <p:nvPr/>
            </p:nvSpPr>
            <p:spPr bwMode="auto">
              <a:xfrm>
                <a:off x="4027489"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3" name="Freeform 263"/>
              <p:cNvSpPr>
                <a:spLocks/>
              </p:cNvSpPr>
              <p:nvPr/>
            </p:nvSpPr>
            <p:spPr bwMode="auto">
              <a:xfrm>
                <a:off x="3843339" y="2857481"/>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4" name="Freeform 264"/>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5" name="Freeform 265"/>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6" name="Freeform 266"/>
              <p:cNvSpPr>
                <a:spLocks/>
              </p:cNvSpPr>
              <p:nvPr/>
            </p:nvSpPr>
            <p:spPr bwMode="auto">
              <a:xfrm>
                <a:off x="3889354" y="291780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7"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10" name="Group 81"/>
          <p:cNvGrpSpPr/>
          <p:nvPr/>
        </p:nvGrpSpPr>
        <p:grpSpPr>
          <a:xfrm>
            <a:off x="8932330" y="3950613"/>
            <a:ext cx="1080000" cy="720000"/>
            <a:chOff x="8826000" y="4003778"/>
            <a:chExt cx="1080000" cy="720000"/>
          </a:xfrm>
        </p:grpSpPr>
        <p:sp>
          <p:nvSpPr>
            <p:cNvPr id="81" name="Oval 80"/>
            <p:cNvSpPr/>
            <p:nvPr/>
          </p:nvSpPr>
          <p:spPr>
            <a:xfrm>
              <a:off x="8826000" y="4003778"/>
              <a:ext cx="1080000" cy="720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fi-FI" sz="800" b="1" dirty="0" smtClean="0">
                  <a:solidFill>
                    <a:schemeClr val="tx2">
                      <a:lumMod val="50000"/>
                    </a:schemeClr>
                  </a:solidFill>
                </a:rPr>
                <a:t>Operations</a:t>
              </a:r>
            </a:p>
          </p:txBody>
        </p:sp>
        <p:grpSp>
          <p:nvGrpSpPr>
            <p:cNvPr id="11" name="Groupe 564"/>
            <p:cNvGrpSpPr>
              <a:grpSpLocks noChangeAspect="1"/>
            </p:cNvGrpSpPr>
            <p:nvPr/>
          </p:nvGrpSpPr>
          <p:grpSpPr>
            <a:xfrm>
              <a:off x="9161544" y="4278896"/>
              <a:ext cx="408913" cy="360000"/>
              <a:chOff x="2917826" y="947738"/>
              <a:chExt cx="331788" cy="292101"/>
            </a:xfrm>
          </p:grpSpPr>
          <p:sp>
            <p:nvSpPr>
              <p:cNvPr id="393"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4" name="Oval 123"/>
              <p:cNvSpPr>
                <a:spLocks noChangeArrowheads="1"/>
              </p:cNvSpPr>
              <p:nvPr/>
            </p:nvSpPr>
            <p:spPr bwMode="auto">
              <a:xfrm>
                <a:off x="2990851" y="1108076"/>
                <a:ext cx="57150" cy="58738"/>
              </a:xfrm>
              <a:prstGeom prst="ellipse">
                <a:avLst/>
              </a:pr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5" name="Oval 124"/>
              <p:cNvSpPr>
                <a:spLocks noChangeArrowheads="1"/>
              </p:cNvSpPr>
              <p:nvPr/>
            </p:nvSpPr>
            <p:spPr bwMode="auto">
              <a:xfrm>
                <a:off x="3105151" y="1003301"/>
                <a:ext cx="53975" cy="52388"/>
              </a:xfrm>
              <a:prstGeom prst="ellipse">
                <a:avLst/>
              </a:pr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6"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7"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96" name="Rounded Rectangle 95"/>
          <p:cNvSpPr/>
          <p:nvPr/>
        </p:nvSpPr>
        <p:spPr>
          <a:xfrm>
            <a:off x="8804734" y="2563196"/>
            <a:ext cx="1080000" cy="504000"/>
          </a:xfrm>
          <a:prstGeom prst="roundRect">
            <a:avLst/>
          </a:prstGeom>
          <a:solidFill>
            <a:schemeClr val="bg2">
              <a:lumMod val="75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r"/>
            <a:r>
              <a:rPr lang="fi-FI" sz="900" i="1" dirty="0" err="1" smtClean="0">
                <a:solidFill>
                  <a:schemeClr val="bg1"/>
                </a:solidFill>
              </a:rPr>
              <a:t>Projects</a:t>
            </a:r>
            <a:endParaRPr lang="fi-FI" sz="900" dirty="0" smtClean="0">
              <a:solidFill>
                <a:schemeClr val="bg1"/>
              </a:solidFill>
            </a:endParaRPr>
          </a:p>
        </p:txBody>
      </p:sp>
      <p:grpSp>
        <p:nvGrpSpPr>
          <p:cNvPr id="12" name="Groupe 531"/>
          <p:cNvGrpSpPr/>
          <p:nvPr/>
        </p:nvGrpSpPr>
        <p:grpSpPr>
          <a:xfrm>
            <a:off x="8956456" y="2656230"/>
            <a:ext cx="225424" cy="317933"/>
            <a:chOff x="2060576" y="6010275"/>
            <a:chExt cx="336550" cy="474663"/>
          </a:xfrm>
        </p:grpSpPr>
        <p:sp>
          <p:nvSpPr>
            <p:cNvPr id="124" name="Freeform 521"/>
            <p:cNvSpPr>
              <a:spLocks/>
            </p:cNvSpPr>
            <p:nvPr/>
          </p:nvSpPr>
          <p:spPr bwMode="auto">
            <a:xfrm>
              <a:off x="2060576" y="6010275"/>
              <a:ext cx="336550" cy="474663"/>
            </a:xfrm>
            <a:custGeom>
              <a:avLst/>
              <a:gdLst/>
              <a:ahLst/>
              <a:cxnLst>
                <a:cxn ang="0">
                  <a:pos x="131" y="245"/>
                </a:cxn>
                <a:cxn ang="0">
                  <a:pos x="6" y="245"/>
                </a:cxn>
                <a:cxn ang="0">
                  <a:pos x="0" y="239"/>
                </a:cxn>
                <a:cxn ang="0">
                  <a:pos x="0" y="29"/>
                </a:cxn>
                <a:cxn ang="0">
                  <a:pos x="6" y="23"/>
                </a:cxn>
                <a:cxn ang="0">
                  <a:pos x="46" y="23"/>
                </a:cxn>
                <a:cxn ang="0">
                  <a:pos x="46" y="7"/>
                </a:cxn>
                <a:cxn ang="0">
                  <a:pos x="53" y="0"/>
                </a:cxn>
                <a:cxn ang="0">
                  <a:pos x="121" y="0"/>
                </a:cxn>
                <a:cxn ang="0">
                  <a:pos x="128" y="7"/>
                </a:cxn>
                <a:cxn ang="0">
                  <a:pos x="128" y="23"/>
                </a:cxn>
                <a:cxn ang="0">
                  <a:pos x="168" y="23"/>
                </a:cxn>
                <a:cxn ang="0">
                  <a:pos x="174" y="29"/>
                </a:cxn>
                <a:cxn ang="0">
                  <a:pos x="174" y="199"/>
                </a:cxn>
                <a:cxn ang="0">
                  <a:pos x="131" y="245"/>
                </a:cxn>
              </a:cxnLst>
              <a:rect l="0" t="0" r="r" b="b"/>
              <a:pathLst>
                <a:path w="174" h="245">
                  <a:moveTo>
                    <a:pt x="131" y="245"/>
                  </a:moveTo>
                  <a:cubicBezTo>
                    <a:pt x="6" y="245"/>
                    <a:pt x="6" y="245"/>
                    <a:pt x="6" y="245"/>
                  </a:cubicBezTo>
                  <a:cubicBezTo>
                    <a:pt x="2" y="245"/>
                    <a:pt x="0" y="243"/>
                    <a:pt x="0" y="239"/>
                  </a:cubicBezTo>
                  <a:cubicBezTo>
                    <a:pt x="0" y="29"/>
                    <a:pt x="0" y="29"/>
                    <a:pt x="0" y="29"/>
                  </a:cubicBezTo>
                  <a:cubicBezTo>
                    <a:pt x="0" y="26"/>
                    <a:pt x="2" y="23"/>
                    <a:pt x="6" y="23"/>
                  </a:cubicBezTo>
                  <a:cubicBezTo>
                    <a:pt x="46" y="23"/>
                    <a:pt x="46" y="23"/>
                    <a:pt x="46" y="23"/>
                  </a:cubicBezTo>
                  <a:cubicBezTo>
                    <a:pt x="46" y="7"/>
                    <a:pt x="46" y="7"/>
                    <a:pt x="46" y="7"/>
                  </a:cubicBezTo>
                  <a:cubicBezTo>
                    <a:pt x="46" y="3"/>
                    <a:pt x="49" y="0"/>
                    <a:pt x="53" y="0"/>
                  </a:cubicBezTo>
                  <a:cubicBezTo>
                    <a:pt x="121" y="0"/>
                    <a:pt x="121" y="0"/>
                    <a:pt x="121" y="0"/>
                  </a:cubicBezTo>
                  <a:cubicBezTo>
                    <a:pt x="125" y="0"/>
                    <a:pt x="128" y="3"/>
                    <a:pt x="128" y="7"/>
                  </a:cubicBezTo>
                  <a:cubicBezTo>
                    <a:pt x="128" y="23"/>
                    <a:pt x="128" y="23"/>
                    <a:pt x="128" y="23"/>
                  </a:cubicBezTo>
                  <a:cubicBezTo>
                    <a:pt x="168" y="23"/>
                    <a:pt x="168" y="23"/>
                    <a:pt x="168" y="23"/>
                  </a:cubicBezTo>
                  <a:cubicBezTo>
                    <a:pt x="171" y="23"/>
                    <a:pt x="174" y="26"/>
                    <a:pt x="174" y="29"/>
                  </a:cubicBezTo>
                  <a:cubicBezTo>
                    <a:pt x="174" y="199"/>
                    <a:pt x="174" y="199"/>
                    <a:pt x="174" y="199"/>
                  </a:cubicBezTo>
                  <a:lnTo>
                    <a:pt x="131" y="245"/>
                  </a:lnTo>
                  <a:close/>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5" name="Freeform 522"/>
            <p:cNvSpPr>
              <a:spLocks/>
            </p:cNvSpPr>
            <p:nvPr/>
          </p:nvSpPr>
          <p:spPr bwMode="auto">
            <a:xfrm>
              <a:off x="2125663" y="6143625"/>
              <a:ext cx="77788" cy="31750"/>
            </a:xfrm>
            <a:custGeom>
              <a:avLst/>
              <a:gdLst/>
              <a:ahLst/>
              <a:cxnLst>
                <a:cxn ang="0">
                  <a:pos x="0" y="4"/>
                </a:cxn>
                <a:cxn ang="0">
                  <a:pos x="10" y="20"/>
                </a:cxn>
                <a:cxn ang="0">
                  <a:pos x="49" y="0"/>
                </a:cxn>
              </a:cxnLst>
              <a:rect l="0" t="0" r="r" b="b"/>
              <a:pathLst>
                <a:path w="49" h="20">
                  <a:moveTo>
                    <a:pt x="0" y="4"/>
                  </a:moveTo>
                  <a:lnTo>
                    <a:pt x="10" y="20"/>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6" name="Freeform 523"/>
            <p:cNvSpPr>
              <a:spLocks/>
            </p:cNvSpPr>
            <p:nvPr/>
          </p:nvSpPr>
          <p:spPr bwMode="auto">
            <a:xfrm>
              <a:off x="2125663" y="6310313"/>
              <a:ext cx="77788" cy="33338"/>
            </a:xfrm>
            <a:custGeom>
              <a:avLst/>
              <a:gdLst/>
              <a:ahLst/>
              <a:cxnLst>
                <a:cxn ang="0">
                  <a:pos x="0" y="5"/>
                </a:cxn>
                <a:cxn ang="0">
                  <a:pos x="10" y="21"/>
                </a:cxn>
                <a:cxn ang="0">
                  <a:pos x="49" y="0"/>
                </a:cxn>
              </a:cxnLst>
              <a:rect l="0" t="0" r="r" b="b"/>
              <a:pathLst>
                <a:path w="49" h="21">
                  <a:moveTo>
                    <a:pt x="0" y="5"/>
                  </a:moveTo>
                  <a:lnTo>
                    <a:pt x="10" y="21"/>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7" name="Line 524"/>
            <p:cNvSpPr>
              <a:spLocks noChangeShapeType="1"/>
            </p:cNvSpPr>
            <p:nvPr/>
          </p:nvSpPr>
          <p:spPr bwMode="auto">
            <a:xfrm>
              <a:off x="2270126" y="6159500"/>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8" name="Line 525"/>
            <p:cNvSpPr>
              <a:spLocks noChangeShapeType="1"/>
            </p:cNvSpPr>
            <p:nvPr/>
          </p:nvSpPr>
          <p:spPr bwMode="auto">
            <a:xfrm>
              <a:off x="2270126" y="6243638"/>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9" name="Line 526"/>
            <p:cNvSpPr>
              <a:spLocks noChangeShapeType="1"/>
            </p:cNvSpPr>
            <p:nvPr/>
          </p:nvSpPr>
          <p:spPr bwMode="auto">
            <a:xfrm>
              <a:off x="2270126" y="6315075"/>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0" name="Freeform 527"/>
            <p:cNvSpPr>
              <a:spLocks/>
            </p:cNvSpPr>
            <p:nvPr/>
          </p:nvSpPr>
          <p:spPr bwMode="auto">
            <a:xfrm>
              <a:off x="2311401" y="6386513"/>
              <a:ext cx="77788" cy="92075"/>
            </a:xfrm>
            <a:custGeom>
              <a:avLst/>
              <a:gdLst/>
              <a:ahLst/>
              <a:cxnLst>
                <a:cxn ang="0">
                  <a:pos x="0" y="58"/>
                </a:cxn>
                <a:cxn ang="0">
                  <a:pos x="0" y="0"/>
                </a:cxn>
                <a:cxn ang="0">
                  <a:pos x="49" y="0"/>
                </a:cxn>
              </a:cxnLst>
              <a:rect l="0" t="0" r="r" b="b"/>
              <a:pathLst>
                <a:path w="49" h="58">
                  <a:moveTo>
                    <a:pt x="0" y="58"/>
                  </a:moveTo>
                  <a:lnTo>
                    <a:pt x="0" y="0"/>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1" name="Line 528"/>
            <p:cNvSpPr>
              <a:spLocks noChangeShapeType="1"/>
            </p:cNvSpPr>
            <p:nvPr/>
          </p:nvSpPr>
          <p:spPr bwMode="auto">
            <a:xfrm>
              <a:off x="2149476" y="6054725"/>
              <a:ext cx="158750"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2" name="Freeform 529"/>
            <p:cNvSpPr>
              <a:spLocks/>
            </p:cNvSpPr>
            <p:nvPr/>
          </p:nvSpPr>
          <p:spPr bwMode="auto">
            <a:xfrm>
              <a:off x="2125663" y="6227763"/>
              <a:ext cx="77788" cy="33338"/>
            </a:xfrm>
            <a:custGeom>
              <a:avLst/>
              <a:gdLst/>
              <a:ahLst/>
              <a:cxnLst>
                <a:cxn ang="0">
                  <a:pos x="0" y="3"/>
                </a:cxn>
                <a:cxn ang="0">
                  <a:pos x="10" y="21"/>
                </a:cxn>
                <a:cxn ang="0">
                  <a:pos x="49" y="0"/>
                </a:cxn>
              </a:cxnLst>
              <a:rect l="0" t="0" r="r" b="b"/>
              <a:pathLst>
                <a:path w="49" h="21">
                  <a:moveTo>
                    <a:pt x="0" y="3"/>
                  </a:moveTo>
                  <a:lnTo>
                    <a:pt x="10" y="21"/>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5" name="Rounded Rectangle 94"/>
          <p:cNvSpPr/>
          <p:nvPr/>
        </p:nvSpPr>
        <p:spPr>
          <a:xfrm>
            <a:off x="24774" y="2563196"/>
            <a:ext cx="1080000" cy="504000"/>
          </a:xfrm>
          <a:prstGeom prst="roundRect">
            <a:avLst/>
          </a:prstGeom>
          <a:solidFill>
            <a:schemeClr val="bg2">
              <a:lumMod val="75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r>
              <a:rPr lang="fi-FI" sz="900" i="1" dirty="0" smtClean="0">
                <a:solidFill>
                  <a:schemeClr val="bg1"/>
                </a:solidFill>
              </a:rPr>
              <a:t>Project Management Office</a:t>
            </a:r>
            <a:endParaRPr lang="fi-FI" sz="900" dirty="0" smtClean="0">
              <a:solidFill>
                <a:schemeClr val="bg1"/>
              </a:solidFill>
            </a:endParaRPr>
          </a:p>
        </p:txBody>
      </p:sp>
      <p:grpSp>
        <p:nvGrpSpPr>
          <p:cNvPr id="13" name="Groupe 587"/>
          <p:cNvGrpSpPr>
            <a:grpSpLocks noChangeAspect="1"/>
          </p:cNvGrpSpPr>
          <p:nvPr/>
        </p:nvGrpSpPr>
        <p:grpSpPr>
          <a:xfrm>
            <a:off x="847283" y="2649071"/>
            <a:ext cx="139705" cy="335280"/>
            <a:chOff x="4362451" y="4375151"/>
            <a:chExt cx="174625" cy="419100"/>
          </a:xfrm>
        </p:grpSpPr>
        <p:sp>
          <p:nvSpPr>
            <p:cNvPr id="134" name="Freeform 194"/>
            <p:cNvSpPr>
              <a:spLocks/>
            </p:cNvSpPr>
            <p:nvPr/>
          </p:nvSpPr>
          <p:spPr bwMode="auto">
            <a:xfrm>
              <a:off x="4467226" y="4491038"/>
              <a:ext cx="44450" cy="134938"/>
            </a:xfrm>
            <a:custGeom>
              <a:avLst/>
              <a:gdLst/>
              <a:ahLst/>
              <a:cxnLst>
                <a:cxn ang="0">
                  <a:pos x="9" y="0"/>
                </a:cxn>
                <a:cxn ang="0">
                  <a:pos x="28" y="8"/>
                </a:cxn>
                <a:cxn ang="0">
                  <a:pos x="0" y="85"/>
                </a:cxn>
              </a:cxnLst>
              <a:rect l="0" t="0" r="r" b="b"/>
              <a:pathLst>
                <a:path w="28" h="85">
                  <a:moveTo>
                    <a:pt x="9" y="0"/>
                  </a:moveTo>
                  <a:lnTo>
                    <a:pt x="28" y="8"/>
                  </a:lnTo>
                  <a:lnTo>
                    <a:pt x="0" y="85"/>
                  </a:lnTo>
                </a:path>
              </a:pathLst>
            </a:custGeom>
            <a:noFill/>
            <a:ln w="1270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5" name="Freeform 195"/>
            <p:cNvSpPr>
              <a:spLocks/>
            </p:cNvSpPr>
            <p:nvPr/>
          </p:nvSpPr>
          <p:spPr bwMode="auto">
            <a:xfrm>
              <a:off x="4362451" y="4375151"/>
              <a:ext cx="174625" cy="419100"/>
            </a:xfrm>
            <a:custGeom>
              <a:avLst/>
              <a:gdLst/>
              <a:ahLst/>
              <a:cxnLst>
                <a:cxn ang="0">
                  <a:pos x="10" y="170"/>
                </a:cxn>
                <a:cxn ang="0">
                  <a:pos x="71" y="5"/>
                </a:cxn>
                <a:cxn ang="0">
                  <a:pos x="82" y="2"/>
                </a:cxn>
                <a:cxn ang="0">
                  <a:pos x="83" y="2"/>
                </a:cxn>
                <a:cxn ang="0">
                  <a:pos x="89" y="12"/>
                </a:cxn>
                <a:cxn ang="0">
                  <a:pos x="22" y="190"/>
                </a:cxn>
                <a:cxn ang="0">
                  <a:pos x="0" y="216"/>
                </a:cxn>
                <a:cxn ang="0">
                  <a:pos x="3" y="193"/>
                </a:cxn>
              </a:cxnLst>
              <a:rect l="0" t="0" r="r" b="b"/>
              <a:pathLst>
                <a:path w="90" h="216">
                  <a:moveTo>
                    <a:pt x="10" y="170"/>
                  </a:moveTo>
                  <a:cubicBezTo>
                    <a:pt x="71" y="5"/>
                    <a:pt x="71" y="5"/>
                    <a:pt x="71" y="5"/>
                  </a:cubicBezTo>
                  <a:cubicBezTo>
                    <a:pt x="72" y="1"/>
                    <a:pt x="77" y="0"/>
                    <a:pt x="82" y="2"/>
                  </a:cubicBezTo>
                  <a:cubicBezTo>
                    <a:pt x="83" y="2"/>
                    <a:pt x="83" y="2"/>
                    <a:pt x="83" y="2"/>
                  </a:cubicBezTo>
                  <a:cubicBezTo>
                    <a:pt x="88" y="4"/>
                    <a:pt x="90" y="8"/>
                    <a:pt x="89" y="12"/>
                  </a:cubicBezTo>
                  <a:cubicBezTo>
                    <a:pt x="22" y="190"/>
                    <a:pt x="22" y="190"/>
                    <a:pt x="22" y="190"/>
                  </a:cubicBezTo>
                  <a:cubicBezTo>
                    <a:pt x="0" y="216"/>
                    <a:pt x="0" y="216"/>
                    <a:pt x="0" y="216"/>
                  </a:cubicBezTo>
                  <a:cubicBezTo>
                    <a:pt x="3" y="193"/>
                    <a:pt x="3" y="193"/>
                    <a:pt x="3" y="193"/>
                  </a:cubicBezTo>
                </a:path>
              </a:pathLst>
            </a:custGeom>
            <a:noFill/>
            <a:ln w="1270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101" name="Rectangle 100"/>
          <p:cNvSpPr/>
          <p:nvPr/>
        </p:nvSpPr>
        <p:spPr>
          <a:xfrm rot="1117127">
            <a:off x="7268035" y="374368"/>
            <a:ext cx="2527005" cy="1109330"/>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To be used as background info</a:t>
            </a:r>
          </a:p>
        </p:txBody>
      </p:sp>
      <p:sp>
        <p:nvSpPr>
          <p:cNvPr id="102" name="Rounded Rectangle 101"/>
          <p:cNvSpPr/>
          <p:nvPr/>
        </p:nvSpPr>
        <p:spPr>
          <a:xfrm>
            <a:off x="5663680" y="4405987"/>
            <a:ext cx="1570012" cy="283414"/>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800" dirty="0" smtClean="0">
                <a:solidFill>
                  <a:schemeClr val="bg1"/>
                </a:solidFill>
              </a:rPr>
              <a:t>Business </a:t>
            </a:r>
            <a:r>
              <a:rPr lang="fi-FI" sz="800" dirty="0" err="1" smtClean="0">
                <a:solidFill>
                  <a:schemeClr val="bg1"/>
                </a:solidFill>
              </a:rPr>
              <a:t>Process</a:t>
            </a:r>
            <a:r>
              <a:rPr lang="fi-FI" sz="800" dirty="0" smtClean="0">
                <a:solidFill>
                  <a:schemeClr val="bg1"/>
                </a:solidFill>
              </a:rPr>
              <a:t> Area </a:t>
            </a:r>
            <a:r>
              <a:rPr lang="fi-FI" sz="800" dirty="0" err="1" smtClean="0">
                <a:solidFill>
                  <a:schemeClr val="bg1"/>
                </a:solidFill>
              </a:rPr>
              <a:t>Lead</a:t>
            </a:r>
            <a:endParaRPr lang="fi-FI" sz="8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Recommendations from workshop 28.8.2015</a:t>
            </a:r>
            <a:endParaRPr lang="fi-FI" sz="2800" dirty="0"/>
          </a:p>
        </p:txBody>
      </p:sp>
      <p:graphicFrame>
        <p:nvGraphicFramePr>
          <p:cNvPr id="3" name="Table 2"/>
          <p:cNvGraphicFramePr>
            <a:graphicFrameLocks noGrp="1"/>
          </p:cNvGraphicFramePr>
          <p:nvPr>
            <p:extLst>
              <p:ext uri="{D42A27DB-BD31-4B8C-83A1-F6EECF244321}">
                <p14:modId xmlns="" xmlns:p14="http://schemas.microsoft.com/office/powerpoint/2010/main" val="3562708673"/>
              </p:ext>
            </p:extLst>
          </p:nvPr>
        </p:nvGraphicFramePr>
        <p:xfrm>
          <a:off x="123536" y="832812"/>
          <a:ext cx="9643918" cy="5501544"/>
        </p:xfrm>
        <a:graphic>
          <a:graphicData uri="http://schemas.openxmlformats.org/drawingml/2006/table">
            <a:tbl>
              <a:tblPr firstRow="1" bandRow="1">
                <a:tableStyleId>{5C22544A-7EE6-4342-B048-85BDC9FD1C3A}</a:tableStyleId>
              </a:tblPr>
              <a:tblGrid>
                <a:gridCol w="437980"/>
                <a:gridCol w="885667"/>
                <a:gridCol w="2881534"/>
                <a:gridCol w="2033290"/>
                <a:gridCol w="3405447"/>
              </a:tblGrid>
              <a:tr h="370840">
                <a:tc>
                  <a:txBody>
                    <a:bodyPr/>
                    <a:lstStyle/>
                    <a:p>
                      <a:pPr algn="l" rtl="0" fontAlgn="t"/>
                      <a:r>
                        <a:rPr lang="en-US" sz="1050" b="1" i="0" u="none" strike="noStrike" dirty="0">
                          <a:solidFill>
                            <a:srgbClr val="00264A"/>
                          </a:solidFill>
                          <a:effectLst/>
                          <a:latin typeface="Arial" panose="020B0604020202020204" pitchFamily="34" charset="0"/>
                        </a:rPr>
                        <a:t>No#</a:t>
                      </a:r>
                      <a:r>
                        <a:rPr lang="en-US" sz="1050" b="1" i="0" u="none" strike="noStrike" dirty="0">
                          <a:solidFill>
                            <a:srgbClr val="FFFFFF"/>
                          </a:solidFill>
                          <a:effectLst/>
                          <a:latin typeface="Arial" panose="020B0604020202020204" pitchFamily="34" charset="0"/>
                        </a:rPr>
                        <a:t> </a:t>
                      </a:r>
                      <a:endParaRPr lang="en-US" sz="1050" b="1" i="0" u="none" strike="noStrike" dirty="0">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Category – Levers</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Propositions </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en-US" sz="1050" b="1" i="0" u="none" strike="noStrike">
                          <a:solidFill>
                            <a:srgbClr val="00264A"/>
                          </a:solidFill>
                          <a:effectLst/>
                          <a:latin typeface="Arial" panose="020B0604020202020204" pitchFamily="34" charset="0"/>
                        </a:rPr>
                        <a:t>Expected Impact (to be confirmed after we run the financial model)</a:t>
                      </a:r>
                      <a:r>
                        <a:rPr lang="en-US" sz="1050" b="1" i="0" u="none" strike="noStrike">
                          <a:solidFill>
                            <a:srgbClr val="FFFFFF"/>
                          </a:solidFill>
                          <a:effectLst/>
                          <a:latin typeface="Arial" panose="020B0604020202020204" pitchFamily="34" charset="0"/>
                        </a:rPr>
                        <a:t> </a:t>
                      </a:r>
                      <a:endParaRPr lang="en-US" sz="1050" b="1" i="0" u="none" strike="noStrike">
                        <a:solidFill>
                          <a:srgbClr val="00264A"/>
                        </a:solidFill>
                        <a:effectLst/>
                        <a:latin typeface="Arial" panose="020B0604020202020204" pitchFamily="34" charset="0"/>
                      </a:endParaRPr>
                    </a:p>
                  </a:txBody>
                  <a:tcPr marL="9525" marR="9525" marT="9525" marB="0"/>
                </a:tc>
                <a:tc>
                  <a:txBody>
                    <a:bodyPr/>
                    <a:lstStyle/>
                    <a:p>
                      <a:pPr algn="l" rtl="0" fontAlgn="t"/>
                      <a:r>
                        <a:rPr lang="fr-FR" sz="1050" b="1" i="0" u="none" strike="noStrike">
                          <a:solidFill>
                            <a:srgbClr val="00264A"/>
                          </a:solidFill>
                          <a:effectLst/>
                          <a:latin typeface="Arial" panose="020B0604020202020204" pitchFamily="34" charset="0"/>
                        </a:rPr>
                        <a:t>Comments/ Additional information / Risks, mitigations etc</a:t>
                      </a:r>
                      <a:r>
                        <a:rPr lang="fr-FR" sz="1050" b="1" i="0" u="none" strike="noStrike">
                          <a:solidFill>
                            <a:srgbClr val="FFFFFF"/>
                          </a:solidFill>
                          <a:effectLst/>
                          <a:latin typeface="Arial" panose="020B0604020202020204" pitchFamily="34" charset="0"/>
                        </a:rPr>
                        <a:t> </a:t>
                      </a:r>
                      <a:endParaRPr lang="fr-FR" sz="1050" b="1" i="0" u="none" strike="noStrike">
                        <a:solidFill>
                          <a:srgbClr val="00264A"/>
                        </a:solidFill>
                        <a:effectLst/>
                        <a:latin typeface="Arial" panose="020B0604020202020204" pitchFamily="34" charset="0"/>
                      </a:endParaRPr>
                    </a:p>
                  </a:txBody>
                  <a:tcPr marL="9525" marR="9525" marT="9525" marB="0"/>
                </a:tc>
              </a:tr>
              <a:tr h="215458">
                <a:tc rowSpan="3">
                  <a:txBody>
                    <a:bodyPr/>
                    <a:lstStyle/>
                    <a:p>
                      <a:pPr algn="ctr" rtl="0" fontAlgn="t"/>
                      <a:r>
                        <a:rPr lang="en-US" sz="1000" b="0" i="0" u="none" strike="noStrike" dirty="0">
                          <a:solidFill>
                            <a:srgbClr val="FF0000"/>
                          </a:solidFill>
                          <a:effectLst/>
                          <a:latin typeface="Arial" panose="020B0604020202020204" pitchFamily="34" charset="0"/>
                        </a:rPr>
                        <a:t>1</a:t>
                      </a:r>
                    </a:p>
                  </a:txBody>
                  <a:tcPr marL="9525" marR="9525" marT="9525" marB="0"/>
                </a:tc>
                <a:tc rowSpan="3">
                  <a:txBody>
                    <a:bodyPr/>
                    <a:lstStyle/>
                    <a:p>
                      <a:pPr algn="ctr" rtl="0" fontAlgn="t"/>
                      <a:r>
                        <a:rPr lang="en-US" sz="1000" b="0" i="0" u="none" strike="noStrike">
                          <a:solidFill>
                            <a:srgbClr val="FF0000"/>
                          </a:solidFill>
                          <a:effectLst/>
                          <a:latin typeface="Arial" panose="020B0604020202020204" pitchFamily="34" charset="0"/>
                        </a:rPr>
                        <a:t>ReOrg </a:t>
                      </a:r>
                    </a:p>
                  </a:txBody>
                  <a:tcPr marL="9525" marR="9525" marT="9525" marB="0"/>
                </a:tc>
                <a:tc rowSpan="3">
                  <a:txBody>
                    <a:bodyPr/>
                    <a:lstStyle/>
                    <a:p>
                      <a:pPr algn="l" rtl="0" fontAlgn="t"/>
                      <a:r>
                        <a:rPr lang="en-US" sz="1000" b="0" i="0" u="none" strike="noStrike" dirty="0" err="1">
                          <a:solidFill>
                            <a:srgbClr val="FF0000"/>
                          </a:solidFill>
                          <a:effectLst/>
                          <a:latin typeface="Arial" panose="020B0604020202020204" pitchFamily="34" charset="0"/>
                        </a:rPr>
                        <a:t>Offshorization</a:t>
                      </a:r>
                      <a:r>
                        <a:rPr lang="en-US" sz="1000" b="0" i="0" u="none" strike="noStrike" dirty="0">
                          <a:solidFill>
                            <a:srgbClr val="FF0000"/>
                          </a:solidFill>
                          <a:effectLst/>
                          <a:latin typeface="Arial" panose="020B0604020202020204" pitchFamily="34" charset="0"/>
                        </a:rPr>
                        <a:t> of Tech-leads (DB2+MSTR+WAS) – 1 FTE </a:t>
                      </a:r>
                    </a:p>
                  </a:txBody>
                  <a:tcPr marL="9525" marR="9525" marT="9525" marB="0"/>
                </a:tc>
                <a:tc rowSpan="3">
                  <a:txBody>
                    <a:bodyPr/>
                    <a:lstStyle/>
                    <a:p>
                      <a:pPr algn="l" rtl="0" fontAlgn="t"/>
                      <a:r>
                        <a:rPr lang="en-US" sz="1000" b="0" i="0" u="none" strike="noStrike">
                          <a:solidFill>
                            <a:srgbClr val="FF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dirty="0">
                          <a:solidFill>
                            <a:srgbClr val="FF0000"/>
                          </a:solidFill>
                          <a:effectLst/>
                          <a:latin typeface="Arial" panose="020B0604020202020204" pitchFamily="34" charset="0"/>
                        </a:rPr>
                        <a:t>Pros  : Cost Savings,  </a:t>
                      </a:r>
                      <a:r>
                        <a:rPr lang="en-US" sz="1000" b="0" i="0" u="none" strike="noStrike" dirty="0">
                          <a:solidFill>
                            <a:srgbClr val="000000"/>
                          </a:solidFill>
                          <a:effectLst/>
                          <a:latin typeface="Arial" panose="020B0604020202020204" pitchFamily="34" charset="0"/>
                        </a:rPr>
                        <a:t>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FF0000"/>
                          </a:solidFill>
                          <a:effectLst/>
                          <a:latin typeface="Arial" panose="020B0604020202020204" pitchFamily="34" charset="0"/>
                        </a:rPr>
                        <a:t>Cons :  Finnish Lang. Support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dirty="0">
                          <a:solidFill>
                            <a:srgbClr val="FF0000"/>
                          </a:solidFill>
                          <a:effectLst/>
                          <a:latin typeface="Arial" panose="020B0604020202020204" pitchFamily="34" charset="0"/>
                        </a:rPr>
                        <a:t>Mitigation : Process leads to help avoid language constraints  </a:t>
                      </a:r>
                    </a:p>
                  </a:txBody>
                  <a:tcPr marL="9525" marR="9525" marT="9525" marB="0"/>
                </a:tc>
              </a:tr>
              <a:tr h="242224">
                <a:tc rowSpan="3">
                  <a:txBody>
                    <a:bodyPr/>
                    <a:lstStyle/>
                    <a:p>
                      <a:pPr algn="ctr" rtl="0" fontAlgn="t"/>
                      <a:r>
                        <a:rPr lang="en-US" sz="1000" b="0" i="0" u="none" strike="noStrike">
                          <a:solidFill>
                            <a:srgbClr val="000000"/>
                          </a:solidFill>
                          <a:effectLst/>
                          <a:latin typeface="Arial" panose="020B0604020202020204" pitchFamily="34" charset="0"/>
                        </a:rPr>
                        <a:t>2</a:t>
                      </a:r>
                    </a:p>
                  </a:txBody>
                  <a:tcPr marL="9525" marR="9525" marT="9525" marB="0"/>
                </a:tc>
                <a:tc rowSpan="3">
                  <a:txBody>
                    <a:bodyPr/>
                    <a:lstStyle/>
                    <a:p>
                      <a:pPr algn="ctr" rtl="0" fontAlgn="t"/>
                      <a:r>
                        <a:rPr lang="en-US" sz="1000" b="0" i="0" u="none" strike="noStrike">
                          <a:solidFill>
                            <a:srgbClr val="000000"/>
                          </a:solidFill>
                          <a:effectLst/>
                          <a:latin typeface="Arial" panose="020B0604020202020204" pitchFamily="34" charset="0"/>
                        </a:rPr>
                        <a:t>ReOrg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CSI to be totally from offshore – reduction of  1 FTE  </a:t>
                      </a:r>
                    </a:p>
                  </a:txBody>
                  <a:tcPr marL="9525" marR="9525" marT="9525" marB="0"/>
                </a:tc>
                <a:tc rowSpan="3">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Cons :  Finnish Lang. Support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000000"/>
                          </a:solidFill>
                          <a:effectLst/>
                          <a:latin typeface="Arial" panose="020B0604020202020204" pitchFamily="34" charset="0"/>
                        </a:rPr>
                        <a:t>Mitigation : Onshore SDM to help avoid language constraints  </a:t>
                      </a:r>
                    </a:p>
                  </a:txBody>
                  <a:tcPr marL="9525" marR="9525" marT="9525" marB="0"/>
                </a:tc>
              </a:tr>
              <a:tr h="377305">
                <a:tc>
                  <a:txBody>
                    <a:bodyPr/>
                    <a:lstStyle/>
                    <a:p>
                      <a:pPr algn="ctr" rtl="0" fontAlgn="t"/>
                      <a:r>
                        <a:rPr lang="en-US" sz="1000" b="0" i="0" u="none" strike="noStrike">
                          <a:solidFill>
                            <a:srgbClr val="000000"/>
                          </a:solidFill>
                          <a:effectLst/>
                          <a:latin typeface="Arial" panose="020B0604020202020204" pitchFamily="34" charset="0"/>
                        </a:rPr>
                        <a:t>3</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ReOrg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Onshore process leads to be optimized from 3 to 2 FTEs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370840">
                <a:tc rowSpan="3">
                  <a:txBody>
                    <a:bodyPr/>
                    <a:lstStyle/>
                    <a:p>
                      <a:pPr algn="ctr" rtl="0" fontAlgn="t"/>
                      <a:r>
                        <a:rPr lang="en-US" sz="1000" b="0" i="0" u="none" strike="noStrike" dirty="0">
                          <a:solidFill>
                            <a:srgbClr val="FF0000"/>
                          </a:solidFill>
                          <a:effectLst/>
                          <a:latin typeface="Arial" panose="020B0604020202020204" pitchFamily="34" charset="0"/>
                        </a:rPr>
                        <a:t>4</a:t>
                      </a:r>
                    </a:p>
                  </a:txBody>
                  <a:tcPr marL="9525" marR="9525" marT="9525" marB="0"/>
                </a:tc>
                <a:tc rowSpan="3">
                  <a:txBody>
                    <a:bodyPr/>
                    <a:lstStyle/>
                    <a:p>
                      <a:pPr algn="ctr" rtl="0" fontAlgn="t"/>
                      <a:r>
                        <a:rPr lang="en-US" sz="1000" b="0" i="0" u="none" strike="noStrike">
                          <a:solidFill>
                            <a:srgbClr val="FF0000"/>
                          </a:solidFill>
                          <a:effectLst/>
                          <a:latin typeface="Arial" panose="020B0604020202020204" pitchFamily="34" charset="0"/>
                        </a:rPr>
                        <a:t>Productivity Gain</a:t>
                      </a:r>
                    </a:p>
                  </a:txBody>
                  <a:tcPr marL="9525" marR="9525" marT="9525" marB="0"/>
                </a:tc>
                <a:tc rowSpan="3">
                  <a:txBody>
                    <a:bodyPr/>
                    <a:lstStyle/>
                    <a:p>
                      <a:pPr algn="l" rtl="0" fontAlgn="t"/>
                      <a:r>
                        <a:rPr lang="en-US" sz="1000" b="0" i="0" u="none" strike="noStrike">
                          <a:solidFill>
                            <a:srgbClr val="FF0000"/>
                          </a:solidFill>
                          <a:effectLst/>
                          <a:latin typeface="Arial" panose="020B0604020202020204" pitchFamily="34" charset="0"/>
                        </a:rPr>
                        <a:t>Offshore Service support DB2, Was to be optimized  -  from 2 FTE  to 1 FTE</a:t>
                      </a:r>
                    </a:p>
                  </a:txBody>
                  <a:tcPr marL="9525" marR="9525" marT="9525" marB="0"/>
                </a:tc>
                <a:tc rowSpan="3">
                  <a:txBody>
                    <a:bodyPr/>
                    <a:lstStyle/>
                    <a:p>
                      <a:pPr algn="l" rtl="0" fontAlgn="t"/>
                      <a:r>
                        <a:rPr lang="en-US" sz="1000" b="0" i="0" u="none" strike="noStrike">
                          <a:solidFill>
                            <a:srgbClr val="FF0000"/>
                          </a:solidFill>
                          <a:effectLst/>
                          <a:latin typeface="Arial" panose="020B0604020202020204" pitchFamily="34" charset="0"/>
                        </a:rPr>
                        <a:t>1 offshore fte  ~ xx Euro  </a:t>
                      </a:r>
                    </a:p>
                  </a:txBody>
                  <a:tcPr marL="9525" marR="9525" marT="9525" marB="0"/>
                </a:tc>
                <a:tc>
                  <a:txBody>
                    <a:bodyPr/>
                    <a:lstStyle/>
                    <a:p>
                      <a:pPr algn="l" rtl="0" fontAlgn="t"/>
                      <a:r>
                        <a:rPr lang="en-US" sz="1000" b="0" i="0" u="none" strike="noStrike">
                          <a:solidFill>
                            <a:srgbClr val="FF0000"/>
                          </a:solidFill>
                          <a:effectLst/>
                          <a:latin typeface="Arial" panose="020B0604020202020204" pitchFamily="34" charset="0"/>
                        </a:rPr>
                        <a:t>Pros  : Cost Savings,   </a:t>
                      </a:r>
                    </a:p>
                  </a:txBody>
                  <a:tcPr marL="9525" marR="9525" marT="9525" marB="0"/>
                </a:tc>
              </a:tr>
              <a:tr h="2318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FF0000"/>
                          </a:solidFill>
                          <a:effectLst/>
                          <a:latin typeface="Arial" panose="020B0604020202020204" pitchFamily="34" charset="0"/>
                        </a:rPr>
                        <a:t>Cons :  Shared resource </a:t>
                      </a:r>
                    </a:p>
                  </a:txBody>
                  <a:tcPr marL="9525" marR="9525" marT="9525" marB="0"/>
                </a:tc>
              </a:tr>
              <a:tr h="21820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dirty="0">
                          <a:solidFill>
                            <a:srgbClr val="FF0000"/>
                          </a:solidFill>
                          <a:effectLst/>
                          <a:latin typeface="Arial" panose="020B0604020202020204" pitchFamily="34" charset="0"/>
                        </a:rPr>
                        <a:t>Mitigation : </a:t>
                      </a:r>
                      <a:r>
                        <a:rPr lang="en-US" sz="1000" b="0" i="0" u="none" strike="noStrike" dirty="0" err="1">
                          <a:solidFill>
                            <a:srgbClr val="FF0000"/>
                          </a:solidFill>
                          <a:effectLst/>
                          <a:latin typeface="Arial" panose="020B0604020202020204" pitchFamily="34" charset="0"/>
                        </a:rPr>
                        <a:t>iMSC</a:t>
                      </a:r>
                      <a:r>
                        <a:rPr lang="en-US" sz="1000" b="0" i="0" u="none" strike="noStrike" dirty="0">
                          <a:solidFill>
                            <a:srgbClr val="FF0000"/>
                          </a:solidFill>
                          <a:effectLst/>
                          <a:latin typeface="Arial" panose="020B0604020202020204" pitchFamily="34" charset="0"/>
                        </a:rPr>
                        <a:t>  Approach   </a:t>
                      </a:r>
                    </a:p>
                  </a:txBody>
                  <a:tcPr marL="9525" marR="9525" marT="9525" marB="0"/>
                </a:tc>
              </a:tr>
              <a:tr h="370840">
                <a:tc>
                  <a:txBody>
                    <a:bodyPr/>
                    <a:lstStyle/>
                    <a:p>
                      <a:pPr algn="ctr" rtl="0" fontAlgn="t"/>
                      <a:r>
                        <a:rPr lang="en-US" sz="1000" b="0" i="0" u="none" strike="noStrike">
                          <a:solidFill>
                            <a:srgbClr val="000000"/>
                          </a:solidFill>
                          <a:effectLst/>
                          <a:latin typeface="Arial" panose="020B0604020202020204" pitchFamily="34" charset="0"/>
                        </a:rPr>
                        <a:t>5</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Productivity Gain</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Offshore team size optimized  (automation  + improvements)  from 37 to 31 FTEs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6 Offhsore ftes - ~ xx Euro  </a:t>
                      </a:r>
                    </a:p>
                  </a:txBody>
                  <a:tcPr marL="9525" marR="9525" marT="9525" marB="0"/>
                </a:tc>
                <a:tc>
                  <a:txBody>
                    <a:bodyPr/>
                    <a:lstStyle/>
                    <a:p>
                      <a:pPr algn="l" rtl="0" fontAlgn="t"/>
                      <a:r>
                        <a:rPr lang="en-US" sz="1000" b="0" i="0" u="none" strike="noStrike">
                          <a:solidFill>
                            <a:srgbClr val="000000"/>
                          </a:solidFill>
                          <a:effectLst/>
                          <a:latin typeface="Arial" panose="020B0604020202020204" pitchFamily="34" charset="0"/>
                        </a:rPr>
                        <a:t>Pros  : Cost Savings,   </a:t>
                      </a:r>
                    </a:p>
                  </a:txBody>
                  <a:tcPr marL="9525" marR="9525" marT="9525" marB="0"/>
                </a:tc>
              </a:tr>
              <a:tr h="370840">
                <a:tc rowSpan="3">
                  <a:txBody>
                    <a:bodyPr/>
                    <a:lstStyle/>
                    <a:p>
                      <a:pPr algn="ctr" rtl="0" fontAlgn="t"/>
                      <a:r>
                        <a:rPr lang="en-US" sz="1000" b="0" i="0" u="none" strike="noStrike" dirty="0">
                          <a:solidFill>
                            <a:srgbClr val="FF0000"/>
                          </a:solidFill>
                          <a:effectLst/>
                          <a:latin typeface="Arial" panose="020B0604020202020204" pitchFamily="34" charset="0"/>
                        </a:rPr>
                        <a:t>6</a:t>
                      </a:r>
                    </a:p>
                  </a:txBody>
                  <a:tcPr marL="9525" marR="9525" marT="9525" marB="0"/>
                </a:tc>
                <a:tc rowSpan="3">
                  <a:txBody>
                    <a:bodyPr/>
                    <a:lstStyle/>
                    <a:p>
                      <a:pPr algn="ctr" rtl="0" fontAlgn="t"/>
                      <a:r>
                        <a:rPr lang="en-US" sz="1000" b="0" i="0" u="none" strike="noStrike">
                          <a:solidFill>
                            <a:srgbClr val="FF0000"/>
                          </a:solidFill>
                          <a:effectLst/>
                          <a:latin typeface="Arial" panose="020B0604020202020204" pitchFamily="34" charset="0"/>
                        </a:rPr>
                        <a:t>De-scope  </a:t>
                      </a:r>
                    </a:p>
                  </a:txBody>
                  <a:tcPr marL="9525" marR="9525" marT="9525" marB="0"/>
                </a:tc>
                <a:tc rowSpan="3">
                  <a:txBody>
                    <a:bodyPr/>
                    <a:lstStyle/>
                    <a:p>
                      <a:pPr algn="l" rtl="0" fontAlgn="t"/>
                      <a:r>
                        <a:rPr lang="en-US" sz="1000" b="0" i="0" u="none" strike="noStrike" dirty="0">
                          <a:solidFill>
                            <a:srgbClr val="FF0000"/>
                          </a:solidFill>
                          <a:effectLst/>
                          <a:latin typeface="Arial" panose="020B0604020202020204" pitchFamily="34" charset="0"/>
                        </a:rPr>
                        <a:t>Capacity Management function to be </a:t>
                      </a:r>
                      <a:r>
                        <a:rPr lang="en-US" sz="1000" b="0" i="0" u="none" strike="noStrike" dirty="0" err="1">
                          <a:solidFill>
                            <a:srgbClr val="FF0000"/>
                          </a:solidFill>
                          <a:effectLst/>
                          <a:latin typeface="Arial" panose="020B0604020202020204" pitchFamily="34" charset="0"/>
                        </a:rPr>
                        <a:t>descoped</a:t>
                      </a:r>
                      <a:r>
                        <a:rPr lang="en-US" sz="1000" b="0" i="0" u="none" strike="noStrike" dirty="0">
                          <a:solidFill>
                            <a:srgbClr val="FF0000"/>
                          </a:solidFill>
                          <a:effectLst/>
                          <a:latin typeface="Arial" panose="020B0604020202020204" pitchFamily="34" charset="0"/>
                        </a:rPr>
                        <a:t>    </a:t>
                      </a:r>
                    </a:p>
                  </a:txBody>
                  <a:tcPr marL="9525" marR="9525" marT="9525" marB="0"/>
                </a:tc>
                <a:tc rowSpan="3">
                  <a:txBody>
                    <a:bodyPr/>
                    <a:lstStyle/>
                    <a:p>
                      <a:pPr algn="l" rtl="0" fontAlgn="t"/>
                      <a:r>
                        <a:rPr lang="en-US" sz="1000" b="0" i="0" u="none" strike="noStrike">
                          <a:solidFill>
                            <a:srgbClr val="FF0000"/>
                          </a:solidFill>
                          <a:effectLst/>
                          <a:latin typeface="Arial" panose="020B0604020202020204" pitchFamily="34" charset="0"/>
                        </a:rPr>
                        <a:t>1 Onshore fte  ~ xx Euro  </a:t>
                      </a:r>
                    </a:p>
                  </a:txBody>
                  <a:tcPr marL="9525" marR="9525" marT="9525" marB="0"/>
                </a:tc>
                <a:tc>
                  <a:txBody>
                    <a:bodyPr/>
                    <a:lstStyle/>
                    <a:p>
                      <a:pPr algn="l" rtl="0" fontAlgn="t"/>
                      <a:r>
                        <a:rPr lang="en-US" sz="1000" b="0" i="0" u="none" strike="noStrike" dirty="0">
                          <a:solidFill>
                            <a:srgbClr val="000000"/>
                          </a:solidFill>
                          <a:effectLst/>
                          <a:latin typeface="Arial" panose="020B0604020202020204" pitchFamily="34" charset="0"/>
                        </a:rPr>
                        <a:t>Pros  : Cost Savings,   </a:t>
                      </a:r>
                    </a:p>
                  </a:txBody>
                  <a:tcPr marL="9525" marR="9525" marT="9525" marB="0"/>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a:solidFill>
                            <a:srgbClr val="FF0000"/>
                          </a:solidFill>
                          <a:effectLst/>
                          <a:latin typeface="Arial" panose="020B0604020202020204" pitchFamily="34" charset="0"/>
                        </a:rPr>
                        <a:t>Cons :  Dependency on Tieto for Deployment planning</a:t>
                      </a:r>
                    </a:p>
                  </a:txBody>
                  <a:tcPr marL="9525" marR="9525" marT="9525" marB="0"/>
                </a:tc>
              </a:tr>
              <a:tr h="2279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000" b="0" i="0" u="none" strike="noStrike" dirty="0">
                          <a:solidFill>
                            <a:srgbClr val="FF0000"/>
                          </a:solidFill>
                          <a:effectLst/>
                          <a:latin typeface="Arial" panose="020B0604020202020204" pitchFamily="34" charset="0"/>
                        </a:rPr>
                        <a:t>Mitigation : Partial capacity by offshore team </a:t>
                      </a:r>
                    </a:p>
                  </a:txBody>
                  <a:tcPr marL="9525" marR="9525" marT="9525" marB="0"/>
                </a:tc>
              </a:tr>
              <a:tr h="370840">
                <a:tc>
                  <a:txBody>
                    <a:bodyPr/>
                    <a:lstStyle/>
                    <a:p>
                      <a:pPr algn="ctr" fontAlgn="t"/>
                      <a:r>
                        <a:rPr lang="en-US" sz="1000" b="0" i="0" u="none" strike="noStrike">
                          <a:solidFill>
                            <a:srgbClr val="000000"/>
                          </a:solidFill>
                          <a:effectLst/>
                          <a:latin typeface="Arial" panose="020B0604020202020204" pitchFamily="34" charset="0"/>
                        </a:rPr>
                        <a:t>7</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Tooling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NewGen tools   </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1. Apps Dynamics </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2. IpSoft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Approx. 10% Savings  post implmentation and stablizations</a:t>
                      </a:r>
                    </a:p>
                  </a:txBody>
                  <a:tcPr marL="9525" marR="9525" marT="9525" marB="0"/>
                </a:tc>
                <a:tc>
                  <a:txBody>
                    <a:bodyPr/>
                    <a:lstStyle/>
                    <a:p>
                      <a:pPr algn="l" fontAlgn="t"/>
                      <a:r>
                        <a:rPr lang="en-US" sz="1000" b="0" i="0" u="none" strike="noStrike" dirty="0">
                          <a:solidFill>
                            <a:srgbClr val="000000"/>
                          </a:solidFill>
                          <a:effectLst/>
                          <a:latin typeface="Arial" panose="020B0604020202020204" pitchFamily="34" charset="0"/>
                        </a:rPr>
                        <a:t> </a:t>
                      </a:r>
                    </a:p>
                  </a:txBody>
                  <a:tcPr marL="9525" marR="9525" marT="9525" marB="0"/>
                </a:tc>
              </a:tr>
              <a:tr h="370840">
                <a:tc>
                  <a:txBody>
                    <a:bodyPr/>
                    <a:lstStyle/>
                    <a:p>
                      <a:pPr algn="ctr" fontAlgn="t"/>
                      <a:r>
                        <a:rPr lang="en-US" sz="1000" b="0" i="0" u="none" strike="noStrike">
                          <a:solidFill>
                            <a:srgbClr val="000000"/>
                          </a:solidFill>
                          <a:effectLst/>
                          <a:latin typeface="Arial" panose="020B0604020202020204" pitchFamily="34" charset="0"/>
                        </a:rPr>
                        <a:t>8</a:t>
                      </a:r>
                    </a:p>
                  </a:txBody>
                  <a:tcPr marL="9525" marR="9525" marT="9525" marB="0"/>
                </a:tc>
                <a:tc>
                  <a:txBody>
                    <a:bodyPr/>
                    <a:lstStyle/>
                    <a:p>
                      <a:pPr algn="ctr" rtl="0" fontAlgn="t"/>
                      <a:r>
                        <a:rPr lang="en-US" sz="1000" b="0" i="0" u="none" strike="noStrike">
                          <a:solidFill>
                            <a:srgbClr val="000000"/>
                          </a:solidFill>
                          <a:effectLst/>
                          <a:latin typeface="Arial" panose="020B0604020202020204" pitchFamily="34" charset="0"/>
                        </a:rPr>
                        <a:t>Service Optimization </a:t>
                      </a:r>
                    </a:p>
                  </a:txBody>
                  <a:tcPr marL="9525" marR="9525" marT="9525" marB="0"/>
                </a:tc>
                <a:tc>
                  <a:txBody>
                    <a:bodyPr/>
                    <a:lstStyle/>
                    <a:p>
                      <a:pPr algn="l" fontAlgn="t"/>
                      <a:r>
                        <a:rPr lang="en-US" sz="1000" b="0" i="0" u="none" strike="noStrike">
                          <a:solidFill>
                            <a:srgbClr val="000000"/>
                          </a:solidFill>
                          <a:effectLst/>
                          <a:latin typeface="Arial" panose="020B0604020202020204" pitchFamily="34" charset="0"/>
                        </a:rPr>
                        <a:t>Service Desk Optimization </a:t>
                      </a:r>
                    </a:p>
                  </a:txBody>
                  <a:tcPr marL="9525" marR="9525" marT="9525" marB="0"/>
                </a:tc>
                <a:tc gridSpan="2">
                  <a:txBody>
                    <a:bodyPr/>
                    <a:lstStyle/>
                    <a:p>
                      <a:pPr algn="ctr" fontAlgn="t"/>
                      <a:r>
                        <a:rPr lang="en-US" sz="1000" b="0" i="0" u="none" strike="noStrike" dirty="0">
                          <a:solidFill>
                            <a:srgbClr val="000000"/>
                          </a:solidFill>
                          <a:effectLst/>
                          <a:latin typeface="Arial" panose="020B0604020202020204" pitchFamily="34" charset="0"/>
                        </a:rPr>
                        <a:t> </a:t>
                      </a:r>
                    </a:p>
                  </a:txBody>
                  <a:tcPr marL="9525" marR="9525" marT="9525" marB="0"/>
                </a:tc>
                <a:tc hMerge="1">
                  <a:txBody>
                    <a:bodyPr/>
                    <a:lstStyle/>
                    <a:p>
                      <a:endParaRPr lang="en-US"/>
                    </a:p>
                  </a:txBody>
                  <a:tcPr/>
                </a:tc>
              </a:tr>
            </a:tbl>
          </a:graphicData>
        </a:graphic>
      </p:graphicFrame>
      <p:sp>
        <p:nvSpPr>
          <p:cNvPr id="5" name="Rectangle 4"/>
          <p:cNvSpPr/>
          <p:nvPr/>
        </p:nvSpPr>
        <p:spPr>
          <a:xfrm rot="1117127">
            <a:off x="7268035" y="374368"/>
            <a:ext cx="2527005" cy="1109330"/>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To be used as background info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 New </a:t>
            </a:r>
            <a:r>
              <a:rPr lang="en-US" sz="3200" kern="1200" dirty="0" smtClean="0">
                <a:solidFill>
                  <a:schemeClr val="tx1"/>
                </a:solidFill>
                <a:latin typeface="+mj-lt"/>
                <a:ea typeface="+mj-ea"/>
                <a:cs typeface="+mj-cs"/>
              </a:rPr>
              <a:t>lean service delivery model</a:t>
            </a:r>
            <a:endParaRPr lang="en-US" sz="3200" kern="1200" dirty="0">
              <a:solidFill>
                <a:schemeClr val="tx1"/>
              </a:solidFill>
              <a:latin typeface="+mj-lt"/>
              <a:ea typeface="+mj-ea"/>
              <a:cs typeface="+mj-cs"/>
            </a:endParaRPr>
          </a:p>
        </p:txBody>
      </p:sp>
      <p:sp>
        <p:nvSpPr>
          <p:cNvPr id="8" name="Content Placeholder 7"/>
          <p:cNvSpPr>
            <a:spLocks noGrp="1"/>
          </p:cNvSpPr>
          <p:nvPr>
            <p:ph idx="1"/>
          </p:nvPr>
        </p:nvSpPr>
        <p:spPr/>
        <p:txBody>
          <a:bodyPr/>
          <a:lstStyle/>
          <a:p>
            <a:r>
              <a:rPr lang="en-US" dirty="0" smtClean="0"/>
              <a:t>Assess Off shoring and </a:t>
            </a:r>
          </a:p>
          <a:p>
            <a:r>
              <a:rPr lang="en-US" dirty="0" smtClean="0"/>
              <a:t>Assess other leaning possibilities (cut waste)</a:t>
            </a:r>
          </a:p>
          <a:p>
            <a:endParaRPr lang="en-US" dirty="0" smtClean="0"/>
          </a:p>
          <a:p>
            <a:endParaRPr lang="en-US" dirty="0" smtClean="0"/>
          </a:p>
          <a:p>
            <a:pPr lvl="1"/>
            <a:endParaRPr lang="en-US" dirty="0" smtClean="0"/>
          </a:p>
          <a:p>
            <a:endParaRPr lang="en-US" dirty="0"/>
          </a:p>
        </p:txBody>
      </p:sp>
      <p:sp>
        <p:nvSpPr>
          <p:cNvPr id="6" name="Rectangle 5"/>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a:t>
            </a:r>
            <a:r>
              <a:rPr lang="en-US" sz="3200" kern="1200" dirty="0" smtClean="0">
                <a:solidFill>
                  <a:schemeClr val="tx1"/>
                </a:solidFill>
                <a:latin typeface="+mj-lt"/>
                <a:ea typeface="+mj-ea"/>
                <a:cs typeface="+mj-cs"/>
              </a:rPr>
              <a:t>– List of services</a:t>
            </a:r>
            <a:endParaRPr lang="en-US" sz="3200" kern="1200" dirty="0">
              <a:solidFill>
                <a:schemeClr val="tx1"/>
              </a:solidFill>
              <a:latin typeface="+mj-lt"/>
              <a:ea typeface="+mj-ea"/>
              <a:cs typeface="+mj-cs"/>
            </a:endParaRPr>
          </a:p>
        </p:txBody>
      </p:sp>
      <p:sp>
        <p:nvSpPr>
          <p:cNvPr id="8" name="Content Placeholder 7"/>
          <p:cNvSpPr>
            <a:spLocks noGrp="1"/>
          </p:cNvSpPr>
          <p:nvPr>
            <p:ph idx="1"/>
          </p:nvPr>
        </p:nvSpPr>
        <p:spPr/>
        <p:txBody>
          <a:bodyPr/>
          <a:lstStyle/>
          <a:p>
            <a:r>
              <a:rPr lang="en-US" dirty="0" smtClean="0"/>
              <a:t>Assess other leaning possibilities (cut waste)</a:t>
            </a:r>
          </a:p>
          <a:p>
            <a:endParaRPr lang="en-US" dirty="0" smtClean="0"/>
          </a:p>
          <a:p>
            <a:endParaRPr lang="en-US" dirty="0" smtClean="0"/>
          </a:p>
          <a:p>
            <a:pPr lvl="1"/>
            <a:endParaRPr lang="en-US" dirty="0" smtClean="0"/>
          </a:p>
          <a:p>
            <a:endParaRPr lang="en-US" dirty="0"/>
          </a:p>
        </p:txBody>
      </p:sp>
      <p:sp>
        <p:nvSpPr>
          <p:cNvPr id="6" name="Rectangle 5"/>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297529" tIns="33059" rIns="165294" bIns="33059" rtlCol="0" anchor="ctr">
            <a:noAutofit/>
          </a:bodyPr>
          <a:lstStyle/>
          <a:p>
            <a:pPr lvl="1" algn="l" defTabSz="914365" rtl="0">
              <a:lnSpc>
                <a:spcPct val="85000"/>
              </a:lnSpc>
              <a:spcBef>
                <a:spcPct val="0"/>
              </a:spcBef>
            </a:pPr>
            <a:r>
              <a:rPr lang="en-US" sz="3200" kern="1200" dirty="0">
                <a:solidFill>
                  <a:schemeClr val="tx1"/>
                </a:solidFill>
                <a:latin typeface="+mj-lt"/>
                <a:ea typeface="+mj-ea"/>
                <a:cs typeface="+mj-cs"/>
              </a:rPr>
              <a:t>TOPSI service refresh </a:t>
            </a:r>
            <a:r>
              <a:rPr lang="en-US" sz="3200" kern="1200" dirty="0" smtClean="0">
                <a:solidFill>
                  <a:schemeClr val="tx1"/>
                </a:solidFill>
                <a:latin typeface="+mj-lt"/>
                <a:ea typeface="+mj-ea"/>
                <a:cs typeface="+mj-cs"/>
              </a:rPr>
              <a:t>– List of applications</a:t>
            </a:r>
            <a:endParaRPr lang="en-US" sz="3200" kern="1200" dirty="0">
              <a:solidFill>
                <a:schemeClr val="tx1"/>
              </a:solidFill>
              <a:latin typeface="+mj-lt"/>
              <a:ea typeface="+mj-ea"/>
              <a:cs typeface="+mj-cs"/>
            </a:endParaRPr>
          </a:p>
        </p:txBody>
      </p:sp>
      <p:sp>
        <p:nvSpPr>
          <p:cNvPr id="8" name="Content Placeholder 7"/>
          <p:cNvSpPr>
            <a:spLocks noGrp="1"/>
          </p:cNvSpPr>
          <p:nvPr>
            <p:ph idx="1"/>
          </p:nvPr>
        </p:nvSpPr>
        <p:spPr/>
        <p:txBody>
          <a:bodyPr/>
          <a:lstStyle/>
          <a:p>
            <a:r>
              <a:rPr lang="en-US" dirty="0" smtClean="0"/>
              <a:t>xxx</a:t>
            </a:r>
          </a:p>
          <a:p>
            <a:endParaRPr lang="en-US" dirty="0" smtClean="0"/>
          </a:p>
          <a:p>
            <a:endParaRPr lang="en-US" dirty="0" smtClean="0"/>
          </a:p>
          <a:p>
            <a:pPr lvl="1"/>
            <a:endParaRPr lang="en-US" dirty="0" smtClean="0"/>
          </a:p>
          <a:p>
            <a:endParaRPr lang="en-US" dirty="0"/>
          </a:p>
        </p:txBody>
      </p:sp>
      <p:sp>
        <p:nvSpPr>
          <p:cNvPr id="6" name="Rectangle 5"/>
          <p:cNvSpPr/>
          <p:nvPr/>
        </p:nvSpPr>
        <p:spPr>
          <a:xfrm rot="1117127">
            <a:off x="7040673" y="1155404"/>
            <a:ext cx="2527005" cy="110933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Jay and the team</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4977</TotalTime>
  <Words>942</Words>
  <Application>Microsoft Office PowerPoint</Application>
  <PresentationFormat>A4 Paper (210x297 mm)</PresentationFormat>
  <Paragraphs>243</Paragraphs>
  <Slides>15</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ppt_Template_Capgemini_03_13</vt:lpstr>
      <vt:lpstr>Closing slides</vt:lpstr>
      <vt:lpstr>think-cell Slide</vt:lpstr>
      <vt:lpstr>Slide 1</vt:lpstr>
      <vt:lpstr>Slide 2</vt:lpstr>
      <vt:lpstr>Depolying AppDynamics in TOPSI</vt:lpstr>
      <vt:lpstr>Slide 4</vt:lpstr>
      <vt:lpstr>Current Topsi service includes three main service elements: Service Desk, Service Management and Service Support</vt:lpstr>
      <vt:lpstr>Recommendations from workshop 28.8.2015</vt:lpstr>
      <vt:lpstr>TOPSI service refresh - New lean service delivery model</vt:lpstr>
      <vt:lpstr>TOPSI service refresh – List of services</vt:lpstr>
      <vt:lpstr>TOPSI service refresh – List of applications</vt:lpstr>
      <vt:lpstr>Current Topsi Governance Topsi Organization</vt:lpstr>
      <vt:lpstr>TOPSI service refresh - New lean service delivery organisation</vt:lpstr>
      <vt:lpstr>TOPSI service refresh – Price for the service</vt:lpstr>
      <vt:lpstr>Requirements to the client and 3rd parties</vt:lpstr>
      <vt:lpstr>Assumptions and restrictions</vt:lpstr>
      <vt:lpstr>TOPSI service refresh- Service options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1245</cp:revision>
  <dcterms:created xsi:type="dcterms:W3CDTF">2011-01-05T12:56:36Z</dcterms:created>
  <dcterms:modified xsi:type="dcterms:W3CDTF">2015-09-01T11:43:42Z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