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36"/>
  </p:notesMasterIdLst>
  <p:handoutMasterIdLst>
    <p:handoutMasterId r:id="rId37"/>
  </p:handoutMasterIdLst>
  <p:sldIdLst>
    <p:sldId id="580" r:id="rId6"/>
    <p:sldId id="587" r:id="rId7"/>
    <p:sldId id="627" r:id="rId8"/>
    <p:sldId id="628" r:id="rId9"/>
    <p:sldId id="629" r:id="rId10"/>
    <p:sldId id="630" r:id="rId11"/>
    <p:sldId id="631" r:id="rId12"/>
    <p:sldId id="632" r:id="rId13"/>
    <p:sldId id="608" r:id="rId14"/>
    <p:sldId id="633" r:id="rId15"/>
    <p:sldId id="589" r:id="rId16"/>
    <p:sldId id="617" r:id="rId17"/>
    <p:sldId id="625" r:id="rId18"/>
    <p:sldId id="593" r:id="rId19"/>
    <p:sldId id="622" r:id="rId20"/>
    <p:sldId id="623" r:id="rId21"/>
    <p:sldId id="624" r:id="rId22"/>
    <p:sldId id="626" r:id="rId23"/>
    <p:sldId id="609" r:id="rId24"/>
    <p:sldId id="619" r:id="rId25"/>
    <p:sldId id="620" r:id="rId26"/>
    <p:sldId id="621" r:id="rId27"/>
    <p:sldId id="610" r:id="rId28"/>
    <p:sldId id="601" r:id="rId29"/>
    <p:sldId id="611" r:id="rId30"/>
    <p:sldId id="604" r:id="rId31"/>
    <p:sldId id="605" r:id="rId32"/>
    <p:sldId id="606" r:id="rId33"/>
    <p:sldId id="607" r:id="rId34"/>
    <p:sldId id="612" r:id="rId35"/>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24D7E"/>
    <a:srgbClr val="FCB2C2"/>
    <a:srgbClr val="F4E9E0"/>
    <a:srgbClr val="CCE9AD"/>
    <a:srgbClr val="D6F9D3"/>
    <a:srgbClr val="00B0F0"/>
    <a:srgbClr val="EDE9E6"/>
    <a:srgbClr val="4970B7"/>
    <a:srgbClr val="0066FF"/>
    <a:srgbClr val="F0F0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22" autoAdjust="0"/>
    <p:restoredTop sz="95565" autoAdjust="0"/>
  </p:normalViewPr>
  <p:slideViewPr>
    <p:cSldViewPr snapToGrid="0" snapToObjects="1">
      <p:cViewPr>
        <p:scale>
          <a:sx n="90" d="100"/>
          <a:sy n="90" d="100"/>
        </p:scale>
        <p:origin x="-1242" y="-30"/>
      </p:cViewPr>
      <p:guideLst>
        <p:guide orient="horz" pos="1272"/>
        <p:guide pos="1724"/>
        <p:guide pos="565"/>
        <p:guide pos="3264"/>
        <p:guide pos="6082"/>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0"/>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86957F8-DAF9-4CBB-B8D5-27BC352E1962}" type="presOf" srcId="{5248C194-E9E8-48ED-B71A-ED6D349565D1}" destId="{EF5E8B6F-813E-402F-8C43-01FF0B1F500C}"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64FA8FD5-C584-4D76-9192-EDA72096764A}" type="presOf" srcId="{5349EC79-FCB4-44BE-9268-FEEA7631930F}" destId="{1C0A9EB7-9AB7-4650-A80A-C7D122311504}"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4A18E13B-72F0-4AD5-B5B7-7C1660F514F9}" type="presOf" srcId="{47733865-2A7C-4F98-8125-8268B4F8FF12}" destId="{61E00566-D221-49BA-9F21-9B5DF9CDEDEF}" srcOrd="0" destOrd="0" presId="urn:microsoft.com/office/officeart/2005/8/layout/arrow1"/>
    <dgm:cxn modelId="{28B531A1-DD9B-4463-B70F-2F5D9EDD36D2}" srcId="{0A5D4EFA-7297-4669-980E-A3B7B12FAF74}" destId="{902D8312-036A-4A17-912B-097998BB372A}" srcOrd="2" destOrd="0" parTransId="{7AC3A0A3-0D71-4947-9988-955C957826E9}" sibTransId="{3F4EBA70-C1F6-41F9-B580-527E07344067}"/>
    <dgm:cxn modelId="{9AAFD299-49C5-47B5-BA73-E44AE70B284C}" srcId="{0A5D4EFA-7297-4669-980E-A3B7B12FAF74}" destId="{0A497A20-AF38-4389-AB18-088FAD09EF48}" srcOrd="4" destOrd="0" parTransId="{E9522AA7-EFD5-4021-AF77-C6D1B39A7A47}" sibTransId="{6165B691-D43F-4821-8055-4AFB5426042E}"/>
    <dgm:cxn modelId="{6450A577-D337-4A84-A97C-E81C79E81573}" srcId="{0A5D4EFA-7297-4669-980E-A3B7B12FAF74}" destId="{95A916A5-88D4-449B-80BE-3849DB179FE9}" srcOrd="5" destOrd="0" parTransId="{0EC805CC-0A65-4DBD-9023-C2879D3B79B5}" sibTransId="{D112D115-CFE8-43B9-8A48-B3F9F16F6D65}"/>
    <dgm:cxn modelId="{C1B1982A-BD45-476C-8591-981F061C5CC8}" type="presOf" srcId="{B444B903-62DC-454D-A0AB-320B019DC46C}" destId="{2A4AF2C9-F841-4837-BA1E-80A1B8E700F9}"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7040AA2B-E0A0-40BB-BD9C-110599F190BD}" srcId="{0A5D4EFA-7297-4669-980E-A3B7B12FAF74}" destId="{B444B903-62DC-454D-A0AB-320B019DC46C}" srcOrd="3" destOrd="0" parTransId="{CA55AA5A-A3C6-4FA8-BA2C-64ACFA88A434}" sibTransId="{5E79569C-FAC0-4274-B9B9-91B5B3D80EDF}"/>
    <dgm:cxn modelId="{973D879E-8EC5-4936-8609-5604BCE9CEBE}" type="presOf" srcId="{0A497A20-AF38-4389-AB18-088FAD09EF48}" destId="{71213DB7-95D6-4E01-8F95-F2CE6AAF74D5}" srcOrd="0" destOrd="0" presId="urn:microsoft.com/office/officeart/2005/8/layout/arrow1"/>
    <dgm:cxn modelId="{9B63216A-8600-419F-BB81-C1946C89FD10}" type="presOf" srcId="{902D8312-036A-4A17-912B-097998BB372A}" destId="{CBEA9D6E-EB9E-4217-9FF1-51A0D6C3C5CE}" srcOrd="0" destOrd="0" presId="urn:microsoft.com/office/officeart/2005/8/layout/arrow1"/>
    <dgm:cxn modelId="{174415D7-79A4-4567-B174-4D48A2FAE37F}" type="presOf" srcId="{95A916A5-88D4-449B-80BE-3849DB179FE9}" destId="{D2E31FCA-1A19-4B27-8A7F-22F608289349}" srcOrd="0" destOrd="0" presId="urn:microsoft.com/office/officeart/2005/8/layout/arrow1"/>
    <dgm:cxn modelId="{0E30BFAF-5356-41EF-9565-D30B92E2A207}" type="presOf" srcId="{8E9CBF88-790D-4FCA-8D49-2ACB69AAF365}" destId="{A4C95D05-1748-4D31-BD24-2C12331A11EB}"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D80C4C9A-05CA-4B8A-A45F-92C14556B518}" type="presOf" srcId="{0A5D4EFA-7297-4669-980E-A3B7B12FAF74}" destId="{2A2425C7-EAD1-41E9-8ED5-F22DA4A9153B}" srcOrd="0" destOrd="0" presId="urn:microsoft.com/office/officeart/2005/8/layout/arrow1"/>
    <dgm:cxn modelId="{0759629C-939C-4C03-829A-EB1AABC6C57D}" type="presParOf" srcId="{2A2425C7-EAD1-41E9-8ED5-F22DA4A9153B}" destId="{A4C95D05-1748-4D31-BD24-2C12331A11EB}" srcOrd="0" destOrd="0" presId="urn:microsoft.com/office/officeart/2005/8/layout/arrow1"/>
    <dgm:cxn modelId="{B545C526-6B11-4729-A0D2-0302FF42F589}" type="presParOf" srcId="{2A2425C7-EAD1-41E9-8ED5-F22DA4A9153B}" destId="{61E00566-D221-49BA-9F21-9B5DF9CDEDEF}" srcOrd="1" destOrd="0" presId="urn:microsoft.com/office/officeart/2005/8/layout/arrow1"/>
    <dgm:cxn modelId="{10DCD6F1-DAC7-423A-AD7B-27E36EBDB61E}" type="presParOf" srcId="{2A2425C7-EAD1-41E9-8ED5-F22DA4A9153B}" destId="{CBEA9D6E-EB9E-4217-9FF1-51A0D6C3C5CE}" srcOrd="2" destOrd="0" presId="urn:microsoft.com/office/officeart/2005/8/layout/arrow1"/>
    <dgm:cxn modelId="{CE699120-1926-41C2-B8BE-F62D196F0749}" type="presParOf" srcId="{2A2425C7-EAD1-41E9-8ED5-F22DA4A9153B}" destId="{2A4AF2C9-F841-4837-BA1E-80A1B8E700F9}" srcOrd="3" destOrd="0" presId="urn:microsoft.com/office/officeart/2005/8/layout/arrow1"/>
    <dgm:cxn modelId="{5F4A4221-88B2-42C6-9669-6B6710B425F8}" type="presParOf" srcId="{2A2425C7-EAD1-41E9-8ED5-F22DA4A9153B}" destId="{71213DB7-95D6-4E01-8F95-F2CE6AAF74D5}" srcOrd="4" destOrd="0" presId="urn:microsoft.com/office/officeart/2005/8/layout/arrow1"/>
    <dgm:cxn modelId="{A05124BB-93BE-4045-9513-6BA1AFBA590A}" type="presParOf" srcId="{2A2425C7-EAD1-41E9-8ED5-F22DA4A9153B}" destId="{D2E31FCA-1A19-4B27-8A7F-22F608289349}" srcOrd="5" destOrd="0" presId="urn:microsoft.com/office/officeart/2005/8/layout/arrow1"/>
    <dgm:cxn modelId="{0CD45575-E011-4008-9D07-CE37177C7D00}" type="presParOf" srcId="{2A2425C7-EAD1-41E9-8ED5-F22DA4A9153B}" destId="{EF5E8B6F-813E-402F-8C43-01FF0B1F500C}" srcOrd="6" destOrd="0" presId="urn:microsoft.com/office/officeart/2005/8/layout/arrow1"/>
    <dgm:cxn modelId="{86DF3063-0DFE-467B-88C2-E346DB26659C}"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810039" y="516"/>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1</a:t>
          </a:r>
          <a:endParaRPr lang="en-US" sz="1100" kern="1200" dirty="0"/>
        </a:p>
      </dsp:txBody>
      <dsp:txXfrm>
        <a:off x="810039" y="516"/>
        <a:ext cx="641625" cy="641625"/>
      </dsp:txXfrm>
    </dsp:sp>
    <dsp:sp modelId="{61E00566-D221-49BA-9F21-9B5DF9CDEDEF}">
      <dsp:nvSpPr>
        <dsp:cNvPr id="0" name=""/>
        <dsp:cNvSpPr/>
      </dsp:nvSpPr>
      <dsp:spPr>
        <a:xfrm rot="2700000">
          <a:off x="1364107"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2</a:t>
          </a:r>
          <a:endParaRPr lang="en-US" sz="1100" kern="1200" dirty="0"/>
        </a:p>
      </dsp:txBody>
      <dsp:txXfrm rot="2700000">
        <a:off x="1364107" y="230018"/>
        <a:ext cx="641625" cy="641625"/>
      </dsp:txXfrm>
    </dsp:sp>
    <dsp:sp modelId="{CBEA9D6E-EB9E-4217-9FF1-51A0D6C3C5CE}">
      <dsp:nvSpPr>
        <dsp:cNvPr id="0" name=""/>
        <dsp:cNvSpPr/>
      </dsp:nvSpPr>
      <dsp:spPr>
        <a:xfrm rot="5400000">
          <a:off x="1593609"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3</a:t>
          </a:r>
          <a:endParaRPr lang="en-US" sz="1100" kern="1200" dirty="0"/>
        </a:p>
      </dsp:txBody>
      <dsp:txXfrm rot="5400000">
        <a:off x="1593609" y="784087"/>
        <a:ext cx="641625" cy="641625"/>
      </dsp:txXfrm>
    </dsp:sp>
    <dsp:sp modelId="{2A4AF2C9-F841-4837-BA1E-80A1B8E700F9}">
      <dsp:nvSpPr>
        <dsp:cNvPr id="0" name=""/>
        <dsp:cNvSpPr/>
      </dsp:nvSpPr>
      <dsp:spPr>
        <a:xfrm rot="8100000">
          <a:off x="1364107"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4</a:t>
          </a:r>
          <a:endParaRPr lang="en-US" sz="1100" kern="1200" dirty="0"/>
        </a:p>
      </dsp:txBody>
      <dsp:txXfrm rot="8100000">
        <a:off x="1364107" y="1338155"/>
        <a:ext cx="641625" cy="641625"/>
      </dsp:txXfrm>
    </dsp:sp>
    <dsp:sp modelId="{71213DB7-95D6-4E01-8F95-F2CE6AAF74D5}">
      <dsp:nvSpPr>
        <dsp:cNvPr id="0" name=""/>
        <dsp:cNvSpPr/>
      </dsp:nvSpPr>
      <dsp:spPr>
        <a:xfrm rot="10800000">
          <a:off x="810039" y="156765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5</a:t>
          </a:r>
          <a:endParaRPr lang="en-US" sz="1100" kern="1200" dirty="0"/>
        </a:p>
      </dsp:txBody>
      <dsp:txXfrm rot="10800000">
        <a:off x="810039" y="1567657"/>
        <a:ext cx="641625" cy="641625"/>
      </dsp:txXfrm>
    </dsp:sp>
    <dsp:sp modelId="{D2E31FCA-1A19-4B27-8A7F-22F608289349}">
      <dsp:nvSpPr>
        <dsp:cNvPr id="0" name=""/>
        <dsp:cNvSpPr/>
      </dsp:nvSpPr>
      <dsp:spPr>
        <a:xfrm rot="13500000">
          <a:off x="255970"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6</a:t>
          </a:r>
          <a:endParaRPr lang="en-US" sz="1100" kern="1200" dirty="0"/>
        </a:p>
      </dsp:txBody>
      <dsp:txXfrm rot="13500000">
        <a:off x="255970" y="1338155"/>
        <a:ext cx="641625" cy="641625"/>
      </dsp:txXfrm>
    </dsp:sp>
    <dsp:sp modelId="{EF5E8B6F-813E-402F-8C43-01FF0B1F500C}">
      <dsp:nvSpPr>
        <dsp:cNvPr id="0" name=""/>
        <dsp:cNvSpPr/>
      </dsp:nvSpPr>
      <dsp:spPr>
        <a:xfrm rot="16200000">
          <a:off x="26468"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7</a:t>
          </a:r>
          <a:endParaRPr lang="en-US" sz="1100" kern="1200" dirty="0"/>
        </a:p>
      </dsp:txBody>
      <dsp:txXfrm rot="16200000">
        <a:off x="26468" y="784087"/>
        <a:ext cx="641625" cy="641625"/>
      </dsp:txXfrm>
    </dsp:sp>
    <dsp:sp modelId="{1C0A9EB7-9AB7-4650-A80A-C7D122311504}">
      <dsp:nvSpPr>
        <dsp:cNvPr id="0" name=""/>
        <dsp:cNvSpPr/>
      </dsp:nvSpPr>
      <dsp:spPr>
        <a:xfrm rot="18900000">
          <a:off x="255970"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8</a:t>
          </a:r>
          <a:endParaRPr lang="en-US" sz="1100" kern="1200" dirty="0"/>
        </a:p>
      </dsp:txBody>
      <dsp:txXfrm rot="18900000">
        <a:off x="255970" y="230018"/>
        <a:ext cx="641625" cy="64162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 xmlns:p14="http://schemas.microsoft.com/office/powerpoint/2010/main"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 xmlns:p14="http://schemas.microsoft.com/office/powerpoint/2010/main"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 xmlns:p14="http://schemas.microsoft.com/office/powerpoint/2010/main"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a:t>01_CONCEPT-TEMPLATE.PPT</a:t>
            </a:r>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 xmlns:p14="http://schemas.microsoft.com/office/powerpoint/2010/main"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 xmlns:p14="http://schemas.microsoft.com/office/powerpoint/2010/main"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 xmlns:p14="http://schemas.microsoft.com/office/powerpoint/2010/main"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pic>
        <p:nvPicPr>
          <p:cNvPr id="12" name="Image 11" descr="HandsPanel_shutterstock_72073621.png"/>
          <p:cNvPicPr>
            <a:picLocks noChangeAspect="1"/>
          </p:cNvPicPr>
          <p:nvPr/>
        </p:nvPicPr>
        <p:blipFill>
          <a:blip r:embed="rId7"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 xmlns:p14="http://schemas.microsoft.com/office/powerpoint/2010/main"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 xmlns:p14="http://schemas.microsoft.com/office/powerpoint/2010/main"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 xmlns:p14="http://schemas.microsoft.com/office/powerpoint/2010/main"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 xmlns:p14="http://schemas.microsoft.com/office/powerpoint/2010/main"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2.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 xmlns:p14="http://schemas.microsoft.com/office/powerpoint/2010/main"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 xmlns:p14="http://schemas.microsoft.com/office/powerpoint/2010/main"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wmf"/><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1879938"/>
            <a:ext cx="49012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TOPSI 2.0</a:t>
            </a:r>
          </a:p>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The future of SOK stores’ and chains </a:t>
            </a:r>
            <a:r>
              <a:rPr lang="en-US" sz="4400" dirty="0" err="1" smtClean="0">
                <a:solidFill>
                  <a:schemeClr val="tx1"/>
                </a:solidFill>
                <a:effectLst>
                  <a:outerShdw blurRad="228600" dist="38100" dir="5160000" sx="104000" sy="104000" algn="t" rotWithShape="0">
                    <a:prstClr val="black"/>
                  </a:outerShdw>
                </a:effectLst>
                <a:latin typeface="Calibri" panose="020F0502020204030204"/>
              </a:rPr>
              <a:t>applicastions</a:t>
            </a:r>
            <a:endParaRPr lang="en-US" sz="4400" dirty="0" smtClean="0">
              <a:solidFill>
                <a:schemeClr val="tx1"/>
              </a:solidFill>
              <a:effectLst>
                <a:outerShdw blurRad="228600" dist="38100" dir="5160000" sx="104000" sy="104000" algn="t" rotWithShape="0">
                  <a:prstClr val="black"/>
                </a:outerShdw>
              </a:effectLst>
              <a:latin typeface="Calibri" panose="020F0502020204030204"/>
            </a:endParaRP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err="1" smtClean="0">
                <a:solidFill>
                  <a:schemeClr val="tx1"/>
                </a:solidFill>
                <a:effectLst>
                  <a:outerShdw blurRad="228600" dist="38100" dir="5160000" sx="104000" sy="104000" algn="t" rotWithShape="0">
                    <a:prstClr val="black"/>
                  </a:outerShdw>
                </a:effectLst>
                <a:ea typeface="+mj-ea"/>
                <a:cs typeface="+mj-cs"/>
              </a:rPr>
              <a:t>xx</a:t>
            </a:r>
            <a:r>
              <a:rPr lang="en-US" sz="2400" baseline="30000" dirty="0" err="1" smtClean="0">
                <a:solidFill>
                  <a:schemeClr val="tx1"/>
                </a:solidFill>
                <a:effectLst>
                  <a:outerShdw blurRad="228600" dist="38100" dir="5160000" sx="104000" sy="104000" algn="t" rotWithShape="0">
                    <a:prstClr val="black"/>
                  </a:outerShdw>
                </a:effectLst>
                <a:ea typeface="+mj-ea"/>
                <a:cs typeface="+mj-cs"/>
              </a:rPr>
              <a:t>th</a:t>
            </a:r>
            <a:r>
              <a:rPr lang="en-US" sz="2400" dirty="0" smtClean="0">
                <a:solidFill>
                  <a:schemeClr val="tx1"/>
                </a:solidFill>
                <a:effectLst>
                  <a:outerShdw blurRad="228600" dist="38100" dir="5160000" sx="104000" sy="104000" algn="t" rotWithShape="0">
                    <a:prstClr val="black"/>
                  </a:outerShdw>
                </a:effectLst>
                <a:ea typeface="+mj-ea"/>
                <a:cs typeface="+mj-cs"/>
              </a:rPr>
              <a:t> August 2015</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managed application lifecycle in SOK’s complex environment</a:t>
            </a:r>
            <a:endParaRPr lang="fi-FI" dirty="0"/>
          </a:p>
        </p:txBody>
      </p:sp>
      <p:grpSp>
        <p:nvGrpSpPr>
          <p:cNvPr id="3" name="Group 3"/>
          <p:cNvGrpSpPr>
            <a:grpSpLocks noChangeAspect="1"/>
          </p:cNvGrpSpPr>
          <p:nvPr/>
        </p:nvGrpSpPr>
        <p:grpSpPr>
          <a:xfrm>
            <a:off x="868249" y="1472557"/>
            <a:ext cx="2113004" cy="2160000"/>
            <a:chOff x="1373422" y="2395567"/>
            <a:chExt cx="1224042" cy="1307322"/>
          </a:xfrm>
        </p:grpSpPr>
        <p:sp>
          <p:nvSpPr>
            <p:cNvPr id="5" name="Oval 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6" name="Oval 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4" name="Group 6"/>
          <p:cNvGrpSpPr/>
          <p:nvPr/>
        </p:nvGrpSpPr>
        <p:grpSpPr>
          <a:xfrm>
            <a:off x="3849502" y="1496577"/>
            <a:ext cx="2160000" cy="2160000"/>
            <a:chOff x="1373422" y="2395567"/>
            <a:chExt cx="1224042" cy="1307322"/>
          </a:xfrm>
        </p:grpSpPr>
        <p:sp>
          <p:nvSpPr>
            <p:cNvPr id="8" name="Oval 7"/>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9" name="Oval 8"/>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7" name="Group 9"/>
          <p:cNvGrpSpPr>
            <a:grpSpLocks noChangeAspect="1"/>
          </p:cNvGrpSpPr>
          <p:nvPr/>
        </p:nvGrpSpPr>
        <p:grpSpPr>
          <a:xfrm>
            <a:off x="6877751" y="1496577"/>
            <a:ext cx="2160000" cy="2160000"/>
            <a:chOff x="1373422" y="2395567"/>
            <a:chExt cx="1224042" cy="1307322"/>
          </a:xfrm>
        </p:grpSpPr>
        <p:sp>
          <p:nvSpPr>
            <p:cNvPr id="11" name="Oval 1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 name="Oval 11"/>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0" name="Group 27"/>
          <p:cNvGrpSpPr>
            <a:grpSpLocks noChangeAspect="1"/>
          </p:cNvGrpSpPr>
          <p:nvPr/>
        </p:nvGrpSpPr>
        <p:grpSpPr bwMode="auto">
          <a:xfrm>
            <a:off x="4086145" y="1780509"/>
            <a:ext cx="1700888" cy="1520886"/>
            <a:chOff x="1282" y="898"/>
            <a:chExt cx="3194" cy="2856"/>
          </a:xfrm>
          <a:solidFill>
            <a:schemeClr val="bg1"/>
          </a:solidFill>
        </p:grpSpPr>
        <p:sp>
          <p:nvSpPr>
            <p:cNvPr id="18"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9"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sp>
        <p:nvSpPr>
          <p:cNvPr id="20" name="TextBox 19"/>
          <p:cNvSpPr txBox="1"/>
          <p:nvPr/>
        </p:nvSpPr>
        <p:spPr>
          <a:xfrm>
            <a:off x="883500" y="4038062"/>
            <a:ext cx="2124000" cy="1077218"/>
          </a:xfrm>
          <a:prstGeom prst="rect">
            <a:avLst/>
          </a:prstGeom>
          <a:noFill/>
        </p:spPr>
        <p:txBody>
          <a:bodyPr wrap="square" rtlCol="0">
            <a:spAutoFit/>
          </a:bodyPr>
          <a:lstStyle/>
          <a:p>
            <a:pPr marL="457200" indent="-457200" algn="ctr"/>
            <a:r>
              <a:rPr lang="en-GB" sz="1600" b="1" dirty="0" smtClean="0">
                <a:solidFill>
                  <a:schemeClr val="tx2">
                    <a:lumMod val="50000"/>
                  </a:schemeClr>
                </a:solidFill>
              </a:rPr>
              <a:t>One team</a:t>
            </a:r>
          </a:p>
          <a:p>
            <a:pPr marL="457200" indent="-457200" algn="ctr"/>
            <a:r>
              <a:rPr lang="en-GB" sz="1600" dirty="0" smtClean="0">
                <a:solidFill>
                  <a:schemeClr val="tx2">
                    <a:lumMod val="50000"/>
                  </a:schemeClr>
                </a:solidFill>
              </a:rPr>
              <a:t>No silos between </a:t>
            </a:r>
          </a:p>
          <a:p>
            <a:pPr marL="457200" indent="-457200" algn="ctr"/>
            <a:r>
              <a:rPr lang="en-GB" sz="1600" dirty="0" smtClean="0">
                <a:solidFill>
                  <a:schemeClr val="tx2">
                    <a:lumMod val="50000"/>
                  </a:schemeClr>
                </a:solidFill>
              </a:rPr>
              <a:t>Dev, Ops, Infra</a:t>
            </a:r>
          </a:p>
          <a:p>
            <a:pPr marL="457200" indent="-457200" algn="ctr"/>
            <a:r>
              <a:rPr lang="en-GB" sz="1600" dirty="0" smtClean="0">
                <a:solidFill>
                  <a:schemeClr val="tx2">
                    <a:lumMod val="50000"/>
                  </a:schemeClr>
                </a:solidFill>
              </a:rPr>
              <a:t> and Testing</a:t>
            </a:r>
          </a:p>
        </p:txBody>
      </p:sp>
      <p:sp>
        <p:nvSpPr>
          <p:cNvPr id="21" name="TextBox 20"/>
          <p:cNvSpPr txBox="1"/>
          <p:nvPr/>
        </p:nvSpPr>
        <p:spPr>
          <a:xfrm>
            <a:off x="3891000" y="4038062"/>
            <a:ext cx="2124000" cy="830997"/>
          </a:xfrm>
          <a:prstGeom prst="rect">
            <a:avLst/>
          </a:prstGeom>
          <a:noFill/>
        </p:spPr>
        <p:txBody>
          <a:bodyPr wrap="none" rtlCol="0">
            <a:spAutoFit/>
          </a:bodyPr>
          <a:lstStyle/>
          <a:p>
            <a:pPr algn="ctr"/>
            <a:r>
              <a:rPr lang="en-GB" sz="1600" b="1" dirty="0" smtClean="0">
                <a:solidFill>
                  <a:schemeClr val="tx2">
                    <a:lumMod val="50000"/>
                  </a:schemeClr>
                </a:solidFill>
              </a:rPr>
              <a:t>Agility</a:t>
            </a:r>
          </a:p>
          <a:p>
            <a:pPr algn="ctr"/>
            <a:r>
              <a:rPr lang="en-GB" sz="1600" dirty="0" smtClean="0">
                <a:solidFill>
                  <a:schemeClr val="tx2">
                    <a:lumMod val="50000"/>
                  </a:schemeClr>
                </a:solidFill>
              </a:rPr>
              <a:t>Build-Release-</a:t>
            </a:r>
            <a:br>
              <a:rPr lang="en-GB" sz="1600" dirty="0" smtClean="0">
                <a:solidFill>
                  <a:schemeClr val="tx2">
                    <a:lumMod val="50000"/>
                  </a:schemeClr>
                </a:solidFill>
              </a:rPr>
            </a:br>
            <a:r>
              <a:rPr lang="en-GB" sz="1600" dirty="0" smtClean="0">
                <a:solidFill>
                  <a:schemeClr val="tx2">
                    <a:lumMod val="50000"/>
                  </a:schemeClr>
                </a:solidFill>
              </a:rPr>
              <a:t>Run-Repeat</a:t>
            </a:r>
          </a:p>
        </p:txBody>
      </p:sp>
      <p:sp>
        <p:nvSpPr>
          <p:cNvPr id="22" name="TextBox 21"/>
          <p:cNvSpPr txBox="1"/>
          <p:nvPr/>
        </p:nvSpPr>
        <p:spPr>
          <a:xfrm>
            <a:off x="6898500" y="4038062"/>
            <a:ext cx="2124000" cy="1077218"/>
          </a:xfrm>
          <a:prstGeom prst="rect">
            <a:avLst/>
          </a:prstGeom>
          <a:noFill/>
        </p:spPr>
        <p:txBody>
          <a:bodyPr wrap="square" rtlCol="0">
            <a:spAutoFit/>
          </a:bodyPr>
          <a:lstStyle/>
          <a:p>
            <a:pPr algn="ctr"/>
            <a:r>
              <a:rPr lang="en-GB" sz="1600" b="1" dirty="0" smtClean="0">
                <a:solidFill>
                  <a:schemeClr val="tx2">
                    <a:lumMod val="50000"/>
                  </a:schemeClr>
                </a:solidFill>
              </a:rPr>
              <a:t>Automation</a:t>
            </a:r>
          </a:p>
          <a:p>
            <a:pPr algn="ctr"/>
            <a:r>
              <a:rPr lang="en-GB" sz="1600" dirty="0" smtClean="0">
                <a:solidFill>
                  <a:schemeClr val="tx2">
                    <a:lumMod val="50000"/>
                  </a:schemeClr>
                </a:solidFill>
              </a:rPr>
              <a:t>Integrated toolsets and service virtualization</a:t>
            </a:r>
          </a:p>
        </p:txBody>
      </p:sp>
      <p:sp>
        <p:nvSpPr>
          <p:cNvPr id="64" name="TextBox 63"/>
          <p:cNvSpPr txBox="1"/>
          <p:nvPr/>
        </p:nvSpPr>
        <p:spPr>
          <a:xfrm>
            <a:off x="478500" y="5063089"/>
            <a:ext cx="2664000" cy="738664"/>
          </a:xfrm>
          <a:prstGeom prst="rect">
            <a:avLst/>
          </a:prstGeom>
          <a:noFill/>
        </p:spPr>
        <p:txBody>
          <a:bodyPr wrap="square" rtlCol="0">
            <a:spAutoFit/>
          </a:bodyPr>
          <a:lstStyle/>
          <a:p>
            <a:pPr algn="ctr"/>
            <a:r>
              <a:rPr lang="en-GB" sz="1400" b="1" dirty="0" smtClean="0">
                <a:solidFill>
                  <a:schemeClr val="accent2"/>
                </a:solidFill>
              </a:rPr>
              <a:t>Means: Combined AD/AM/IS team that takes care of all SOK </a:t>
            </a:r>
            <a:r>
              <a:rPr lang="en-GB" sz="1400" b="1" dirty="0" err="1" smtClean="0">
                <a:solidFill>
                  <a:schemeClr val="accent2"/>
                </a:solidFill>
              </a:rPr>
              <a:t>Kemy</a:t>
            </a:r>
            <a:r>
              <a:rPr lang="en-GB" sz="1400" b="1" dirty="0" smtClean="0">
                <a:solidFill>
                  <a:schemeClr val="accent2"/>
                </a:solidFill>
              </a:rPr>
              <a:t> systems</a:t>
            </a:r>
            <a:endParaRPr lang="en-GB" sz="1400" dirty="0" smtClean="0">
              <a:solidFill>
                <a:schemeClr val="accent2"/>
              </a:solidFill>
            </a:endParaRPr>
          </a:p>
        </p:txBody>
      </p:sp>
      <p:sp>
        <p:nvSpPr>
          <p:cNvPr id="65" name="TextBox 64"/>
          <p:cNvSpPr txBox="1"/>
          <p:nvPr/>
        </p:nvSpPr>
        <p:spPr>
          <a:xfrm>
            <a:off x="3636036" y="5063089"/>
            <a:ext cx="2664000" cy="954107"/>
          </a:xfrm>
          <a:prstGeom prst="rect">
            <a:avLst/>
          </a:prstGeom>
          <a:noFill/>
        </p:spPr>
        <p:txBody>
          <a:bodyPr wrap="square" rtlCol="0">
            <a:spAutoFit/>
          </a:bodyPr>
          <a:lstStyle/>
          <a:p>
            <a:pPr algn="ctr"/>
            <a:r>
              <a:rPr lang="en-GB" sz="1400" b="1" dirty="0" smtClean="0">
                <a:solidFill>
                  <a:schemeClr val="accent2"/>
                </a:solidFill>
              </a:rPr>
              <a:t>Means: Agile development and continuous deployment packed with dynamic capacity</a:t>
            </a:r>
            <a:endParaRPr lang="en-GB" sz="1400" dirty="0" smtClean="0">
              <a:solidFill>
                <a:schemeClr val="accent2"/>
              </a:solidFill>
            </a:endParaRPr>
          </a:p>
        </p:txBody>
      </p:sp>
      <p:sp>
        <p:nvSpPr>
          <p:cNvPr id="66" name="TextBox 65"/>
          <p:cNvSpPr txBox="1"/>
          <p:nvPr/>
        </p:nvSpPr>
        <p:spPr>
          <a:xfrm>
            <a:off x="6763500" y="5170811"/>
            <a:ext cx="2664000" cy="954107"/>
          </a:xfrm>
          <a:prstGeom prst="rect">
            <a:avLst/>
          </a:prstGeom>
          <a:noFill/>
        </p:spPr>
        <p:txBody>
          <a:bodyPr wrap="square" rtlCol="0">
            <a:spAutoFit/>
          </a:bodyPr>
          <a:lstStyle/>
          <a:p>
            <a:pPr algn="ctr"/>
            <a:r>
              <a:rPr lang="en-GB" sz="1400" b="1" dirty="0" smtClean="0">
                <a:solidFill>
                  <a:schemeClr val="accent2"/>
                </a:solidFill>
              </a:rPr>
              <a:t>Means: Automation everywhere supported by PaaS, IaaS and Best of Breed solution</a:t>
            </a:r>
            <a:endParaRPr lang="en-GB" sz="1400" dirty="0" smtClean="0">
              <a:solidFill>
                <a:schemeClr val="accent2"/>
              </a:solidFill>
            </a:endParaRPr>
          </a:p>
        </p:txBody>
      </p:sp>
      <p:grpSp>
        <p:nvGrpSpPr>
          <p:cNvPr id="13" name="Groupe 659"/>
          <p:cNvGrpSpPr>
            <a:grpSpLocks noChangeAspect="1"/>
          </p:cNvGrpSpPr>
          <p:nvPr/>
        </p:nvGrpSpPr>
        <p:grpSpPr>
          <a:xfrm>
            <a:off x="1294685" y="1873779"/>
            <a:ext cx="1309226" cy="1191847"/>
            <a:chOff x="5997576" y="1749426"/>
            <a:chExt cx="460375" cy="419100"/>
          </a:xfrm>
        </p:grpSpPr>
        <p:sp>
          <p:nvSpPr>
            <p:cNvPr id="78"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9"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0"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1"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6"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7"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4" name="Groupe 275"/>
          <p:cNvGrpSpPr/>
          <p:nvPr/>
        </p:nvGrpSpPr>
        <p:grpSpPr>
          <a:xfrm>
            <a:off x="4558434" y="2159075"/>
            <a:ext cx="737960" cy="733384"/>
            <a:chOff x="485775" y="2794001"/>
            <a:chExt cx="346076" cy="388938"/>
          </a:xfrm>
        </p:grpSpPr>
        <p:sp>
          <p:nvSpPr>
            <p:cNvPr id="8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5" name="Groupe 564"/>
          <p:cNvGrpSpPr/>
          <p:nvPr/>
        </p:nvGrpSpPr>
        <p:grpSpPr>
          <a:xfrm>
            <a:off x="7283419" y="1900327"/>
            <a:ext cx="1287831" cy="1168677"/>
            <a:chOff x="2917826" y="947738"/>
            <a:chExt cx="331788" cy="292101"/>
          </a:xfrm>
        </p:grpSpPr>
        <p:sp>
          <p:nvSpPr>
            <p:cNvPr id="102"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3" name="Oval 123"/>
            <p:cNvSpPr>
              <a:spLocks noChangeArrowheads="1"/>
            </p:cNvSpPr>
            <p:nvPr/>
          </p:nvSpPr>
          <p:spPr bwMode="auto">
            <a:xfrm>
              <a:off x="2990851" y="1108076"/>
              <a:ext cx="57150" cy="5873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4" name="Oval 124"/>
            <p:cNvSpPr>
              <a:spLocks noChangeArrowheads="1"/>
            </p:cNvSpPr>
            <p:nvPr/>
          </p:nvSpPr>
          <p:spPr bwMode="auto">
            <a:xfrm>
              <a:off x="3105151" y="1003301"/>
              <a:ext cx="53975" cy="5238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5"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6"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support application life cycle management </a:t>
            </a:r>
            <a:endParaRPr lang="en-US" dirty="0"/>
          </a:p>
        </p:txBody>
      </p:sp>
      <p:sp>
        <p:nvSpPr>
          <p:cNvPr id="3" name="Content Placeholder 2"/>
          <p:cNvSpPr>
            <a:spLocks noGrp="1"/>
          </p:cNvSpPr>
          <p:nvPr>
            <p:ph idx="1"/>
          </p:nvPr>
        </p:nvSpPr>
        <p:spPr/>
        <p:txBody>
          <a:bodyPr/>
          <a:lstStyle/>
          <a:p>
            <a:r>
              <a:rPr lang="en-US" dirty="0" smtClean="0"/>
              <a:t>Minimum viable product -thinking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3"/>
          <p:cNvGrpSpPr>
            <a:grpSpLocks noChangeAspect="1"/>
          </p:cNvGrpSpPr>
          <p:nvPr/>
        </p:nvGrpSpPr>
        <p:grpSpPr>
          <a:xfrm>
            <a:off x="956742" y="3785034"/>
            <a:ext cx="1143919" cy="1158727"/>
            <a:chOff x="1430312" y="2407455"/>
            <a:chExt cx="1224042" cy="1295434"/>
          </a:xfrm>
        </p:grpSpPr>
        <p:sp>
          <p:nvSpPr>
            <p:cNvPr id="137" name="Oval 13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8" name="Oval 137"/>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3" name="Group 3"/>
          <p:cNvGrpSpPr>
            <a:grpSpLocks noChangeAspect="1"/>
          </p:cNvGrpSpPr>
          <p:nvPr/>
        </p:nvGrpSpPr>
        <p:grpSpPr>
          <a:xfrm>
            <a:off x="7575479" y="3777173"/>
            <a:ext cx="1172121" cy="1198191"/>
            <a:chOff x="1373422" y="2395567"/>
            <a:chExt cx="1224042" cy="1307322"/>
          </a:xfrm>
        </p:grpSpPr>
        <p:sp>
          <p:nvSpPr>
            <p:cNvPr id="134" name="Oval 133"/>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5" name="Oval 134"/>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30" name="Group 3"/>
          <p:cNvGrpSpPr>
            <a:grpSpLocks noChangeAspect="1"/>
          </p:cNvGrpSpPr>
          <p:nvPr/>
        </p:nvGrpSpPr>
        <p:grpSpPr>
          <a:xfrm>
            <a:off x="5719582" y="3787806"/>
            <a:ext cx="1143919" cy="1158727"/>
            <a:chOff x="1430312" y="2407455"/>
            <a:chExt cx="1224042" cy="1295434"/>
          </a:xfrm>
        </p:grpSpPr>
        <p:sp>
          <p:nvSpPr>
            <p:cNvPr id="131" name="Oval 13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2" name="Oval 131"/>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24" name="Group 3"/>
          <p:cNvGrpSpPr>
            <a:grpSpLocks noChangeAspect="1"/>
          </p:cNvGrpSpPr>
          <p:nvPr/>
        </p:nvGrpSpPr>
        <p:grpSpPr>
          <a:xfrm>
            <a:off x="3381267" y="3743941"/>
            <a:ext cx="1182884" cy="1209193"/>
            <a:chOff x="1373422" y="2395567"/>
            <a:chExt cx="1224042" cy="1307322"/>
          </a:xfrm>
        </p:grpSpPr>
        <p:sp>
          <p:nvSpPr>
            <p:cNvPr id="125" name="Oval 12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6" name="Oval 12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sp>
        <p:nvSpPr>
          <p:cNvPr id="222" name="Oval 221"/>
          <p:cNvSpPr/>
          <p:nvPr/>
        </p:nvSpPr>
        <p:spPr>
          <a:xfrm>
            <a:off x="332631" y="3889253"/>
            <a:ext cx="9153554" cy="2921330"/>
          </a:xfrm>
          <a:prstGeom prst="ellipse">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The application lifecycle from business to operations</a:t>
            </a:r>
            <a:endParaRPr lang="en-US" dirty="0"/>
          </a:p>
        </p:txBody>
      </p:sp>
      <p:sp>
        <p:nvSpPr>
          <p:cNvPr id="3" name="Content Placeholder 2"/>
          <p:cNvSpPr>
            <a:spLocks noGrp="1"/>
          </p:cNvSpPr>
          <p:nvPr>
            <p:ph idx="1"/>
          </p:nvPr>
        </p:nvSpPr>
        <p:spPr>
          <a:xfrm>
            <a:off x="3203597" y="6456618"/>
            <a:ext cx="3250254" cy="352931"/>
          </a:xfrm>
        </p:spPr>
        <p:txBody>
          <a:bodyPr/>
          <a:lstStyle/>
          <a:p>
            <a:pPr>
              <a:buNone/>
            </a:pPr>
            <a:r>
              <a:rPr lang="en-US" sz="1800" b="1" dirty="0" smtClean="0"/>
              <a:t>From silos to one pipeline</a:t>
            </a:r>
            <a:endParaRPr lang="en-US" sz="1800" b="1" dirty="0"/>
          </a:p>
        </p:txBody>
      </p:sp>
      <p:pic>
        <p:nvPicPr>
          <p:cNvPr id="291850" name="Picture 10"/>
          <p:cNvPicPr>
            <a:picLocks noChangeAspect="1" noChangeArrowheads="1"/>
          </p:cNvPicPr>
          <p:nvPr/>
        </p:nvPicPr>
        <p:blipFill>
          <a:blip r:embed="rId2" cstate="print"/>
          <a:srcRect/>
          <a:stretch>
            <a:fillRect/>
          </a:stretch>
        </p:blipFill>
        <p:spPr bwMode="auto">
          <a:xfrm>
            <a:off x="3688751" y="1547661"/>
            <a:ext cx="2297313" cy="1650213"/>
          </a:xfrm>
          <a:prstGeom prst="rect">
            <a:avLst/>
          </a:prstGeom>
          <a:noFill/>
          <a:ln w="9525">
            <a:noFill/>
            <a:miter lim="800000"/>
            <a:headEnd/>
            <a:tailEnd/>
          </a:ln>
          <a:effectLst/>
        </p:spPr>
      </p:pic>
      <p:grpSp>
        <p:nvGrpSpPr>
          <p:cNvPr id="4" name="Group 35"/>
          <p:cNvGrpSpPr/>
          <p:nvPr/>
        </p:nvGrpSpPr>
        <p:grpSpPr>
          <a:xfrm>
            <a:off x="255152" y="4881458"/>
            <a:ext cx="9526137" cy="532258"/>
            <a:chOff x="255152" y="4817660"/>
            <a:chExt cx="9526137" cy="532258"/>
          </a:xfrm>
        </p:grpSpPr>
        <p:sp>
          <p:nvSpPr>
            <p:cNvPr id="21" name="Right Arrow 20"/>
            <p:cNvSpPr/>
            <p:nvPr/>
          </p:nvSpPr>
          <p:spPr>
            <a:xfrm>
              <a:off x="2470224" y="5013302"/>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 name="Right Arrow 21"/>
            <p:cNvSpPr/>
            <p:nvPr/>
          </p:nvSpPr>
          <p:spPr>
            <a:xfrm>
              <a:off x="5215744" y="5015574"/>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 name="Right Arrow 22"/>
            <p:cNvSpPr/>
            <p:nvPr/>
          </p:nvSpPr>
          <p:spPr>
            <a:xfrm>
              <a:off x="7005904" y="5017846"/>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0" name="Rounded Rectangle 29"/>
            <p:cNvSpPr/>
            <p:nvPr/>
          </p:nvSpPr>
          <p:spPr>
            <a:xfrm>
              <a:off x="255152" y="4817660"/>
              <a:ext cx="9526137" cy="532258"/>
            </a:xfrm>
            <a:prstGeom prst="roundRect">
              <a:avLst/>
            </a:prstGeom>
            <a:noFill/>
            <a:ln w="31750" cmpd="sng">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800" b="1" dirty="0" smtClean="0">
                  <a:ln w="17780" cmpd="sng">
                    <a:solidFill>
                      <a:schemeClr val="bg1"/>
                    </a:solidFill>
                    <a:prstDash val="solid"/>
                    <a:miter lim="800000"/>
                  </a:ln>
                  <a:solidFill>
                    <a:schemeClr val="tx1"/>
                  </a:solidFill>
                </a:rPr>
                <a:t>Business      Development     Testing     Operations</a:t>
              </a:r>
            </a:p>
          </p:txBody>
        </p:sp>
      </p:grpSp>
      <p:cxnSp>
        <p:nvCxnSpPr>
          <p:cNvPr id="46" name="Straight Connector 45"/>
          <p:cNvCxnSpPr/>
          <p:nvPr/>
        </p:nvCxnSpPr>
        <p:spPr>
          <a:xfrm flipH="1">
            <a:off x="1678676" y="3197874"/>
            <a:ext cx="229177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480179" y="3197874"/>
            <a:ext cx="965466"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970081" y="3170431"/>
            <a:ext cx="143270" cy="164722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15995" y="3197874"/>
            <a:ext cx="282278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24" name="Picture 6" descr="D:\Mes Documents\00-Corporate Identity - CMS 2012\Images in CMS\VIG Site Images\Graph_example5.jpg"/>
          <p:cNvPicPr>
            <a:picLocks noChangeAspect="1" noChangeArrowheads="1"/>
          </p:cNvPicPr>
          <p:nvPr/>
        </p:nvPicPr>
        <p:blipFill>
          <a:blip r:embed="rId3" cstate="print"/>
          <a:srcRect/>
          <a:stretch>
            <a:fillRect/>
          </a:stretch>
        </p:blipFill>
        <p:spPr bwMode="auto">
          <a:xfrm>
            <a:off x="116566" y="1672185"/>
            <a:ext cx="3158646" cy="967143"/>
          </a:xfrm>
          <a:prstGeom prst="rect">
            <a:avLst/>
          </a:prstGeom>
          <a:noFill/>
        </p:spPr>
      </p:pic>
      <p:sp>
        <p:nvSpPr>
          <p:cNvPr id="27" name="Curved Right Arrow 26"/>
          <p:cNvSpPr/>
          <p:nvPr/>
        </p:nvSpPr>
        <p:spPr>
          <a:xfrm>
            <a:off x="83160" y="4819781"/>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err="1" smtClean="0">
              <a:solidFill>
                <a:schemeClr val="tx1"/>
              </a:solidFill>
            </a:endParaRPr>
          </a:p>
        </p:txBody>
      </p:sp>
      <p:sp>
        <p:nvSpPr>
          <p:cNvPr id="28" name="Curved Right Arrow 27"/>
          <p:cNvSpPr/>
          <p:nvPr/>
        </p:nvSpPr>
        <p:spPr>
          <a:xfrm rot="10800000">
            <a:off x="9486185" y="4795298"/>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000" dirty="0" err="1" smtClean="0">
              <a:solidFill>
                <a:schemeClr val="tx1"/>
              </a:solidFill>
            </a:endParaRPr>
          </a:p>
        </p:txBody>
      </p:sp>
      <p:pic>
        <p:nvPicPr>
          <p:cNvPr id="29" name="Picture 28" descr="AppDy_Logo_Black_RGB.png"/>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3637654" y="1273593"/>
            <a:ext cx="2387420" cy="238742"/>
          </a:xfrm>
          <a:prstGeom prst="rect">
            <a:avLst/>
          </a:prstGeom>
        </p:spPr>
      </p:pic>
      <p:grpSp>
        <p:nvGrpSpPr>
          <p:cNvPr id="5" name="Groupe 380"/>
          <p:cNvGrpSpPr/>
          <p:nvPr/>
        </p:nvGrpSpPr>
        <p:grpSpPr>
          <a:xfrm>
            <a:off x="8253348" y="2235999"/>
            <a:ext cx="494252" cy="500319"/>
            <a:chOff x="1993901" y="3494088"/>
            <a:chExt cx="271463" cy="273050"/>
          </a:xfrm>
        </p:grpSpPr>
        <p:sp>
          <p:nvSpPr>
            <p:cNvPr id="39" name="Freeform 368"/>
            <p:cNvSpPr>
              <a:spLocks/>
            </p:cNvSpPr>
            <p:nvPr/>
          </p:nvSpPr>
          <p:spPr bwMode="auto">
            <a:xfrm>
              <a:off x="1993901" y="3494088"/>
              <a:ext cx="271463" cy="273050"/>
            </a:xfrm>
            <a:custGeom>
              <a:avLst/>
              <a:gdLst/>
              <a:ahLst/>
              <a:cxnLst>
                <a:cxn ang="0">
                  <a:pos x="60" y="121"/>
                </a:cxn>
                <a:cxn ang="0">
                  <a:pos x="0" y="61"/>
                </a:cxn>
                <a:cxn ang="0">
                  <a:pos x="60" y="0"/>
                </a:cxn>
                <a:cxn ang="0">
                  <a:pos x="121" y="61"/>
                </a:cxn>
                <a:cxn ang="0">
                  <a:pos x="88" y="115"/>
                </a:cxn>
              </a:cxnLst>
              <a:rect l="0" t="0" r="r" b="b"/>
              <a:pathLst>
                <a:path w="121" h="121">
                  <a:moveTo>
                    <a:pt x="60" y="121"/>
                  </a:moveTo>
                  <a:cubicBezTo>
                    <a:pt x="27" y="121"/>
                    <a:pt x="0" y="94"/>
                    <a:pt x="0" y="61"/>
                  </a:cubicBezTo>
                  <a:cubicBezTo>
                    <a:pt x="0" y="27"/>
                    <a:pt x="27" y="0"/>
                    <a:pt x="60" y="0"/>
                  </a:cubicBezTo>
                  <a:cubicBezTo>
                    <a:pt x="94" y="0"/>
                    <a:pt x="121" y="27"/>
                    <a:pt x="121" y="61"/>
                  </a:cubicBezTo>
                  <a:cubicBezTo>
                    <a:pt x="121" y="84"/>
                    <a:pt x="107" y="105"/>
                    <a:pt x="88" y="11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9"/>
            <p:cNvSpPr>
              <a:spLocks noChangeShapeType="1"/>
            </p:cNvSpPr>
            <p:nvPr/>
          </p:nvSpPr>
          <p:spPr bwMode="auto">
            <a:xfrm>
              <a:off x="2128838" y="3494088"/>
              <a:ext cx="1588" cy="2381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0"/>
            <p:cNvSpPr>
              <a:spLocks noChangeShapeType="1"/>
            </p:cNvSpPr>
            <p:nvPr/>
          </p:nvSpPr>
          <p:spPr bwMode="auto">
            <a:xfrm>
              <a:off x="199390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1"/>
            <p:cNvSpPr>
              <a:spLocks noChangeShapeType="1"/>
            </p:cNvSpPr>
            <p:nvPr/>
          </p:nvSpPr>
          <p:spPr bwMode="auto">
            <a:xfrm flipV="1">
              <a:off x="2128838" y="3741738"/>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2"/>
            <p:cNvSpPr>
              <a:spLocks noChangeShapeType="1"/>
            </p:cNvSpPr>
            <p:nvPr/>
          </p:nvSpPr>
          <p:spPr bwMode="auto">
            <a:xfrm flipH="1">
              <a:off x="224155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3"/>
            <p:cNvSpPr>
              <a:spLocks/>
            </p:cNvSpPr>
            <p:nvPr/>
          </p:nvSpPr>
          <p:spPr bwMode="auto">
            <a:xfrm>
              <a:off x="2076451" y="3541713"/>
              <a:ext cx="106363" cy="87313"/>
            </a:xfrm>
            <a:custGeom>
              <a:avLst/>
              <a:gdLst/>
              <a:ahLst/>
              <a:cxnLst>
                <a:cxn ang="0">
                  <a:pos x="0" y="0"/>
                </a:cxn>
                <a:cxn ang="0">
                  <a:pos x="33" y="55"/>
                </a:cxn>
                <a:cxn ang="0">
                  <a:pos x="67" y="55"/>
                </a:cxn>
              </a:cxnLst>
              <a:rect l="0" t="0" r="r" b="b"/>
              <a:pathLst>
                <a:path w="67" h="55">
                  <a:moveTo>
                    <a:pt x="0" y="0"/>
                  </a:moveTo>
                  <a:lnTo>
                    <a:pt x="33" y="55"/>
                  </a:lnTo>
                  <a:lnTo>
                    <a:pt x="67" y="55"/>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0" name="Content Placeholder 2"/>
          <p:cNvSpPr txBox="1">
            <a:spLocks/>
          </p:cNvSpPr>
          <p:nvPr/>
        </p:nvSpPr>
        <p:spPr>
          <a:xfrm>
            <a:off x="131012" y="2578341"/>
            <a:ext cx="325025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Minimum viable product</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
        <p:nvSpPr>
          <p:cNvPr id="51" name="Content Placeholder 2"/>
          <p:cNvSpPr txBox="1">
            <a:spLocks/>
          </p:cNvSpPr>
          <p:nvPr/>
        </p:nvSpPr>
        <p:spPr>
          <a:xfrm>
            <a:off x="7799951" y="2817500"/>
            <a:ext cx="168623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Rapid</a:t>
            </a:r>
            <a:r>
              <a:rPr kumimoji="0" lang="en-US" b="0" i="0" u="none" strike="noStrike" kern="1200" cap="none" spc="0" normalizeH="0" noProof="0" dirty="0" smtClean="0">
                <a:ln>
                  <a:noFill/>
                </a:ln>
                <a:solidFill>
                  <a:schemeClr val="tx2">
                    <a:lumMod val="50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time to value</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grpSp>
        <p:nvGrpSpPr>
          <p:cNvPr id="6" name="Groupe 341"/>
          <p:cNvGrpSpPr>
            <a:grpSpLocks noChangeAspect="1"/>
          </p:cNvGrpSpPr>
          <p:nvPr/>
        </p:nvGrpSpPr>
        <p:grpSpPr>
          <a:xfrm>
            <a:off x="5836777" y="4044447"/>
            <a:ext cx="946656" cy="597021"/>
            <a:chOff x="3967163" y="2006600"/>
            <a:chExt cx="455613" cy="287338"/>
          </a:xfrm>
          <a:solidFill>
            <a:schemeClr val="bg1"/>
          </a:solidFill>
        </p:grpSpPr>
        <p:sp>
          <p:nvSpPr>
            <p:cNvPr id="53"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Rectangle 497"/>
          <p:cNvSpPr>
            <a:spLocks noChangeArrowheads="1"/>
          </p:cNvSpPr>
          <p:nvPr/>
        </p:nvSpPr>
        <p:spPr bwMode="auto">
          <a:xfrm>
            <a:off x="6767255" y="2821676"/>
            <a:ext cx="103874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1A171B"/>
                </a:solidFill>
                <a:cs typeface="Arial" pitchFamily="34" charset="0"/>
              </a:rPr>
              <a:t>Right time</a:t>
            </a:r>
            <a:endParaRPr kumimoji="0" lang="en-US" b="0" i="0" u="none" strike="noStrike" cap="none" normalizeH="0" baseline="0" dirty="0" smtClean="0">
              <a:ln>
                <a:noFill/>
              </a:ln>
              <a:solidFill>
                <a:srgbClr val="1A171B"/>
              </a:solidFill>
              <a:effectLst/>
              <a:cs typeface="Arial" pitchFamily="34" charset="0"/>
            </a:endParaRPr>
          </a:p>
        </p:txBody>
      </p:sp>
      <p:grpSp>
        <p:nvGrpSpPr>
          <p:cNvPr id="7" name="Groupe 174"/>
          <p:cNvGrpSpPr/>
          <p:nvPr/>
        </p:nvGrpSpPr>
        <p:grpSpPr>
          <a:xfrm>
            <a:off x="3533855" y="3859477"/>
            <a:ext cx="858625" cy="884251"/>
            <a:chOff x="4683950" y="3954463"/>
            <a:chExt cx="316675" cy="311150"/>
          </a:xfrm>
          <a:solidFill>
            <a:schemeClr val="bg1"/>
          </a:solidFill>
        </p:grpSpPr>
        <p:sp>
          <p:nvSpPr>
            <p:cNvPr id="64"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7"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8"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9"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0"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1"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2"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3"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4" name="Line 637"/>
            <p:cNvSpPr>
              <a:spLocks noChangeShapeType="1"/>
            </p:cNvSpPr>
            <p:nvPr/>
          </p:nvSpPr>
          <p:spPr bwMode="auto">
            <a:xfrm>
              <a:off x="4713288" y="4194175"/>
              <a:ext cx="1588" cy="1588"/>
            </a:xfrm>
            <a:prstGeom prst="line">
              <a:avLst/>
            </a:pr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5"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6" name="Oval 639"/>
            <p:cNvSpPr>
              <a:spLocks noChangeArrowheads="1"/>
            </p:cNvSpPr>
            <p:nvPr/>
          </p:nvSpPr>
          <p:spPr bwMode="auto">
            <a:xfrm>
              <a:off x="4784725" y="4108450"/>
              <a:ext cx="36513" cy="38100"/>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7" name="Oval 640"/>
            <p:cNvSpPr>
              <a:spLocks noChangeArrowheads="1"/>
            </p:cNvSpPr>
            <p:nvPr/>
          </p:nvSpPr>
          <p:spPr bwMode="auto">
            <a:xfrm>
              <a:off x="4856163" y="4043363"/>
              <a:ext cx="34925" cy="33338"/>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8"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9"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8" name="Groupe 564"/>
          <p:cNvGrpSpPr/>
          <p:nvPr/>
        </p:nvGrpSpPr>
        <p:grpSpPr>
          <a:xfrm>
            <a:off x="7767677" y="3984728"/>
            <a:ext cx="768240" cy="577122"/>
            <a:chOff x="2917826" y="947738"/>
            <a:chExt cx="331788" cy="292101"/>
          </a:xfrm>
          <a:solidFill>
            <a:schemeClr val="bg1"/>
          </a:solidFill>
        </p:grpSpPr>
        <p:sp>
          <p:nvSpPr>
            <p:cNvPr id="81"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Oval 123"/>
            <p:cNvSpPr>
              <a:spLocks noChangeArrowheads="1"/>
            </p:cNvSpPr>
            <p:nvPr/>
          </p:nvSpPr>
          <p:spPr bwMode="auto">
            <a:xfrm>
              <a:off x="2990851" y="1108076"/>
              <a:ext cx="57150" cy="5873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Oval 124"/>
            <p:cNvSpPr>
              <a:spLocks noChangeArrowheads="1"/>
            </p:cNvSpPr>
            <p:nvPr/>
          </p:nvSpPr>
          <p:spPr bwMode="auto">
            <a:xfrm>
              <a:off x="3105151" y="1003301"/>
              <a:ext cx="53975" cy="5238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2" name="Rectangle 90"/>
          <p:cNvSpPr>
            <a:spLocks noChangeArrowheads="1"/>
          </p:cNvSpPr>
          <p:nvPr/>
        </p:nvSpPr>
        <p:spPr bwMode="auto">
          <a:xfrm>
            <a:off x="7191770" y="1798410"/>
            <a:ext cx="124393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rgbClr val="1A171B"/>
                </a:solidFill>
                <a:effectLst/>
                <a:cs typeface="Arial" pitchFamily="34" charset="0"/>
              </a:rPr>
              <a:t>Cost</a:t>
            </a:r>
            <a:r>
              <a:rPr kumimoji="0" lang="fr-FR" b="0" i="0" u="none" strike="noStrike" cap="none" normalizeH="0" baseline="0" dirty="0" smtClean="0">
                <a:ln>
                  <a:noFill/>
                </a:ln>
                <a:solidFill>
                  <a:srgbClr val="1A171B"/>
                </a:solidFill>
                <a:effectLst/>
                <a:cs typeface="Arial" pitchFamily="34" charset="0"/>
              </a:rPr>
              <a:t> </a:t>
            </a:r>
            <a:r>
              <a:rPr kumimoji="0" lang="fr-FR" b="0" i="0" u="none" strike="noStrike" cap="none" normalizeH="0" baseline="0" dirty="0" err="1" smtClean="0">
                <a:ln>
                  <a:noFill/>
                </a:ln>
                <a:solidFill>
                  <a:srgbClr val="1A171B"/>
                </a:solidFill>
                <a:effectLst/>
                <a:cs typeface="Arial" pitchFamily="34" charset="0"/>
              </a:rPr>
              <a:t>Saving</a:t>
            </a:r>
            <a:endParaRPr kumimoji="0" lang="fr-FR" b="0" i="0" u="none" strike="noStrike" cap="none" normalizeH="0" baseline="0" dirty="0" smtClean="0">
              <a:ln>
                <a:noFill/>
              </a:ln>
              <a:solidFill>
                <a:schemeClr val="tx1"/>
              </a:solidFill>
              <a:effectLst/>
              <a:cs typeface="Arial" pitchFamily="34" charset="0"/>
            </a:endParaRPr>
          </a:p>
        </p:txBody>
      </p:sp>
      <p:grpSp>
        <p:nvGrpSpPr>
          <p:cNvPr id="9" name="Groupe 459"/>
          <p:cNvGrpSpPr/>
          <p:nvPr/>
        </p:nvGrpSpPr>
        <p:grpSpPr>
          <a:xfrm>
            <a:off x="7467301" y="1211283"/>
            <a:ext cx="555034" cy="562302"/>
            <a:chOff x="2079626" y="690561"/>
            <a:chExt cx="342900" cy="306388"/>
          </a:xfrm>
        </p:grpSpPr>
        <p:sp>
          <p:nvSpPr>
            <p:cNvPr id="94"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5"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6"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7"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8"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659"/>
          <p:cNvGrpSpPr/>
          <p:nvPr/>
        </p:nvGrpSpPr>
        <p:grpSpPr>
          <a:xfrm>
            <a:off x="1678675" y="5403238"/>
            <a:ext cx="1397034" cy="1021314"/>
            <a:chOff x="5997576" y="1749426"/>
            <a:chExt cx="460375" cy="419100"/>
          </a:xfrm>
          <a:solidFill>
            <a:schemeClr val="bg1"/>
          </a:solidFill>
        </p:grpSpPr>
        <p:sp>
          <p:nvSpPr>
            <p:cNvPr id="224"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5"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6"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7"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8"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9"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0"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1"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2"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3"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1" name="Groupe 659"/>
          <p:cNvGrpSpPr/>
          <p:nvPr/>
        </p:nvGrpSpPr>
        <p:grpSpPr>
          <a:xfrm>
            <a:off x="3970453" y="5392707"/>
            <a:ext cx="1397034" cy="1021314"/>
            <a:chOff x="5997576" y="1749426"/>
            <a:chExt cx="460375" cy="419100"/>
          </a:xfrm>
        </p:grpSpPr>
        <p:sp>
          <p:nvSpPr>
            <p:cNvPr id="235"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6"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7"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8"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9"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0"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1"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2"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3"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4"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2" name="Groupe 659"/>
          <p:cNvGrpSpPr/>
          <p:nvPr/>
        </p:nvGrpSpPr>
        <p:grpSpPr>
          <a:xfrm>
            <a:off x="6453851" y="5373634"/>
            <a:ext cx="1397034" cy="1021314"/>
            <a:chOff x="5997576" y="1749426"/>
            <a:chExt cx="460375" cy="419100"/>
          </a:xfrm>
        </p:grpSpPr>
        <p:sp>
          <p:nvSpPr>
            <p:cNvPr id="246"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7"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8"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9"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0"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1"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2"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3"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4"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5"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3" name="Groupe 384"/>
          <p:cNvGrpSpPr/>
          <p:nvPr/>
        </p:nvGrpSpPr>
        <p:grpSpPr>
          <a:xfrm>
            <a:off x="6903060" y="2323264"/>
            <a:ext cx="672419" cy="484872"/>
            <a:chOff x="4275138" y="3554413"/>
            <a:chExt cx="327025" cy="214313"/>
          </a:xfrm>
        </p:grpSpPr>
        <p:sp>
          <p:nvSpPr>
            <p:cNvPr id="258" name="Freeform 380"/>
            <p:cNvSpPr>
              <a:spLocks/>
            </p:cNvSpPr>
            <p:nvPr/>
          </p:nvSpPr>
          <p:spPr bwMode="auto">
            <a:xfrm>
              <a:off x="4365626" y="3709988"/>
              <a:ext cx="188913" cy="58738"/>
            </a:xfrm>
            <a:custGeom>
              <a:avLst/>
              <a:gdLst/>
              <a:ahLst/>
              <a:cxnLst>
                <a:cxn ang="0">
                  <a:pos x="0" y="0"/>
                </a:cxn>
                <a:cxn ang="0">
                  <a:pos x="10" y="1"/>
                </a:cxn>
                <a:cxn ang="0">
                  <a:pos x="61" y="25"/>
                </a:cxn>
                <a:cxn ang="0">
                  <a:pos x="84" y="17"/>
                </a:cxn>
              </a:cxnLst>
              <a:rect l="0" t="0" r="r" b="b"/>
              <a:pathLst>
                <a:path w="84" h="26">
                  <a:moveTo>
                    <a:pt x="0" y="0"/>
                  </a:moveTo>
                  <a:cubicBezTo>
                    <a:pt x="4" y="1"/>
                    <a:pt x="8" y="1"/>
                    <a:pt x="10" y="1"/>
                  </a:cubicBezTo>
                  <a:cubicBezTo>
                    <a:pt x="22" y="2"/>
                    <a:pt x="39" y="26"/>
                    <a:pt x="61" y="25"/>
                  </a:cubicBezTo>
                  <a:cubicBezTo>
                    <a:pt x="83" y="25"/>
                    <a:pt x="84" y="17"/>
                    <a:pt x="84" y="1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81"/>
            <p:cNvSpPr>
              <a:spLocks/>
            </p:cNvSpPr>
            <p:nvPr/>
          </p:nvSpPr>
          <p:spPr bwMode="auto">
            <a:xfrm>
              <a:off x="4289426" y="3713163"/>
              <a:ext cx="34925" cy="1588"/>
            </a:xfrm>
            <a:custGeom>
              <a:avLst/>
              <a:gdLst/>
              <a:ahLst/>
              <a:cxnLst>
                <a:cxn ang="0">
                  <a:pos x="16" y="0"/>
                </a:cxn>
                <a:cxn ang="0">
                  <a:pos x="0" y="0"/>
                </a:cxn>
              </a:cxnLst>
              <a:rect l="0" t="0" r="r" b="b"/>
              <a:pathLst>
                <a:path w="16">
                  <a:moveTo>
                    <a:pt x="16" y="0"/>
                  </a:moveTo>
                  <a:cubicBezTo>
                    <a:pt x="7" y="0"/>
                    <a:pt x="0" y="0"/>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82"/>
            <p:cNvSpPr>
              <a:spLocks/>
            </p:cNvSpPr>
            <p:nvPr/>
          </p:nvSpPr>
          <p:spPr bwMode="auto">
            <a:xfrm>
              <a:off x="4365626" y="3554413"/>
              <a:ext cx="209550" cy="30163"/>
            </a:xfrm>
            <a:custGeom>
              <a:avLst/>
              <a:gdLst/>
              <a:ahLst/>
              <a:cxnLst>
                <a:cxn ang="0">
                  <a:pos x="93" y="9"/>
                </a:cxn>
                <a:cxn ang="0">
                  <a:pos x="72" y="3"/>
                </a:cxn>
                <a:cxn ang="0">
                  <a:pos x="20" y="13"/>
                </a:cxn>
                <a:cxn ang="0">
                  <a:pos x="0" y="13"/>
                </a:cxn>
              </a:cxnLst>
              <a:rect l="0" t="0" r="r" b="b"/>
              <a:pathLst>
                <a:path w="93" h="13">
                  <a:moveTo>
                    <a:pt x="93" y="9"/>
                  </a:moveTo>
                  <a:cubicBezTo>
                    <a:pt x="88" y="6"/>
                    <a:pt x="81" y="4"/>
                    <a:pt x="72" y="3"/>
                  </a:cubicBezTo>
                  <a:cubicBezTo>
                    <a:pt x="47" y="0"/>
                    <a:pt x="30" y="13"/>
                    <a:pt x="20" y="13"/>
                  </a:cubicBezTo>
                  <a:cubicBezTo>
                    <a:pt x="9" y="13"/>
                    <a:pt x="0" y="13"/>
                    <a:pt x="0" y="13"/>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Line 383"/>
            <p:cNvSpPr>
              <a:spLocks noChangeShapeType="1"/>
            </p:cNvSpPr>
            <p:nvPr/>
          </p:nvSpPr>
          <p:spPr bwMode="auto">
            <a:xfrm flipH="1">
              <a:off x="4275138" y="3584575"/>
              <a:ext cx="492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Line 384"/>
            <p:cNvSpPr>
              <a:spLocks noChangeShapeType="1"/>
            </p:cNvSpPr>
            <p:nvPr/>
          </p:nvSpPr>
          <p:spPr bwMode="auto">
            <a:xfrm>
              <a:off x="4324351"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Line 385"/>
            <p:cNvSpPr>
              <a:spLocks noChangeShapeType="1"/>
            </p:cNvSpPr>
            <p:nvPr/>
          </p:nvSpPr>
          <p:spPr bwMode="auto">
            <a:xfrm flipV="1">
              <a:off x="4365626"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86"/>
            <p:cNvSpPr>
              <a:spLocks/>
            </p:cNvSpPr>
            <p:nvPr/>
          </p:nvSpPr>
          <p:spPr bwMode="auto">
            <a:xfrm>
              <a:off x="4324351" y="3581400"/>
              <a:ext cx="41275" cy="3175"/>
            </a:xfrm>
            <a:custGeom>
              <a:avLst/>
              <a:gdLst/>
              <a:ahLst/>
              <a:cxnLst>
                <a:cxn ang="0">
                  <a:pos x="0" y="2"/>
                </a:cxn>
                <a:cxn ang="0">
                  <a:pos x="0" y="0"/>
                </a:cxn>
                <a:cxn ang="0">
                  <a:pos x="26" y="0"/>
                </a:cxn>
                <a:cxn ang="0">
                  <a:pos x="26" y="2"/>
                </a:cxn>
              </a:cxnLst>
              <a:rect l="0" t="0" r="r" b="b"/>
              <a:pathLst>
                <a:path w="26" h="2">
                  <a:moveTo>
                    <a:pt x="0" y="2"/>
                  </a:moveTo>
                  <a:lnTo>
                    <a:pt x="0" y="0"/>
                  </a:lnTo>
                  <a:lnTo>
                    <a:pt x="26" y="0"/>
                  </a:lnTo>
                  <a:lnTo>
                    <a:pt x="26" y="2"/>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Line 387"/>
            <p:cNvSpPr>
              <a:spLocks noChangeShapeType="1"/>
            </p:cNvSpPr>
            <p:nvPr/>
          </p:nvSpPr>
          <p:spPr bwMode="auto">
            <a:xfrm flipV="1">
              <a:off x="4324351" y="3687763"/>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88"/>
            <p:cNvSpPr>
              <a:spLocks/>
            </p:cNvSpPr>
            <p:nvPr/>
          </p:nvSpPr>
          <p:spPr bwMode="auto">
            <a:xfrm>
              <a:off x="4324351" y="3709988"/>
              <a:ext cx="41275" cy="3175"/>
            </a:xfrm>
            <a:custGeom>
              <a:avLst/>
              <a:gdLst/>
              <a:ahLst/>
              <a:cxnLst>
                <a:cxn ang="0">
                  <a:pos x="0" y="2"/>
                </a:cxn>
                <a:cxn ang="0">
                  <a:pos x="0" y="2"/>
                </a:cxn>
                <a:cxn ang="0">
                  <a:pos x="26" y="2"/>
                </a:cxn>
                <a:cxn ang="0">
                  <a:pos x="26" y="0"/>
                </a:cxn>
              </a:cxnLst>
              <a:rect l="0" t="0" r="r" b="b"/>
              <a:pathLst>
                <a:path w="26" h="2">
                  <a:moveTo>
                    <a:pt x="0" y="2"/>
                  </a:moveTo>
                  <a:lnTo>
                    <a:pt x="0" y="2"/>
                  </a:lnTo>
                  <a:lnTo>
                    <a:pt x="26" y="2"/>
                  </a:lnTo>
                  <a:lnTo>
                    <a:pt x="26" y="0"/>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Line 389"/>
            <p:cNvSpPr>
              <a:spLocks noChangeShapeType="1"/>
            </p:cNvSpPr>
            <p:nvPr/>
          </p:nvSpPr>
          <p:spPr bwMode="auto">
            <a:xfrm flipV="1">
              <a:off x="4365626" y="3687763"/>
              <a:ext cx="1588" cy="22225"/>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90"/>
            <p:cNvSpPr>
              <a:spLocks/>
            </p:cNvSpPr>
            <p:nvPr/>
          </p:nvSpPr>
          <p:spPr bwMode="auto">
            <a:xfrm>
              <a:off x="4297363" y="3603625"/>
              <a:ext cx="26988" cy="84138"/>
            </a:xfrm>
            <a:custGeom>
              <a:avLst/>
              <a:gdLst/>
              <a:ahLst/>
              <a:cxnLst>
                <a:cxn ang="0">
                  <a:pos x="12" y="37"/>
                </a:cxn>
                <a:cxn ang="0">
                  <a:pos x="0" y="19"/>
                </a:cxn>
                <a:cxn ang="0">
                  <a:pos x="12" y="0"/>
                </a:cxn>
              </a:cxnLst>
              <a:rect l="0" t="0" r="r" b="b"/>
              <a:pathLst>
                <a:path w="12" h="37">
                  <a:moveTo>
                    <a:pt x="12" y="37"/>
                  </a:moveTo>
                  <a:cubicBezTo>
                    <a:pt x="5" y="34"/>
                    <a:pt x="0" y="27"/>
                    <a:pt x="0" y="19"/>
                  </a:cubicBezTo>
                  <a:cubicBezTo>
                    <a:pt x="0" y="11"/>
                    <a:pt x="5" y="4"/>
                    <a:pt x="12"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91"/>
            <p:cNvSpPr>
              <a:spLocks/>
            </p:cNvSpPr>
            <p:nvPr/>
          </p:nvSpPr>
          <p:spPr bwMode="auto">
            <a:xfrm>
              <a:off x="4324351" y="3600450"/>
              <a:ext cx="41275" cy="3175"/>
            </a:xfrm>
            <a:custGeom>
              <a:avLst/>
              <a:gdLst/>
              <a:ahLst/>
              <a:cxnLst>
                <a:cxn ang="0">
                  <a:pos x="0" y="2"/>
                </a:cxn>
                <a:cxn ang="0">
                  <a:pos x="9" y="0"/>
                </a:cxn>
                <a:cxn ang="0">
                  <a:pos x="18" y="2"/>
                </a:cxn>
              </a:cxnLst>
              <a:rect l="0" t="0" r="r" b="b"/>
              <a:pathLst>
                <a:path w="18" h="2">
                  <a:moveTo>
                    <a:pt x="0" y="2"/>
                  </a:moveTo>
                  <a:cubicBezTo>
                    <a:pt x="3" y="1"/>
                    <a:pt x="6" y="0"/>
                    <a:pt x="9" y="0"/>
                  </a:cubicBezTo>
                  <a:cubicBezTo>
                    <a:pt x="13" y="0"/>
                    <a:pt x="16" y="1"/>
                    <a:pt x="18"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92"/>
            <p:cNvSpPr>
              <a:spLocks/>
            </p:cNvSpPr>
            <p:nvPr/>
          </p:nvSpPr>
          <p:spPr bwMode="auto">
            <a:xfrm>
              <a:off x="4365626" y="3603625"/>
              <a:ext cx="26988" cy="84138"/>
            </a:xfrm>
            <a:custGeom>
              <a:avLst/>
              <a:gdLst/>
              <a:ahLst/>
              <a:cxnLst>
                <a:cxn ang="0">
                  <a:pos x="0" y="37"/>
                </a:cxn>
                <a:cxn ang="0">
                  <a:pos x="12" y="19"/>
                </a:cxn>
                <a:cxn ang="0">
                  <a:pos x="0" y="0"/>
                </a:cxn>
              </a:cxnLst>
              <a:rect l="0" t="0" r="r" b="b"/>
              <a:pathLst>
                <a:path w="12" h="37">
                  <a:moveTo>
                    <a:pt x="0" y="37"/>
                  </a:moveTo>
                  <a:cubicBezTo>
                    <a:pt x="7" y="34"/>
                    <a:pt x="12" y="27"/>
                    <a:pt x="12" y="19"/>
                  </a:cubicBezTo>
                  <a:cubicBezTo>
                    <a:pt x="12" y="11"/>
                    <a:pt x="7" y="4"/>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93"/>
            <p:cNvSpPr>
              <a:spLocks/>
            </p:cNvSpPr>
            <p:nvPr/>
          </p:nvSpPr>
          <p:spPr bwMode="auto">
            <a:xfrm>
              <a:off x="4324351" y="3687763"/>
              <a:ext cx="41275" cy="6350"/>
            </a:xfrm>
            <a:custGeom>
              <a:avLst/>
              <a:gdLst/>
              <a:ahLst/>
              <a:cxnLst>
                <a:cxn ang="0">
                  <a:pos x="0" y="0"/>
                </a:cxn>
                <a:cxn ang="0">
                  <a:pos x="9" y="3"/>
                </a:cxn>
                <a:cxn ang="0">
                  <a:pos x="18" y="0"/>
                </a:cxn>
              </a:cxnLst>
              <a:rect l="0" t="0" r="r" b="b"/>
              <a:pathLst>
                <a:path w="18" h="3">
                  <a:moveTo>
                    <a:pt x="0" y="0"/>
                  </a:moveTo>
                  <a:cubicBezTo>
                    <a:pt x="3" y="2"/>
                    <a:pt x="6" y="3"/>
                    <a:pt x="9" y="3"/>
                  </a:cubicBezTo>
                  <a:cubicBezTo>
                    <a:pt x="13" y="3"/>
                    <a:pt x="16" y="2"/>
                    <a:pt x="18"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94"/>
            <p:cNvSpPr>
              <a:spLocks/>
            </p:cNvSpPr>
            <p:nvPr/>
          </p:nvSpPr>
          <p:spPr bwMode="auto">
            <a:xfrm>
              <a:off x="4344988" y="3613150"/>
              <a:ext cx="20638" cy="33338"/>
            </a:xfrm>
            <a:custGeom>
              <a:avLst/>
              <a:gdLst/>
              <a:ahLst/>
              <a:cxnLst>
                <a:cxn ang="0">
                  <a:pos x="0" y="0"/>
                </a:cxn>
                <a:cxn ang="0">
                  <a:pos x="0" y="21"/>
                </a:cxn>
                <a:cxn ang="0">
                  <a:pos x="13" y="21"/>
                </a:cxn>
              </a:cxnLst>
              <a:rect l="0" t="0" r="r" b="b"/>
              <a:pathLst>
                <a:path w="13" h="21">
                  <a:moveTo>
                    <a:pt x="0" y="0"/>
                  </a:moveTo>
                  <a:lnTo>
                    <a:pt x="0" y="21"/>
                  </a:lnTo>
                  <a:lnTo>
                    <a:pt x="13" y="21"/>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95"/>
            <p:cNvSpPr>
              <a:spLocks/>
            </p:cNvSpPr>
            <p:nvPr/>
          </p:nvSpPr>
          <p:spPr bwMode="auto">
            <a:xfrm>
              <a:off x="4525963" y="3575050"/>
              <a:ext cx="76200" cy="173038"/>
            </a:xfrm>
            <a:custGeom>
              <a:avLst/>
              <a:gdLst/>
              <a:ahLst/>
              <a:cxnLst>
                <a:cxn ang="0">
                  <a:pos x="24" y="0"/>
                </a:cxn>
                <a:cxn ang="0">
                  <a:pos x="32" y="8"/>
                </a:cxn>
                <a:cxn ang="0">
                  <a:pos x="28" y="19"/>
                </a:cxn>
                <a:cxn ang="0">
                  <a:pos x="34" y="28"/>
                </a:cxn>
                <a:cxn ang="0">
                  <a:pos x="29" y="38"/>
                </a:cxn>
                <a:cxn ang="0">
                  <a:pos x="33" y="49"/>
                </a:cxn>
                <a:cxn ang="0">
                  <a:pos x="25" y="58"/>
                </a:cxn>
                <a:cxn ang="0">
                  <a:pos x="27" y="70"/>
                </a:cxn>
                <a:cxn ang="0">
                  <a:pos x="0" y="75"/>
                </a:cxn>
              </a:cxnLst>
              <a:rect l="0" t="0" r="r" b="b"/>
              <a:pathLst>
                <a:path w="34" h="77">
                  <a:moveTo>
                    <a:pt x="24" y="0"/>
                  </a:moveTo>
                  <a:cubicBezTo>
                    <a:pt x="24" y="0"/>
                    <a:pt x="31" y="3"/>
                    <a:pt x="32" y="8"/>
                  </a:cubicBezTo>
                  <a:cubicBezTo>
                    <a:pt x="33" y="13"/>
                    <a:pt x="28" y="14"/>
                    <a:pt x="28" y="19"/>
                  </a:cubicBezTo>
                  <a:cubicBezTo>
                    <a:pt x="29" y="23"/>
                    <a:pt x="34" y="23"/>
                    <a:pt x="34" y="28"/>
                  </a:cubicBezTo>
                  <a:cubicBezTo>
                    <a:pt x="34" y="33"/>
                    <a:pt x="29" y="33"/>
                    <a:pt x="29" y="38"/>
                  </a:cubicBezTo>
                  <a:cubicBezTo>
                    <a:pt x="29" y="43"/>
                    <a:pt x="33" y="44"/>
                    <a:pt x="33" y="49"/>
                  </a:cubicBezTo>
                  <a:cubicBezTo>
                    <a:pt x="32" y="54"/>
                    <a:pt x="26" y="53"/>
                    <a:pt x="25" y="58"/>
                  </a:cubicBezTo>
                  <a:cubicBezTo>
                    <a:pt x="24" y="62"/>
                    <a:pt x="29" y="66"/>
                    <a:pt x="27" y="70"/>
                  </a:cubicBezTo>
                  <a:cubicBezTo>
                    <a:pt x="24" y="77"/>
                    <a:pt x="8" y="73"/>
                    <a:pt x="0" y="7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e 362"/>
          <p:cNvGrpSpPr/>
          <p:nvPr/>
        </p:nvGrpSpPr>
        <p:grpSpPr>
          <a:xfrm>
            <a:off x="1201892" y="3942806"/>
            <a:ext cx="608207" cy="723348"/>
            <a:chOff x="363538" y="1962150"/>
            <a:chExt cx="334963" cy="401638"/>
          </a:xfrm>
          <a:solidFill>
            <a:schemeClr val="bg1"/>
          </a:solidFill>
        </p:grpSpPr>
        <p:sp>
          <p:nvSpPr>
            <p:cNvPr id="275" name="Freeform 343"/>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44"/>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Line 345"/>
            <p:cNvSpPr>
              <a:spLocks noChangeShapeType="1"/>
            </p:cNvSpPr>
            <p:nvPr/>
          </p:nvSpPr>
          <p:spPr bwMode="auto">
            <a:xfrm flipV="1">
              <a:off x="531813" y="1962150"/>
              <a:ext cx="1588" cy="6667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Line 346"/>
            <p:cNvSpPr>
              <a:spLocks noChangeShapeType="1"/>
            </p:cNvSpPr>
            <p:nvPr/>
          </p:nvSpPr>
          <p:spPr bwMode="auto">
            <a:xfrm flipH="1" flipV="1">
              <a:off x="365126" y="2055813"/>
              <a:ext cx="58738" cy="3492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Line 347"/>
            <p:cNvSpPr>
              <a:spLocks noChangeShapeType="1"/>
            </p:cNvSpPr>
            <p:nvPr/>
          </p:nvSpPr>
          <p:spPr bwMode="auto">
            <a:xfrm flipH="1">
              <a:off x="363538" y="2214563"/>
              <a:ext cx="55563"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348"/>
            <p:cNvSpPr>
              <a:spLocks noChangeShapeType="1"/>
            </p:cNvSpPr>
            <p:nvPr/>
          </p:nvSpPr>
          <p:spPr bwMode="auto">
            <a:xfrm>
              <a:off x="638176" y="2220913"/>
              <a:ext cx="55563" cy="31750"/>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Line 349"/>
            <p:cNvSpPr>
              <a:spLocks noChangeShapeType="1"/>
            </p:cNvSpPr>
            <p:nvPr/>
          </p:nvSpPr>
          <p:spPr bwMode="auto">
            <a:xfrm flipV="1">
              <a:off x="639763" y="2060575"/>
              <a:ext cx="58738"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 name="Rectangle 122"/>
          <p:cNvSpPr/>
          <p:nvPr/>
        </p:nvSpPr>
        <p:spPr>
          <a:xfrm rot="1877491">
            <a:off x="4883895" y="456228"/>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Minna</a:t>
            </a:r>
          </a:p>
        </p:txBody>
      </p:sp>
      <p:sp>
        <p:nvSpPr>
          <p:cNvPr id="128" name="Oval 127"/>
          <p:cNvSpPr/>
          <p:nvPr/>
        </p:nvSpPr>
        <p:spPr>
          <a:xfrm>
            <a:off x="992810" y="4805316"/>
            <a:ext cx="999319" cy="147818"/>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1609931" y="196852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 name="Title 1"/>
          <p:cNvSpPr>
            <a:spLocks noGrp="1"/>
          </p:cNvSpPr>
          <p:nvPr>
            <p:ph type="title"/>
          </p:nvPr>
        </p:nvSpPr>
        <p:spPr/>
        <p:txBody>
          <a:bodyPr/>
          <a:lstStyle/>
          <a:p>
            <a:r>
              <a:rPr lang="fi-FI" dirty="0" err="1" smtClean="0"/>
              <a:t>Continous</a:t>
            </a:r>
            <a:r>
              <a:rPr lang="fi-FI" dirty="0" smtClean="0"/>
              <a:t> </a:t>
            </a:r>
            <a:r>
              <a:rPr lang="fi-FI" dirty="0" err="1" smtClean="0"/>
              <a:t>Delivery</a:t>
            </a:r>
            <a:r>
              <a:rPr lang="fi-FI" dirty="0" smtClean="0"/>
              <a:t> </a:t>
            </a:r>
            <a:r>
              <a:rPr lang="fi-FI" dirty="0" err="1" smtClean="0"/>
              <a:t>technology</a:t>
            </a:r>
            <a:r>
              <a:rPr lang="fi-FI" dirty="0" smtClean="0"/>
              <a:t> </a:t>
            </a:r>
            <a:r>
              <a:rPr lang="fi-FI" dirty="0" err="1" smtClean="0"/>
              <a:t>model</a:t>
            </a:r>
            <a:endParaRPr lang="fi-FI" dirty="0"/>
          </a:p>
        </p:txBody>
      </p:sp>
      <p:sp>
        <p:nvSpPr>
          <p:cNvPr id="4" name="Rounded Rectangle 3"/>
          <p:cNvSpPr/>
          <p:nvPr/>
        </p:nvSpPr>
        <p:spPr>
          <a:xfrm>
            <a:off x="713671" y="1301771"/>
            <a:ext cx="8655060" cy="609600"/>
          </a:xfrm>
          <a:prstGeom prst="roundRect">
            <a:avLst>
              <a:gd name="adj" fmla="val 17810"/>
            </a:avLst>
          </a:prstGeom>
          <a:solidFill>
            <a:schemeClr val="bg1">
              <a:lumMod val="95000"/>
            </a:schemeClr>
          </a:solidFill>
          <a:ln w="9525" cap="flat" cmpd="sng" algn="ctr">
            <a:solidFill>
              <a:schemeClr val="accent5"/>
            </a:solidFill>
            <a:prstDash val="solid"/>
          </a:ln>
          <a:effectLst/>
        </p:spPr>
        <p:txBody>
          <a:bodyPr lIns="365760" rtlCol="0" anchor="ctr"/>
          <a:lstStyle/>
          <a:p>
            <a:pPr algn="ctr" defTabSz="914400">
              <a:defRPr/>
            </a:pPr>
            <a:r>
              <a:rPr lang="en-GB" sz="1200" b="1" kern="0" dirty="0" smtClean="0">
                <a:solidFill>
                  <a:schemeClr val="tx2">
                    <a:lumMod val="50000"/>
                  </a:schemeClr>
                </a:solidFill>
                <a:cs typeface="Arial" pitchFamily="34" charset="0"/>
              </a:rPr>
              <a:t>Real-time application performance monitoring throughout application lifecycle  </a:t>
            </a:r>
            <a:endParaRPr lang="en-GB" sz="1200" b="1" kern="0" dirty="0">
              <a:solidFill>
                <a:schemeClr val="tx2">
                  <a:lumMod val="50000"/>
                </a:schemeClr>
              </a:solidFill>
              <a:cs typeface="Arial" pitchFamily="34" charset="0"/>
            </a:endParaRPr>
          </a:p>
        </p:txBody>
      </p:sp>
      <p:sp>
        <p:nvSpPr>
          <p:cNvPr id="8" name="Oval 7"/>
          <p:cNvSpPr/>
          <p:nvPr/>
        </p:nvSpPr>
        <p:spPr>
          <a:xfrm>
            <a:off x="6804689" y="210187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9" name="Rectangle 8"/>
          <p:cNvSpPr/>
          <p:nvPr/>
        </p:nvSpPr>
        <p:spPr>
          <a:xfrm>
            <a:off x="8060622" y="3244871"/>
            <a:ext cx="908050" cy="45720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Master less </a:t>
            </a:r>
          </a:p>
          <a:p>
            <a:pPr algn="ctr">
              <a:defRPr/>
            </a:pPr>
            <a:r>
              <a:rPr lang="en-GB" sz="1000" b="1" kern="0" dirty="0" smtClean="0">
                <a:solidFill>
                  <a:sysClr val="window" lastClr="FFFFFF"/>
                </a:solidFill>
                <a:cs typeface="Arial" pitchFamily="34" charset="0"/>
              </a:rPr>
              <a:t>Puppet </a:t>
            </a:r>
            <a:endParaRPr lang="en-GB" sz="1000" b="1" kern="0" dirty="0">
              <a:solidFill>
                <a:sysClr val="window" lastClr="FFFFFF"/>
              </a:solidFill>
              <a:cs typeface="Arial" pitchFamily="34" charset="0"/>
            </a:endParaRPr>
          </a:p>
        </p:txBody>
      </p:sp>
      <p:sp>
        <p:nvSpPr>
          <p:cNvPr id="10" name="Rounded Rectangle 9"/>
          <p:cNvSpPr/>
          <p:nvPr/>
        </p:nvSpPr>
        <p:spPr>
          <a:xfrm>
            <a:off x="7692242" y="2254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1" name="Rounded Rectangle 10"/>
          <p:cNvSpPr/>
          <p:nvPr/>
        </p:nvSpPr>
        <p:spPr>
          <a:xfrm>
            <a:off x="7001923" y="2635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2" name="Rounded Rectangle 11"/>
          <p:cNvSpPr/>
          <p:nvPr/>
        </p:nvSpPr>
        <p:spPr>
          <a:xfrm>
            <a:off x="7001923" y="30924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3" name="Rounded Rectangle 12"/>
          <p:cNvSpPr/>
          <p:nvPr/>
        </p:nvSpPr>
        <p:spPr>
          <a:xfrm>
            <a:off x="8382560" y="24828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14" name="Straight Arrow Connector 13"/>
          <p:cNvCxnSpPr/>
          <p:nvPr/>
        </p:nvCxnSpPr>
        <p:spPr>
          <a:xfrm flipH="1" flipV="1">
            <a:off x="7692242"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692242"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p:cNvCxnSpPr>
          <p:nvPr/>
        </p:nvCxnSpPr>
        <p:spPr>
          <a:xfrm flipH="1" flipV="1">
            <a:off x="7988095" y="2559071"/>
            <a:ext cx="526552"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579794" y="27876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44082" y="3473471"/>
            <a:ext cx="628698" cy="276999"/>
          </a:xfrm>
          <a:prstGeom prst="rect">
            <a:avLst/>
          </a:prstGeom>
          <a:noFill/>
        </p:spPr>
        <p:txBody>
          <a:bodyPr wrap="none" rtlCol="0">
            <a:spAutoFit/>
          </a:bodyPr>
          <a:lstStyle/>
          <a:p>
            <a:r>
              <a:rPr lang="en-GB" sz="1200" b="1" dirty="0" smtClean="0">
                <a:solidFill>
                  <a:schemeClr val="accent5"/>
                </a:solidFill>
              </a:rPr>
              <a:t>PROD</a:t>
            </a:r>
            <a:endParaRPr lang="en-GB" sz="1200" b="1" dirty="0">
              <a:solidFill>
                <a:schemeClr val="accent5"/>
              </a:solidFill>
            </a:endParaRPr>
          </a:p>
        </p:txBody>
      </p:sp>
      <p:sp>
        <p:nvSpPr>
          <p:cNvPr id="19" name="Oval 18"/>
          <p:cNvSpPr/>
          <p:nvPr/>
        </p:nvSpPr>
        <p:spPr>
          <a:xfrm>
            <a:off x="1676606" y="210187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0" name="Rectangle 19"/>
          <p:cNvSpPr/>
          <p:nvPr/>
        </p:nvSpPr>
        <p:spPr>
          <a:xfrm>
            <a:off x="2859971" y="3244871"/>
            <a:ext cx="908050" cy="45720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Master less </a:t>
            </a:r>
          </a:p>
          <a:p>
            <a:pPr algn="ctr">
              <a:defRPr/>
            </a:pPr>
            <a:r>
              <a:rPr lang="en-GB" sz="1000" b="1" kern="0" dirty="0" smtClean="0">
                <a:solidFill>
                  <a:sysClr val="window" lastClr="FFFFFF"/>
                </a:solidFill>
                <a:cs typeface="Arial" pitchFamily="34" charset="0"/>
              </a:rPr>
              <a:t>Puppet </a:t>
            </a:r>
            <a:endParaRPr lang="en-GB" sz="1000" b="1" kern="0" dirty="0">
              <a:solidFill>
                <a:sysClr val="window" lastClr="FFFFFF"/>
              </a:solidFill>
              <a:cs typeface="Arial" pitchFamily="34" charset="0"/>
            </a:endParaRPr>
          </a:p>
        </p:txBody>
      </p:sp>
      <p:sp>
        <p:nvSpPr>
          <p:cNvPr id="21" name="Rounded Rectangle 20"/>
          <p:cNvSpPr/>
          <p:nvPr/>
        </p:nvSpPr>
        <p:spPr>
          <a:xfrm>
            <a:off x="2564159" y="2254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100" b="1" kern="0" dirty="0">
              <a:solidFill>
                <a:sysClr val="window" lastClr="FFFFFF"/>
              </a:solidFill>
              <a:cs typeface="Arial" pitchFamily="34" charset="0"/>
            </a:endParaRPr>
          </a:p>
        </p:txBody>
      </p:sp>
      <p:sp>
        <p:nvSpPr>
          <p:cNvPr id="22" name="Rounded Rectangle 21"/>
          <p:cNvSpPr/>
          <p:nvPr/>
        </p:nvSpPr>
        <p:spPr>
          <a:xfrm>
            <a:off x="1873840" y="2635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23" name="Rounded Rectangle 22"/>
          <p:cNvSpPr/>
          <p:nvPr/>
        </p:nvSpPr>
        <p:spPr>
          <a:xfrm>
            <a:off x="1873840" y="30924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smtClean="0">
              <a:solidFill>
                <a:sysClr val="window" lastClr="FFFFFF"/>
              </a:solidFill>
              <a:cs typeface="Arial" pitchFamily="34" charset="0"/>
            </a:endParaRPr>
          </a:p>
        </p:txBody>
      </p:sp>
      <p:sp>
        <p:nvSpPr>
          <p:cNvPr id="24" name="Rounded Rectangle 23"/>
          <p:cNvSpPr/>
          <p:nvPr/>
        </p:nvSpPr>
        <p:spPr>
          <a:xfrm>
            <a:off x="3254477" y="24828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25" name="Straight Arrow Connector 24"/>
          <p:cNvCxnSpPr/>
          <p:nvPr/>
        </p:nvCxnSpPr>
        <p:spPr>
          <a:xfrm flipH="1" flipV="1">
            <a:off x="2564159"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2564159"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0"/>
          </p:cNvCxnSpPr>
          <p:nvPr/>
        </p:nvCxnSpPr>
        <p:spPr>
          <a:xfrm flipH="1" flipV="1">
            <a:off x="2860013" y="2559071"/>
            <a:ext cx="453984"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451711" y="27876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69691" y="3416321"/>
            <a:ext cx="587020" cy="461665"/>
          </a:xfrm>
          <a:prstGeom prst="rect">
            <a:avLst/>
          </a:prstGeom>
          <a:noFill/>
        </p:spPr>
        <p:txBody>
          <a:bodyPr wrap="none" rtlCol="0">
            <a:spAutoFit/>
          </a:bodyPr>
          <a:lstStyle/>
          <a:p>
            <a:r>
              <a:rPr lang="en-GB" sz="1200" b="1" dirty="0" smtClean="0">
                <a:solidFill>
                  <a:schemeClr val="accent5"/>
                </a:solidFill>
              </a:rPr>
              <a:t>DEV/</a:t>
            </a:r>
          </a:p>
          <a:p>
            <a:r>
              <a:rPr lang="en-GB" sz="1200" b="1" dirty="0" smtClean="0">
                <a:solidFill>
                  <a:schemeClr val="accent5"/>
                </a:solidFill>
              </a:rPr>
              <a:t>SYST</a:t>
            </a:r>
            <a:endParaRPr lang="en-GB" sz="1200" b="1" dirty="0">
              <a:solidFill>
                <a:schemeClr val="accent5"/>
              </a:solidFill>
            </a:endParaRPr>
          </a:p>
        </p:txBody>
      </p:sp>
      <p:sp>
        <p:nvSpPr>
          <p:cNvPr id="30" name="Oval 29"/>
          <p:cNvSpPr/>
          <p:nvPr/>
        </p:nvSpPr>
        <p:spPr>
          <a:xfrm>
            <a:off x="4240647" y="210187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31" name="Rectangle 30"/>
          <p:cNvSpPr/>
          <p:nvPr/>
        </p:nvSpPr>
        <p:spPr>
          <a:xfrm>
            <a:off x="5419022" y="3244871"/>
            <a:ext cx="990599" cy="48768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Master less </a:t>
            </a:r>
          </a:p>
          <a:p>
            <a:pPr algn="ctr">
              <a:defRPr/>
            </a:pPr>
            <a:r>
              <a:rPr lang="en-GB" sz="1000" b="1" kern="0" dirty="0" smtClean="0">
                <a:solidFill>
                  <a:sysClr val="window" lastClr="FFFFFF"/>
                </a:solidFill>
                <a:cs typeface="Arial" pitchFamily="34" charset="0"/>
              </a:rPr>
              <a:t>Puppet </a:t>
            </a:r>
            <a:endParaRPr lang="en-GB" sz="1000" b="1" kern="0" dirty="0">
              <a:solidFill>
                <a:sysClr val="window" lastClr="FFFFFF"/>
              </a:solidFill>
              <a:cs typeface="Arial" pitchFamily="34" charset="0"/>
            </a:endParaRPr>
          </a:p>
        </p:txBody>
      </p:sp>
      <p:sp>
        <p:nvSpPr>
          <p:cNvPr id="32" name="Rounded Rectangle 31"/>
          <p:cNvSpPr/>
          <p:nvPr/>
        </p:nvSpPr>
        <p:spPr>
          <a:xfrm>
            <a:off x="5128201" y="2254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3" name="Rounded Rectangle 32"/>
          <p:cNvSpPr/>
          <p:nvPr/>
        </p:nvSpPr>
        <p:spPr>
          <a:xfrm>
            <a:off x="4437881" y="2635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4" name="Rounded Rectangle 33"/>
          <p:cNvSpPr/>
          <p:nvPr/>
        </p:nvSpPr>
        <p:spPr>
          <a:xfrm>
            <a:off x="4437881" y="30924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5" name="Rounded Rectangle 34"/>
          <p:cNvSpPr/>
          <p:nvPr/>
        </p:nvSpPr>
        <p:spPr>
          <a:xfrm>
            <a:off x="5818519" y="24828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36" name="Straight Arrow Connector 35"/>
          <p:cNvCxnSpPr/>
          <p:nvPr/>
        </p:nvCxnSpPr>
        <p:spPr>
          <a:xfrm flipH="1" flipV="1">
            <a:off x="5128201"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128201"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0"/>
          </p:cNvCxnSpPr>
          <p:nvPr/>
        </p:nvCxnSpPr>
        <p:spPr>
          <a:xfrm flipH="1" flipV="1">
            <a:off x="5424053" y="2559071"/>
            <a:ext cx="490269"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15753" y="27876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33732" y="3473471"/>
            <a:ext cx="611065" cy="276999"/>
          </a:xfrm>
          <a:prstGeom prst="rect">
            <a:avLst/>
          </a:prstGeom>
          <a:noFill/>
        </p:spPr>
        <p:txBody>
          <a:bodyPr wrap="none" rtlCol="0">
            <a:spAutoFit/>
          </a:bodyPr>
          <a:lstStyle/>
          <a:p>
            <a:r>
              <a:rPr lang="en-GB" sz="1200" b="1" dirty="0" smtClean="0">
                <a:solidFill>
                  <a:schemeClr val="accent5"/>
                </a:solidFill>
              </a:rPr>
              <a:t>ACCT</a:t>
            </a:r>
            <a:endParaRPr lang="en-GB" sz="1200" b="1" dirty="0">
              <a:solidFill>
                <a:schemeClr val="accent5"/>
              </a:solidFill>
            </a:endParaRPr>
          </a:p>
        </p:txBody>
      </p:sp>
      <p:sp>
        <p:nvSpPr>
          <p:cNvPr id="41" name="Rounded Rectangle 40"/>
          <p:cNvSpPr/>
          <p:nvPr/>
        </p:nvSpPr>
        <p:spPr>
          <a:xfrm>
            <a:off x="1577989" y="4159271"/>
            <a:ext cx="7692125" cy="304800"/>
          </a:xfrm>
          <a:prstGeom prst="roundRect">
            <a:avLst/>
          </a:prstGeom>
          <a:gradFill>
            <a:gsLst>
              <a:gs pos="75000">
                <a:schemeClr val="accent5"/>
              </a:gs>
              <a:gs pos="100000">
                <a:schemeClr val="accent5">
                  <a:lumMod val="20000"/>
                  <a:lumOff val="80000"/>
                </a:schemeClr>
              </a:gs>
            </a:gsLst>
            <a:lin ang="16200000" scaled="1"/>
          </a:gradFill>
          <a:ln w="25400" cap="flat" cmpd="sng" algn="ctr">
            <a:solidFill>
              <a:schemeClr val="accent5"/>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Remote server automation and virtualization</a:t>
            </a:r>
            <a:endParaRPr lang="en-GB" sz="1200" b="1" kern="0" dirty="0">
              <a:solidFill>
                <a:sysClr val="window" lastClr="FFFFFF"/>
              </a:solidFill>
              <a:cs typeface="Arial" pitchFamily="34" charset="0"/>
            </a:endParaRPr>
          </a:p>
        </p:txBody>
      </p:sp>
      <p:sp>
        <p:nvSpPr>
          <p:cNvPr id="42" name="Rounded Rectangle 41"/>
          <p:cNvSpPr/>
          <p:nvPr/>
        </p:nvSpPr>
        <p:spPr>
          <a:xfrm>
            <a:off x="1577989" y="4845071"/>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Continuous Build and Deployment</a:t>
            </a:r>
            <a:endParaRPr lang="en-GB" sz="1200" b="1" kern="0" dirty="0">
              <a:solidFill>
                <a:sysClr val="window" lastClr="FFFFFF"/>
              </a:solidFill>
              <a:cs typeface="Arial" pitchFamily="34" charset="0"/>
            </a:endParaRPr>
          </a:p>
        </p:txBody>
      </p:sp>
      <p:cxnSp>
        <p:nvCxnSpPr>
          <p:cNvPr id="43" name="Straight Arrow Connector 42"/>
          <p:cNvCxnSpPr/>
          <p:nvPr/>
        </p:nvCxnSpPr>
        <p:spPr>
          <a:xfrm>
            <a:off x="3155860"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19902"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561"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071073" y="5607071"/>
            <a:ext cx="7297657" cy="609600"/>
          </a:xfrm>
          <a:prstGeom prst="roundRect">
            <a:avLst>
              <a:gd name="adj" fmla="val 17289"/>
            </a:avLst>
          </a:prstGeom>
          <a:solidFill>
            <a:schemeClr val="accent3">
              <a:lumMod val="20000"/>
              <a:lumOff val="80000"/>
            </a:schemeClr>
          </a:solidFill>
          <a:ln w="9525" cap="flat" cmpd="sng" algn="ctr">
            <a:solidFill>
              <a:schemeClr val="accent3"/>
            </a:solidFill>
            <a:prstDash val="solid"/>
          </a:ln>
          <a:effectLst/>
        </p:spPr>
        <p:txBody>
          <a:bodyPr rtlCol="0" anchor="ctr"/>
          <a:lstStyle/>
          <a:p>
            <a:pPr algn="ctr" defTabSz="914400"/>
            <a:endParaRPr lang="en-GB" sz="1100" kern="0" dirty="0">
              <a:solidFill>
                <a:sysClr val="windowText" lastClr="000000"/>
              </a:solidFill>
              <a:cs typeface="Arial" pitchFamily="34" charset="0"/>
            </a:endParaRPr>
          </a:p>
        </p:txBody>
      </p:sp>
      <p:sp>
        <p:nvSpPr>
          <p:cNvPr id="47" name="Rounded Rectangle 46"/>
          <p:cNvSpPr/>
          <p:nvPr/>
        </p:nvSpPr>
        <p:spPr>
          <a:xfrm>
            <a:off x="2169690" y="5683271"/>
            <a:ext cx="1023022"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Unstable / Develop</a:t>
            </a:r>
          </a:p>
        </p:txBody>
      </p:sp>
      <p:sp>
        <p:nvSpPr>
          <p:cNvPr id="48" name="Rounded Rectangle 47"/>
          <p:cNvSpPr/>
          <p:nvPr/>
        </p:nvSpPr>
        <p:spPr>
          <a:xfrm>
            <a:off x="4733731" y="5683271"/>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sp>
        <p:nvSpPr>
          <p:cNvPr id="49" name="Rounded Rectangle 48"/>
          <p:cNvSpPr/>
          <p:nvPr/>
        </p:nvSpPr>
        <p:spPr>
          <a:xfrm>
            <a:off x="7199157" y="5683271"/>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cxnSp>
        <p:nvCxnSpPr>
          <p:cNvPr id="50" name="Straight Arrow Connector 49"/>
          <p:cNvCxnSpPr/>
          <p:nvPr/>
        </p:nvCxnSpPr>
        <p:spPr>
          <a:xfrm flipV="1">
            <a:off x="3207952" y="6064271"/>
            <a:ext cx="1525779" cy="762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818519" y="6064271"/>
            <a:ext cx="1380638" cy="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hape 68"/>
          <p:cNvCxnSpPr>
            <a:stCxn id="49" idx="3"/>
          </p:cNvCxnSpPr>
          <p:nvPr/>
        </p:nvCxnSpPr>
        <p:spPr>
          <a:xfrm flipV="1">
            <a:off x="8283944" y="4469151"/>
            <a:ext cx="532329"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hape 69"/>
          <p:cNvCxnSpPr>
            <a:stCxn id="48" idx="3"/>
          </p:cNvCxnSpPr>
          <p:nvPr/>
        </p:nvCxnSpPr>
        <p:spPr>
          <a:xfrm flipV="1">
            <a:off x="5818519" y="4469151"/>
            <a:ext cx="203754"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hape 70"/>
          <p:cNvCxnSpPr>
            <a:stCxn id="47" idx="3"/>
          </p:cNvCxnSpPr>
          <p:nvPr/>
        </p:nvCxnSpPr>
        <p:spPr>
          <a:xfrm flipV="1">
            <a:off x="3192712" y="4487294"/>
            <a:ext cx="155303" cy="1424577"/>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79349" y="5651758"/>
            <a:ext cx="1080824" cy="400110"/>
          </a:xfrm>
          <a:prstGeom prst="rect">
            <a:avLst/>
          </a:prstGeom>
          <a:noFill/>
        </p:spPr>
        <p:txBody>
          <a:bodyPr wrap="square" rtlCol="0">
            <a:spAutoFit/>
          </a:bodyPr>
          <a:lstStyle/>
          <a:p>
            <a:pPr algn="ctr"/>
            <a:r>
              <a:rPr lang="en-GB" sz="1000" b="1" dirty="0" smtClean="0">
                <a:solidFill>
                  <a:schemeClr val="tx2">
                    <a:lumMod val="50000"/>
                  </a:schemeClr>
                </a:solidFill>
              </a:rPr>
              <a:t>Branch for release</a:t>
            </a:r>
            <a:endParaRPr lang="en-GB" sz="1000" b="1" dirty="0">
              <a:solidFill>
                <a:schemeClr val="tx2">
                  <a:lumMod val="50000"/>
                </a:schemeClr>
              </a:solidFill>
            </a:endParaRPr>
          </a:p>
        </p:txBody>
      </p:sp>
      <p:sp>
        <p:nvSpPr>
          <p:cNvPr id="56" name="TextBox 55"/>
          <p:cNvSpPr txBox="1"/>
          <p:nvPr/>
        </p:nvSpPr>
        <p:spPr>
          <a:xfrm>
            <a:off x="6030459" y="5586017"/>
            <a:ext cx="1198313" cy="400110"/>
          </a:xfrm>
          <a:prstGeom prst="rect">
            <a:avLst/>
          </a:prstGeom>
          <a:noFill/>
        </p:spPr>
        <p:txBody>
          <a:bodyPr wrap="square" rtlCol="0">
            <a:spAutoFit/>
          </a:bodyPr>
          <a:lstStyle/>
          <a:p>
            <a:r>
              <a:rPr lang="en-GB" sz="1000" b="1" dirty="0" smtClean="0">
                <a:solidFill>
                  <a:schemeClr val="tx2">
                    <a:lumMod val="50000"/>
                  </a:schemeClr>
                </a:solidFill>
              </a:rPr>
              <a:t>Release sign-off</a:t>
            </a:r>
          </a:p>
          <a:p>
            <a:r>
              <a:rPr lang="en-GB" sz="1000" b="1" dirty="0" smtClean="0">
                <a:solidFill>
                  <a:schemeClr val="tx2">
                    <a:lumMod val="50000"/>
                  </a:schemeClr>
                </a:solidFill>
              </a:rPr>
              <a:t>Promote release</a:t>
            </a:r>
            <a:endParaRPr lang="en-GB" sz="1000" b="1" dirty="0">
              <a:solidFill>
                <a:schemeClr val="tx2">
                  <a:lumMod val="50000"/>
                </a:schemeClr>
              </a:solidFill>
            </a:endParaRPr>
          </a:p>
        </p:txBody>
      </p:sp>
      <p:sp>
        <p:nvSpPr>
          <p:cNvPr id="57" name="TextBox 56"/>
          <p:cNvSpPr txBox="1"/>
          <p:nvPr/>
        </p:nvSpPr>
        <p:spPr>
          <a:xfrm>
            <a:off x="8413928" y="5911872"/>
            <a:ext cx="851515" cy="246221"/>
          </a:xfrm>
          <a:prstGeom prst="rect">
            <a:avLst/>
          </a:prstGeom>
          <a:noFill/>
        </p:spPr>
        <p:txBody>
          <a:bodyPr wrap="none" rtlCol="0">
            <a:spAutoFit/>
          </a:bodyPr>
          <a:lstStyle/>
          <a:p>
            <a:r>
              <a:rPr lang="en-GB" sz="1000" b="1" dirty="0" smtClean="0">
                <a:solidFill>
                  <a:schemeClr val="tx2">
                    <a:lumMod val="50000"/>
                  </a:schemeClr>
                </a:solidFill>
              </a:rPr>
              <a:t>GIT / Stash</a:t>
            </a:r>
          </a:p>
        </p:txBody>
      </p:sp>
      <p:sp>
        <p:nvSpPr>
          <p:cNvPr id="58" name="TextBox 57"/>
          <p:cNvSpPr txBox="1"/>
          <p:nvPr/>
        </p:nvSpPr>
        <p:spPr>
          <a:xfrm>
            <a:off x="1229677" y="5951785"/>
            <a:ext cx="808235" cy="338554"/>
          </a:xfrm>
          <a:prstGeom prst="rect">
            <a:avLst/>
          </a:prstGeom>
          <a:noFill/>
        </p:spPr>
        <p:txBody>
          <a:bodyPr wrap="none" rtlCol="0">
            <a:spAutoFit/>
          </a:bodyPr>
          <a:lstStyle/>
          <a:p>
            <a:pPr algn="ctr"/>
            <a:r>
              <a:rPr lang="en-GB" sz="800" b="1" dirty="0" smtClean="0">
                <a:solidFill>
                  <a:schemeClr val="tx2">
                    <a:lumMod val="50000"/>
                  </a:schemeClr>
                </a:solidFill>
              </a:rPr>
              <a:t>Merge </a:t>
            </a:r>
          </a:p>
          <a:p>
            <a:pPr algn="ctr"/>
            <a:r>
              <a:rPr lang="en-GB" sz="800" b="1" dirty="0" smtClean="0">
                <a:solidFill>
                  <a:schemeClr val="tx2">
                    <a:lumMod val="50000"/>
                  </a:schemeClr>
                </a:solidFill>
              </a:rPr>
              <a:t>Pull Request</a:t>
            </a:r>
            <a:endParaRPr lang="en-GB" sz="800" b="1" dirty="0">
              <a:solidFill>
                <a:schemeClr val="tx2">
                  <a:lumMod val="50000"/>
                </a:schemeClr>
              </a:solidFill>
            </a:endParaRPr>
          </a:p>
        </p:txBody>
      </p:sp>
      <p:sp>
        <p:nvSpPr>
          <p:cNvPr id="59" name="TextBox 58"/>
          <p:cNvSpPr txBox="1"/>
          <p:nvPr/>
        </p:nvSpPr>
        <p:spPr>
          <a:xfrm>
            <a:off x="844605" y="5116117"/>
            <a:ext cx="665567" cy="338554"/>
          </a:xfrm>
          <a:prstGeom prst="rect">
            <a:avLst/>
          </a:prstGeom>
          <a:noFill/>
        </p:spPr>
        <p:txBody>
          <a:bodyPr wrap="none" rtlCol="0">
            <a:spAutoFit/>
          </a:bodyPr>
          <a:lstStyle/>
          <a:p>
            <a:pPr algn="ctr"/>
            <a:r>
              <a:rPr lang="en-GB" sz="800" b="1" dirty="0" smtClean="0">
                <a:solidFill>
                  <a:schemeClr val="tx2">
                    <a:lumMod val="50000"/>
                  </a:schemeClr>
                </a:solidFill>
              </a:rPr>
              <a:t>Open Pull</a:t>
            </a:r>
          </a:p>
          <a:p>
            <a:pPr algn="ctr"/>
            <a:r>
              <a:rPr lang="en-GB" sz="800" b="1" dirty="0" smtClean="0">
                <a:solidFill>
                  <a:schemeClr val="tx2">
                    <a:lumMod val="50000"/>
                  </a:schemeClr>
                </a:solidFill>
              </a:rPr>
              <a:t>Request</a:t>
            </a:r>
          </a:p>
        </p:txBody>
      </p:sp>
      <p:sp>
        <p:nvSpPr>
          <p:cNvPr id="60" name="TextBox 59"/>
          <p:cNvSpPr txBox="1"/>
          <p:nvPr/>
        </p:nvSpPr>
        <p:spPr>
          <a:xfrm>
            <a:off x="2140079" y="5149872"/>
            <a:ext cx="920444" cy="461665"/>
          </a:xfrm>
          <a:prstGeom prst="rect">
            <a:avLst/>
          </a:prstGeom>
          <a:noFill/>
        </p:spPr>
        <p:txBody>
          <a:bodyPr wrap="none" rtlCol="0">
            <a:spAutoFit/>
          </a:bodyPr>
          <a:lstStyle/>
          <a:p>
            <a:pPr algn="ctr"/>
            <a:r>
              <a:rPr lang="en-GB" sz="800" b="1" dirty="0" smtClean="0">
                <a:solidFill>
                  <a:schemeClr val="tx2">
                    <a:lumMod val="50000"/>
                  </a:schemeClr>
                </a:solidFill>
              </a:rPr>
              <a:t>Post </a:t>
            </a:r>
          </a:p>
          <a:p>
            <a:pPr algn="ctr"/>
            <a:r>
              <a:rPr lang="en-GB" sz="800" b="1" dirty="0" smtClean="0">
                <a:solidFill>
                  <a:schemeClr val="tx2">
                    <a:lumMod val="50000"/>
                  </a:schemeClr>
                </a:solidFill>
              </a:rPr>
              <a:t> commit hook</a:t>
            </a:r>
          </a:p>
          <a:p>
            <a:pPr algn="ctr"/>
            <a:r>
              <a:rPr lang="en-GB" sz="800" b="1" dirty="0" smtClean="0">
                <a:solidFill>
                  <a:schemeClr val="tx2">
                    <a:lumMod val="50000"/>
                  </a:schemeClr>
                </a:solidFill>
              </a:rPr>
              <a:t>(HTTP request)</a:t>
            </a:r>
          </a:p>
        </p:txBody>
      </p:sp>
      <p:sp>
        <p:nvSpPr>
          <p:cNvPr id="61" name="TextBox 60"/>
          <p:cNvSpPr txBox="1"/>
          <p:nvPr/>
        </p:nvSpPr>
        <p:spPr>
          <a:xfrm>
            <a:off x="1124067" y="4506517"/>
            <a:ext cx="2100255" cy="338554"/>
          </a:xfrm>
          <a:prstGeom prst="rect">
            <a:avLst/>
          </a:prstGeom>
          <a:noFill/>
        </p:spPr>
        <p:txBody>
          <a:bodyPr wrap="none" rtlCol="0">
            <a:spAutoFit/>
          </a:bodyPr>
          <a:lstStyle/>
          <a:p>
            <a:pPr algn="ctr"/>
            <a:r>
              <a:rPr lang="en-GB" sz="800" b="1" dirty="0" smtClean="0">
                <a:solidFill>
                  <a:schemeClr val="tx2">
                    <a:lumMod val="50000"/>
                  </a:schemeClr>
                </a:solidFill>
              </a:rPr>
              <a:t>Update SIT Puppetmaster to latest VCS</a:t>
            </a:r>
          </a:p>
          <a:p>
            <a:pPr algn="ctr"/>
            <a:r>
              <a:rPr lang="en-GB" sz="800" b="1" dirty="0" smtClean="0">
                <a:solidFill>
                  <a:schemeClr val="tx2">
                    <a:lumMod val="50000"/>
                  </a:schemeClr>
                </a:solidFill>
              </a:rPr>
              <a:t>Revision and run Puppet on all nodes</a:t>
            </a:r>
          </a:p>
        </p:txBody>
      </p:sp>
      <p:sp>
        <p:nvSpPr>
          <p:cNvPr id="62" name="TextBox 61"/>
          <p:cNvSpPr txBox="1"/>
          <p:nvPr/>
        </p:nvSpPr>
        <p:spPr>
          <a:xfrm>
            <a:off x="6374491" y="4506517"/>
            <a:ext cx="2374369" cy="338554"/>
          </a:xfrm>
          <a:prstGeom prst="rect">
            <a:avLst/>
          </a:prstGeom>
          <a:noFill/>
        </p:spPr>
        <p:txBody>
          <a:bodyPr wrap="none" rtlCol="0">
            <a:spAutoFit/>
          </a:bodyPr>
          <a:lstStyle/>
          <a:p>
            <a:pPr algn="ctr"/>
            <a:r>
              <a:rPr lang="en-GB" sz="800" b="1" dirty="0" smtClean="0">
                <a:solidFill>
                  <a:schemeClr val="tx2">
                    <a:lumMod val="50000"/>
                  </a:schemeClr>
                </a:solidFill>
              </a:rPr>
              <a:t>Update Pre-Prod Puppetmaster to latest VCS</a:t>
            </a:r>
          </a:p>
          <a:p>
            <a:pPr algn="ctr"/>
            <a:r>
              <a:rPr lang="en-GB" sz="800" b="1" dirty="0" smtClean="0">
                <a:solidFill>
                  <a:schemeClr val="tx2">
                    <a:lumMod val="50000"/>
                  </a:schemeClr>
                </a:solidFill>
              </a:rPr>
              <a:t>revision and run Puppet on all nodes</a:t>
            </a:r>
          </a:p>
        </p:txBody>
      </p:sp>
      <p:sp>
        <p:nvSpPr>
          <p:cNvPr id="63" name="TextBox 62"/>
          <p:cNvSpPr txBox="1"/>
          <p:nvPr/>
        </p:nvSpPr>
        <p:spPr>
          <a:xfrm>
            <a:off x="3914840" y="4506517"/>
            <a:ext cx="2149948" cy="338554"/>
          </a:xfrm>
          <a:prstGeom prst="rect">
            <a:avLst/>
          </a:prstGeom>
          <a:noFill/>
        </p:spPr>
        <p:txBody>
          <a:bodyPr wrap="none" rtlCol="0">
            <a:spAutoFit/>
          </a:bodyPr>
          <a:lstStyle/>
          <a:p>
            <a:pPr algn="ctr"/>
            <a:r>
              <a:rPr lang="en-GB" sz="800" b="1" dirty="0" smtClean="0">
                <a:solidFill>
                  <a:schemeClr val="tx2">
                    <a:lumMod val="50000"/>
                  </a:schemeClr>
                </a:solidFill>
              </a:rPr>
              <a:t>Update UAT Puppetmaster to latest VCS</a:t>
            </a:r>
          </a:p>
          <a:p>
            <a:pPr algn="ctr"/>
            <a:r>
              <a:rPr lang="en-GB" sz="800" b="1" dirty="0" smtClean="0">
                <a:solidFill>
                  <a:schemeClr val="tx2">
                    <a:lumMod val="50000"/>
                  </a:schemeClr>
                </a:solidFill>
              </a:rPr>
              <a:t>revision and run Puppet on all nodes</a:t>
            </a:r>
          </a:p>
        </p:txBody>
      </p:sp>
      <p:sp>
        <p:nvSpPr>
          <p:cNvPr id="64" name="Arc 63"/>
          <p:cNvSpPr/>
          <p:nvPr/>
        </p:nvSpPr>
        <p:spPr>
          <a:xfrm flipH="1">
            <a:off x="887670" y="1873271"/>
            <a:ext cx="2070956" cy="3276600"/>
          </a:xfrm>
          <a:prstGeom prst="arc">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5" name="TextBox 64"/>
          <p:cNvSpPr txBox="1"/>
          <p:nvPr/>
        </p:nvSpPr>
        <p:spPr>
          <a:xfrm>
            <a:off x="811619" y="2682896"/>
            <a:ext cx="960237" cy="707886"/>
          </a:xfrm>
          <a:prstGeom prst="rect">
            <a:avLst/>
          </a:prstGeom>
          <a:noFill/>
        </p:spPr>
        <p:txBody>
          <a:bodyPr wrap="square" rtlCol="0">
            <a:spAutoFit/>
          </a:bodyPr>
          <a:lstStyle/>
          <a:p>
            <a:pPr algn="ctr"/>
            <a:r>
              <a:rPr lang="en-GB" sz="800" b="1" dirty="0" smtClean="0">
                <a:solidFill>
                  <a:schemeClr val="tx2">
                    <a:lumMod val="50000"/>
                  </a:schemeClr>
                </a:solidFill>
              </a:rPr>
              <a:t>Feedback / </a:t>
            </a:r>
          </a:p>
          <a:p>
            <a:pPr algn="ctr"/>
            <a:r>
              <a:rPr lang="en-GB" sz="800" b="1" dirty="0" smtClean="0">
                <a:solidFill>
                  <a:schemeClr val="tx2">
                    <a:lumMod val="50000"/>
                  </a:schemeClr>
                </a:solidFill>
              </a:rPr>
              <a:t>Metrics,</a:t>
            </a:r>
          </a:p>
          <a:p>
            <a:pPr algn="ctr"/>
            <a:r>
              <a:rPr lang="en-GB" sz="800" b="1" dirty="0" smtClean="0">
                <a:solidFill>
                  <a:schemeClr val="tx2">
                    <a:lumMod val="50000"/>
                  </a:schemeClr>
                </a:solidFill>
              </a:rPr>
              <a:t>Real Data on End User Experience</a:t>
            </a:r>
          </a:p>
        </p:txBody>
      </p:sp>
      <p:sp>
        <p:nvSpPr>
          <p:cNvPr id="66" name="TextBox 65"/>
          <p:cNvSpPr txBox="1"/>
          <p:nvPr/>
        </p:nvSpPr>
        <p:spPr>
          <a:xfrm>
            <a:off x="8796" y="2392869"/>
            <a:ext cx="973344" cy="369332"/>
          </a:xfrm>
          <a:prstGeom prst="rect">
            <a:avLst/>
          </a:prstGeom>
          <a:noFill/>
        </p:spPr>
        <p:txBody>
          <a:bodyPr wrap="none" rtlCol="0">
            <a:spAutoFit/>
          </a:bodyPr>
          <a:lstStyle/>
          <a:p>
            <a:pPr algn="ctr"/>
            <a:r>
              <a:rPr lang="en-GB" sz="900" b="1" i="1" dirty="0" smtClean="0">
                <a:solidFill>
                  <a:schemeClr val="accent3"/>
                </a:solidFill>
              </a:rPr>
              <a:t>DATA DRIVEN</a:t>
            </a:r>
          </a:p>
          <a:p>
            <a:pPr algn="ctr"/>
            <a:r>
              <a:rPr lang="en-GB" sz="900" b="1" i="1" dirty="0" smtClean="0">
                <a:solidFill>
                  <a:schemeClr val="accent3"/>
                </a:solidFill>
              </a:rPr>
              <a:t>CHANGE !!!!</a:t>
            </a:r>
          </a:p>
        </p:txBody>
      </p:sp>
      <p:cxnSp>
        <p:nvCxnSpPr>
          <p:cNvPr id="67" name="Straight Arrow Connector 66"/>
          <p:cNvCxnSpPr/>
          <p:nvPr/>
        </p:nvCxnSpPr>
        <p:spPr>
          <a:xfrm>
            <a:off x="604230" y="2743389"/>
            <a:ext cx="197234" cy="228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493202" y="4083071"/>
            <a:ext cx="788936" cy="381000"/>
          </a:xfrm>
          <a:prstGeom prst="roundRect">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050" b="1" kern="0" dirty="0" smtClean="0">
                <a:solidFill>
                  <a:sysClr val="window" lastClr="FFFFFF"/>
                </a:solidFill>
                <a:cs typeface="Arial" pitchFamily="34" charset="0"/>
              </a:rPr>
              <a:t>Feature</a:t>
            </a:r>
          </a:p>
          <a:p>
            <a:pPr algn="ctr" defTabSz="914400">
              <a:defRPr/>
            </a:pPr>
            <a:r>
              <a:rPr lang="en-GB" sz="1050" b="1" kern="0" dirty="0" smtClean="0">
                <a:solidFill>
                  <a:sysClr val="window" lastClr="FFFFFF"/>
                </a:solidFill>
                <a:cs typeface="Arial" pitchFamily="34" charset="0"/>
              </a:rPr>
              <a:t>Branch</a:t>
            </a:r>
            <a:endParaRPr lang="en-GB" sz="1050" b="1" kern="0" dirty="0">
              <a:solidFill>
                <a:sysClr val="window" lastClr="FFFFFF"/>
              </a:solidFill>
              <a:cs typeface="Arial" pitchFamily="34" charset="0"/>
            </a:endParaRPr>
          </a:p>
        </p:txBody>
      </p:sp>
      <p:cxnSp>
        <p:nvCxnSpPr>
          <p:cNvPr id="69" name="Straight Arrow Connector 68"/>
          <p:cNvCxnSpPr/>
          <p:nvPr/>
        </p:nvCxnSpPr>
        <p:spPr>
          <a:xfrm>
            <a:off x="887670" y="4464071"/>
            <a:ext cx="0" cy="114300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380755" y="5911871"/>
            <a:ext cx="690319" cy="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693347" y="3552067"/>
            <a:ext cx="386777" cy="386777"/>
          </a:xfrm>
          <a:prstGeom prst="rect">
            <a:avLst/>
          </a:prstGeom>
          <a:noFill/>
        </p:spPr>
      </p:pic>
      <p:grpSp>
        <p:nvGrpSpPr>
          <p:cNvPr id="3" name="Group 119"/>
          <p:cNvGrpSpPr/>
          <p:nvPr/>
        </p:nvGrpSpPr>
        <p:grpSpPr>
          <a:xfrm>
            <a:off x="622115" y="5777107"/>
            <a:ext cx="652483" cy="364816"/>
            <a:chOff x="2557300" y="5818270"/>
            <a:chExt cx="905585" cy="506330"/>
          </a:xfrm>
        </p:grpSpPr>
        <p:pic>
          <p:nvPicPr>
            <p:cNvPr id="73" name="Picture 6" descr="C:\Documents and Settings\aniparam\Local Settings\Temporary Internet Files\Content.IE5\TT92WK26\MC900431640[1].png"/>
            <p:cNvPicPr>
              <a:picLocks noChangeAspect="1" noChangeArrowheads="1"/>
            </p:cNvPicPr>
            <p:nvPr/>
          </p:nvPicPr>
          <p:blipFill>
            <a:blip r:embed="rId3" cstate="print"/>
            <a:srcRect/>
            <a:stretch>
              <a:fillRect/>
            </a:stretch>
          </p:blipFill>
          <p:spPr bwMode="auto">
            <a:xfrm>
              <a:off x="2557300" y="5818270"/>
              <a:ext cx="506330" cy="506330"/>
            </a:xfrm>
            <a:prstGeom prst="rect">
              <a:avLst/>
            </a:prstGeom>
            <a:noFill/>
          </p:spPr>
        </p:pic>
        <p:pic>
          <p:nvPicPr>
            <p:cNvPr id="74"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2956555" y="5818270"/>
              <a:ext cx="506330" cy="506330"/>
            </a:xfrm>
            <a:prstGeom prst="rect">
              <a:avLst/>
            </a:prstGeom>
            <a:noFill/>
          </p:spPr>
        </p:pic>
      </p:grpSp>
      <p:sp>
        <p:nvSpPr>
          <p:cNvPr id="76" name="Oval 75"/>
          <p:cNvSpPr/>
          <p:nvPr/>
        </p:nvSpPr>
        <p:spPr>
          <a:xfrm>
            <a:off x="8060622" y="1377971"/>
            <a:ext cx="1269999" cy="457200"/>
          </a:xfrm>
          <a:prstGeom prst="ellipse">
            <a:avLst/>
          </a:prstGeom>
          <a:gradFill>
            <a:gsLst>
              <a:gs pos="75000">
                <a:schemeClr val="tx1"/>
              </a:gs>
              <a:gs pos="100000">
                <a:schemeClr val="tx1">
                  <a:lumMod val="10000"/>
                  <a:lumOff val="90000"/>
                </a:schemeClr>
              </a:gs>
            </a:gsLst>
            <a:lin ang="16200000" scaled="1"/>
          </a:gradFill>
          <a:ln w="25400" cap="flat" cmpd="sng" algn="ctr">
            <a:solidFill>
              <a:schemeClr val="tx1"/>
            </a:solidFill>
            <a:prstDash val="solid"/>
          </a:ln>
          <a:effectLst/>
        </p:spPr>
        <p:txBody>
          <a:bodyPr rtlCol="0" anchor="ctr"/>
          <a:lstStyle/>
          <a:p>
            <a:pPr algn="ctr" defTabSz="914400">
              <a:defRPr/>
            </a:pPr>
            <a:r>
              <a:rPr lang="en-GB" sz="1200" b="1" kern="0" dirty="0" err="1" smtClean="0">
                <a:solidFill>
                  <a:sysClr val="window" lastClr="FFFFFF"/>
                </a:solidFill>
                <a:latin typeface="Arial" pitchFamily="34" charset="0"/>
                <a:cs typeface="Arial" pitchFamily="34" charset="0"/>
              </a:rPr>
              <a:t>AppDynamics</a:t>
            </a:r>
            <a:endParaRPr lang="en-GB" sz="1200" b="1" kern="0" dirty="0" smtClean="0">
              <a:solidFill>
                <a:sysClr val="window" lastClr="FFFFFF"/>
              </a:solidFill>
              <a:latin typeface="Arial" pitchFamily="34" charset="0"/>
              <a:cs typeface="Arial" pitchFamily="34" charset="0"/>
            </a:endParaRPr>
          </a:p>
        </p:txBody>
      </p:sp>
      <p:sp>
        <p:nvSpPr>
          <p:cNvPr id="75" name="Rectangle 74"/>
          <p:cNvSpPr/>
          <p:nvPr/>
        </p:nvSpPr>
        <p:spPr>
          <a:xfrm rot="1877491">
            <a:off x="8070058" y="367785"/>
            <a:ext cx="1632670" cy="77286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 Seetesh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Continuous build and deployment....</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Build</a:t>
            </a:r>
          </a:p>
          <a:p>
            <a:pPr marL="355600" indent="-355600">
              <a:buClr>
                <a:schemeClr val="accent5"/>
              </a:buClr>
              <a:buFont typeface="Wingdings" pitchFamily="2" charset="2"/>
              <a:buChar char="§"/>
            </a:pPr>
            <a:r>
              <a:rPr lang="en-US" sz="1600" dirty="0" smtClean="0">
                <a:solidFill>
                  <a:schemeClr val="tx2">
                    <a:lumMod val="50000"/>
                  </a:schemeClr>
                </a:solidFill>
              </a:rPr>
              <a:t>Continuous integration</a:t>
            </a:r>
          </a:p>
          <a:p>
            <a:pPr marL="355600" indent="-355600">
              <a:buClr>
                <a:schemeClr val="accent5"/>
              </a:buClr>
              <a:buFont typeface="Wingdings" pitchFamily="2" charset="2"/>
              <a:buChar char="§"/>
            </a:pPr>
            <a:r>
              <a:rPr lang="en-US" sz="1600" dirty="0" smtClean="0">
                <a:solidFill>
                  <a:schemeClr val="tx2">
                    <a:lumMod val="50000"/>
                  </a:schemeClr>
                </a:solidFill>
              </a:rPr>
              <a:t>Deploy</a:t>
            </a:r>
          </a:p>
          <a:p>
            <a:pPr marL="355600" indent="-355600">
              <a:buClr>
                <a:schemeClr val="accent5"/>
              </a:buClr>
              <a:buFont typeface="Wingdings" pitchFamily="2" charset="2"/>
              <a:buChar char="§"/>
            </a:pPr>
            <a:r>
              <a:rPr lang="en-US" sz="1600" dirty="0" smtClean="0">
                <a:solidFill>
                  <a:schemeClr val="tx2">
                    <a:lumMod val="50000"/>
                  </a:schemeClr>
                </a:solidFill>
              </a:rPr>
              <a:t>Automated release management</a:t>
            </a:r>
          </a:p>
          <a:p>
            <a:pPr marL="355600" indent="-355600">
              <a:buClr>
                <a:schemeClr val="accent5"/>
              </a:buClr>
              <a:buFont typeface="Wingdings" pitchFamily="2" charset="2"/>
              <a:buChar char="§"/>
            </a:pPr>
            <a:r>
              <a:rPr lang="en-US" sz="1600" dirty="0" smtClean="0">
                <a:solidFill>
                  <a:schemeClr val="tx2">
                    <a:lumMod val="50000"/>
                  </a:schemeClr>
                </a:solidFill>
              </a:rPr>
              <a:t>Package ? </a:t>
            </a:r>
          </a:p>
          <a:p>
            <a:pPr marL="355600" indent="-355600">
              <a:buClr>
                <a:schemeClr val="accent5"/>
              </a:buClr>
              <a:buFont typeface="Wingdings" pitchFamily="2" charset="2"/>
              <a:buChar char="§"/>
            </a:pPr>
            <a:r>
              <a:rPr lang="en-US" sz="1600" dirty="0" smtClean="0">
                <a:solidFill>
                  <a:schemeClr val="tx2">
                    <a:lumMod val="50000"/>
                  </a:schemeClr>
                </a:solidFill>
              </a:rPr>
              <a:t>Repository?</a:t>
            </a:r>
          </a:p>
          <a:p>
            <a:pPr marL="355600" indent="-355600">
              <a:buClr>
                <a:schemeClr val="accent5"/>
              </a:buClr>
              <a:buFont typeface="Wingdings" pitchFamily="2" charset="2"/>
              <a:buChar char="§"/>
            </a:pPr>
            <a:r>
              <a:rPr lang="en-US" sz="1600" dirty="0" smtClean="0">
                <a:solidFill>
                  <a:schemeClr val="tx2">
                    <a:lumMod val="50000"/>
                  </a:schemeClr>
                </a:solidFill>
              </a:rPr>
              <a:t>Configuration Management?</a:t>
            </a: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br>
              <a:rPr lang="en-US" sz="2400" dirty="0" smtClean="0">
                <a:solidFill>
                  <a:schemeClr val="tx2">
                    <a:lumMod val="50000"/>
                  </a:schemeClr>
                </a:solidFill>
              </a:rPr>
            </a:br>
            <a:r>
              <a:rPr lang="en-US" sz="2400" dirty="0" smtClean="0">
                <a:solidFill>
                  <a:schemeClr val="tx2">
                    <a:lumMod val="50000"/>
                  </a:schemeClr>
                </a:solidFill>
              </a:rPr>
              <a:t>Seetesh/</a:t>
            </a:r>
            <a:r>
              <a:rPr lang="en-US" sz="2400" dirty="0" err="1" smtClean="0">
                <a:solidFill>
                  <a:schemeClr val="tx2">
                    <a:lumMod val="50000"/>
                  </a:schemeClr>
                </a:solidFill>
              </a:rPr>
              <a:t>Niraj</a:t>
            </a:r>
            <a:endParaRPr lang="en-US" sz="2400" dirty="0" smtClean="0">
              <a:solidFill>
                <a:schemeClr val="tx2">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automation and </a:t>
            </a:r>
            <a:r>
              <a:rPr lang="en-US" dirty="0" err="1" smtClean="0"/>
              <a:t>virtualisation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Dynamic Capacity</a:t>
            </a:r>
          </a:p>
          <a:p>
            <a:pPr marL="355600" indent="-355600">
              <a:buClr>
                <a:schemeClr val="accent5"/>
              </a:buClr>
              <a:buFont typeface="Wingdings" pitchFamily="2" charset="2"/>
              <a:buChar char="§"/>
            </a:pPr>
            <a:r>
              <a:rPr lang="en-US" sz="1600" dirty="0" smtClean="0">
                <a:solidFill>
                  <a:schemeClr val="tx2">
                    <a:lumMod val="50000"/>
                  </a:schemeClr>
                </a:solidFill>
              </a:rPr>
              <a:t>Automated provisioning</a:t>
            </a:r>
          </a:p>
          <a:p>
            <a:pPr marL="355600" indent="-355600">
              <a:buClr>
                <a:schemeClr val="accent5"/>
              </a:buClr>
            </a:pP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Saki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Automatic testing</a:t>
            </a:r>
          </a:p>
          <a:p>
            <a:pPr marL="355600" indent="-355600">
              <a:buClr>
                <a:schemeClr val="accent5"/>
              </a:buClr>
              <a:buFont typeface="Wingdings" pitchFamily="2" charset="2"/>
              <a:buChar char="§"/>
            </a:pPr>
            <a:r>
              <a:rPr lang="en-US" sz="1600" dirty="0" smtClean="0">
                <a:solidFill>
                  <a:schemeClr val="tx2">
                    <a:lumMod val="50000"/>
                  </a:schemeClr>
                </a:solidFill>
              </a:rPr>
              <a:t>CAST?</a:t>
            </a: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Juha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monitoring</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Analysis</a:t>
            </a:r>
          </a:p>
          <a:p>
            <a:pPr marL="355600" indent="-355600">
              <a:buClr>
                <a:schemeClr val="accent5"/>
              </a:buClr>
              <a:buFont typeface="Wingdings" pitchFamily="2" charset="2"/>
              <a:buChar char="§"/>
            </a:pPr>
            <a:r>
              <a:rPr lang="en-US" sz="1600" dirty="0" smtClean="0">
                <a:solidFill>
                  <a:schemeClr val="tx2">
                    <a:lumMod val="50000"/>
                  </a:schemeClr>
                </a:solidFill>
              </a:rPr>
              <a:t>Alerts</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AppDynamics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XXX</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59778">
            <a:off x="6083173" y="478597"/>
            <a:ext cx="2306472" cy="233879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Emma: do we want to highlight </a:t>
            </a:r>
          </a:p>
          <a:p>
            <a:pPr algn="ctr"/>
            <a:r>
              <a:rPr lang="en-US" sz="1600" dirty="0" smtClean="0">
                <a:solidFill>
                  <a:schemeClr val="tx2">
                    <a:lumMod val="50000"/>
                  </a:schemeClr>
                </a:solidFill>
              </a:rPr>
              <a:t>Security, </a:t>
            </a:r>
          </a:p>
          <a:p>
            <a:pPr algn="ctr"/>
            <a:r>
              <a:rPr lang="en-US" sz="1600" dirty="0" err="1" smtClean="0">
                <a:solidFill>
                  <a:schemeClr val="tx2">
                    <a:lumMod val="50000"/>
                  </a:schemeClr>
                </a:solidFill>
              </a:rPr>
              <a:t>Microservice</a:t>
            </a:r>
            <a:r>
              <a:rPr lang="en-US" sz="1600" dirty="0" smtClean="0">
                <a:solidFill>
                  <a:schemeClr val="tx2">
                    <a:lumMod val="50000"/>
                  </a:schemeClr>
                </a:solidFill>
              </a:rPr>
              <a:t> architecture (API), ALM (ticketing system)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cross-functional team is responsible for the application product end-to-end</a:t>
            </a:r>
            <a:endParaRPr lang="en-US" dirty="0"/>
          </a:p>
        </p:txBody>
      </p:sp>
      <p:sp>
        <p:nvSpPr>
          <p:cNvPr id="3" name="Content Placeholder 2"/>
          <p:cNvSpPr>
            <a:spLocks noGrp="1"/>
          </p:cNvSpPr>
          <p:nvPr>
            <p:ph idx="1"/>
          </p:nvPr>
        </p:nvSpPr>
        <p:spPr/>
        <p:txBody>
          <a:bodyPr/>
          <a:lstStyle/>
          <a:p>
            <a:r>
              <a:rPr lang="en-US" dirty="0" smtClean="0"/>
              <a:t>Traditional silos are destroyed and everybody has access to same dashboards and tools</a:t>
            </a:r>
          </a:p>
          <a:p>
            <a:r>
              <a:rPr lang="en-US" dirty="0" smtClean="0"/>
              <a:t>Instead of each team focusing separately either on coding, testing or deploying everybody focuses on the product itself and strives for common goal </a:t>
            </a:r>
          </a:p>
          <a:p>
            <a:endParaRPr lang="en-US" dirty="0" smtClean="0"/>
          </a:p>
          <a:p>
            <a:r>
              <a:rPr lang="en-US" dirty="0" smtClean="0"/>
              <a:t>New approach improves efficiency and knowledge sharing</a:t>
            </a:r>
          </a:p>
          <a:p>
            <a:r>
              <a:rPr lang="en-US" dirty="0" smtClean="0"/>
              <a:t>It tightly integrates business, development and operations to drive agility and delivery excellence across the entire lifecycle </a:t>
            </a:r>
          </a:p>
          <a:p>
            <a:endParaRPr lang="en-US" dirty="0" smtClean="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roles are vital for successful implementation of agile methods throughout application lifecycle </a:t>
            </a:r>
            <a:endParaRPr lang="en-US"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845340" y="2133474"/>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493151"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276175" y="3518975"/>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547757"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 design, and implement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21371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393754" y="4721586"/>
            <a:ext cx="2105025"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SCRUM Master </a:t>
            </a:r>
            <a:r>
              <a:rPr lang="en-US" sz="1200" dirty="0" smtClean="0">
                <a:latin typeface="Arial" panose="020B0604020202020204" pitchFamily="34" charset="0"/>
                <a:cs typeface="Arial" panose="020B0604020202020204" pitchFamily="34" charset="0"/>
              </a:rPr>
              <a:t>is responsible for the success of agile processes</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526100" y="1481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714056" y="1989796"/>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14717" y="428923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12198" y="4768527"/>
            <a:ext cx="2069877" cy="1015663"/>
          </a:xfrm>
          <a:prstGeom prst="rect">
            <a:avLst/>
          </a:prstGeom>
        </p:spPr>
        <p:txBody>
          <a:bodyPr wrap="square">
            <a:spAutoFit/>
          </a:bodyPr>
          <a:lstStyle/>
          <a:p>
            <a:pPr algn="ctr"/>
            <a:r>
              <a:rPr lang="en-US" sz="1200" b="1" dirty="0" err="1" smtClean="0">
                <a:latin typeface="Arial" panose="020B0604020202020204" pitchFamily="34" charset="0"/>
                <a:cs typeface="Arial" panose="020B0604020202020204" pitchFamily="34" charset="0"/>
              </a:rPr>
              <a:t>Microservice</a:t>
            </a:r>
            <a:r>
              <a:rPr lang="en-US" sz="1200" b="1" dirty="0" smtClean="0">
                <a:latin typeface="Arial" panose="020B0604020202020204" pitchFamily="34" charset="0"/>
                <a:cs typeface="Arial" panose="020B0604020202020204" pitchFamily="34" charset="0"/>
              </a:rPr>
              <a:t> and Service Virtualization Architect </a:t>
            </a:r>
            <a:r>
              <a:rPr lang="en-US" sz="1200" dirty="0" smtClean="0">
                <a:latin typeface="Arial" panose="020B0604020202020204" pitchFamily="34" charset="0"/>
                <a:cs typeface="Arial" panose="020B0604020202020204" pitchFamily="34" charset="0"/>
              </a:rPr>
              <a:t>defines and designs </a:t>
            </a:r>
            <a:r>
              <a:rPr lang="en-US" sz="1200" dirty="0" err="1" smtClean="0">
                <a:latin typeface="Arial" panose="020B0604020202020204" pitchFamily="34" charset="0"/>
                <a:cs typeface="Arial" panose="020B0604020202020204" pitchFamily="34" charset="0"/>
              </a:rPr>
              <a:t>microservices</a:t>
            </a:r>
            <a:r>
              <a:rPr lang="en-US" sz="1200" dirty="0" smtClean="0">
                <a:latin typeface="Arial" panose="020B0604020202020204" pitchFamily="34" charset="0"/>
                <a:cs typeface="Arial" panose="020B0604020202020204" pitchFamily="34" charset="0"/>
              </a:rPr>
              <a:t> and service virtualization </a:t>
            </a:r>
            <a:endParaRPr lang="fi-FI" sz="1200" dirty="0">
              <a:effectLst/>
              <a:latin typeface="Arial" panose="020B0604020202020204" pitchFamily="34" charset="0"/>
              <a:cs typeface="Arial" panose="020B0604020202020204" pitchFamily="34" charset="0"/>
            </a:endParaRPr>
          </a:p>
        </p:txBody>
      </p:sp>
      <p:sp>
        <p:nvSpPr>
          <p:cNvPr id="103" name="Rectangle 102"/>
          <p:cNvSpPr/>
          <p:nvPr/>
        </p:nvSpPr>
        <p:spPr>
          <a:xfrm>
            <a:off x="5778025" y="19189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543142" y="14031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6" name="Rectangle 55"/>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works efficiently cross border using war room</a:t>
            </a:r>
            <a:endParaRPr lang="en-US" dirty="0"/>
          </a:p>
        </p:txBody>
      </p:sp>
      <p:grpSp>
        <p:nvGrpSpPr>
          <p:cNvPr id="3" name="Group 51"/>
          <p:cNvGrpSpPr/>
          <p:nvPr/>
        </p:nvGrpSpPr>
        <p:grpSpPr>
          <a:xfrm>
            <a:off x="1731969" y="1390411"/>
            <a:ext cx="5820738" cy="4631376"/>
            <a:chOff x="2101931" y="1268686"/>
            <a:chExt cx="5961417" cy="4407719"/>
          </a:xfrm>
        </p:grpSpPr>
        <p:pic>
          <p:nvPicPr>
            <p:cNvPr id="37" name="Picture 2"/>
            <p:cNvPicPr>
              <a:picLocks noChangeAspect="1" noChangeArrowheads="1"/>
            </p:cNvPicPr>
            <p:nvPr/>
          </p:nvPicPr>
          <p:blipFill>
            <a:blip r:embed="rId2" cstate="print">
              <a:clrChange>
                <a:clrFrom>
                  <a:srgbClr val="FFFFFF"/>
                </a:clrFrom>
                <a:clrTo>
                  <a:srgbClr val="FFFFFF">
                    <a:alpha val="0"/>
                  </a:srgbClr>
                </a:clrTo>
              </a:clrChange>
              <a:grayscl/>
            </a:blip>
            <a:srcRect l="29971" t="30615" r="31068" b="21870"/>
            <a:stretch>
              <a:fillRect/>
            </a:stretch>
          </p:blipFill>
          <p:spPr bwMode="auto">
            <a:xfrm>
              <a:off x="2113807" y="1340671"/>
              <a:ext cx="5688281" cy="4335734"/>
            </a:xfrm>
            <a:prstGeom prst="rect">
              <a:avLst/>
            </a:prstGeom>
            <a:noFill/>
            <a:ln w="9525">
              <a:noFill/>
              <a:miter lim="800000"/>
              <a:headEnd/>
              <a:tailEnd/>
            </a:ln>
          </p:spPr>
        </p:pic>
        <p:pic>
          <p:nvPicPr>
            <p:cNvPr id="38" name="Picture 3" descr="C:\Users\jperala\AppData\Local\Microsoft\Windows\Temporary Internet Files\Content.IE5\DYA56ZSC\MC900356877[1].wmf"/>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flipH="1">
              <a:off x="5688278" y="3410172"/>
              <a:ext cx="391887" cy="296269"/>
            </a:xfrm>
            <a:prstGeom prst="rect">
              <a:avLst/>
            </a:prstGeom>
            <a:noFill/>
          </p:spPr>
        </p:pic>
        <p:pic>
          <p:nvPicPr>
            <p:cNvPr id="39"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055115" y="2553195"/>
              <a:ext cx="446087" cy="446087"/>
            </a:xfrm>
            <a:prstGeom prst="rect">
              <a:avLst/>
            </a:prstGeom>
            <a:noFill/>
          </p:spPr>
        </p:pic>
        <p:pic>
          <p:nvPicPr>
            <p:cNvPr id="40"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528149" y="2289959"/>
              <a:ext cx="446087" cy="446087"/>
            </a:xfrm>
            <a:prstGeom prst="rect">
              <a:avLst/>
            </a:prstGeom>
            <a:noFill/>
          </p:spPr>
        </p:pic>
        <p:pic>
          <p:nvPicPr>
            <p:cNvPr id="41"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977432" y="2062348"/>
              <a:ext cx="446087" cy="446087"/>
            </a:xfrm>
            <a:prstGeom prst="rect">
              <a:avLst/>
            </a:prstGeom>
            <a:noFill/>
          </p:spPr>
        </p:pic>
        <p:pic>
          <p:nvPicPr>
            <p:cNvPr id="42" name="Picture 7"/>
            <p:cNvPicPr>
              <a:picLocks noChangeAspect="1" noChangeArrowheads="1"/>
            </p:cNvPicPr>
            <p:nvPr/>
          </p:nvPicPr>
          <p:blipFill>
            <a:blip r:embed="rId5" cstate="print">
              <a:clrChange>
                <a:clrFrom>
                  <a:srgbClr val="FFFFFF"/>
                </a:clrFrom>
                <a:clrTo>
                  <a:srgbClr val="FFFFFF">
                    <a:alpha val="0"/>
                  </a:srgbClr>
                </a:clrTo>
              </a:clrChange>
              <a:grayscl/>
            </a:blip>
            <a:srcRect/>
            <a:stretch>
              <a:fillRect/>
            </a:stretch>
          </p:blipFill>
          <p:spPr bwMode="auto">
            <a:xfrm>
              <a:off x="2118931" y="2987168"/>
              <a:ext cx="980529" cy="670000"/>
            </a:xfrm>
            <a:prstGeom prst="rect">
              <a:avLst/>
            </a:prstGeom>
            <a:noFill/>
            <a:ln w="9525">
              <a:noFill/>
              <a:miter lim="800000"/>
              <a:headEnd/>
              <a:tailEnd/>
            </a:ln>
            <a:scene3d>
              <a:camera prst="isometricRightUp"/>
              <a:lightRig rig="threePt" dir="t"/>
            </a:scene3d>
          </p:spPr>
        </p:pic>
        <p:pic>
          <p:nvPicPr>
            <p:cNvPr id="43" name="Picture 8"/>
            <p:cNvPicPr>
              <a:picLocks noChangeAspect="1" noChangeArrowheads="1"/>
            </p:cNvPicPr>
            <p:nvPr/>
          </p:nvPicPr>
          <p:blipFill>
            <a:blip r:embed="rId6" cstate="print">
              <a:clrChange>
                <a:clrFrom>
                  <a:srgbClr val="FFFFFF"/>
                </a:clrFrom>
                <a:clrTo>
                  <a:srgbClr val="FFFFFF">
                    <a:alpha val="0"/>
                  </a:srgbClr>
                </a:clrTo>
              </a:clrChange>
              <a:grayscl/>
            </a:blip>
            <a:srcRect/>
            <a:stretch>
              <a:fillRect/>
            </a:stretch>
          </p:blipFill>
          <p:spPr bwMode="auto">
            <a:xfrm>
              <a:off x="5584683" y="1698175"/>
              <a:ext cx="1766143" cy="1080196"/>
            </a:xfrm>
            <a:prstGeom prst="rect">
              <a:avLst/>
            </a:prstGeom>
            <a:noFill/>
            <a:ln w="9525">
              <a:noFill/>
              <a:miter lim="800000"/>
              <a:headEnd/>
              <a:tailEnd/>
            </a:ln>
            <a:scene3d>
              <a:camera prst="isometricLeftDown"/>
              <a:lightRig rig="threePt" dir="t"/>
            </a:scene3d>
          </p:spPr>
        </p:pic>
        <p:grpSp>
          <p:nvGrpSpPr>
            <p:cNvPr id="4" name="Group 7"/>
            <p:cNvGrpSpPr/>
            <p:nvPr/>
          </p:nvGrpSpPr>
          <p:grpSpPr>
            <a:xfrm>
              <a:off x="2792202" y="2173021"/>
              <a:ext cx="1475399" cy="1128454"/>
              <a:chOff x="6339266" y="4300527"/>
              <a:chExt cx="2750425" cy="1667382"/>
            </a:xfrm>
            <a:scene3d>
              <a:camera prst="isometricRightUp"/>
              <a:lightRig rig="threePt" dir="t"/>
            </a:scene3d>
          </p:grpSpPr>
          <p:sp>
            <p:nvSpPr>
              <p:cNvPr id="52" name="Rectangle 51"/>
              <p:cNvSpPr/>
              <p:nvPr/>
            </p:nvSpPr>
            <p:spPr bwMode="auto">
              <a:xfrm>
                <a:off x="6807478" y="4492327"/>
                <a:ext cx="1837592" cy="1116013"/>
              </a:xfrm>
              <a:prstGeom prst="rect">
                <a:avLst/>
              </a:prstGeom>
              <a:gradFill>
                <a:gsLst>
                  <a:gs pos="0">
                    <a:srgbClr val="FF0000"/>
                  </a:gs>
                  <a:gs pos="52000">
                    <a:srgbClr val="FFFF00"/>
                  </a:gs>
                  <a:gs pos="100000">
                    <a:srgbClr val="008000"/>
                  </a:gs>
                </a:gsLst>
                <a:lin ang="78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Arial"/>
                  <a:ea typeface="+mn-ea"/>
                  <a:cs typeface="Arial" pitchFamily="34" charset="0"/>
                </a:endParaRPr>
              </a:p>
            </p:txBody>
          </p:sp>
          <p:sp>
            <p:nvSpPr>
              <p:cNvPr id="53" name="Rectangle 166"/>
              <p:cNvSpPr>
                <a:spLocks noChangeArrowheads="1"/>
              </p:cNvSpPr>
              <p:nvPr/>
            </p:nvSpPr>
            <p:spPr bwMode="auto">
              <a:xfrm rot="16200000">
                <a:off x="6280670" y="5271793"/>
                <a:ext cx="584284"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54" name="Rectangle 167"/>
              <p:cNvSpPr>
                <a:spLocks noChangeArrowheads="1"/>
              </p:cNvSpPr>
              <p:nvPr/>
            </p:nvSpPr>
            <p:spPr bwMode="auto">
              <a:xfrm rot="16200000">
                <a:off x="6255083" y="4384710"/>
                <a:ext cx="609081"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HIGH</a:t>
                </a:r>
              </a:p>
            </p:txBody>
          </p:sp>
          <p:sp>
            <p:nvSpPr>
              <p:cNvPr id="55" name="Rectangle 171"/>
              <p:cNvSpPr>
                <a:spLocks noChangeArrowheads="1"/>
              </p:cNvSpPr>
              <p:nvPr/>
            </p:nvSpPr>
            <p:spPr bwMode="auto">
              <a:xfrm rot="16200000">
                <a:off x="6247589" y="4859357"/>
                <a:ext cx="622607" cy="381954"/>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2A2A2A"/>
                    </a:solidFill>
                    <a:effectLst/>
                    <a:uLnTx/>
                    <a:uFillTx/>
                    <a:latin typeface="Calibri" pitchFamily="34" charset="0"/>
                  </a:rPr>
                  <a:t>Impact</a:t>
                </a:r>
              </a:p>
            </p:txBody>
          </p:sp>
          <p:cxnSp>
            <p:nvCxnSpPr>
              <p:cNvPr id="56" name="Straight Connector 55"/>
              <p:cNvCxnSpPr/>
              <p:nvPr/>
            </p:nvCxnSpPr>
            <p:spPr bwMode="auto">
              <a:xfrm rot="5400000">
                <a:off x="6829764" y="5050333"/>
                <a:ext cx="1116013" cy="0"/>
              </a:xfrm>
              <a:prstGeom prst="line">
                <a:avLst/>
              </a:prstGeom>
              <a:noFill/>
              <a:ln w="9525" cap="flat" cmpd="sng" algn="ctr">
                <a:solidFill>
                  <a:srgbClr val="FFFFFF"/>
                </a:solidFill>
                <a:prstDash val="sysDash"/>
              </a:ln>
              <a:effectLst/>
              <a:sp3d/>
            </p:spPr>
          </p:cxnSp>
          <p:cxnSp>
            <p:nvCxnSpPr>
              <p:cNvPr id="57" name="Straight Connector 56"/>
              <p:cNvCxnSpPr/>
              <p:nvPr/>
            </p:nvCxnSpPr>
            <p:spPr bwMode="auto">
              <a:xfrm rot="5400000">
                <a:off x="7458414" y="5050333"/>
                <a:ext cx="1116013" cy="0"/>
              </a:xfrm>
              <a:prstGeom prst="line">
                <a:avLst/>
              </a:prstGeom>
              <a:noFill/>
              <a:ln w="9525" cap="flat" cmpd="sng" algn="ctr">
                <a:solidFill>
                  <a:srgbClr val="FFFFFF"/>
                </a:solidFill>
                <a:prstDash val="sysDash"/>
              </a:ln>
              <a:effectLst/>
              <a:sp3d/>
            </p:spPr>
          </p:cxnSp>
          <p:grpSp>
            <p:nvGrpSpPr>
              <p:cNvPr id="5" name="Group 178"/>
              <p:cNvGrpSpPr>
                <a:grpSpLocks/>
              </p:cNvGrpSpPr>
              <p:nvPr/>
            </p:nvGrpSpPr>
            <p:grpSpPr bwMode="auto">
              <a:xfrm rot="5400000">
                <a:off x="7578575" y="4080004"/>
                <a:ext cx="392113" cy="1934308"/>
                <a:chOff x="6955768" y="3797423"/>
                <a:chExt cx="935679" cy="2665043"/>
              </a:xfrm>
            </p:grpSpPr>
            <p:cxnSp>
              <p:nvCxnSpPr>
                <p:cNvPr id="66" name="Straight Connector 65"/>
                <p:cNvCxnSpPr/>
                <p:nvPr/>
              </p:nvCxnSpPr>
              <p:spPr>
                <a:xfrm rot="5400000">
                  <a:off x="5623245" y="5129944"/>
                  <a:ext cx="2665043" cy="0"/>
                </a:xfrm>
                <a:prstGeom prst="line">
                  <a:avLst/>
                </a:prstGeom>
                <a:noFill/>
                <a:ln w="9525" cap="flat" cmpd="sng" algn="ctr">
                  <a:solidFill>
                    <a:srgbClr val="FFFFFF"/>
                  </a:solidFill>
                  <a:prstDash val="sysDash"/>
                </a:ln>
                <a:effectLst/>
                <a:sp3d/>
              </p:spPr>
            </p:cxnSp>
            <p:cxnSp>
              <p:nvCxnSpPr>
                <p:cNvPr id="67" name="Straight Connector 66"/>
                <p:cNvCxnSpPr/>
                <p:nvPr/>
              </p:nvCxnSpPr>
              <p:spPr>
                <a:xfrm rot="5400000">
                  <a:off x="6558924" y="5129944"/>
                  <a:ext cx="2665043" cy="0"/>
                </a:xfrm>
                <a:prstGeom prst="line">
                  <a:avLst/>
                </a:prstGeom>
                <a:noFill/>
                <a:ln w="9525" cap="flat" cmpd="sng" algn="ctr">
                  <a:solidFill>
                    <a:srgbClr val="FFFFFF"/>
                  </a:solidFill>
                  <a:prstDash val="sysDash"/>
                </a:ln>
                <a:effectLst/>
                <a:sp3d/>
              </p:spPr>
            </p:cxnSp>
          </p:grpSp>
          <p:cxnSp>
            <p:nvCxnSpPr>
              <p:cNvPr id="59" name="Straight Connector 58"/>
              <p:cNvCxnSpPr/>
              <p:nvPr/>
            </p:nvCxnSpPr>
            <p:spPr bwMode="auto">
              <a:xfrm>
                <a:off x="7387771" y="4462164"/>
                <a:ext cx="1432701" cy="839044"/>
              </a:xfrm>
              <a:prstGeom prst="line">
                <a:avLst/>
              </a:prstGeom>
              <a:noFill/>
              <a:ln w="38100" cap="flat" cmpd="sng" algn="ctr">
                <a:solidFill>
                  <a:srgbClr val="FFFFFF"/>
                </a:solidFill>
                <a:prstDash val="solid"/>
              </a:ln>
              <a:effectLst/>
            </p:spPr>
          </p:cxnSp>
          <p:cxnSp>
            <p:nvCxnSpPr>
              <p:cNvPr id="60" name="Straight Connector 59"/>
              <p:cNvCxnSpPr/>
              <p:nvPr/>
            </p:nvCxnSpPr>
            <p:spPr bwMode="auto">
              <a:xfrm>
                <a:off x="6759121" y="4852689"/>
                <a:ext cx="1413279" cy="880567"/>
              </a:xfrm>
              <a:prstGeom prst="line">
                <a:avLst/>
              </a:prstGeom>
              <a:noFill/>
              <a:ln w="38100" cap="flat" cmpd="sng" algn="ctr">
                <a:solidFill>
                  <a:srgbClr val="FFFFFF"/>
                </a:solidFill>
                <a:prstDash val="solid"/>
              </a:ln>
              <a:effectLst/>
            </p:spPr>
          </p:cxnSp>
          <p:cxnSp>
            <p:nvCxnSpPr>
              <p:cNvPr id="61" name="Straight Arrow Connector 60"/>
              <p:cNvCxnSpPr/>
              <p:nvPr/>
            </p:nvCxnSpPr>
            <p:spPr bwMode="auto">
              <a:xfrm rot="5400000" flipH="1" flipV="1">
                <a:off x="6173744" y="5050333"/>
                <a:ext cx="1116013" cy="0"/>
              </a:xfrm>
              <a:prstGeom prst="straightConnector1">
                <a:avLst/>
              </a:prstGeom>
              <a:noFill/>
              <a:ln w="12700" cap="flat" cmpd="sng" algn="ctr">
                <a:solidFill>
                  <a:srgbClr val="2A2A2A"/>
                </a:solidFill>
                <a:prstDash val="solid"/>
                <a:tailEnd type="arrow"/>
              </a:ln>
              <a:effectLst/>
            </p:spPr>
          </p:cxnSp>
          <p:cxnSp>
            <p:nvCxnSpPr>
              <p:cNvPr id="62" name="Straight Arrow Connector 61"/>
              <p:cNvCxnSpPr/>
              <p:nvPr/>
            </p:nvCxnSpPr>
            <p:spPr bwMode="auto">
              <a:xfrm>
                <a:off x="6807478" y="5688618"/>
                <a:ext cx="1837592" cy="0"/>
              </a:xfrm>
              <a:prstGeom prst="straightConnector1">
                <a:avLst/>
              </a:prstGeom>
              <a:noFill/>
              <a:ln w="12700" cap="flat" cmpd="sng" algn="ctr">
                <a:solidFill>
                  <a:srgbClr val="2A2A2A"/>
                </a:solidFill>
                <a:prstDash val="solid"/>
                <a:tailEnd type="arrow"/>
              </a:ln>
              <a:effectLst/>
            </p:spPr>
          </p:cxnSp>
          <p:sp>
            <p:nvSpPr>
              <p:cNvPr id="63" name="Rectangle 168"/>
              <p:cNvSpPr>
                <a:spLocks noChangeArrowheads="1"/>
              </p:cNvSpPr>
              <p:nvPr/>
            </p:nvSpPr>
            <p:spPr bwMode="auto">
              <a:xfrm>
                <a:off x="6712701" y="5643307"/>
                <a:ext cx="793287" cy="32460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64" name="Rectangle 169"/>
              <p:cNvSpPr>
                <a:spLocks noChangeArrowheads="1"/>
              </p:cNvSpPr>
              <p:nvPr/>
            </p:nvSpPr>
            <p:spPr bwMode="auto">
              <a:xfrm>
                <a:off x="8314767" y="5654128"/>
                <a:ext cx="774924" cy="302963"/>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A2A2A"/>
                    </a:solidFill>
                    <a:effectLst/>
                    <a:uLnTx/>
                    <a:uFillTx/>
                    <a:latin typeface="Calibri" pitchFamily="34" charset="0"/>
                  </a:rPr>
                  <a:t>HIGH</a:t>
                </a:r>
              </a:p>
            </p:txBody>
          </p:sp>
          <p:sp>
            <p:nvSpPr>
              <p:cNvPr id="65" name="Rectangle 172"/>
              <p:cNvSpPr>
                <a:spLocks noChangeArrowheads="1"/>
              </p:cNvSpPr>
              <p:nvPr/>
            </p:nvSpPr>
            <p:spPr bwMode="auto">
              <a:xfrm>
                <a:off x="7391264" y="5680547"/>
                <a:ext cx="986102" cy="25968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2A2A2A"/>
                    </a:solidFill>
                    <a:effectLst/>
                    <a:uLnTx/>
                    <a:uFillTx/>
                    <a:latin typeface="Calibri" pitchFamily="34" charset="0"/>
                  </a:rPr>
                  <a:t>Likelihood</a:t>
                </a:r>
              </a:p>
            </p:txBody>
          </p:sp>
        </p:grpSp>
        <p:pic>
          <p:nvPicPr>
            <p:cNvPr id="45"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649209" y="2432461"/>
              <a:ext cx="420873" cy="420873"/>
            </a:xfrm>
            <a:prstGeom prst="rect">
              <a:avLst/>
            </a:prstGeom>
            <a:noFill/>
            <a:scene3d>
              <a:camera prst="isometricRightUp"/>
              <a:lightRig rig="threePt" dir="t"/>
            </a:scene3d>
          </p:spPr>
        </p:pic>
        <p:pic>
          <p:nvPicPr>
            <p:cNvPr id="46"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492851" y="2276103"/>
              <a:ext cx="420873" cy="420873"/>
            </a:xfrm>
            <a:prstGeom prst="rect">
              <a:avLst/>
            </a:prstGeom>
            <a:noFill/>
            <a:scene3d>
              <a:camera prst="isometricRightUp"/>
              <a:lightRig rig="threePt" dir="t"/>
            </a:scene3d>
          </p:spPr>
        </p:pic>
        <p:pic>
          <p:nvPicPr>
            <p:cNvPr id="47"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70238" y="2606633"/>
              <a:ext cx="420873" cy="420873"/>
            </a:xfrm>
            <a:prstGeom prst="rect">
              <a:avLst/>
            </a:prstGeom>
            <a:noFill/>
            <a:scene3d>
              <a:camera prst="isometricRightUp"/>
              <a:lightRig rig="threePt" dir="t"/>
            </a:scene3d>
          </p:spPr>
        </p:pic>
        <p:pic>
          <p:nvPicPr>
            <p:cNvPr id="48"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08882" y="2889662"/>
              <a:ext cx="420873" cy="420873"/>
            </a:xfrm>
            <a:prstGeom prst="rect">
              <a:avLst/>
            </a:prstGeom>
            <a:noFill/>
            <a:scene3d>
              <a:camera prst="isometricRightUp"/>
              <a:lightRig rig="threePt" dir="t"/>
            </a:scene3d>
          </p:spPr>
        </p:pic>
        <p:pic>
          <p:nvPicPr>
            <p:cNvPr id="49" name="Picture 12" descr="C:\Users\jperala\AppData\Local\Microsoft\Windows\Temporary Internet Files\Content.IE5\BVX9UGVO\MC900431635[1].png"/>
            <p:cNvPicPr>
              <a:picLocks noChangeAspect="1" noChangeArrowheads="1"/>
            </p:cNvPicPr>
            <p:nvPr/>
          </p:nvPicPr>
          <p:blipFill>
            <a:blip r:embed="rId8" cstate="print">
              <a:clrChange>
                <a:clrFrom>
                  <a:srgbClr val="FFFFFF"/>
                </a:clrFrom>
                <a:clrTo>
                  <a:srgbClr val="FFFFFF">
                    <a:alpha val="0"/>
                  </a:srgbClr>
                </a:clrTo>
              </a:clrChange>
              <a:grayscl/>
            </a:blip>
            <a:srcRect/>
            <a:stretch>
              <a:fillRect/>
            </a:stretch>
          </p:blipFill>
          <p:spPr bwMode="auto">
            <a:xfrm rot="465727">
              <a:off x="6065344" y="3383519"/>
              <a:ext cx="501711" cy="501711"/>
            </a:xfrm>
            <a:prstGeom prst="rect">
              <a:avLst/>
            </a:prstGeom>
            <a:noFill/>
          </p:spPr>
        </p:pic>
        <p:sp>
          <p:nvSpPr>
            <p:cNvPr id="50" name="Isosceles Triangle 49"/>
            <p:cNvSpPr/>
            <p:nvPr/>
          </p:nvSpPr>
          <p:spPr>
            <a:xfrm rot="5400000">
              <a:off x="2832265" y="575955"/>
              <a:ext cx="1674420" cy="3135087"/>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sp>
          <p:nvSpPr>
            <p:cNvPr id="51" name="Isosceles Triangle 50"/>
            <p:cNvSpPr/>
            <p:nvPr/>
          </p:nvSpPr>
          <p:spPr>
            <a:xfrm rot="5400000" flipV="1">
              <a:off x="6380021" y="810494"/>
              <a:ext cx="1225135" cy="2141519"/>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grpSp>
      <p:sp>
        <p:nvSpPr>
          <p:cNvPr id="35" name="Rectangle 34"/>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success factors in Dev Ops transformation / “Must Fix” </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tools</a:t>
            </a:r>
          </a:p>
          <a:p>
            <a:r>
              <a:rPr lang="en-US" dirty="0" smtClean="0"/>
              <a:t>Dynamic capacity</a:t>
            </a:r>
          </a:p>
          <a:p>
            <a:r>
              <a:rPr lang="en-US" dirty="0" smtClean="0"/>
              <a:t>Automated testing</a:t>
            </a:r>
          </a:p>
          <a:p>
            <a:r>
              <a:rPr lang="en-US" dirty="0" smtClean="0"/>
              <a:t>APM???</a:t>
            </a:r>
          </a:p>
          <a:p>
            <a:r>
              <a:rPr lang="en-US" dirty="0" smtClean="0"/>
              <a:t>Automated security testing</a:t>
            </a:r>
          </a:p>
          <a:p>
            <a:r>
              <a:rPr lang="en-US" dirty="0" smtClean="0"/>
              <a:t>Static code analysis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is not only theoretical approach, this is real life</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Carrefour</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Gartner’s latest Hype Cycle for </a:t>
            </a:r>
            <a:r>
              <a:rPr lang="en-US" dirty="0" err="1" smtClean="0"/>
              <a:t>Enterprice</a:t>
            </a:r>
            <a:r>
              <a:rPr lang="en-US" dirty="0" smtClean="0"/>
              <a:t> Architecture </a:t>
            </a:r>
            <a:r>
              <a:rPr lang="en-US" dirty="0" err="1" smtClean="0"/>
              <a:t>DevOps</a:t>
            </a:r>
            <a:r>
              <a:rPr lang="en-US" dirty="0" smtClean="0"/>
              <a:t> is positioned in the innovation Trigger phase</a:t>
            </a:r>
            <a:endParaRPr lang="en-US" dirty="0"/>
          </a:p>
        </p:txBody>
      </p:sp>
      <p:pic>
        <p:nvPicPr>
          <p:cNvPr id="291842" name="Picture 2"/>
          <p:cNvPicPr>
            <a:picLocks noChangeAspect="1" noChangeArrowheads="1"/>
          </p:cNvPicPr>
          <p:nvPr/>
        </p:nvPicPr>
        <p:blipFill>
          <a:blip r:embed="rId2" cstate="print"/>
          <a:srcRect/>
          <a:stretch>
            <a:fillRect/>
          </a:stretch>
        </p:blipFill>
        <p:spPr bwMode="auto">
          <a:xfrm>
            <a:off x="955343" y="1213077"/>
            <a:ext cx="7792872" cy="5113505"/>
          </a:xfrm>
          <a:prstGeom prst="rect">
            <a:avLst/>
          </a:prstGeom>
          <a:noFill/>
          <a:ln w="9525">
            <a:noFill/>
            <a:miter lim="800000"/>
            <a:headEnd/>
            <a:tailEnd/>
          </a:ln>
        </p:spPr>
      </p:pic>
      <p:sp>
        <p:nvSpPr>
          <p:cNvPr id="5" name="Oval 4"/>
          <p:cNvSpPr/>
          <p:nvPr/>
        </p:nvSpPr>
        <p:spPr>
          <a:xfrm>
            <a:off x="2088106" y="3152631"/>
            <a:ext cx="873457" cy="27295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ectangle 5"/>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has wide experience in agile application lifecycle management </a:t>
            </a:r>
            <a:endParaRPr lang="en-US" dirty="0"/>
          </a:p>
        </p:txBody>
      </p:sp>
      <p:sp>
        <p:nvSpPr>
          <p:cNvPr id="3" name="Content Placeholder 2"/>
          <p:cNvSpPr>
            <a:spLocks noGrp="1"/>
          </p:cNvSpPr>
          <p:nvPr>
            <p:ph idx="1"/>
          </p:nvPr>
        </p:nvSpPr>
        <p:spPr/>
        <p:txBody>
          <a:bodyPr/>
          <a:lstStyle/>
          <a:p>
            <a:r>
              <a:rPr lang="en-US" dirty="0" smtClean="0"/>
              <a:t>Include Philips </a:t>
            </a:r>
            <a:r>
              <a:rPr lang="en-US" dirty="0" err="1" smtClean="0"/>
              <a:t>refefrence</a:t>
            </a:r>
            <a:r>
              <a:rPr lang="en-US" dirty="0" smtClean="0"/>
              <a:t> list</a:t>
            </a:r>
          </a:p>
          <a:p>
            <a:r>
              <a:rPr lang="en-US" dirty="0" err="1" smtClean="0"/>
              <a:t>Picuture</a:t>
            </a:r>
            <a:r>
              <a:rPr lang="en-US" dirty="0" smtClean="0"/>
              <a:t> of logos</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This document describes </a:t>
            </a:r>
            <a:r>
              <a:rPr lang="en-US" sz="2800" dirty="0" err="1" smtClean="0"/>
              <a:t>Capgemini’s</a:t>
            </a:r>
            <a:r>
              <a:rPr lang="en-US" sz="2800" dirty="0" smtClean="0"/>
              <a:t> vision of the future state of managing SOK’s business critical applications</a:t>
            </a:r>
            <a:endParaRPr lang="en-US" sz="2800" dirty="0"/>
          </a:p>
        </p:txBody>
      </p:sp>
      <p:sp>
        <p:nvSpPr>
          <p:cNvPr id="3" name="Content Placeholder 2"/>
          <p:cNvSpPr>
            <a:spLocks noGrp="1"/>
          </p:cNvSpPr>
          <p:nvPr>
            <p:ph idx="1"/>
          </p:nvPr>
        </p:nvSpPr>
        <p:spPr>
          <a:xfrm>
            <a:off x="323392" y="1494769"/>
            <a:ext cx="9582608" cy="2673470"/>
          </a:xfrm>
        </p:spPr>
        <p:txBody>
          <a:bodyPr vert="horz" lIns="108000" tIns="72000" rIns="72000" bIns="72000" rtlCol="0" anchor="t">
            <a:noAutofit/>
          </a:bodyPr>
          <a:lstStyle/>
          <a:p>
            <a:r>
              <a:rPr lang="fi-FI" sz="2000" dirty="0" err="1" smtClean="0"/>
              <a:t>We</a:t>
            </a:r>
            <a:r>
              <a:rPr lang="fi-FI" sz="2000" dirty="0" smtClean="0"/>
              <a:t> </a:t>
            </a:r>
            <a:r>
              <a:rPr lang="fi-FI" sz="2000" dirty="0" err="1" smtClean="0"/>
              <a:t>have</a:t>
            </a:r>
            <a:r>
              <a:rPr lang="fi-FI" sz="2000" dirty="0" smtClean="0"/>
              <a:t> </a:t>
            </a:r>
            <a:r>
              <a:rPr lang="fi-FI" sz="2000" dirty="0" err="1" smtClean="0"/>
              <a:t>created</a:t>
            </a:r>
            <a:r>
              <a:rPr lang="fi-FI" sz="2000" dirty="0" smtClean="0"/>
              <a:t> a </a:t>
            </a:r>
            <a:r>
              <a:rPr lang="fi-FI" sz="2000" dirty="0" err="1" smtClean="0"/>
              <a:t>concrete</a:t>
            </a:r>
            <a:r>
              <a:rPr lang="fi-FI" sz="2000" dirty="0" smtClean="0"/>
              <a:t> vision of the </a:t>
            </a:r>
            <a:r>
              <a:rPr lang="fi-FI" sz="2000" dirty="0" err="1" smtClean="0"/>
              <a:t>Topsi</a:t>
            </a:r>
            <a:r>
              <a:rPr lang="fi-FI" sz="2000" dirty="0" smtClean="0"/>
              <a:t> </a:t>
            </a:r>
            <a:r>
              <a:rPr lang="fi-FI" sz="2000" dirty="0" err="1" smtClean="0"/>
              <a:t>future</a:t>
            </a:r>
            <a:r>
              <a:rPr lang="fi-FI" sz="2000" dirty="0" smtClean="0"/>
              <a:t> </a:t>
            </a:r>
            <a:r>
              <a:rPr lang="fi-FI" sz="2000" dirty="0" err="1" smtClean="0"/>
              <a:t>state</a:t>
            </a:r>
            <a:r>
              <a:rPr lang="fi-FI" sz="2000" dirty="0" smtClean="0"/>
              <a:t> </a:t>
            </a:r>
            <a:r>
              <a:rPr lang="fi-FI" sz="2000" dirty="0" err="1" smtClean="0"/>
              <a:t>application</a:t>
            </a:r>
            <a:r>
              <a:rPr lang="fi-FI" sz="2000" dirty="0" smtClean="0"/>
              <a:t> management </a:t>
            </a:r>
            <a:r>
              <a:rPr lang="fi-FI" sz="2000" dirty="0" err="1" smtClean="0"/>
              <a:t>solution</a:t>
            </a:r>
            <a:r>
              <a:rPr lang="fi-FI" sz="2000" dirty="0" smtClean="0"/>
              <a:t>.</a:t>
            </a:r>
          </a:p>
          <a:p>
            <a:r>
              <a:rPr lang="fi-FI" sz="2000" dirty="0" err="1" smtClean="0"/>
              <a:t>Our</a:t>
            </a:r>
            <a:r>
              <a:rPr lang="fi-FI" sz="2000" dirty="0" smtClean="0"/>
              <a:t> </a:t>
            </a:r>
            <a:r>
              <a:rPr lang="fi-FI" sz="2000" dirty="0" err="1" smtClean="0"/>
              <a:t>approach</a:t>
            </a:r>
            <a:r>
              <a:rPr lang="fi-FI" sz="2000" dirty="0" smtClean="0"/>
              <a:t> and </a:t>
            </a:r>
            <a:r>
              <a:rPr lang="fi-FI" sz="2000" dirty="0" err="1" smtClean="0"/>
              <a:t>solution</a:t>
            </a:r>
            <a:r>
              <a:rPr lang="fi-FI" sz="2000" dirty="0" smtClean="0"/>
              <a:t> is </a:t>
            </a:r>
            <a:r>
              <a:rPr lang="fi-FI" sz="2000" dirty="0" err="1" smtClean="0"/>
              <a:t>built</a:t>
            </a:r>
            <a:r>
              <a:rPr lang="fi-FI" sz="2000" dirty="0" smtClean="0"/>
              <a:t> on…</a:t>
            </a:r>
          </a:p>
          <a:p>
            <a:pPr lvl="1"/>
            <a:r>
              <a:rPr lang="fi-FI" sz="1600" dirty="0" err="1" smtClean="0"/>
              <a:t>Our</a:t>
            </a:r>
            <a:r>
              <a:rPr lang="fi-FI" sz="1600" dirty="0" smtClean="0"/>
              <a:t> </a:t>
            </a:r>
            <a:r>
              <a:rPr lang="fi-FI" sz="1600" dirty="0" err="1" smtClean="0"/>
              <a:t>wide</a:t>
            </a:r>
            <a:r>
              <a:rPr lang="fi-FI" sz="1600" dirty="0" smtClean="0"/>
              <a:t> </a:t>
            </a:r>
            <a:r>
              <a:rPr lang="fi-FI" sz="1600" dirty="0" err="1" smtClean="0"/>
              <a:t>experience</a:t>
            </a:r>
            <a:r>
              <a:rPr lang="fi-FI" sz="1600" dirty="0" smtClean="0"/>
              <a:t> of S Group business and </a:t>
            </a:r>
            <a:r>
              <a:rPr lang="fi-FI" sz="1600" dirty="0" err="1" smtClean="0"/>
              <a:t>applications</a:t>
            </a:r>
            <a:endParaRPr lang="fi-FI" sz="1600" dirty="0" smtClean="0"/>
          </a:p>
          <a:p>
            <a:pPr lvl="1"/>
            <a:r>
              <a:rPr lang="fi-FI" sz="1600" dirty="0" err="1" smtClean="0"/>
              <a:t>Our</a:t>
            </a:r>
            <a:r>
              <a:rPr lang="fi-FI" sz="1600" dirty="0" smtClean="0"/>
              <a:t> </a:t>
            </a:r>
            <a:r>
              <a:rPr lang="fi-FI" sz="1600" dirty="0" err="1" smtClean="0"/>
              <a:t>deep</a:t>
            </a:r>
            <a:r>
              <a:rPr lang="fi-FI" sz="1600" dirty="0" smtClean="0"/>
              <a:t> </a:t>
            </a:r>
            <a:r>
              <a:rPr lang="fi-FI" sz="1600" dirty="0" err="1" smtClean="0"/>
              <a:t>understanding</a:t>
            </a:r>
            <a:r>
              <a:rPr lang="fi-FI" sz="1600" dirty="0" smtClean="0"/>
              <a:t> of </a:t>
            </a:r>
            <a:r>
              <a:rPr lang="fi-FI" sz="1600" dirty="0" err="1" smtClean="0"/>
              <a:t>modern</a:t>
            </a:r>
            <a:r>
              <a:rPr lang="fi-FI" sz="1600" dirty="0" smtClean="0"/>
              <a:t>, </a:t>
            </a:r>
            <a:r>
              <a:rPr lang="fi-FI" sz="1600" dirty="0" err="1" smtClean="0"/>
              <a:t>best</a:t>
            </a:r>
            <a:r>
              <a:rPr lang="fi-FI" sz="1600" dirty="0" smtClean="0"/>
              <a:t> in </a:t>
            </a:r>
            <a:r>
              <a:rPr lang="fi-FI" sz="1600" dirty="0" err="1" smtClean="0"/>
              <a:t>class</a:t>
            </a:r>
            <a:r>
              <a:rPr lang="fi-FI" sz="1600" dirty="0" smtClean="0"/>
              <a:t>, </a:t>
            </a:r>
            <a:r>
              <a:rPr lang="fi-FI" sz="1600" dirty="0" err="1" smtClean="0"/>
              <a:t>agile</a:t>
            </a:r>
            <a:r>
              <a:rPr lang="fi-FI" sz="1600" dirty="0" smtClean="0"/>
              <a:t> </a:t>
            </a:r>
            <a:r>
              <a:rPr lang="fi-FI" sz="1600" dirty="0" err="1" smtClean="0"/>
              <a:t>application</a:t>
            </a:r>
            <a:r>
              <a:rPr lang="fi-FI" sz="1600" dirty="0" smtClean="0"/>
              <a:t> </a:t>
            </a:r>
            <a:r>
              <a:rPr lang="fi-FI" sz="1600" dirty="0" err="1" smtClean="0"/>
              <a:t>development</a:t>
            </a:r>
            <a:r>
              <a:rPr lang="fi-FI" sz="1600" dirty="0" smtClean="0"/>
              <a:t>, </a:t>
            </a:r>
            <a:r>
              <a:rPr lang="fi-FI" sz="1600" dirty="0" err="1" smtClean="0"/>
              <a:t>application</a:t>
            </a:r>
            <a:r>
              <a:rPr lang="fi-FI" sz="1600" dirty="0" smtClean="0"/>
              <a:t> management  and </a:t>
            </a:r>
            <a:r>
              <a:rPr lang="fi-FI" sz="1600" dirty="0" err="1" smtClean="0"/>
              <a:t>application</a:t>
            </a:r>
            <a:r>
              <a:rPr lang="fi-FI" sz="1600" dirty="0" smtClean="0"/>
              <a:t> </a:t>
            </a:r>
            <a:r>
              <a:rPr lang="fi-FI" sz="1600" dirty="0" err="1" smtClean="0"/>
              <a:t>operations</a:t>
            </a:r>
            <a:r>
              <a:rPr lang="fi-FI" sz="1600" dirty="0" smtClean="0"/>
              <a:t> </a:t>
            </a:r>
            <a:r>
              <a:rPr lang="fi-FI" sz="1600" dirty="0" err="1" smtClean="0"/>
              <a:t>delivery</a:t>
            </a:r>
            <a:r>
              <a:rPr lang="fi-FI" sz="1600" dirty="0" smtClean="0"/>
              <a:t> </a:t>
            </a:r>
            <a:r>
              <a:rPr lang="fi-FI" sz="1600" dirty="0" err="1" smtClean="0"/>
              <a:t>methods</a:t>
            </a:r>
            <a:r>
              <a:rPr lang="fi-FI" sz="1600" dirty="0" smtClean="0"/>
              <a:t> and </a:t>
            </a:r>
            <a:r>
              <a:rPr lang="fi-FI" sz="1600" dirty="0" err="1" smtClean="0"/>
              <a:t>practices</a:t>
            </a:r>
            <a:endParaRPr lang="fi-FI" sz="1600" dirty="0" smtClean="0"/>
          </a:p>
          <a:p>
            <a:pPr lvl="1"/>
            <a:r>
              <a:rPr lang="fi-FI" sz="1600" dirty="0" err="1" smtClean="0"/>
              <a:t>Our</a:t>
            </a:r>
            <a:r>
              <a:rPr lang="fi-FI" sz="1600" dirty="0" smtClean="0"/>
              <a:t> </a:t>
            </a:r>
            <a:r>
              <a:rPr lang="fi-FI" sz="1600" dirty="0" err="1" smtClean="0"/>
              <a:t>delivery</a:t>
            </a:r>
            <a:r>
              <a:rPr lang="fi-FI" sz="1600" dirty="0" smtClean="0"/>
              <a:t> </a:t>
            </a:r>
            <a:r>
              <a:rPr lang="fi-FI" sz="1600" dirty="0" err="1" smtClean="0"/>
              <a:t>capabilities</a:t>
            </a:r>
            <a:r>
              <a:rPr lang="fi-FI" sz="1600" dirty="0" smtClean="0"/>
              <a:t> and </a:t>
            </a:r>
            <a:r>
              <a:rPr lang="fi-FI" sz="1600" dirty="0" err="1" smtClean="0"/>
              <a:t>proven</a:t>
            </a:r>
            <a:r>
              <a:rPr lang="fi-FI" sz="1600" dirty="0" smtClean="0"/>
              <a:t> </a:t>
            </a:r>
            <a:r>
              <a:rPr lang="fi-FI" sz="1600" dirty="0" err="1" smtClean="0"/>
              <a:t>tool</a:t>
            </a:r>
            <a:r>
              <a:rPr lang="fi-FI" sz="1600" dirty="0" smtClean="0"/>
              <a:t> set</a:t>
            </a:r>
          </a:p>
          <a:p>
            <a:pPr lvl="1"/>
            <a:r>
              <a:rPr lang="fi-FI" sz="1600" dirty="0" err="1" smtClean="0"/>
              <a:t>Our</a:t>
            </a:r>
            <a:r>
              <a:rPr lang="fi-FI" sz="1600" dirty="0" smtClean="0"/>
              <a:t> </a:t>
            </a:r>
            <a:r>
              <a:rPr lang="fi-FI" sz="1600" dirty="0" err="1" smtClean="0"/>
              <a:t>experiences</a:t>
            </a:r>
            <a:r>
              <a:rPr lang="fi-FI" sz="1600" dirty="0" smtClean="0"/>
              <a:t> of </a:t>
            </a:r>
            <a:r>
              <a:rPr lang="fi-FI" sz="1600" dirty="0" err="1" smtClean="0"/>
              <a:t>similar</a:t>
            </a:r>
            <a:r>
              <a:rPr lang="fi-FI" sz="1600" dirty="0" smtClean="0"/>
              <a:t> </a:t>
            </a:r>
            <a:r>
              <a:rPr lang="fi-FI" sz="1600" dirty="0" err="1" smtClean="0"/>
              <a:t>services</a:t>
            </a:r>
            <a:r>
              <a:rPr lang="fi-FI" sz="1600" dirty="0" smtClean="0"/>
              <a:t> in </a:t>
            </a:r>
            <a:r>
              <a:rPr lang="fi-FI" sz="1600" dirty="0" err="1" smtClean="0"/>
              <a:t>retail</a:t>
            </a:r>
            <a:r>
              <a:rPr lang="fi-FI" sz="1600" dirty="0" smtClean="0"/>
              <a:t> </a:t>
            </a:r>
            <a:r>
              <a:rPr lang="fi-FI" sz="1600" dirty="0" err="1" smtClean="0"/>
              <a:t>industry</a:t>
            </a:r>
            <a:r>
              <a:rPr lang="fi-FI" sz="1600" dirty="0" smtClean="0"/>
              <a:t>.</a:t>
            </a:r>
            <a:endParaRPr lang="fi-FI" sz="1600" dirty="0"/>
          </a:p>
        </p:txBody>
      </p:sp>
      <p:pic>
        <p:nvPicPr>
          <p:cNvPr id="308228" name="Picture 4"/>
          <p:cNvPicPr>
            <a:picLocks noChangeAspect="1" noChangeArrowheads="1"/>
          </p:cNvPicPr>
          <p:nvPr/>
        </p:nvPicPr>
        <p:blipFill>
          <a:blip r:embed="rId3" cstate="print"/>
          <a:srcRect/>
          <a:stretch>
            <a:fillRect/>
          </a:stretch>
        </p:blipFill>
        <p:spPr bwMode="auto">
          <a:xfrm>
            <a:off x="2997994" y="4037614"/>
            <a:ext cx="3910013"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Efficiently</a:t>
            </a:r>
            <a:r>
              <a:rPr lang="fi-FI" sz="2800" dirty="0" smtClean="0"/>
              <a:t> </a:t>
            </a:r>
            <a:r>
              <a:rPr lang="fi-FI" sz="2800" dirty="0" err="1" smtClean="0"/>
              <a:t>managed</a:t>
            </a:r>
            <a:r>
              <a:rPr lang="fi-FI" sz="2800" dirty="0" smtClean="0"/>
              <a:t> </a:t>
            </a:r>
            <a:r>
              <a:rPr lang="fi-FI" sz="2800" dirty="0" err="1" smtClean="0"/>
              <a:t>application</a:t>
            </a:r>
            <a:r>
              <a:rPr lang="fi-FI" sz="2800" dirty="0" smtClean="0"/>
              <a:t> </a:t>
            </a:r>
            <a:r>
              <a:rPr lang="fi-FI" sz="2800" dirty="0" err="1" smtClean="0"/>
              <a:t>lifecycle</a:t>
            </a:r>
            <a:r>
              <a:rPr lang="fi-FI" sz="2800" dirty="0" smtClean="0"/>
              <a:t> </a:t>
            </a:r>
            <a:r>
              <a:rPr lang="fi-FI" sz="2800" dirty="0" err="1" smtClean="0"/>
              <a:t>requires</a:t>
            </a:r>
            <a:r>
              <a:rPr lang="fi-FI" sz="2800" dirty="0" smtClean="0"/>
              <a:t> </a:t>
            </a:r>
            <a:r>
              <a:rPr lang="fi-FI" sz="2800" dirty="0" err="1" smtClean="0"/>
              <a:t>one</a:t>
            </a:r>
            <a:r>
              <a:rPr lang="fi-FI" sz="2800" dirty="0" smtClean="0"/>
              <a:t> </a:t>
            </a:r>
            <a:r>
              <a:rPr lang="fi-FI" sz="2800" dirty="0" err="1" smtClean="0"/>
              <a:t>seamless</a:t>
            </a:r>
            <a:r>
              <a:rPr lang="fi-FI" sz="2800" dirty="0" smtClean="0"/>
              <a:t> and </a:t>
            </a:r>
            <a:r>
              <a:rPr lang="fi-FI" sz="2800" dirty="0" err="1" smtClean="0"/>
              <a:t>agile</a:t>
            </a:r>
            <a:r>
              <a:rPr lang="fi-FI" sz="2800" dirty="0" smtClean="0"/>
              <a:t> </a:t>
            </a:r>
            <a:r>
              <a:rPr lang="fi-FI" sz="2800" dirty="0" err="1" smtClean="0"/>
              <a:t>pipeline</a:t>
            </a:r>
            <a:r>
              <a:rPr lang="fi-FI" sz="2800" dirty="0" smtClean="0"/>
              <a:t> </a:t>
            </a:r>
            <a:r>
              <a:rPr lang="fi-FI" sz="2800" dirty="0" err="1" smtClean="0"/>
              <a:t>from</a:t>
            </a:r>
            <a:r>
              <a:rPr lang="fi-FI" sz="2800" dirty="0" smtClean="0"/>
              <a:t> business to </a:t>
            </a:r>
            <a:r>
              <a:rPr lang="fi-FI" sz="2800" dirty="0" err="1" smtClean="0"/>
              <a:t>operations</a:t>
            </a:r>
            <a:r>
              <a:rPr lang="fi-FI" sz="2800" dirty="0" smtClean="0"/>
              <a:t> </a:t>
            </a:r>
            <a:endParaRPr lang="fi-FI" sz="2800" dirty="0"/>
          </a:p>
        </p:txBody>
      </p:sp>
      <p:sp>
        <p:nvSpPr>
          <p:cNvPr id="3" name="Content Placeholder 2"/>
          <p:cNvSpPr>
            <a:spLocks noGrp="1"/>
          </p:cNvSpPr>
          <p:nvPr>
            <p:ph idx="1"/>
          </p:nvPr>
        </p:nvSpPr>
        <p:spPr>
          <a:xfrm>
            <a:off x="323393" y="1501977"/>
            <a:ext cx="9438125" cy="932465"/>
          </a:xfrm>
        </p:spPr>
        <p:txBody>
          <a:bodyPr/>
          <a:lstStyle/>
          <a:p>
            <a:r>
              <a:rPr lang="fi-FI" sz="2000" dirty="0" err="1" smtClean="0"/>
              <a:t>Our</a:t>
            </a:r>
            <a:r>
              <a:rPr lang="fi-FI" sz="2000" dirty="0" smtClean="0"/>
              <a:t> </a:t>
            </a:r>
            <a:r>
              <a:rPr lang="fi-FI" sz="2000" dirty="0" err="1" smtClean="0"/>
              <a:t>solution</a:t>
            </a:r>
            <a:r>
              <a:rPr lang="fi-FI" sz="2000" dirty="0" smtClean="0"/>
              <a:t> </a:t>
            </a:r>
            <a:r>
              <a:rPr lang="fi-FI" sz="2000" dirty="0" err="1" smtClean="0"/>
              <a:t>removes</a:t>
            </a:r>
            <a:r>
              <a:rPr lang="fi-FI" sz="2000" dirty="0" smtClean="0"/>
              <a:t> the </a:t>
            </a:r>
            <a:r>
              <a:rPr lang="fi-FI" sz="2000" dirty="0" err="1" smtClean="0"/>
              <a:t>borderlines</a:t>
            </a:r>
            <a:r>
              <a:rPr lang="fi-FI" sz="2000" dirty="0" smtClean="0"/>
              <a:t> </a:t>
            </a:r>
            <a:r>
              <a:rPr lang="fi-FI" sz="2000" dirty="0" err="1" smtClean="0"/>
              <a:t>between</a:t>
            </a:r>
            <a:r>
              <a:rPr lang="fi-FI" sz="2000" dirty="0" smtClean="0"/>
              <a:t> </a:t>
            </a:r>
            <a:r>
              <a:rPr lang="fi-FI" sz="2000" dirty="0" err="1" smtClean="0"/>
              <a:t>application</a:t>
            </a:r>
            <a:r>
              <a:rPr lang="fi-FI" sz="2000" dirty="0" smtClean="0"/>
              <a:t> </a:t>
            </a:r>
            <a:r>
              <a:rPr lang="fi-FI" sz="2000" dirty="0" err="1" smtClean="0"/>
              <a:t>development</a:t>
            </a:r>
            <a:r>
              <a:rPr lang="fi-FI" sz="2000" dirty="0" smtClean="0"/>
              <a:t> and </a:t>
            </a:r>
            <a:r>
              <a:rPr lang="fi-FI" sz="2000" dirty="0" err="1" smtClean="0"/>
              <a:t>application</a:t>
            </a:r>
            <a:r>
              <a:rPr lang="fi-FI" sz="2000" dirty="0" smtClean="0"/>
              <a:t> </a:t>
            </a:r>
            <a:r>
              <a:rPr lang="fi-FI" sz="2000" dirty="0" err="1" smtClean="0"/>
              <a:t>operations</a:t>
            </a:r>
            <a:r>
              <a:rPr lang="fi-FI" sz="2000" dirty="0" smtClean="0"/>
              <a:t> </a:t>
            </a:r>
            <a:r>
              <a:rPr lang="fi-FI" sz="2000" dirty="0" err="1" smtClean="0"/>
              <a:t>thus</a:t>
            </a:r>
            <a:r>
              <a:rPr lang="fi-FI" sz="2000" dirty="0" smtClean="0"/>
              <a:t> </a:t>
            </a:r>
            <a:r>
              <a:rPr lang="fi-FI" sz="2000" dirty="0" err="1" smtClean="0"/>
              <a:t>bringing</a:t>
            </a:r>
            <a:r>
              <a:rPr lang="fi-FI" sz="2000" dirty="0" smtClean="0"/>
              <a:t> </a:t>
            </a:r>
            <a:r>
              <a:rPr lang="fi-FI" sz="2000" dirty="0" err="1" smtClean="0"/>
              <a:t>true</a:t>
            </a:r>
            <a:r>
              <a:rPr lang="fi-FI" sz="2000" dirty="0" smtClean="0"/>
              <a:t> </a:t>
            </a:r>
            <a:r>
              <a:rPr lang="fi-FI" sz="2000" dirty="0" err="1" smtClean="0"/>
              <a:t>agility</a:t>
            </a:r>
            <a:r>
              <a:rPr lang="fi-FI" sz="2000" dirty="0" smtClean="0"/>
              <a:t> to the </a:t>
            </a:r>
            <a:r>
              <a:rPr lang="fi-FI" sz="2000" dirty="0" err="1" smtClean="0"/>
              <a:t>whole</a:t>
            </a:r>
            <a:r>
              <a:rPr lang="fi-FI" sz="2000" dirty="0" smtClean="0"/>
              <a:t> </a:t>
            </a:r>
            <a:r>
              <a:rPr lang="fi-FI" sz="2000" dirty="0" err="1" smtClean="0"/>
              <a:t>pipeline</a:t>
            </a:r>
            <a:r>
              <a:rPr lang="fi-FI" sz="2000" dirty="0" smtClean="0"/>
              <a:t> </a:t>
            </a:r>
            <a:r>
              <a:rPr lang="fi-FI" sz="2000" dirty="0" err="1" smtClean="0"/>
              <a:t>end-to-end</a:t>
            </a:r>
            <a:r>
              <a:rPr lang="fi-FI" sz="2000" dirty="0" smtClean="0"/>
              <a:t>.  </a:t>
            </a:r>
            <a:endParaRPr lang="fi-FI" sz="2000" dirty="0"/>
          </a:p>
        </p:txBody>
      </p:sp>
      <p:sp>
        <p:nvSpPr>
          <p:cNvPr id="4" name="Rounded Rectangle 3"/>
          <p:cNvSpPr/>
          <p:nvPr/>
        </p:nvSpPr>
        <p:spPr>
          <a:xfrm>
            <a:off x="1128161"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Business</a:t>
            </a:r>
          </a:p>
        </p:txBody>
      </p:sp>
      <p:sp>
        <p:nvSpPr>
          <p:cNvPr id="5" name="Rounded Rectangle 4"/>
          <p:cNvSpPr/>
          <p:nvPr/>
        </p:nvSpPr>
        <p:spPr>
          <a:xfrm>
            <a:off x="3063818"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Development</a:t>
            </a:r>
          </a:p>
        </p:txBody>
      </p:sp>
      <p:sp>
        <p:nvSpPr>
          <p:cNvPr id="6" name="Rounded Rectangle 5"/>
          <p:cNvSpPr/>
          <p:nvPr/>
        </p:nvSpPr>
        <p:spPr>
          <a:xfrm>
            <a:off x="4985561"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err="1" smtClean="0">
                <a:solidFill>
                  <a:schemeClr val="tx2">
                    <a:lumMod val="50000"/>
                  </a:schemeClr>
                </a:solidFill>
              </a:rPr>
              <a:t>Testing</a:t>
            </a:r>
            <a:endParaRPr lang="fi-FI" sz="1600" i="1" dirty="0" smtClean="0">
              <a:solidFill>
                <a:schemeClr val="tx2">
                  <a:lumMod val="50000"/>
                </a:schemeClr>
              </a:solidFill>
            </a:endParaRPr>
          </a:p>
        </p:txBody>
      </p:sp>
      <p:sp>
        <p:nvSpPr>
          <p:cNvPr id="7" name="Rounded Rectangle 6"/>
          <p:cNvSpPr/>
          <p:nvPr/>
        </p:nvSpPr>
        <p:spPr>
          <a:xfrm>
            <a:off x="6921218"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Operations</a:t>
            </a:r>
          </a:p>
        </p:txBody>
      </p:sp>
      <p:sp>
        <p:nvSpPr>
          <p:cNvPr id="8" name="Pentagon 7"/>
          <p:cNvSpPr/>
          <p:nvPr/>
        </p:nvSpPr>
        <p:spPr>
          <a:xfrm>
            <a:off x="323393" y="3218221"/>
            <a:ext cx="9438125" cy="1591291"/>
          </a:xfrm>
          <a:prstGeom prst="homePlate">
            <a:avLst>
              <a:gd name="adj" fmla="val 23333"/>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i-FI" sz="1600" b="1" dirty="0" err="1" smtClean="0">
                <a:solidFill>
                  <a:schemeClr val="bg1"/>
                </a:solidFill>
              </a:rPr>
              <a:t>Topsi</a:t>
            </a:r>
            <a:r>
              <a:rPr lang="fi-FI" sz="1600" b="1" dirty="0" smtClean="0">
                <a:solidFill>
                  <a:schemeClr val="bg1"/>
                </a:solidFill>
              </a:rPr>
              <a:t> 2.0 </a:t>
            </a:r>
            <a:r>
              <a:rPr lang="fi-FI" sz="1600" b="1" dirty="0" err="1" smtClean="0">
                <a:solidFill>
                  <a:schemeClr val="bg1"/>
                </a:solidFill>
              </a:rPr>
              <a:t>Application</a:t>
            </a:r>
            <a:r>
              <a:rPr lang="fi-FI" sz="1600" b="1" dirty="0" smtClean="0">
                <a:solidFill>
                  <a:schemeClr val="bg1"/>
                </a:solidFill>
              </a:rPr>
              <a:t> </a:t>
            </a:r>
            <a:r>
              <a:rPr lang="fi-FI" sz="1600" b="1" dirty="0" err="1" smtClean="0">
                <a:solidFill>
                  <a:schemeClr val="bg1"/>
                </a:solidFill>
              </a:rPr>
              <a:t>Lifecycle</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Integration</a:t>
            </a:r>
            <a:r>
              <a:rPr lang="fi-FI" sz="1600" b="1" dirty="0" smtClean="0">
                <a:solidFill>
                  <a:schemeClr val="bg1"/>
                </a:solidFill>
              </a:rPr>
              <a:t> – </a:t>
            </a: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Delivery</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Agile</a:t>
            </a:r>
            <a:r>
              <a:rPr lang="fi-FI" sz="1600" b="1" dirty="0" smtClean="0">
                <a:solidFill>
                  <a:schemeClr val="bg1"/>
                </a:solidFill>
              </a:rPr>
              <a:t> Development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Testing</a:t>
            </a:r>
            <a:r>
              <a:rPr lang="fi-FI" sz="1600" b="1" dirty="0" smtClean="0">
                <a:solidFill>
                  <a:schemeClr val="bg1"/>
                </a:solidFill>
              </a:rPr>
              <a: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Deployment</a:t>
            </a:r>
            <a:r>
              <a:rPr lang="fi-FI" sz="1600" b="1" dirty="0" smtClean="0">
                <a:solidFill>
                  <a:schemeClr val="bg1"/>
                </a:solidFill>
              </a:rPr>
              <a:t> – </a:t>
            </a:r>
            <a:r>
              <a:rPr lang="fi-FI" sz="1600" b="1" dirty="0" err="1" smtClean="0">
                <a:solidFill>
                  <a:schemeClr val="bg1"/>
                </a:solidFill>
              </a:rPr>
              <a:t>Scalable</a:t>
            </a:r>
            <a:r>
              <a:rPr lang="fi-FI" sz="1600" b="1" dirty="0" smtClean="0">
                <a:solidFill>
                  <a:schemeClr val="bg1"/>
                </a:solidFill>
              </a:rPr>
              <a:t> </a:t>
            </a:r>
            <a:r>
              <a:rPr lang="fi-FI" sz="1600" b="1" dirty="0" err="1" smtClean="0">
                <a:solidFill>
                  <a:schemeClr val="bg1"/>
                </a:solidFill>
              </a:rPr>
              <a:t>Infrastructure</a:t>
            </a:r>
            <a:endParaRPr lang="fi-FI" sz="1600" b="1" dirty="0" smtClean="0">
              <a:solidFill>
                <a:schemeClr val="bg1"/>
              </a:solidFill>
            </a:endParaRPr>
          </a:p>
        </p:txBody>
      </p:sp>
      <p:sp>
        <p:nvSpPr>
          <p:cNvPr id="10" name="Rectangle à coins arrondis 6"/>
          <p:cNvSpPr/>
          <p:nvPr/>
        </p:nvSpPr>
        <p:spPr bwMode="auto">
          <a:xfrm>
            <a:off x="687214" y="5590380"/>
            <a:ext cx="8505824" cy="641445"/>
          </a:xfrm>
          <a:prstGeom prst="roundRect">
            <a:avLst/>
          </a:prstGeom>
          <a:solidFill>
            <a:schemeClr val="tx2"/>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This approach brings unbeatable benefits but requires a major mindset change </a:t>
            </a:r>
          </a:p>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and transformation from several silos to one pipeline.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2"/>
          <p:cNvGrpSpPr/>
          <p:nvPr/>
        </p:nvGrpSpPr>
        <p:grpSpPr>
          <a:xfrm>
            <a:off x="5242950" y="1962406"/>
            <a:ext cx="4663440" cy="3566160"/>
            <a:chOff x="5029200" y="2057406"/>
            <a:chExt cx="4663440" cy="3566160"/>
          </a:xfrm>
        </p:grpSpPr>
        <p:pic>
          <p:nvPicPr>
            <p:cNvPr id="9" name="Picture 2"/>
            <p:cNvPicPr>
              <a:picLocks noChangeArrowheads="1"/>
            </p:cNvPicPr>
            <p:nvPr/>
          </p:nvPicPr>
          <p:blipFill>
            <a:blip r:embed="rId2" cstate="email"/>
            <a:srcRect/>
            <a:stretch>
              <a:fillRect/>
            </a:stretch>
          </p:blipFill>
          <p:spPr bwMode="auto">
            <a:xfrm>
              <a:off x="5029200" y="2057406"/>
              <a:ext cx="4663440" cy="3566160"/>
            </a:xfrm>
            <a:prstGeom prst="rect">
              <a:avLst/>
            </a:prstGeom>
            <a:noFill/>
            <a:ln w="19050" cap="flat" cmpd="sng" algn="ctr">
              <a:noFill/>
              <a:prstDash val="solid"/>
              <a:miter lim="800000"/>
              <a:headEnd/>
              <a:tailEnd/>
            </a:ln>
          </p:spPr>
        </p:pic>
        <p:graphicFrame>
          <p:nvGraphicFramePr>
            <p:cNvPr id="11" name="Diagram 10"/>
            <p:cNvGraphicFramePr/>
            <p:nvPr>
              <p:extLst>
                <p:ext uri="{D42A27DB-BD31-4B8C-83A1-F6EECF244321}">
                  <p14:modId xmlns:p14="http://schemas.microsoft.com/office/powerpoint/2010/main" xmlns="" val="1817588001"/>
                </p:ext>
              </p:extLst>
            </p:nvPr>
          </p:nvGraphicFramePr>
          <p:xfrm>
            <a:off x="6196496" y="2743206"/>
            <a:ext cx="2261704"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09250" name="Picture 2"/>
          <p:cNvPicPr>
            <a:picLocks noChangeAspect="1" noChangeArrowheads="1"/>
          </p:cNvPicPr>
          <p:nvPr/>
        </p:nvPicPr>
        <p:blipFill>
          <a:blip r:embed="rId8" cstate="print"/>
          <a:srcRect/>
          <a:stretch>
            <a:fillRect/>
          </a:stretch>
        </p:blipFill>
        <p:spPr bwMode="auto">
          <a:xfrm>
            <a:off x="-5247" y="1998939"/>
            <a:ext cx="4371975" cy="3471863"/>
          </a:xfrm>
          <a:prstGeom prst="rect">
            <a:avLst/>
          </a:prstGeom>
          <a:noFill/>
          <a:ln w="9525">
            <a:noFill/>
            <a:miter lim="800000"/>
            <a:headEnd/>
            <a:tailEnd/>
          </a:ln>
        </p:spPr>
      </p:pic>
      <p:sp>
        <p:nvSpPr>
          <p:cNvPr id="14" name="Isosceles Triangle 13"/>
          <p:cNvSpPr/>
          <p:nvPr/>
        </p:nvSpPr>
        <p:spPr>
          <a:xfrm rot="5400000">
            <a:off x="3227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09253" name="Picture 5"/>
          <p:cNvPicPr>
            <a:picLocks noChangeAspect="1" noChangeArrowheads="1"/>
          </p:cNvPicPr>
          <p:nvPr/>
        </p:nvPicPr>
        <p:blipFill>
          <a:blip r:embed="rId9" cstate="print"/>
          <a:srcRect/>
          <a:stretch>
            <a:fillRect/>
          </a:stretch>
        </p:blipFill>
        <p:spPr bwMode="auto">
          <a:xfrm>
            <a:off x="7161486" y="1211285"/>
            <a:ext cx="691746" cy="691746"/>
          </a:xfrm>
          <a:prstGeom prst="rect">
            <a:avLst/>
          </a:prstGeom>
          <a:noFill/>
          <a:ln w="9525">
            <a:noFill/>
            <a:miter lim="800000"/>
            <a:headEnd/>
            <a:tailEnd/>
          </a:ln>
        </p:spPr>
      </p:pic>
      <p:pic>
        <p:nvPicPr>
          <p:cNvPr id="15" name="Picture 5"/>
          <p:cNvPicPr>
            <a:picLocks noChangeAspect="1" noChangeArrowheads="1"/>
          </p:cNvPicPr>
          <p:nvPr/>
        </p:nvPicPr>
        <p:blipFill>
          <a:blip r:embed="rId9" cstate="print"/>
          <a:srcRect/>
          <a:stretch>
            <a:fillRect/>
          </a:stretch>
        </p:blipFill>
        <p:spPr bwMode="auto">
          <a:xfrm>
            <a:off x="1981214" y="1270660"/>
            <a:ext cx="691746" cy="691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We have chosen this approach due to the multiple benefits it brings to SOK in terms of improved quality…</a:t>
            </a:r>
            <a:endParaRPr lang="en-GB" sz="2800" dirty="0" smtClean="0"/>
          </a:p>
        </p:txBody>
      </p:sp>
      <p:sp>
        <p:nvSpPr>
          <p:cNvPr id="33800" name="Rectangle 5"/>
          <p:cNvSpPr>
            <a:spLocks noChangeArrowheads="1"/>
          </p:cNvSpPr>
          <p:nvPr/>
        </p:nvSpPr>
        <p:spPr bwMode="auto">
          <a:xfrm>
            <a:off x="4215740" y="1974400"/>
            <a:ext cx="5047013" cy="1638950"/>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Easy and faster access to new features and business functionalities</a:t>
            </a:r>
            <a:r>
              <a:rPr lang="en-US" sz="1400" dirty="0" smtClean="0"/>
              <a:t>: capability to meet the constantly changing business requirements</a:t>
            </a:r>
          </a:p>
          <a:p>
            <a:pPr marL="192088" lvl="2" indent="-188913">
              <a:spcBef>
                <a:spcPct val="20000"/>
              </a:spcBef>
              <a:buFontTx/>
              <a:buChar char="•"/>
            </a:pPr>
            <a:r>
              <a:rPr lang="en-US" sz="1400" b="1" dirty="0" smtClean="0"/>
              <a:t>Higher end-to-end availability</a:t>
            </a:r>
            <a:r>
              <a:rPr lang="en-US" sz="1400" dirty="0" smtClean="0"/>
              <a:t> and successful days at business processes due to:</a:t>
            </a:r>
          </a:p>
          <a:p>
            <a:pPr marL="649261" lvl="3" indent="-188913">
              <a:spcBef>
                <a:spcPct val="20000"/>
              </a:spcBef>
              <a:buFontTx/>
              <a:buChar char="•"/>
            </a:pPr>
            <a:r>
              <a:rPr lang="en-US" sz="1400" dirty="0" smtClean="0"/>
              <a:t>Less disruptive upgrades </a:t>
            </a:r>
          </a:p>
          <a:p>
            <a:pPr marL="649261" lvl="3" indent="-188913">
              <a:spcBef>
                <a:spcPct val="20000"/>
              </a:spcBef>
              <a:buFontTx/>
              <a:buChar char="•"/>
            </a:pPr>
            <a:r>
              <a:rPr lang="en-US" sz="1400" dirty="0" smtClean="0"/>
              <a:t>Less hand-</a:t>
            </a:r>
            <a:r>
              <a:rPr lang="en-US" sz="1400" dirty="0" err="1" smtClean="0"/>
              <a:t>overs</a:t>
            </a:r>
            <a:r>
              <a:rPr lang="en-US" sz="1400" dirty="0" smtClean="0"/>
              <a:t> within release deployments</a:t>
            </a:r>
          </a:p>
          <a:p>
            <a:pPr marL="649261" lvl="3" indent="-188913">
              <a:spcBef>
                <a:spcPct val="20000"/>
              </a:spcBef>
              <a:buFontTx/>
              <a:buChar char="•"/>
            </a:pPr>
            <a:r>
              <a:rPr lang="en-US" sz="1400" dirty="0" smtClean="0"/>
              <a:t>Automated provisioning</a:t>
            </a:r>
          </a:p>
          <a:p>
            <a:pPr marL="649261" lvl="3" indent="-188913">
              <a:spcBef>
                <a:spcPct val="20000"/>
              </a:spcBef>
              <a:buFontTx/>
              <a:buChar char="•"/>
            </a:pPr>
            <a:r>
              <a:rPr lang="en-US" sz="1400" dirty="0" smtClean="0"/>
              <a:t>Automated testing</a:t>
            </a:r>
          </a:p>
          <a:p>
            <a:pPr marL="649261" lvl="3" indent="-188913">
              <a:spcBef>
                <a:spcPct val="20000"/>
              </a:spcBef>
              <a:buFontTx/>
              <a:buChar char="•"/>
            </a:pPr>
            <a:r>
              <a:rPr lang="en-US" sz="1400" dirty="0" smtClean="0"/>
              <a:t>Automated deployments</a:t>
            </a:r>
          </a:p>
          <a:p>
            <a:pPr marL="192088" lvl="2" indent="-188913">
              <a:spcBef>
                <a:spcPct val="20000"/>
              </a:spcBef>
              <a:buFontTx/>
              <a:buChar char="•"/>
            </a:pPr>
            <a:r>
              <a:rPr lang="en-US" sz="1400" b="1" dirty="0" smtClean="0"/>
              <a:t>Better change management</a:t>
            </a:r>
            <a:r>
              <a:rPr lang="en-US" sz="1400" dirty="0" smtClean="0"/>
              <a:t> in the whole environment</a:t>
            </a:r>
          </a:p>
          <a:p>
            <a:pPr marL="192088" lvl="2" indent="-188913">
              <a:spcBef>
                <a:spcPct val="20000"/>
              </a:spcBef>
              <a:buFontTx/>
              <a:buChar char="•"/>
            </a:pPr>
            <a:r>
              <a:rPr lang="en-US" sz="1400" b="1" dirty="0" smtClean="0"/>
              <a:t>Improved security.</a:t>
            </a:r>
          </a:p>
        </p:txBody>
      </p:sp>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80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3380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Improved Quality</a:t>
            </a:r>
            <a:endParaRPr lang="en-US" sz="1400" b="1" i="1" dirty="0">
              <a:solidFill>
                <a:schemeClr val="bg1"/>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 in terms of increased flexibility and agility throughout the pipeline…</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spcBef>
                <a:spcPct val="20000"/>
              </a:spcBef>
            </a:pPr>
            <a:r>
              <a:rPr lang="de-DE" sz="1600" b="1" dirty="0" smtClean="0">
                <a:solidFill>
                  <a:schemeClr val="bg1"/>
                </a:solidFill>
              </a:rPr>
              <a:t>Flexibility and Agility</a:t>
            </a:r>
            <a:endParaRPr lang="en-US" sz="1600" b="1" dirty="0" smtClean="0">
              <a:solidFill>
                <a:schemeClr val="bg1"/>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sp>
        <p:nvSpPr>
          <p:cNvPr id="18" name="Rectangle 4"/>
          <p:cNvSpPr>
            <a:spLocks noChangeArrowheads="1"/>
          </p:cNvSpPr>
          <p:nvPr/>
        </p:nvSpPr>
        <p:spPr bwMode="auto">
          <a:xfrm>
            <a:off x="4215740" y="1974599"/>
            <a:ext cx="5047013" cy="1402275"/>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Faster time-to-market </a:t>
            </a:r>
            <a:r>
              <a:rPr lang="en-US" sz="1400" dirty="0" smtClean="0"/>
              <a:t>of solutions that meet changing business needs due to:</a:t>
            </a:r>
          </a:p>
          <a:p>
            <a:pPr marL="649261" lvl="3" indent="-188913">
              <a:spcBef>
                <a:spcPct val="20000"/>
              </a:spcBef>
              <a:buFontTx/>
              <a:buChar char="•"/>
            </a:pPr>
            <a:r>
              <a:rPr lang="en-US" sz="1400" dirty="0" smtClean="0"/>
              <a:t>Built-in flexibility when moving from Waterfall IT to Agile IT </a:t>
            </a:r>
          </a:p>
          <a:p>
            <a:pPr marL="649261" lvl="3" indent="-188913">
              <a:spcBef>
                <a:spcPct val="20000"/>
              </a:spcBef>
              <a:buFontTx/>
              <a:buChar char="•"/>
            </a:pPr>
            <a:r>
              <a:rPr lang="en-US" sz="1400" dirty="0" smtClean="0"/>
              <a:t>Acceptance of changes in smaller, granular and manageable portions</a:t>
            </a:r>
          </a:p>
          <a:p>
            <a:pPr marL="649261" lvl="3" indent="-188913">
              <a:spcBef>
                <a:spcPct val="20000"/>
              </a:spcBef>
              <a:buFontTx/>
              <a:buChar char="•"/>
            </a:pPr>
            <a:r>
              <a:rPr lang="en-US" sz="1400" dirty="0" smtClean="0"/>
              <a:t>Shorter development-to-production lifecycle</a:t>
            </a:r>
          </a:p>
          <a:p>
            <a:pPr marL="649261" lvl="3" indent="-188913">
              <a:spcBef>
                <a:spcPct val="20000"/>
              </a:spcBef>
              <a:buFontTx/>
              <a:buChar char="•"/>
            </a:pPr>
            <a:r>
              <a:rPr lang="en-US" sz="1400" dirty="0" smtClean="0"/>
              <a:t>Increased automation level in </a:t>
            </a:r>
          </a:p>
          <a:p>
            <a:pPr marL="1106435" lvl="4" indent="-188913">
              <a:spcBef>
                <a:spcPct val="20000"/>
              </a:spcBef>
              <a:buFontTx/>
              <a:buChar char="•"/>
            </a:pPr>
            <a:r>
              <a:rPr lang="en-US" sz="1400" dirty="0" smtClean="0"/>
              <a:t>Continuous integration</a:t>
            </a:r>
          </a:p>
          <a:p>
            <a:pPr marL="1106435" lvl="4" indent="-188913">
              <a:spcBef>
                <a:spcPct val="20000"/>
              </a:spcBef>
              <a:buFontTx/>
              <a:buChar char="•"/>
            </a:pPr>
            <a:r>
              <a:rPr lang="en-US" sz="1400" dirty="0" smtClean="0"/>
              <a:t>Testing</a:t>
            </a:r>
          </a:p>
          <a:p>
            <a:pPr marL="1106435" lvl="4" indent="-188913">
              <a:spcBef>
                <a:spcPct val="20000"/>
              </a:spcBef>
              <a:buFontTx/>
              <a:buChar char="•"/>
            </a:pPr>
            <a:r>
              <a:rPr lang="en-US" sz="1400" dirty="0" smtClean="0"/>
              <a:t>Continuous deployment</a:t>
            </a:r>
          </a:p>
          <a:p>
            <a:pPr marL="1106435" lvl="4" indent="-188913">
              <a:spcBef>
                <a:spcPct val="20000"/>
              </a:spcBef>
              <a:buFontTx/>
              <a:buChar char="•"/>
            </a:pPr>
            <a:r>
              <a:rPr lang="en-US" sz="1400" dirty="0" smtClean="0"/>
              <a:t>Infrastructure provisioning</a:t>
            </a:r>
          </a:p>
          <a:p>
            <a:pPr marL="192088" lvl="2" indent="-188913">
              <a:spcBef>
                <a:spcPct val="20000"/>
              </a:spcBef>
              <a:buFontTx/>
              <a:buChar char="•"/>
            </a:pPr>
            <a:r>
              <a:rPr lang="en-US" sz="1400" b="1" dirty="0" smtClean="0"/>
              <a:t>Improved capability to cope with changes in </a:t>
            </a:r>
            <a:r>
              <a:rPr lang="en-US" sz="1400" b="1" dirty="0" err="1" smtClean="0"/>
              <a:t>Topsi</a:t>
            </a:r>
            <a:r>
              <a:rPr lang="en-US" sz="1400" b="1" dirty="0" smtClean="0"/>
              <a:t> application landscape</a:t>
            </a:r>
            <a:r>
              <a:rPr lang="en-US" sz="1400" dirty="0" smtClean="0"/>
              <a:t> </a:t>
            </a:r>
          </a:p>
          <a:p>
            <a:pPr marL="649261" lvl="3" indent="-188913">
              <a:spcBef>
                <a:spcPct val="20000"/>
              </a:spcBef>
              <a:buFontTx/>
              <a:buChar char="•"/>
            </a:pPr>
            <a:r>
              <a:rPr lang="en-US" sz="1400" dirty="0" smtClean="0"/>
              <a:t>For example support </a:t>
            </a:r>
            <a:r>
              <a:rPr lang="en-US" sz="1400" dirty="0" err="1" smtClean="0"/>
              <a:t>Topsi</a:t>
            </a:r>
            <a:r>
              <a:rPr lang="en-US" sz="1400" dirty="0" smtClean="0"/>
              <a:t> landscape SATO transitions.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Lower Lifecycle Costs</a:t>
            </a:r>
            <a:endParaRPr lang="en-US" sz="1600" b="1" dirty="0" smtClean="0">
              <a:solidFill>
                <a:schemeClr val="bg1"/>
              </a:solidFill>
            </a:endParaRPr>
          </a:p>
        </p:txBody>
      </p:sp>
      <p:sp>
        <p:nvSpPr>
          <p:cNvPr id="19" name="Rectangle 11"/>
          <p:cNvSpPr>
            <a:spLocks noChangeArrowheads="1"/>
          </p:cNvSpPr>
          <p:nvPr/>
        </p:nvSpPr>
        <p:spPr bwMode="auto">
          <a:xfrm>
            <a:off x="4215740" y="1975625"/>
            <a:ext cx="5047013" cy="1242662"/>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Significantly lower development costs </a:t>
            </a:r>
            <a:r>
              <a:rPr lang="en-US" sz="1400" dirty="0" smtClean="0"/>
              <a:t>due to </a:t>
            </a:r>
          </a:p>
          <a:p>
            <a:pPr marL="649261" lvl="3" indent="-188913">
              <a:spcBef>
                <a:spcPct val="20000"/>
              </a:spcBef>
              <a:buFontTx/>
              <a:buChar char="•"/>
            </a:pPr>
            <a:r>
              <a:rPr lang="en-US" sz="1400" dirty="0" smtClean="0"/>
              <a:t>Simplified and agile </a:t>
            </a:r>
            <a:r>
              <a:rPr lang="en-US" sz="1400" dirty="0" err="1" smtClean="0"/>
              <a:t>sw</a:t>
            </a:r>
            <a:r>
              <a:rPr lang="en-US" sz="1400" dirty="0" smtClean="0"/>
              <a:t>-development process (e.g. case </a:t>
            </a:r>
            <a:r>
              <a:rPr lang="en-US" sz="1400" dirty="0" err="1" smtClean="0"/>
              <a:t>Fosteri</a:t>
            </a:r>
            <a:r>
              <a:rPr lang="en-US" sz="1400" dirty="0" smtClean="0"/>
              <a:t>)</a:t>
            </a:r>
          </a:p>
          <a:p>
            <a:pPr marL="649261" lvl="3" indent="-188913">
              <a:spcBef>
                <a:spcPct val="20000"/>
              </a:spcBef>
              <a:buFontTx/>
              <a:buChar char="•"/>
            </a:pPr>
            <a:r>
              <a:rPr lang="en-US" sz="1400" dirty="0" smtClean="0"/>
              <a:t>Efficient use of </a:t>
            </a:r>
            <a:r>
              <a:rPr lang="en-US" sz="1400" dirty="0" err="1" smtClean="0"/>
              <a:t>offshoring</a:t>
            </a:r>
            <a:r>
              <a:rPr lang="en-US" sz="1400" dirty="0" smtClean="0"/>
              <a:t> also in development</a:t>
            </a:r>
          </a:p>
          <a:p>
            <a:pPr marL="192088" lvl="2" indent="-188913">
              <a:spcBef>
                <a:spcPct val="20000"/>
              </a:spcBef>
              <a:buFontTx/>
              <a:buChar char="•"/>
            </a:pPr>
            <a:r>
              <a:rPr lang="en-US" sz="1400" b="1" dirty="0" smtClean="0"/>
              <a:t>Less manual work</a:t>
            </a:r>
            <a:r>
              <a:rPr lang="en-US" sz="1400" dirty="0" smtClean="0"/>
              <a:t> in all phases due to increased automation</a:t>
            </a:r>
          </a:p>
          <a:p>
            <a:pPr marL="192088" lvl="2" indent="-188913">
              <a:spcBef>
                <a:spcPct val="20000"/>
              </a:spcBef>
              <a:buFontTx/>
              <a:buChar char="•"/>
            </a:pPr>
            <a:r>
              <a:rPr lang="en-US" sz="1400" b="1" dirty="0" smtClean="0"/>
              <a:t>Lower infrastructure costs</a:t>
            </a:r>
            <a:r>
              <a:rPr lang="en-US" sz="1400" dirty="0" smtClean="0"/>
              <a:t> due to dynamic, scalable capacity and resource scaling</a:t>
            </a:r>
          </a:p>
          <a:p>
            <a:pPr marL="192088" lvl="2" indent="-188913">
              <a:spcBef>
                <a:spcPct val="20000"/>
              </a:spcBef>
              <a:buFontTx/>
              <a:buChar char="•"/>
            </a:pPr>
            <a:r>
              <a:rPr lang="en-US" sz="1400" b="1" dirty="0" smtClean="0"/>
              <a:t>Lower license costs</a:t>
            </a:r>
            <a:r>
              <a:rPr lang="en-US" sz="1400" dirty="0" smtClean="0"/>
              <a:t> due to use of </a:t>
            </a:r>
            <a:r>
              <a:rPr lang="en-US" sz="1400" dirty="0" err="1" smtClean="0"/>
              <a:t>SaaS</a:t>
            </a:r>
            <a:r>
              <a:rPr lang="en-US" sz="1400" dirty="0" smtClean="0"/>
              <a:t> and Open-Source Software tools</a:t>
            </a:r>
          </a:p>
          <a:p>
            <a:pPr marL="192088" lvl="2" indent="-188913">
              <a:spcBef>
                <a:spcPct val="20000"/>
              </a:spcBef>
              <a:buFontTx/>
              <a:buChar char="•"/>
            </a:pPr>
            <a:r>
              <a:rPr lang="en-US" sz="1400" b="1" dirty="0" smtClean="0"/>
              <a:t>Less effort spent on wasteful deliveries</a:t>
            </a:r>
            <a:r>
              <a:rPr lang="en-US" sz="1400" dirty="0" smtClean="0"/>
              <a:t> due to stable and predictable releases.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2234</TotalTime>
  <Words>1270</Words>
  <Application>Microsoft Office PowerPoint</Application>
  <PresentationFormat>A4 Paper (210x297 mm)</PresentationFormat>
  <Paragraphs>291</Paragraphs>
  <Slides>30</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ppt_Template_Capgemini_03_13</vt:lpstr>
      <vt:lpstr>Closing slides</vt:lpstr>
      <vt:lpstr>think-cell Slide</vt:lpstr>
      <vt:lpstr>Slide 1</vt:lpstr>
      <vt:lpstr>Slide 2</vt:lpstr>
      <vt:lpstr>This document describes Capgemini’s vision of the future state of managing SOK’s business critical applications</vt:lpstr>
      <vt:lpstr>Efficiently managed application lifecycle requires one seamless and agile pipeline from business to operations </vt:lpstr>
      <vt:lpstr>The objective is to simplify and streamline the application lifecycle management from development to operations</vt:lpstr>
      <vt:lpstr>We have chosen this approach due to the multiple benefits it brings to SOK in terms of improved quality…</vt:lpstr>
      <vt:lpstr>… in terms of increased flexibility and agility throughout the pipeline…</vt:lpstr>
      <vt:lpstr>…and remarkable overall cost savings</vt:lpstr>
      <vt:lpstr>Slide 9</vt:lpstr>
      <vt:lpstr>Efficiently managed application lifecycle in SOK’s complex environment</vt:lpstr>
      <vt:lpstr>Agile principles support application life cycle management </vt:lpstr>
      <vt:lpstr>The application lifecycle from business to operations</vt:lpstr>
      <vt:lpstr>Continous Delivery technology model</vt:lpstr>
      <vt:lpstr>Continuous build and deployment....</vt:lpstr>
      <vt:lpstr>Server automation and virtualisation</vt:lpstr>
      <vt:lpstr>Test automation</vt:lpstr>
      <vt:lpstr>Application performance monitoring</vt:lpstr>
      <vt:lpstr>XXX</vt:lpstr>
      <vt:lpstr>Slide 19</vt:lpstr>
      <vt:lpstr>One cross-functional team is responsible for the application product end-to-end</vt:lpstr>
      <vt:lpstr>Certain roles are vital for successful implementation of agile methods throughout application lifecycle </vt:lpstr>
      <vt:lpstr>One team works efficiently cross border using war room</vt:lpstr>
      <vt:lpstr>Slide 23</vt:lpstr>
      <vt:lpstr>Critical success factors in Dev Ops transformation / “Must Fix” </vt:lpstr>
      <vt:lpstr>Slide 25</vt:lpstr>
      <vt:lpstr>This is not only theoretical approach, this is real life</vt:lpstr>
      <vt:lpstr>Case Carrefour</vt:lpstr>
      <vt:lpstr>In Gartner’s latest Hype Cycle for Enterprice Architecture DevOps is positioned in the innovation Trigger phase</vt:lpstr>
      <vt:lpstr>Capgemini has wide experience in agile application lifecycle management </vt:lpstr>
      <vt:lpstr>Slide 30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malanko</cp:lastModifiedBy>
  <cp:revision>897</cp:revision>
  <dcterms:created xsi:type="dcterms:W3CDTF">2011-01-05T12:56:36Z</dcterms:created>
  <dcterms:modified xsi:type="dcterms:W3CDTF">2015-08-18T14:03:28Z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