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Layouts/slideLayout13.xml" ContentType="application/vnd.openxmlformats-officedocument.presentationml.slideLayout+xml"/>
  <Override PartName="/ppt/tags/tag56.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diagrams/layout1.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tags/tag59.xml" ContentType="application/vnd.openxmlformats-officedocument.presentationml.tags+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slideLayouts/slideLayout14.xml" ContentType="application/vnd.openxmlformats-officedocument.presentationml.slideLayout+xml"/>
  <Override PartName="/ppt/tags/tag4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slideLayouts/slideLayout12.xml" ContentType="application/vnd.openxmlformats-officedocument.presentationml.slideLayout+xml"/>
  <Override PartName="/ppt/tags/tag55.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Default Extension="gif" ContentType="image/gif"/>
  <Override PartName="/ppt/tags/tag6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4"/>
    <p:sldMasterId id="2147483950" r:id="rId5"/>
  </p:sldMasterIdLst>
  <p:notesMasterIdLst>
    <p:notesMasterId r:id="rId47"/>
  </p:notesMasterIdLst>
  <p:handoutMasterIdLst>
    <p:handoutMasterId r:id="rId48"/>
  </p:handoutMasterIdLst>
  <p:sldIdLst>
    <p:sldId id="580" r:id="rId6"/>
    <p:sldId id="587" r:id="rId7"/>
    <p:sldId id="627" r:id="rId8"/>
    <p:sldId id="628" r:id="rId9"/>
    <p:sldId id="629" r:id="rId10"/>
    <p:sldId id="630" r:id="rId11"/>
    <p:sldId id="636" r:id="rId12"/>
    <p:sldId id="632" r:id="rId13"/>
    <p:sldId id="608" r:id="rId14"/>
    <p:sldId id="644" r:id="rId15"/>
    <p:sldId id="643" r:id="rId16"/>
    <p:sldId id="589" r:id="rId17"/>
    <p:sldId id="633" r:id="rId18"/>
    <p:sldId id="617" r:id="rId19"/>
    <p:sldId id="625" r:id="rId20"/>
    <p:sldId id="593" r:id="rId21"/>
    <p:sldId id="647" r:id="rId22"/>
    <p:sldId id="646" r:id="rId23"/>
    <p:sldId id="623" r:id="rId24"/>
    <p:sldId id="645" r:id="rId25"/>
    <p:sldId id="624" r:id="rId26"/>
    <p:sldId id="642" r:id="rId27"/>
    <p:sldId id="626" r:id="rId28"/>
    <p:sldId id="609" r:id="rId29"/>
    <p:sldId id="619" r:id="rId30"/>
    <p:sldId id="620" r:id="rId31"/>
    <p:sldId id="621" r:id="rId32"/>
    <p:sldId id="610" r:id="rId33"/>
    <p:sldId id="601" r:id="rId34"/>
    <p:sldId id="611" r:id="rId35"/>
    <p:sldId id="604" r:id="rId36"/>
    <p:sldId id="638" r:id="rId37"/>
    <p:sldId id="606" r:id="rId38"/>
    <p:sldId id="637" r:id="rId39"/>
    <p:sldId id="639" r:id="rId40"/>
    <p:sldId id="640" r:id="rId41"/>
    <p:sldId id="641" r:id="rId42"/>
    <p:sldId id="605" r:id="rId43"/>
    <p:sldId id="648" r:id="rId44"/>
    <p:sldId id="607" r:id="rId45"/>
    <p:sldId id="612" r:id="rId46"/>
  </p:sldIdLst>
  <p:sldSz cx="9906000" cy="6858000" type="A4"/>
  <p:notesSz cx="6797675" cy="9926638"/>
  <p:defaultTextStyle>
    <a:defPPr>
      <a:defRPr lang="en-US"/>
    </a:defPPr>
    <a:lvl1pPr marL="0" algn="l" defTabSz="914347" rtl="0" eaLnBrk="1" latinLnBrk="0" hangingPunct="1">
      <a:defRPr sz="1800" kern="1200">
        <a:solidFill>
          <a:schemeClr val="tx1"/>
        </a:solidFill>
        <a:latin typeface="+mn-lt"/>
        <a:ea typeface="+mn-ea"/>
        <a:cs typeface="+mn-cs"/>
      </a:defRPr>
    </a:lvl1pPr>
    <a:lvl2pPr marL="457173"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0"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6"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272" userDrawn="1">
          <p15:clr>
            <a:srgbClr val="A4A3A4"/>
          </p15:clr>
        </p15:guide>
        <p15:guide id="2" pos="1724" userDrawn="1">
          <p15:clr>
            <a:srgbClr val="A4A3A4"/>
          </p15:clr>
        </p15:guide>
        <p15:guide id="3" pos="565" userDrawn="1">
          <p15:clr>
            <a:srgbClr val="A4A3A4"/>
          </p15:clr>
        </p15:guide>
        <p15:guide id="4" pos="3264" userDrawn="1">
          <p15:clr>
            <a:srgbClr val="A4A3A4"/>
          </p15:clr>
        </p15:guide>
        <p15:guide id="5" pos="6082" userDrawn="1">
          <p15:clr>
            <a:srgbClr val="A4A3A4"/>
          </p15:clr>
        </p15:guide>
        <p15:guide id="6" pos="566">
          <p15:clr>
            <a:srgbClr val="A4A3A4"/>
          </p15:clr>
        </p15:guide>
      </p15:sldGuideLst>
    </p:ext>
    <p:ext uri="{2D200454-40CA-4A62-9FC3-DE9A4176ACB9}">
      <p15:notesGuideLst xmlns:p15="http://schemas.microsoft.com/office/powerpoint/2012/main" xmlns="">
        <p15:guide id="1" orient="horz" pos="3224">
          <p15:clr>
            <a:srgbClr val="A4A3A4"/>
          </p15:clr>
        </p15:guide>
        <p15:guide id="2" pos="2236">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24D7E"/>
    <a:srgbClr val="FCB2C2"/>
    <a:srgbClr val="F4E9E0"/>
    <a:srgbClr val="CCE9AD"/>
    <a:srgbClr val="D6F9D3"/>
    <a:srgbClr val="00B0F0"/>
    <a:srgbClr val="EDE9E6"/>
    <a:srgbClr val="4970B7"/>
    <a:srgbClr val="0066FF"/>
    <a:srgbClr val="F0F0F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1" autoAdjust="0"/>
    <p:restoredTop sz="95645" autoAdjust="0"/>
  </p:normalViewPr>
  <p:slideViewPr>
    <p:cSldViewPr snapToGrid="0" snapToObjects="1">
      <p:cViewPr>
        <p:scale>
          <a:sx n="78" d="100"/>
          <a:sy n="78" d="100"/>
        </p:scale>
        <p:origin x="-1644" y="-294"/>
      </p:cViewPr>
      <p:guideLst>
        <p:guide orient="horz" pos="1272"/>
        <p:guide pos="1724"/>
        <p:guide pos="565"/>
        <p:guide pos="3264"/>
        <p:guide pos="6082"/>
        <p:guide pos="566"/>
      </p:guideLst>
    </p:cSldViewPr>
  </p:slideViewPr>
  <p:outlineViewPr>
    <p:cViewPr>
      <p:scale>
        <a:sx n="33" d="100"/>
        <a:sy n="33" d="100"/>
      </p:scale>
      <p:origin x="0" y="0"/>
    </p:cViewPr>
    <p:sldLst>
      <p:sld r:id="rId1" collapse="1"/>
      <p:sld r:id="rId2" collapse="1"/>
      <p:sld r:id="rId3" collapse="1"/>
    </p:sldLst>
  </p:outlineViewPr>
  <p:notesTextViewPr>
    <p:cViewPr>
      <p:scale>
        <a:sx n="3" d="2"/>
        <a:sy n="3" d="2"/>
      </p:scale>
      <p:origin x="0" y="0"/>
    </p:cViewPr>
  </p:notesTextViewPr>
  <p:sorterViewPr>
    <p:cViewPr>
      <p:scale>
        <a:sx n="90" d="100"/>
        <a:sy n="90" d="100"/>
      </p:scale>
      <p:origin x="0" y="786"/>
    </p:cViewPr>
  </p:sorterViewPr>
  <p:notesViewPr>
    <p:cSldViewPr snapToGrid="0" snapToObjects="1">
      <p:cViewPr varScale="1">
        <p:scale>
          <a:sx n="97" d="100"/>
          <a:sy n="97" d="100"/>
        </p:scale>
        <p:origin x="-5448" y="-120"/>
      </p:cViewPr>
      <p:guideLst>
        <p:guide orient="horz" pos="3224"/>
        <p:guide orient="horz" pos="3127"/>
        <p:guide pos="2236"/>
        <p:guide pos="2141"/>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7.xml"/><Relationship Id="rId1"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5D4EFA-7297-4669-980E-A3B7B12FAF74}" type="doc">
      <dgm:prSet loTypeId="urn:microsoft.com/office/officeart/2005/8/layout/arrow1" loCatId="process" qsTypeId="urn:microsoft.com/office/officeart/2005/8/quickstyle/simple1" qsCatId="simple" csTypeId="urn:microsoft.com/office/officeart/2005/8/colors/accent5_2" csCatId="accent5" phldr="1"/>
      <dgm:spPr/>
      <dgm:t>
        <a:bodyPr/>
        <a:lstStyle/>
        <a:p>
          <a:endParaRPr lang="en-US"/>
        </a:p>
      </dgm:t>
    </dgm:pt>
    <dgm:pt modelId="{8E9CBF88-790D-4FCA-8D49-2ACB69AAF365}">
      <dgm:prSet phldrT="[Text]"/>
      <dgm:spPr/>
      <dgm:t>
        <a:bodyPr/>
        <a:lstStyle/>
        <a:p>
          <a:r>
            <a:rPr lang="en-US" dirty="0" smtClean="0"/>
            <a:t>1</a:t>
          </a:r>
          <a:endParaRPr lang="en-US" dirty="0"/>
        </a:p>
      </dgm:t>
    </dgm:pt>
    <dgm:pt modelId="{495269F1-98D9-4C1F-BF93-086E3CDE2F9D}" type="parTrans" cxnId="{C241809A-277C-430D-A1C9-99ED718A70D1}">
      <dgm:prSet/>
      <dgm:spPr/>
      <dgm:t>
        <a:bodyPr/>
        <a:lstStyle/>
        <a:p>
          <a:endParaRPr lang="en-US"/>
        </a:p>
      </dgm:t>
    </dgm:pt>
    <dgm:pt modelId="{4666F94F-5CB7-4C0C-AEE3-FF71290BB163}" type="sibTrans" cxnId="{C241809A-277C-430D-A1C9-99ED718A70D1}">
      <dgm:prSet/>
      <dgm:spPr/>
      <dgm:t>
        <a:bodyPr/>
        <a:lstStyle/>
        <a:p>
          <a:endParaRPr lang="en-US"/>
        </a:p>
      </dgm:t>
    </dgm:pt>
    <dgm:pt modelId="{47733865-2A7C-4F98-8125-8268B4F8FF12}">
      <dgm:prSet phldrT="[Text]"/>
      <dgm:spPr/>
      <dgm:t>
        <a:bodyPr/>
        <a:lstStyle/>
        <a:p>
          <a:r>
            <a:rPr lang="en-US" dirty="0" smtClean="0"/>
            <a:t>2</a:t>
          </a:r>
          <a:endParaRPr lang="en-US" dirty="0"/>
        </a:p>
      </dgm:t>
    </dgm:pt>
    <dgm:pt modelId="{863AD93B-2638-4727-B630-FB9DEA916A58}" type="parTrans" cxnId="{AC9D1980-F207-4442-97F4-D99E67301F8F}">
      <dgm:prSet/>
      <dgm:spPr/>
      <dgm:t>
        <a:bodyPr/>
        <a:lstStyle/>
        <a:p>
          <a:endParaRPr lang="en-US"/>
        </a:p>
      </dgm:t>
    </dgm:pt>
    <dgm:pt modelId="{36EEB98D-E451-4EFD-93D6-94E59556A6D2}" type="sibTrans" cxnId="{AC9D1980-F207-4442-97F4-D99E67301F8F}">
      <dgm:prSet/>
      <dgm:spPr/>
      <dgm:t>
        <a:bodyPr/>
        <a:lstStyle/>
        <a:p>
          <a:endParaRPr lang="en-US"/>
        </a:p>
      </dgm:t>
    </dgm:pt>
    <dgm:pt modelId="{902D8312-036A-4A17-912B-097998BB372A}">
      <dgm:prSet phldrT="[Text]"/>
      <dgm:spPr/>
      <dgm:t>
        <a:bodyPr/>
        <a:lstStyle/>
        <a:p>
          <a:r>
            <a:rPr lang="en-US" dirty="0" smtClean="0"/>
            <a:t>3</a:t>
          </a:r>
          <a:endParaRPr lang="en-US" dirty="0"/>
        </a:p>
      </dgm:t>
    </dgm:pt>
    <dgm:pt modelId="{7AC3A0A3-0D71-4947-9988-955C957826E9}" type="parTrans" cxnId="{28B531A1-DD9B-4463-B70F-2F5D9EDD36D2}">
      <dgm:prSet/>
      <dgm:spPr/>
      <dgm:t>
        <a:bodyPr/>
        <a:lstStyle/>
        <a:p>
          <a:endParaRPr lang="en-US"/>
        </a:p>
      </dgm:t>
    </dgm:pt>
    <dgm:pt modelId="{3F4EBA70-C1F6-41F9-B580-527E07344067}" type="sibTrans" cxnId="{28B531A1-DD9B-4463-B70F-2F5D9EDD36D2}">
      <dgm:prSet/>
      <dgm:spPr/>
      <dgm:t>
        <a:bodyPr/>
        <a:lstStyle/>
        <a:p>
          <a:endParaRPr lang="en-US"/>
        </a:p>
      </dgm:t>
    </dgm:pt>
    <dgm:pt modelId="{B444B903-62DC-454D-A0AB-320B019DC46C}">
      <dgm:prSet phldrT="[Text]"/>
      <dgm:spPr/>
      <dgm:t>
        <a:bodyPr/>
        <a:lstStyle/>
        <a:p>
          <a:r>
            <a:rPr lang="en-US" dirty="0" smtClean="0"/>
            <a:t>4</a:t>
          </a:r>
          <a:endParaRPr lang="en-US" dirty="0"/>
        </a:p>
      </dgm:t>
    </dgm:pt>
    <dgm:pt modelId="{CA55AA5A-A3C6-4FA8-BA2C-64ACFA88A434}" type="parTrans" cxnId="{7040AA2B-E0A0-40BB-BD9C-110599F190BD}">
      <dgm:prSet/>
      <dgm:spPr/>
      <dgm:t>
        <a:bodyPr/>
        <a:lstStyle/>
        <a:p>
          <a:endParaRPr lang="en-US"/>
        </a:p>
      </dgm:t>
    </dgm:pt>
    <dgm:pt modelId="{5E79569C-FAC0-4274-B9B9-91B5B3D80EDF}" type="sibTrans" cxnId="{7040AA2B-E0A0-40BB-BD9C-110599F190BD}">
      <dgm:prSet/>
      <dgm:spPr/>
      <dgm:t>
        <a:bodyPr/>
        <a:lstStyle/>
        <a:p>
          <a:endParaRPr lang="en-US"/>
        </a:p>
      </dgm:t>
    </dgm:pt>
    <dgm:pt modelId="{0A497A20-AF38-4389-AB18-088FAD09EF48}">
      <dgm:prSet phldrT="[Text]"/>
      <dgm:spPr/>
      <dgm:t>
        <a:bodyPr/>
        <a:lstStyle/>
        <a:p>
          <a:r>
            <a:rPr lang="en-US" dirty="0" smtClean="0"/>
            <a:t>5</a:t>
          </a:r>
          <a:endParaRPr lang="en-US" dirty="0"/>
        </a:p>
      </dgm:t>
    </dgm:pt>
    <dgm:pt modelId="{E9522AA7-EFD5-4021-AF77-C6D1B39A7A47}" type="parTrans" cxnId="{9AAFD299-49C5-47B5-BA73-E44AE70B284C}">
      <dgm:prSet/>
      <dgm:spPr/>
      <dgm:t>
        <a:bodyPr/>
        <a:lstStyle/>
        <a:p>
          <a:endParaRPr lang="en-US"/>
        </a:p>
      </dgm:t>
    </dgm:pt>
    <dgm:pt modelId="{6165B691-D43F-4821-8055-4AFB5426042E}" type="sibTrans" cxnId="{9AAFD299-49C5-47B5-BA73-E44AE70B284C}">
      <dgm:prSet/>
      <dgm:spPr/>
      <dgm:t>
        <a:bodyPr/>
        <a:lstStyle/>
        <a:p>
          <a:endParaRPr lang="en-US"/>
        </a:p>
      </dgm:t>
    </dgm:pt>
    <dgm:pt modelId="{95A916A5-88D4-449B-80BE-3849DB179FE9}">
      <dgm:prSet phldrT="[Text]"/>
      <dgm:spPr/>
      <dgm:t>
        <a:bodyPr/>
        <a:lstStyle/>
        <a:p>
          <a:r>
            <a:rPr lang="en-US" dirty="0" smtClean="0"/>
            <a:t>6</a:t>
          </a:r>
          <a:endParaRPr lang="en-US" dirty="0"/>
        </a:p>
      </dgm:t>
    </dgm:pt>
    <dgm:pt modelId="{0EC805CC-0A65-4DBD-9023-C2879D3B79B5}" type="parTrans" cxnId="{6450A577-D337-4A84-A97C-E81C79E81573}">
      <dgm:prSet/>
      <dgm:spPr/>
      <dgm:t>
        <a:bodyPr/>
        <a:lstStyle/>
        <a:p>
          <a:endParaRPr lang="en-US"/>
        </a:p>
      </dgm:t>
    </dgm:pt>
    <dgm:pt modelId="{D112D115-CFE8-43B9-8A48-B3F9F16F6D65}" type="sibTrans" cxnId="{6450A577-D337-4A84-A97C-E81C79E81573}">
      <dgm:prSet/>
      <dgm:spPr/>
      <dgm:t>
        <a:bodyPr/>
        <a:lstStyle/>
        <a:p>
          <a:endParaRPr lang="en-US"/>
        </a:p>
      </dgm:t>
    </dgm:pt>
    <dgm:pt modelId="{5248C194-E9E8-48ED-B71A-ED6D349565D1}">
      <dgm:prSet phldrT="[Text]"/>
      <dgm:spPr/>
      <dgm:t>
        <a:bodyPr/>
        <a:lstStyle/>
        <a:p>
          <a:r>
            <a:rPr lang="en-US" dirty="0" smtClean="0"/>
            <a:t>7</a:t>
          </a:r>
          <a:endParaRPr lang="en-US" dirty="0"/>
        </a:p>
      </dgm:t>
    </dgm:pt>
    <dgm:pt modelId="{2E8947B6-1175-4069-99D9-7F88BABA21B1}" type="parTrans" cxnId="{00D6FF1A-5566-424B-91C3-F1DFE3E7F0E6}">
      <dgm:prSet/>
      <dgm:spPr/>
      <dgm:t>
        <a:bodyPr/>
        <a:lstStyle/>
        <a:p>
          <a:endParaRPr lang="en-US"/>
        </a:p>
      </dgm:t>
    </dgm:pt>
    <dgm:pt modelId="{92DEBABF-E96F-4BB1-9708-F53923141E3D}" type="sibTrans" cxnId="{00D6FF1A-5566-424B-91C3-F1DFE3E7F0E6}">
      <dgm:prSet/>
      <dgm:spPr/>
      <dgm:t>
        <a:bodyPr/>
        <a:lstStyle/>
        <a:p>
          <a:endParaRPr lang="en-US"/>
        </a:p>
      </dgm:t>
    </dgm:pt>
    <dgm:pt modelId="{5349EC79-FCB4-44BE-9268-FEEA7631930F}">
      <dgm:prSet phldrT="[Text]"/>
      <dgm:spPr/>
      <dgm:t>
        <a:bodyPr/>
        <a:lstStyle/>
        <a:p>
          <a:r>
            <a:rPr lang="en-US" dirty="0" smtClean="0"/>
            <a:t>8</a:t>
          </a:r>
          <a:endParaRPr lang="en-US" dirty="0"/>
        </a:p>
      </dgm:t>
    </dgm:pt>
    <dgm:pt modelId="{8473BDC7-C948-4027-B83A-93637AA695B9}" type="parTrans" cxnId="{B44D8294-4105-46D9-B3E8-6873D84859E5}">
      <dgm:prSet/>
      <dgm:spPr/>
      <dgm:t>
        <a:bodyPr/>
        <a:lstStyle/>
        <a:p>
          <a:endParaRPr lang="en-US"/>
        </a:p>
      </dgm:t>
    </dgm:pt>
    <dgm:pt modelId="{593107DA-1995-41D1-B3B0-98D1B9871548}" type="sibTrans" cxnId="{B44D8294-4105-46D9-B3E8-6873D84859E5}">
      <dgm:prSet/>
      <dgm:spPr/>
      <dgm:t>
        <a:bodyPr/>
        <a:lstStyle/>
        <a:p>
          <a:endParaRPr lang="en-US"/>
        </a:p>
      </dgm:t>
    </dgm:pt>
    <dgm:pt modelId="{2A2425C7-EAD1-41E9-8ED5-F22DA4A9153B}" type="pres">
      <dgm:prSet presAssocID="{0A5D4EFA-7297-4669-980E-A3B7B12FAF74}" presName="cycle" presStyleCnt="0">
        <dgm:presLayoutVars>
          <dgm:dir/>
          <dgm:resizeHandles val="exact"/>
        </dgm:presLayoutVars>
      </dgm:prSet>
      <dgm:spPr/>
      <dgm:t>
        <a:bodyPr/>
        <a:lstStyle/>
        <a:p>
          <a:endParaRPr lang="en-US"/>
        </a:p>
      </dgm:t>
    </dgm:pt>
    <dgm:pt modelId="{A4C95D05-1748-4D31-BD24-2C12331A11EB}" type="pres">
      <dgm:prSet presAssocID="{8E9CBF88-790D-4FCA-8D49-2ACB69AAF365}" presName="arrow" presStyleLbl="node1" presStyleIdx="0" presStyleCnt="8">
        <dgm:presLayoutVars>
          <dgm:bulletEnabled val="1"/>
        </dgm:presLayoutVars>
      </dgm:prSet>
      <dgm:spPr/>
      <dgm:t>
        <a:bodyPr/>
        <a:lstStyle/>
        <a:p>
          <a:endParaRPr lang="en-US"/>
        </a:p>
      </dgm:t>
    </dgm:pt>
    <dgm:pt modelId="{61E00566-D221-49BA-9F21-9B5DF9CDEDEF}" type="pres">
      <dgm:prSet presAssocID="{47733865-2A7C-4F98-8125-8268B4F8FF12}" presName="arrow" presStyleLbl="node1" presStyleIdx="1" presStyleCnt="8">
        <dgm:presLayoutVars>
          <dgm:bulletEnabled val="1"/>
        </dgm:presLayoutVars>
      </dgm:prSet>
      <dgm:spPr/>
      <dgm:t>
        <a:bodyPr/>
        <a:lstStyle/>
        <a:p>
          <a:endParaRPr lang="en-US"/>
        </a:p>
      </dgm:t>
    </dgm:pt>
    <dgm:pt modelId="{CBEA9D6E-EB9E-4217-9FF1-51A0D6C3C5CE}" type="pres">
      <dgm:prSet presAssocID="{902D8312-036A-4A17-912B-097998BB372A}" presName="arrow" presStyleLbl="node1" presStyleIdx="2" presStyleCnt="8">
        <dgm:presLayoutVars>
          <dgm:bulletEnabled val="1"/>
        </dgm:presLayoutVars>
      </dgm:prSet>
      <dgm:spPr/>
      <dgm:t>
        <a:bodyPr/>
        <a:lstStyle/>
        <a:p>
          <a:endParaRPr lang="en-US"/>
        </a:p>
      </dgm:t>
    </dgm:pt>
    <dgm:pt modelId="{2A4AF2C9-F841-4837-BA1E-80A1B8E700F9}" type="pres">
      <dgm:prSet presAssocID="{B444B903-62DC-454D-A0AB-320B019DC46C}" presName="arrow" presStyleLbl="node1" presStyleIdx="3" presStyleCnt="8">
        <dgm:presLayoutVars>
          <dgm:bulletEnabled val="1"/>
        </dgm:presLayoutVars>
      </dgm:prSet>
      <dgm:spPr/>
      <dgm:t>
        <a:bodyPr/>
        <a:lstStyle/>
        <a:p>
          <a:endParaRPr lang="en-US"/>
        </a:p>
      </dgm:t>
    </dgm:pt>
    <dgm:pt modelId="{71213DB7-95D6-4E01-8F95-F2CE6AAF74D5}" type="pres">
      <dgm:prSet presAssocID="{0A497A20-AF38-4389-AB18-088FAD09EF48}" presName="arrow" presStyleLbl="node1" presStyleIdx="4" presStyleCnt="8">
        <dgm:presLayoutVars>
          <dgm:bulletEnabled val="1"/>
        </dgm:presLayoutVars>
      </dgm:prSet>
      <dgm:spPr/>
      <dgm:t>
        <a:bodyPr/>
        <a:lstStyle/>
        <a:p>
          <a:endParaRPr lang="en-US"/>
        </a:p>
      </dgm:t>
    </dgm:pt>
    <dgm:pt modelId="{D2E31FCA-1A19-4B27-8A7F-22F608289349}" type="pres">
      <dgm:prSet presAssocID="{95A916A5-88D4-449B-80BE-3849DB179FE9}" presName="arrow" presStyleLbl="node1" presStyleIdx="5" presStyleCnt="8">
        <dgm:presLayoutVars>
          <dgm:bulletEnabled val="1"/>
        </dgm:presLayoutVars>
      </dgm:prSet>
      <dgm:spPr/>
      <dgm:t>
        <a:bodyPr/>
        <a:lstStyle/>
        <a:p>
          <a:endParaRPr lang="en-US"/>
        </a:p>
      </dgm:t>
    </dgm:pt>
    <dgm:pt modelId="{EF5E8B6F-813E-402F-8C43-01FF0B1F500C}" type="pres">
      <dgm:prSet presAssocID="{5248C194-E9E8-48ED-B71A-ED6D349565D1}" presName="arrow" presStyleLbl="node1" presStyleIdx="6" presStyleCnt="8">
        <dgm:presLayoutVars>
          <dgm:bulletEnabled val="1"/>
        </dgm:presLayoutVars>
      </dgm:prSet>
      <dgm:spPr/>
      <dgm:t>
        <a:bodyPr/>
        <a:lstStyle/>
        <a:p>
          <a:endParaRPr lang="en-US"/>
        </a:p>
      </dgm:t>
    </dgm:pt>
    <dgm:pt modelId="{1C0A9EB7-9AB7-4650-A80A-C7D122311504}" type="pres">
      <dgm:prSet presAssocID="{5349EC79-FCB4-44BE-9268-FEEA7631930F}" presName="arrow" presStyleLbl="node1" presStyleIdx="7" presStyleCnt="8">
        <dgm:presLayoutVars>
          <dgm:bulletEnabled val="1"/>
        </dgm:presLayoutVars>
      </dgm:prSet>
      <dgm:spPr/>
      <dgm:t>
        <a:bodyPr/>
        <a:lstStyle/>
        <a:p>
          <a:endParaRPr lang="en-US"/>
        </a:p>
      </dgm:t>
    </dgm:pt>
  </dgm:ptLst>
  <dgm:cxnLst>
    <dgm:cxn modelId="{C86957F8-DAF9-4CBB-B8D5-27BC352E1962}" type="presOf" srcId="{5248C194-E9E8-48ED-B71A-ED6D349565D1}" destId="{EF5E8B6F-813E-402F-8C43-01FF0B1F500C}" srcOrd="0" destOrd="0" presId="urn:microsoft.com/office/officeart/2005/8/layout/arrow1"/>
    <dgm:cxn modelId="{00D6FF1A-5566-424B-91C3-F1DFE3E7F0E6}" srcId="{0A5D4EFA-7297-4669-980E-A3B7B12FAF74}" destId="{5248C194-E9E8-48ED-B71A-ED6D349565D1}" srcOrd="6" destOrd="0" parTransId="{2E8947B6-1175-4069-99D9-7F88BABA21B1}" sibTransId="{92DEBABF-E96F-4BB1-9708-F53923141E3D}"/>
    <dgm:cxn modelId="{64FA8FD5-C584-4D76-9192-EDA72096764A}" type="presOf" srcId="{5349EC79-FCB4-44BE-9268-FEEA7631930F}" destId="{1C0A9EB7-9AB7-4650-A80A-C7D122311504}" srcOrd="0" destOrd="0" presId="urn:microsoft.com/office/officeart/2005/8/layout/arrow1"/>
    <dgm:cxn modelId="{AC9D1980-F207-4442-97F4-D99E67301F8F}" srcId="{0A5D4EFA-7297-4669-980E-A3B7B12FAF74}" destId="{47733865-2A7C-4F98-8125-8268B4F8FF12}" srcOrd="1" destOrd="0" parTransId="{863AD93B-2638-4727-B630-FB9DEA916A58}" sibTransId="{36EEB98D-E451-4EFD-93D6-94E59556A6D2}"/>
    <dgm:cxn modelId="{28B531A1-DD9B-4463-B70F-2F5D9EDD36D2}" srcId="{0A5D4EFA-7297-4669-980E-A3B7B12FAF74}" destId="{902D8312-036A-4A17-912B-097998BB372A}" srcOrd="2" destOrd="0" parTransId="{7AC3A0A3-0D71-4947-9988-955C957826E9}" sibTransId="{3F4EBA70-C1F6-41F9-B580-527E07344067}"/>
    <dgm:cxn modelId="{4A18E13B-72F0-4AD5-B5B7-7C1660F514F9}" type="presOf" srcId="{47733865-2A7C-4F98-8125-8268B4F8FF12}" destId="{61E00566-D221-49BA-9F21-9B5DF9CDEDEF}" srcOrd="0" destOrd="0" presId="urn:microsoft.com/office/officeart/2005/8/layout/arrow1"/>
    <dgm:cxn modelId="{9AAFD299-49C5-47B5-BA73-E44AE70B284C}" srcId="{0A5D4EFA-7297-4669-980E-A3B7B12FAF74}" destId="{0A497A20-AF38-4389-AB18-088FAD09EF48}" srcOrd="4" destOrd="0" parTransId="{E9522AA7-EFD5-4021-AF77-C6D1B39A7A47}" sibTransId="{6165B691-D43F-4821-8055-4AFB5426042E}"/>
    <dgm:cxn modelId="{6450A577-D337-4A84-A97C-E81C79E81573}" srcId="{0A5D4EFA-7297-4669-980E-A3B7B12FAF74}" destId="{95A916A5-88D4-449B-80BE-3849DB179FE9}" srcOrd="5" destOrd="0" parTransId="{0EC805CC-0A65-4DBD-9023-C2879D3B79B5}" sibTransId="{D112D115-CFE8-43B9-8A48-B3F9F16F6D65}"/>
    <dgm:cxn modelId="{C1B1982A-BD45-476C-8591-981F061C5CC8}" type="presOf" srcId="{B444B903-62DC-454D-A0AB-320B019DC46C}" destId="{2A4AF2C9-F841-4837-BA1E-80A1B8E700F9}" srcOrd="0" destOrd="0" presId="urn:microsoft.com/office/officeart/2005/8/layout/arrow1"/>
    <dgm:cxn modelId="{C241809A-277C-430D-A1C9-99ED718A70D1}" srcId="{0A5D4EFA-7297-4669-980E-A3B7B12FAF74}" destId="{8E9CBF88-790D-4FCA-8D49-2ACB69AAF365}" srcOrd="0" destOrd="0" parTransId="{495269F1-98D9-4C1F-BF93-086E3CDE2F9D}" sibTransId="{4666F94F-5CB7-4C0C-AEE3-FF71290BB163}"/>
    <dgm:cxn modelId="{7040AA2B-E0A0-40BB-BD9C-110599F190BD}" srcId="{0A5D4EFA-7297-4669-980E-A3B7B12FAF74}" destId="{B444B903-62DC-454D-A0AB-320B019DC46C}" srcOrd="3" destOrd="0" parTransId="{CA55AA5A-A3C6-4FA8-BA2C-64ACFA88A434}" sibTransId="{5E79569C-FAC0-4274-B9B9-91B5B3D80EDF}"/>
    <dgm:cxn modelId="{973D879E-8EC5-4936-8609-5604BCE9CEBE}" type="presOf" srcId="{0A497A20-AF38-4389-AB18-088FAD09EF48}" destId="{71213DB7-95D6-4E01-8F95-F2CE6AAF74D5}" srcOrd="0" destOrd="0" presId="urn:microsoft.com/office/officeart/2005/8/layout/arrow1"/>
    <dgm:cxn modelId="{9B63216A-8600-419F-BB81-C1946C89FD10}" type="presOf" srcId="{902D8312-036A-4A17-912B-097998BB372A}" destId="{CBEA9D6E-EB9E-4217-9FF1-51A0D6C3C5CE}" srcOrd="0" destOrd="0" presId="urn:microsoft.com/office/officeart/2005/8/layout/arrow1"/>
    <dgm:cxn modelId="{174415D7-79A4-4567-B174-4D48A2FAE37F}" type="presOf" srcId="{95A916A5-88D4-449B-80BE-3849DB179FE9}" destId="{D2E31FCA-1A19-4B27-8A7F-22F608289349}" srcOrd="0" destOrd="0" presId="urn:microsoft.com/office/officeart/2005/8/layout/arrow1"/>
    <dgm:cxn modelId="{0E30BFAF-5356-41EF-9565-D30B92E2A207}" type="presOf" srcId="{8E9CBF88-790D-4FCA-8D49-2ACB69AAF365}" destId="{A4C95D05-1748-4D31-BD24-2C12331A11EB}" srcOrd="0" destOrd="0" presId="urn:microsoft.com/office/officeart/2005/8/layout/arrow1"/>
    <dgm:cxn modelId="{B44D8294-4105-46D9-B3E8-6873D84859E5}" srcId="{0A5D4EFA-7297-4669-980E-A3B7B12FAF74}" destId="{5349EC79-FCB4-44BE-9268-FEEA7631930F}" srcOrd="7" destOrd="0" parTransId="{8473BDC7-C948-4027-B83A-93637AA695B9}" sibTransId="{593107DA-1995-41D1-B3B0-98D1B9871548}"/>
    <dgm:cxn modelId="{D80C4C9A-05CA-4B8A-A45F-92C14556B518}" type="presOf" srcId="{0A5D4EFA-7297-4669-980E-A3B7B12FAF74}" destId="{2A2425C7-EAD1-41E9-8ED5-F22DA4A9153B}" srcOrd="0" destOrd="0" presId="urn:microsoft.com/office/officeart/2005/8/layout/arrow1"/>
    <dgm:cxn modelId="{0759629C-939C-4C03-829A-EB1AABC6C57D}" type="presParOf" srcId="{2A2425C7-EAD1-41E9-8ED5-F22DA4A9153B}" destId="{A4C95D05-1748-4D31-BD24-2C12331A11EB}" srcOrd="0" destOrd="0" presId="urn:microsoft.com/office/officeart/2005/8/layout/arrow1"/>
    <dgm:cxn modelId="{B545C526-6B11-4729-A0D2-0302FF42F589}" type="presParOf" srcId="{2A2425C7-EAD1-41E9-8ED5-F22DA4A9153B}" destId="{61E00566-D221-49BA-9F21-9B5DF9CDEDEF}" srcOrd="1" destOrd="0" presId="urn:microsoft.com/office/officeart/2005/8/layout/arrow1"/>
    <dgm:cxn modelId="{10DCD6F1-DAC7-423A-AD7B-27E36EBDB61E}" type="presParOf" srcId="{2A2425C7-EAD1-41E9-8ED5-F22DA4A9153B}" destId="{CBEA9D6E-EB9E-4217-9FF1-51A0D6C3C5CE}" srcOrd="2" destOrd="0" presId="urn:microsoft.com/office/officeart/2005/8/layout/arrow1"/>
    <dgm:cxn modelId="{CE699120-1926-41C2-B8BE-F62D196F0749}" type="presParOf" srcId="{2A2425C7-EAD1-41E9-8ED5-F22DA4A9153B}" destId="{2A4AF2C9-F841-4837-BA1E-80A1B8E700F9}" srcOrd="3" destOrd="0" presId="urn:microsoft.com/office/officeart/2005/8/layout/arrow1"/>
    <dgm:cxn modelId="{5F4A4221-88B2-42C6-9669-6B6710B425F8}" type="presParOf" srcId="{2A2425C7-EAD1-41E9-8ED5-F22DA4A9153B}" destId="{71213DB7-95D6-4E01-8F95-F2CE6AAF74D5}" srcOrd="4" destOrd="0" presId="urn:microsoft.com/office/officeart/2005/8/layout/arrow1"/>
    <dgm:cxn modelId="{A05124BB-93BE-4045-9513-6BA1AFBA590A}" type="presParOf" srcId="{2A2425C7-EAD1-41E9-8ED5-F22DA4A9153B}" destId="{D2E31FCA-1A19-4B27-8A7F-22F608289349}" srcOrd="5" destOrd="0" presId="urn:microsoft.com/office/officeart/2005/8/layout/arrow1"/>
    <dgm:cxn modelId="{0CD45575-E011-4008-9D07-CE37177C7D00}" type="presParOf" srcId="{2A2425C7-EAD1-41E9-8ED5-F22DA4A9153B}" destId="{EF5E8B6F-813E-402F-8C43-01FF0B1F500C}" srcOrd="6" destOrd="0" presId="urn:microsoft.com/office/officeart/2005/8/layout/arrow1"/>
    <dgm:cxn modelId="{86DF3063-0DFE-467B-88C2-E346DB26659C}" type="presParOf" srcId="{2A2425C7-EAD1-41E9-8ED5-F22DA4A9153B}" destId="{1C0A9EB7-9AB7-4650-A80A-C7D122311504}" srcOrd="7" destOrd="0" presId="urn:microsoft.com/office/officeart/2005/8/layout/arrow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4C95D05-1748-4D31-BD24-2C12331A11EB}">
      <dsp:nvSpPr>
        <dsp:cNvPr id="0" name=""/>
        <dsp:cNvSpPr/>
      </dsp:nvSpPr>
      <dsp:spPr>
        <a:xfrm>
          <a:off x="810039" y="516"/>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1</a:t>
          </a:r>
          <a:endParaRPr lang="en-US" sz="1100" kern="1200" dirty="0"/>
        </a:p>
      </dsp:txBody>
      <dsp:txXfrm>
        <a:off x="810039" y="516"/>
        <a:ext cx="641625" cy="641625"/>
      </dsp:txXfrm>
    </dsp:sp>
    <dsp:sp modelId="{61E00566-D221-49BA-9F21-9B5DF9CDEDEF}">
      <dsp:nvSpPr>
        <dsp:cNvPr id="0" name=""/>
        <dsp:cNvSpPr/>
      </dsp:nvSpPr>
      <dsp:spPr>
        <a:xfrm rot="2700000">
          <a:off x="1364107" y="230018"/>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2</a:t>
          </a:r>
          <a:endParaRPr lang="en-US" sz="1100" kern="1200" dirty="0"/>
        </a:p>
      </dsp:txBody>
      <dsp:txXfrm rot="2700000">
        <a:off x="1364107" y="230018"/>
        <a:ext cx="641625" cy="641625"/>
      </dsp:txXfrm>
    </dsp:sp>
    <dsp:sp modelId="{CBEA9D6E-EB9E-4217-9FF1-51A0D6C3C5CE}">
      <dsp:nvSpPr>
        <dsp:cNvPr id="0" name=""/>
        <dsp:cNvSpPr/>
      </dsp:nvSpPr>
      <dsp:spPr>
        <a:xfrm rot="5400000">
          <a:off x="1593609" y="784087"/>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3</a:t>
          </a:r>
          <a:endParaRPr lang="en-US" sz="1100" kern="1200" dirty="0"/>
        </a:p>
      </dsp:txBody>
      <dsp:txXfrm rot="5400000">
        <a:off x="1593609" y="784087"/>
        <a:ext cx="641625" cy="641625"/>
      </dsp:txXfrm>
    </dsp:sp>
    <dsp:sp modelId="{2A4AF2C9-F841-4837-BA1E-80A1B8E700F9}">
      <dsp:nvSpPr>
        <dsp:cNvPr id="0" name=""/>
        <dsp:cNvSpPr/>
      </dsp:nvSpPr>
      <dsp:spPr>
        <a:xfrm rot="8100000">
          <a:off x="1364107" y="1338155"/>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4</a:t>
          </a:r>
          <a:endParaRPr lang="en-US" sz="1100" kern="1200" dirty="0"/>
        </a:p>
      </dsp:txBody>
      <dsp:txXfrm rot="8100000">
        <a:off x="1364107" y="1338155"/>
        <a:ext cx="641625" cy="641625"/>
      </dsp:txXfrm>
    </dsp:sp>
    <dsp:sp modelId="{71213DB7-95D6-4E01-8F95-F2CE6AAF74D5}">
      <dsp:nvSpPr>
        <dsp:cNvPr id="0" name=""/>
        <dsp:cNvSpPr/>
      </dsp:nvSpPr>
      <dsp:spPr>
        <a:xfrm rot="10800000">
          <a:off x="810039" y="1567657"/>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5</a:t>
          </a:r>
          <a:endParaRPr lang="en-US" sz="1100" kern="1200" dirty="0"/>
        </a:p>
      </dsp:txBody>
      <dsp:txXfrm rot="10800000">
        <a:off x="810039" y="1567657"/>
        <a:ext cx="641625" cy="641625"/>
      </dsp:txXfrm>
    </dsp:sp>
    <dsp:sp modelId="{D2E31FCA-1A19-4B27-8A7F-22F608289349}">
      <dsp:nvSpPr>
        <dsp:cNvPr id="0" name=""/>
        <dsp:cNvSpPr/>
      </dsp:nvSpPr>
      <dsp:spPr>
        <a:xfrm rot="13500000">
          <a:off x="255970" y="1338155"/>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6</a:t>
          </a:r>
          <a:endParaRPr lang="en-US" sz="1100" kern="1200" dirty="0"/>
        </a:p>
      </dsp:txBody>
      <dsp:txXfrm rot="13500000">
        <a:off x="255970" y="1338155"/>
        <a:ext cx="641625" cy="641625"/>
      </dsp:txXfrm>
    </dsp:sp>
    <dsp:sp modelId="{EF5E8B6F-813E-402F-8C43-01FF0B1F500C}">
      <dsp:nvSpPr>
        <dsp:cNvPr id="0" name=""/>
        <dsp:cNvSpPr/>
      </dsp:nvSpPr>
      <dsp:spPr>
        <a:xfrm rot="16200000">
          <a:off x="26468" y="784087"/>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7</a:t>
          </a:r>
          <a:endParaRPr lang="en-US" sz="1100" kern="1200" dirty="0"/>
        </a:p>
      </dsp:txBody>
      <dsp:txXfrm rot="16200000">
        <a:off x="26468" y="784087"/>
        <a:ext cx="641625" cy="641625"/>
      </dsp:txXfrm>
    </dsp:sp>
    <dsp:sp modelId="{1C0A9EB7-9AB7-4650-A80A-C7D122311504}">
      <dsp:nvSpPr>
        <dsp:cNvPr id="0" name=""/>
        <dsp:cNvSpPr/>
      </dsp:nvSpPr>
      <dsp:spPr>
        <a:xfrm rot="18900000">
          <a:off x="255970" y="230018"/>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8</a:t>
          </a:r>
          <a:endParaRPr lang="en-US" sz="1100" kern="1200" dirty="0"/>
        </a:p>
      </dsp:txBody>
      <dsp:txXfrm rot="18900000">
        <a:off x="255970" y="230018"/>
        <a:ext cx="641625" cy="641625"/>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l">
              <a:defRPr sz="1300"/>
            </a:lvl1pPr>
          </a:lstStyle>
          <a:p>
            <a:pPr algn="r"/>
            <a:endParaRPr lang="en-US" sz="1400" b="1" dirty="0"/>
          </a:p>
        </p:txBody>
      </p:sp>
      <p:sp>
        <p:nvSpPr>
          <p:cNvPr id="4" name="Espace réservé du pied de page 3"/>
          <p:cNvSpPr>
            <a:spLocks noGrp="1"/>
          </p:cNvSpPr>
          <p:nvPr>
            <p:ph type="ftr" sz="quarter" idx="2"/>
          </p:nvPr>
        </p:nvSpPr>
        <p:spPr>
          <a:xfrm>
            <a:off x="0" y="9428584"/>
            <a:ext cx="2945659" cy="496332"/>
          </a:xfrm>
          <a:prstGeom prst="rect">
            <a:avLst/>
          </a:prstGeom>
        </p:spPr>
        <p:txBody>
          <a:bodyPr vert="horz" lIns="188113" tIns="37622" rIns="75245" bIns="188113" rtlCol="0" anchor="b"/>
          <a:lstStyle>
            <a:lvl1pPr algn="l">
              <a:defRPr sz="1300"/>
            </a:lvl1pPr>
          </a:lstStyle>
          <a:p>
            <a:r>
              <a:rPr lang="en-US" sz="900" dirty="0" smtClean="0"/>
              <a:t>© 2010 Capgemini. All rights reserved.</a:t>
            </a:r>
          </a:p>
        </p:txBody>
      </p:sp>
      <p:sp>
        <p:nvSpPr>
          <p:cNvPr id="5" name="Espace réservé du numéro de diapositive 4"/>
          <p:cNvSpPr>
            <a:spLocks noGrp="1"/>
          </p:cNvSpPr>
          <p:nvPr>
            <p:ph type="sldNum" sz="quarter" idx="3"/>
          </p:nvPr>
        </p:nvSpPr>
        <p:spPr>
          <a:xfrm>
            <a:off x="3850443" y="9428584"/>
            <a:ext cx="2945659" cy="496332"/>
          </a:xfrm>
          <a:prstGeom prst="rect">
            <a:avLst/>
          </a:prstGeom>
        </p:spPr>
        <p:txBody>
          <a:bodyPr vert="horz" lIns="75245" tIns="37622" rIns="188113" bIns="188113" rtlCol="0" anchor="b"/>
          <a:lstStyle>
            <a:lvl1pPr algn="r">
              <a:defRPr sz="1300"/>
            </a:lvl1pPr>
          </a:lstStyle>
          <a:p>
            <a:fld id="{31BBAEFF-FCA4-4EA1-946D-1EE330CB54A8}" type="slidenum">
              <a:rPr lang="en-US" sz="900" b="1" smtClean="0"/>
              <a:pPr/>
              <a:t>‹#›</a:t>
            </a:fld>
            <a:endParaRPr lang="en-US" sz="900" b="1" dirty="0" smtClean="0"/>
          </a:p>
        </p:txBody>
      </p:sp>
    </p:spTree>
    <p:extLst>
      <p:ext uri="{BB962C8B-B14F-4D97-AF65-F5344CB8AC3E}">
        <p14:creationId xmlns:p14="http://schemas.microsoft.com/office/powerpoint/2010/main" xmlns="" val="416460335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531813" y="620713"/>
            <a:ext cx="5734050" cy="3970337"/>
          </a:xfrm>
          <a:prstGeom prst="rect">
            <a:avLst/>
          </a:prstGeom>
          <a:noFill/>
          <a:ln w="12700">
            <a:solidFill>
              <a:prstClr val="black"/>
            </a:solidFill>
          </a:ln>
        </p:spPr>
        <p:txBody>
          <a:bodyPr vert="horz" lIns="95562" tIns="47781" rIns="95562" bIns="47781" rtlCol="0" anchor="ctr"/>
          <a:lstStyle/>
          <a:p>
            <a:endParaRPr lang="en-US"/>
          </a:p>
        </p:txBody>
      </p:sp>
      <p:sp>
        <p:nvSpPr>
          <p:cNvPr id="5" name="Espace réservé des commentaires 4"/>
          <p:cNvSpPr>
            <a:spLocks noGrp="1"/>
          </p:cNvSpPr>
          <p:nvPr>
            <p:ph type="body" sz="quarter" idx="3"/>
          </p:nvPr>
        </p:nvSpPr>
        <p:spPr>
          <a:xfrm>
            <a:off x="212405" y="4715153"/>
            <a:ext cx="6372865" cy="4591101"/>
          </a:xfrm>
          <a:prstGeom prst="rect">
            <a:avLst/>
          </a:prstGeom>
        </p:spPr>
        <p:txBody>
          <a:bodyPr vert="horz" lIns="95562" tIns="47781" rIns="95562" bIns="47781"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Espace réservé du pied de page 5"/>
          <p:cNvSpPr>
            <a:spLocks noGrp="1"/>
          </p:cNvSpPr>
          <p:nvPr>
            <p:ph type="ftr" sz="quarter" idx="4"/>
          </p:nvPr>
        </p:nvSpPr>
        <p:spPr>
          <a:xfrm>
            <a:off x="0" y="9428584"/>
            <a:ext cx="2945659" cy="496332"/>
          </a:xfrm>
          <a:prstGeom prst="rect">
            <a:avLst/>
          </a:prstGeom>
        </p:spPr>
        <p:txBody>
          <a:bodyPr vert="horz" lIns="188113" tIns="37622" rIns="75245" bIns="188113" rtlCol="0" anchor="b"/>
          <a:lstStyle>
            <a:lvl1pPr algn="l">
              <a:defRPr sz="900"/>
            </a:lvl1pPr>
          </a:lstStyle>
          <a:p>
            <a:r>
              <a:rPr lang="en-US" smtClean="0"/>
              <a:t>© 2010 Capgemini. All rights reserved.</a:t>
            </a:r>
            <a:endParaRPr lang="en-US"/>
          </a:p>
        </p:txBody>
      </p:sp>
      <p:sp>
        <p:nvSpPr>
          <p:cNvPr id="7" name="Espace réservé du numéro de diapositive 6"/>
          <p:cNvSpPr>
            <a:spLocks noGrp="1"/>
          </p:cNvSpPr>
          <p:nvPr>
            <p:ph type="sldNum" sz="quarter" idx="5"/>
          </p:nvPr>
        </p:nvSpPr>
        <p:spPr>
          <a:xfrm>
            <a:off x="3850443" y="9428584"/>
            <a:ext cx="2945659" cy="496332"/>
          </a:xfrm>
          <a:prstGeom prst="rect">
            <a:avLst/>
          </a:prstGeom>
        </p:spPr>
        <p:txBody>
          <a:bodyPr vert="horz" lIns="75245" tIns="37622" rIns="188113" bIns="188113" rtlCol="0" anchor="b"/>
          <a:lstStyle>
            <a:lvl1pPr algn="r">
              <a:defRPr sz="900" b="1"/>
            </a:lvl1pPr>
          </a:lstStyle>
          <a:p>
            <a:fld id="{CBC04D6F-FB7D-4867-9F14-E50918222406}" type="slidenum">
              <a:rPr lang="en-US" smtClean="0"/>
              <a:pPr/>
              <a:t>‹#›</a:t>
            </a:fld>
            <a:endParaRPr lang="en-US"/>
          </a:p>
        </p:txBody>
      </p:sp>
    </p:spTree>
    <p:extLst>
      <p:ext uri="{BB962C8B-B14F-4D97-AF65-F5344CB8AC3E}">
        <p14:creationId xmlns:p14="http://schemas.microsoft.com/office/powerpoint/2010/main" xmlns="" val="2065445271"/>
      </p:ext>
    </p:extLst>
  </p:cSld>
  <p:clrMap bg1="lt1" tx1="dk1" bg2="lt2" tx2="dk2" accent1="accent1" accent2="accent2" accent3="accent3" accent4="accent4" accent5="accent5" accent6="accent6" hlink="hlink" folHlink="folHlink"/>
  <p:hf hdr="0" dt="0"/>
  <p:notesStyle>
    <a:lvl1pPr marL="0" algn="l" defTabSz="914347" rtl="0" eaLnBrk="1" latinLnBrk="0" hangingPunct="1">
      <a:defRPr sz="1200" kern="1200">
        <a:solidFill>
          <a:schemeClr val="tx1"/>
        </a:solidFill>
        <a:latin typeface="+mn-lt"/>
        <a:ea typeface="+mn-ea"/>
        <a:cs typeface="+mn-cs"/>
      </a:defRPr>
    </a:lvl1pPr>
    <a:lvl2pPr marL="180964" indent="0" algn="l" defTabSz="914347" rtl="0" eaLnBrk="1" latinLnBrk="0" hangingPunct="1">
      <a:defRPr sz="1200" kern="1200">
        <a:solidFill>
          <a:schemeClr val="tx1"/>
        </a:solidFill>
        <a:latin typeface="+mn-lt"/>
        <a:ea typeface="+mn-ea"/>
        <a:cs typeface="+mn-cs"/>
      </a:defRPr>
    </a:lvl2pPr>
    <a:lvl3pPr marL="360341" indent="0" algn="l" defTabSz="914347" rtl="0" eaLnBrk="1" latinLnBrk="0" hangingPunct="1">
      <a:defRPr sz="1200" kern="1200">
        <a:solidFill>
          <a:schemeClr val="tx1"/>
        </a:solidFill>
        <a:latin typeface="+mn-lt"/>
        <a:ea typeface="+mn-ea"/>
        <a:cs typeface="+mn-cs"/>
      </a:defRPr>
    </a:lvl3pPr>
    <a:lvl4pPr marL="541307" indent="0" algn="l" defTabSz="914347" rtl="0" eaLnBrk="1" latinLnBrk="0" hangingPunct="1">
      <a:defRPr sz="1200" kern="1200">
        <a:solidFill>
          <a:schemeClr val="tx1"/>
        </a:solidFill>
        <a:latin typeface="+mn-lt"/>
        <a:ea typeface="+mn-ea"/>
        <a:cs typeface="+mn-cs"/>
      </a:defRPr>
    </a:lvl4pPr>
    <a:lvl5pPr marL="722271" indent="0" algn="l" defTabSz="914347" rtl="0" eaLnBrk="1" latinLnBrk="0" hangingPunct="1">
      <a:defRPr sz="1200" kern="1200">
        <a:solidFill>
          <a:schemeClr val="tx1"/>
        </a:solidFill>
        <a:latin typeface="+mn-lt"/>
        <a:ea typeface="+mn-ea"/>
        <a:cs typeface="+mn-cs"/>
      </a:defRPr>
    </a:lvl5pPr>
    <a:lvl6pPr marL="2285866" algn="l" defTabSz="914347" rtl="0" eaLnBrk="1" latinLnBrk="0" hangingPunct="1">
      <a:defRPr sz="1200" kern="1200">
        <a:solidFill>
          <a:schemeClr val="tx1"/>
        </a:solidFill>
        <a:latin typeface="+mn-lt"/>
        <a:ea typeface="+mn-ea"/>
        <a:cs typeface="+mn-cs"/>
      </a:defRPr>
    </a:lvl6pPr>
    <a:lvl7pPr marL="2743041" algn="l" defTabSz="914347" rtl="0" eaLnBrk="1" latinLnBrk="0" hangingPunct="1">
      <a:defRPr sz="1200" kern="1200">
        <a:solidFill>
          <a:schemeClr val="tx1"/>
        </a:solidFill>
        <a:latin typeface="+mn-lt"/>
        <a:ea typeface="+mn-ea"/>
        <a:cs typeface="+mn-cs"/>
      </a:defRPr>
    </a:lvl7pPr>
    <a:lvl8pPr marL="3200214" algn="l" defTabSz="914347" rtl="0" eaLnBrk="1" latinLnBrk="0" hangingPunct="1">
      <a:defRPr sz="1200" kern="1200">
        <a:solidFill>
          <a:schemeClr val="tx1"/>
        </a:solidFill>
        <a:latin typeface="+mn-lt"/>
        <a:ea typeface="+mn-ea"/>
        <a:cs typeface="+mn-cs"/>
      </a:defRPr>
    </a:lvl8pPr>
    <a:lvl9pPr marL="3657388" algn="l" defTabSz="91434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1</a:t>
            </a:fld>
            <a:endParaRPr lang="en-US"/>
          </a:p>
        </p:txBody>
      </p:sp>
    </p:spTree>
    <p:extLst>
      <p:ext uri="{BB962C8B-B14F-4D97-AF65-F5344CB8AC3E}">
        <p14:creationId xmlns:p14="http://schemas.microsoft.com/office/powerpoint/2010/main" xmlns="" val="2671917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a:t>
            </a:fld>
            <a:endParaRPr lang="en-US"/>
          </a:p>
        </p:txBody>
      </p:sp>
    </p:spTree>
    <p:extLst>
      <p:ext uri="{BB962C8B-B14F-4D97-AF65-F5344CB8AC3E}">
        <p14:creationId xmlns:p14="http://schemas.microsoft.com/office/powerpoint/2010/main" xmlns="" val="139157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3</a:t>
            </a:fld>
            <a:endParaRPr lang="en-US"/>
          </a:p>
        </p:txBody>
      </p:sp>
    </p:spTree>
    <p:extLst>
      <p:ext uri="{BB962C8B-B14F-4D97-AF65-F5344CB8AC3E}">
        <p14:creationId xmlns:p14="http://schemas.microsoft.com/office/powerpoint/2010/main" xmlns="" val="2629868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err="1" smtClean="0"/>
              <a:t>siloed</a:t>
            </a:r>
            <a:r>
              <a:rPr lang="en-US" i="1" dirty="0" smtClean="0"/>
              <a:t> teams, each with differing motivations and areas of focus doesn’t deliver consistency.</a:t>
            </a:r>
            <a:r>
              <a:rPr lang="en-US" dirty="0" smtClean="0"/>
              <a:t> </a:t>
            </a:r>
          </a:p>
          <a:p>
            <a:r>
              <a:rPr lang="en-US" dirty="0" smtClean="0"/>
              <a:t>Common goals, tools and processes</a:t>
            </a:r>
          </a:p>
          <a:p>
            <a:r>
              <a:rPr lang="en-US" dirty="0" smtClean="0"/>
              <a:t>Team is empowered to self-sufficient as they can code, test and deploy</a:t>
            </a:r>
          </a:p>
        </p:txBody>
      </p:sp>
      <p:sp>
        <p:nvSpPr>
          <p:cNvPr id="4" name="Footer Placeholder 3"/>
          <p:cNvSpPr>
            <a:spLocks noGrp="1"/>
          </p:cNvSpPr>
          <p:nvPr>
            <p:ph type="ftr" sz="quarter" idx="10"/>
          </p:nvPr>
        </p:nvSpPr>
        <p:spPr/>
        <p:txBody>
          <a:bodyPr/>
          <a:lstStyle/>
          <a:p>
            <a:r>
              <a:rPr lang="en-US" smtClean="0"/>
              <a:t>© 2010 Capgemini. All rights reserved.</a:t>
            </a:r>
            <a:endParaRPr lang="en-US"/>
          </a:p>
        </p:txBody>
      </p:sp>
      <p:sp>
        <p:nvSpPr>
          <p:cNvPr id="5" name="Slide Number Placeholder 4"/>
          <p:cNvSpPr>
            <a:spLocks noGrp="1"/>
          </p:cNvSpPr>
          <p:nvPr>
            <p:ph type="sldNum" sz="quarter" idx="11"/>
          </p:nvPr>
        </p:nvSpPr>
        <p:spPr/>
        <p:txBody>
          <a:bodyPr/>
          <a:lstStyle/>
          <a:p>
            <a:fld id="{CBC04D6F-FB7D-4867-9F14-E50918222406}"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3.jpe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slideMaster" Target="../slideMasters/slideMaster1.xml"/><Relationship Id="rId17" Type="http://schemas.openxmlformats.org/officeDocument/2006/relationships/image" Target="../media/image6.png"/><Relationship Id="rId2" Type="http://schemas.openxmlformats.org/officeDocument/2006/relationships/tags" Target="../tags/tag6.xml"/><Relationship Id="rId16" Type="http://schemas.openxmlformats.org/officeDocument/2006/relationships/image" Target="../media/image5.emf"/><Relationship Id="rId1" Type="http://schemas.openxmlformats.org/officeDocument/2006/relationships/vmlDrawing" Target="../drawings/vmlDrawing2.v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oleObject" Target="../embeddings/oleObject2.bin"/><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44.xml"/><Relationship Id="rId7" Type="http://schemas.openxmlformats.org/officeDocument/2006/relationships/image" Target="../media/image6.png"/><Relationship Id="rId2" Type="http://schemas.openxmlformats.org/officeDocument/2006/relationships/tags" Target="../tags/tag43.xml"/><Relationship Id="rId1" Type="http://schemas.openxmlformats.org/officeDocument/2006/relationships/vmlDrawing" Target="../drawings/vmlDrawing10.vml"/><Relationship Id="rId6" Type="http://schemas.openxmlformats.org/officeDocument/2006/relationships/oleObject" Target="../embeddings/oleObject11.bin"/><Relationship Id="rId5" Type="http://schemas.openxmlformats.org/officeDocument/2006/relationships/image" Target="../media/image10.jpe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vmlDrawing" Target="../drawings/vmlDrawing12.vml"/><Relationship Id="rId6" Type="http://schemas.openxmlformats.org/officeDocument/2006/relationships/image" Target="../media/image16.png"/><Relationship Id="rId5" Type="http://schemas.openxmlformats.org/officeDocument/2006/relationships/oleObject" Target="../embeddings/oleObject13.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image" Target="../media/image17.png"/><Relationship Id="rId2" Type="http://schemas.openxmlformats.org/officeDocument/2006/relationships/tags" Target="../tags/tag58.xml"/><Relationship Id="rId1" Type="http://schemas.openxmlformats.org/officeDocument/2006/relationships/vmlDrawing" Target="../drawings/vmlDrawing13.vml"/><Relationship Id="rId6" Type="http://schemas.openxmlformats.org/officeDocument/2006/relationships/image" Target="../media/image16.png"/><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0.xml"/><Relationship Id="rId1" Type="http://schemas.openxmlformats.org/officeDocument/2006/relationships/vmlDrawing" Target="../drawings/vmlDrawing14.vml"/><Relationship Id="rId4"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oleObject" Target="../embeddings/oleObject3.bin"/><Relationship Id="rId18" Type="http://schemas.openxmlformats.org/officeDocument/2006/relationships/image" Target="../media/image6.png"/><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slideMaster" Target="../slideMasters/slideMaster1.xml"/><Relationship Id="rId17" Type="http://schemas.openxmlformats.org/officeDocument/2006/relationships/image" Target="../media/image5.emf"/><Relationship Id="rId2" Type="http://schemas.openxmlformats.org/officeDocument/2006/relationships/tags" Target="../tags/tag16.xml"/><Relationship Id="rId16" Type="http://schemas.openxmlformats.org/officeDocument/2006/relationships/oleObject" Target="../embeddings/oleObject4.bin"/><Relationship Id="rId1" Type="http://schemas.openxmlformats.org/officeDocument/2006/relationships/vmlDrawing" Target="../drawings/vmlDrawing3.v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image" Target="../media/image8.jpeg"/><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9.png"/><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8.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36.xml"/></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8.xml"/><Relationship Id="rId7"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vmlDrawing" Target="../drawings/vmlDrawing9.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1" name="Image 11" descr="test1.jpg"/>
          <p:cNvPicPr>
            <a:picLocks noChangeAspect="1"/>
          </p:cNvPicPr>
          <p:nvPr userDrawn="1"/>
        </p:nvPicPr>
        <p:blipFill>
          <a:blip r:embed="rId13" cstate="print"/>
          <a:srcRect l="240" t="25" r="260" b="533"/>
          <a:stretch>
            <a:fillRect/>
          </a:stretch>
        </p:blipFill>
        <p:spPr>
          <a:xfrm>
            <a:off x="0" y="1324099"/>
            <a:ext cx="9906000" cy="5533901"/>
          </a:xfrm>
          <a:prstGeom prst="rect">
            <a:avLst/>
          </a:prstGeom>
        </p:spPr>
      </p:pic>
      <p:sp>
        <p:nvSpPr>
          <p:cNvPr id="18" name="Rectangle 17"/>
          <p:cNvSpPr/>
          <p:nvPr>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1" y="3"/>
            <a:ext cx="9906319"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4" cstate="print"/>
          <a:stretch>
            <a:fillRect/>
          </a:stretch>
        </p:blipFill>
        <p:spPr>
          <a:xfrm>
            <a:off x="735690" y="658705"/>
            <a:ext cx="2880001" cy="686046"/>
          </a:xfrm>
          <a:prstGeom prst="rect">
            <a:avLst/>
          </a:prstGeom>
        </p:spPr>
      </p:pic>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2454" name="think-cell Slide" r:id="rId15" imgW="360" imgH="360" progId="">
              <p:embed/>
            </p:oleObj>
          </a:graphicData>
        </a:graphic>
      </p:graphicFrame>
      <p:pic>
        <p:nvPicPr>
          <p:cNvPr id="10" name="Picture 104" descr="C:\Users\UserSim\Desktop\Capgemini\moto.emf"/>
          <p:cNvPicPr>
            <a:picLocks noChangeAspect="1" noChangeArrowheads="1"/>
          </p:cNvPicPr>
          <p:nvPr>
            <p:custDataLst>
              <p:tags r:id="rId4"/>
            </p:custDataLst>
          </p:nvPr>
        </p:nvPicPr>
        <p:blipFill>
          <a:blip r:embed="rId16" cstate="email"/>
          <a:srcRect/>
          <a:stretch>
            <a:fillRect/>
          </a:stretch>
        </p:blipFill>
        <p:spPr bwMode="auto">
          <a:xfrm>
            <a:off x="6569787" y="6520700"/>
            <a:ext cx="2880001" cy="229351"/>
          </a:xfrm>
          <a:prstGeom prst="rect">
            <a:avLst/>
          </a:prstGeom>
          <a:noFill/>
        </p:spPr>
      </p:pic>
      <p:sp>
        <p:nvSpPr>
          <p:cNvPr id="2" name="Title 1"/>
          <p:cNvSpPr>
            <a:spLocks noGrp="1"/>
          </p:cNvSpPr>
          <p:nvPr>
            <p:ph type="ctrTitle" hasCustomPrompt="1"/>
            <p:custDataLst>
              <p:tags r:id="rId5"/>
            </p:custDataLst>
          </p:nvPr>
        </p:nvSpPr>
        <p:spPr>
          <a:xfrm>
            <a:off x="-1" y="4037612"/>
            <a:ext cx="9904414"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2" y="5145571"/>
            <a:ext cx="4933105" cy="947750"/>
          </a:xfrm>
        </p:spPr>
        <p:txBody>
          <a:bodyPr lIns="720000" tIns="33059" rIns="33059" bIns="33059"/>
          <a:lstStyle>
            <a:lvl1pPr marL="0" indent="0" algn="l">
              <a:buNone/>
              <a:defRPr sz="2200" b="0">
                <a:solidFill>
                  <a:schemeClr val="tx1"/>
                </a:solidFill>
              </a:defRPr>
            </a:lvl1pPr>
            <a:lvl2pPr marL="457182" indent="0" algn="ctr">
              <a:buNone/>
              <a:defRPr>
                <a:solidFill>
                  <a:schemeClr val="tx1">
                    <a:tint val="75000"/>
                  </a:schemeClr>
                </a:solidFill>
              </a:defRPr>
            </a:lvl2pPr>
            <a:lvl3pPr marL="914365" indent="0" algn="ctr">
              <a:buNone/>
              <a:defRPr>
                <a:solidFill>
                  <a:schemeClr val="tx1">
                    <a:tint val="75000"/>
                  </a:schemeClr>
                </a:solidFill>
              </a:defRPr>
            </a:lvl3pPr>
            <a:lvl4pPr marL="1371547" indent="0" algn="ctr">
              <a:buNone/>
              <a:defRPr>
                <a:solidFill>
                  <a:schemeClr val="tx1">
                    <a:tint val="75000"/>
                  </a:schemeClr>
                </a:solidFill>
              </a:defRPr>
            </a:lvl4pPr>
            <a:lvl5pPr marL="1828730" indent="0" algn="ctr">
              <a:buNone/>
              <a:defRPr>
                <a:solidFill>
                  <a:schemeClr val="tx1">
                    <a:tint val="75000"/>
                  </a:schemeClr>
                </a:solidFill>
              </a:defRPr>
            </a:lvl5pPr>
            <a:lvl6pPr marL="2285912" indent="0" algn="ctr">
              <a:buNone/>
              <a:defRPr>
                <a:solidFill>
                  <a:schemeClr val="tx1">
                    <a:tint val="75000"/>
                  </a:schemeClr>
                </a:solidFill>
              </a:defRPr>
            </a:lvl6pPr>
            <a:lvl7pPr marL="2743094" indent="0" algn="ctr">
              <a:buNone/>
              <a:defRPr>
                <a:solidFill>
                  <a:schemeClr val="tx1">
                    <a:tint val="75000"/>
                  </a:schemeClr>
                </a:solidFill>
              </a:defRPr>
            </a:lvl7pPr>
            <a:lvl8pPr marL="3200278" indent="0" algn="ctr">
              <a:buNone/>
              <a:defRPr>
                <a:solidFill>
                  <a:schemeClr val="tx1">
                    <a:tint val="75000"/>
                  </a:schemeClr>
                </a:solidFill>
              </a:defRPr>
            </a:lvl8pPr>
            <a:lvl9pPr marL="3657461"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13" name="Rectangle 12"/>
          <p:cNvSpPr/>
          <p:nvPr userDrawn="1">
            <p:custDataLst>
              <p:tags r:id="rId7"/>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4" name="Picture 104" descr="C:\Users\UserSim\Desktop\Capgemini\moto.emf"/>
          <p:cNvPicPr>
            <a:picLocks noChangeAspect="1" noChangeArrowheads="1"/>
          </p:cNvPicPr>
          <p:nvPr userDrawn="1">
            <p:custDataLst>
              <p:tags r:id="rId8"/>
            </p:custDataLst>
          </p:nvPr>
        </p:nvPicPr>
        <p:blipFill>
          <a:blip r:embed="rId16" cstate="email"/>
          <a:srcRect/>
          <a:stretch>
            <a:fillRect/>
          </a:stretch>
        </p:blipFill>
        <p:spPr bwMode="auto">
          <a:xfrm>
            <a:off x="6569787" y="6520698"/>
            <a:ext cx="3001425" cy="239021"/>
          </a:xfrm>
          <a:prstGeom prst="rect">
            <a:avLst/>
          </a:prstGeom>
          <a:noFill/>
        </p:spPr>
      </p:pic>
      <p:pic>
        <p:nvPicPr>
          <p:cNvPr id="15" name="Picture 103" descr="C:\Users\UserSim\Desktop\Capgemini\Capgemini_logo_cmyk.png"/>
          <p:cNvPicPr>
            <a:picLocks noChangeAspect="1" noChangeArrowheads="1"/>
          </p:cNvPicPr>
          <p:nvPr userDrawn="1">
            <p:custDataLst>
              <p:tags r:id="rId9"/>
            </p:custDataLst>
          </p:nvPr>
        </p:nvPicPr>
        <p:blipFill>
          <a:blip r:embed="rId17" cstate="email"/>
          <a:srcRect/>
          <a:stretch>
            <a:fillRect/>
          </a:stretch>
        </p:blipFill>
        <p:spPr bwMode="auto">
          <a:xfrm>
            <a:off x="716234" y="653034"/>
            <a:ext cx="3001008" cy="694690"/>
          </a:xfrm>
          <a:prstGeom prst="rect">
            <a:avLst/>
          </a:prstGeom>
          <a:noFill/>
        </p:spPr>
      </p:pic>
      <p:sp>
        <p:nvSpPr>
          <p:cNvPr id="16" name="Rectangle 7"/>
          <p:cNvSpPr/>
          <p:nvPr userDrawn="1">
            <p:custDataLst>
              <p:tags r:id="rId10"/>
            </p:custDataLst>
          </p:nvPr>
        </p:nvSpPr>
        <p:spPr bwMode="auto">
          <a:xfrm>
            <a:off x="-2051" y="3"/>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9" name="Picture 103" descr="C:\Users\UserSim\Desktop\Capgemini\Capgemini_logo_cmyk.png"/>
          <p:cNvPicPr>
            <a:picLocks noChangeAspect="1" noChangeArrowheads="1"/>
          </p:cNvPicPr>
          <p:nvPr userDrawn="1">
            <p:custDataLst>
              <p:tags r:id="rId11"/>
            </p:custDataLst>
          </p:nvPr>
        </p:nvPicPr>
        <p:blipFill>
          <a:blip r:embed="rId17" cstate="email"/>
          <a:srcRect/>
          <a:stretch>
            <a:fillRect/>
          </a:stretch>
        </p:blipFill>
        <p:spPr bwMode="auto">
          <a:xfrm>
            <a:off x="868634" y="805434"/>
            <a:ext cx="3001008" cy="694690"/>
          </a:xfrm>
          <a:prstGeom prst="rect">
            <a:avLst/>
          </a:prstGeom>
          <a:noFill/>
        </p:spPr>
      </p:pic>
    </p:spTree>
    <p:extLst>
      <p:ext uri="{BB962C8B-B14F-4D97-AF65-F5344CB8AC3E}">
        <p14:creationId xmlns:p14="http://schemas.microsoft.com/office/powerpoint/2010/main" xmlns="" val="39194057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Title Slide 1">
    <p:spTree>
      <p:nvGrpSpPr>
        <p:cNvPr id="1" name=""/>
        <p:cNvGrpSpPr/>
        <p:nvPr/>
      </p:nvGrpSpPr>
      <p:grpSpPr>
        <a:xfrm>
          <a:off x="0" y="0"/>
          <a:ext cx="0" cy="0"/>
          <a:chOff x="0" y="0"/>
          <a:chExt cx="0" cy="0"/>
        </a:xfrm>
      </p:grpSpPr>
      <p:pic>
        <p:nvPicPr>
          <p:cNvPr id="290819" name="Picture 8" descr="image001"/>
          <p:cNvPicPr>
            <a:picLocks noChangeAspect="1" noChangeArrowheads="1"/>
          </p:cNvPicPr>
          <p:nvPr userDrawn="1"/>
        </p:nvPicPr>
        <p:blipFill>
          <a:blip r:embed="rId5" cstate="print"/>
          <a:srcRect/>
          <a:stretch>
            <a:fillRect/>
          </a:stretch>
        </p:blipFill>
        <p:spPr bwMode="auto">
          <a:xfrm>
            <a:off x="234288" y="477224"/>
            <a:ext cx="9387385" cy="6263146"/>
          </a:xfrm>
          <a:prstGeom prst="rect">
            <a:avLst/>
          </a:prstGeom>
          <a:noFill/>
          <a:ln w="9525">
            <a:noFill/>
            <a:miter lim="800000"/>
            <a:headEnd/>
            <a:tailEnd/>
          </a:ln>
        </p:spPr>
      </p:pic>
      <p:sp>
        <p:nvSpPr>
          <p:cNvPr id="17" name="Rectangle 7"/>
          <p:cNvSpPr/>
          <p:nvPr userDrawn="1">
            <p:custDataLst>
              <p:tags r:id="rId2"/>
            </p:custDataLst>
          </p:nvPr>
        </p:nvSpPr>
        <p:spPr bwMode="auto">
          <a:xfrm>
            <a:off x="-2051" y="2"/>
            <a:ext cx="9908534" cy="204608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rgbClr val="FFFFFF"/>
          </a:solidFill>
          <a:ln w="12700" cmpd="sng" algn="ctr">
            <a:noFill/>
            <a:miter lim="800000"/>
            <a:headEnd/>
            <a:tailEnd/>
          </a:ln>
          <a:effectLst>
            <a:outerShdw blurRad="50800" dist="25400" dir="5400000" algn="t" rotWithShape="0">
              <a:srgbClr val="000000">
                <a:lumMod val="75000"/>
                <a:lumOff val="25000"/>
                <a:alpha val="40000"/>
              </a:srgbClr>
            </a:outerShdw>
          </a:effectLst>
        </p:spPr>
        <p:txBody>
          <a:bodyPr wrap="square" lIns="37564" tIns="48832" rIns="37564" bIns="48832" rtlCol="0" anchor="ctr"/>
          <a:lstStyle/>
          <a:p>
            <a:pPr algn="ctr" defTabSz="1088239">
              <a:defRPr/>
            </a:pPr>
            <a:endParaRPr lang="en-US" sz="1200" dirty="0" smtClean="0">
              <a:solidFill>
                <a:srgbClr val="FFFFFF"/>
              </a:solidFill>
              <a:latin typeface="Arial"/>
              <a:cs typeface="Arial"/>
            </a:endParaRPr>
          </a:p>
        </p:txBody>
      </p:sp>
      <p:graphicFrame>
        <p:nvGraphicFramePr>
          <p:cNvPr id="5" name="Object 4" hidden="1"/>
          <p:cNvGraphicFramePr>
            <a:graphicFrameLocks noChangeAspect="1"/>
          </p:cNvGraphicFramePr>
          <p:nvPr/>
        </p:nvGraphicFramePr>
        <p:xfrm>
          <a:off x="1" y="1"/>
          <a:ext cx="158750" cy="158751"/>
        </p:xfrm>
        <a:graphic>
          <a:graphicData uri="http://schemas.openxmlformats.org/presentationml/2006/ole">
            <p:oleObj spid="_x0000_s290820" name="think-cell Slide" r:id="rId6" imgW="360" imgH="360" progId="">
              <p:embed/>
            </p:oleObj>
          </a:graphicData>
        </a:graphic>
      </p:graphicFrame>
      <p:pic>
        <p:nvPicPr>
          <p:cNvPr id="10" name="Picture 103" descr="C:\Users\UserSim\Desktop\Capgemini\Capgemini_logo_cmyk.png"/>
          <p:cNvPicPr>
            <a:picLocks noChangeAspect="1" noChangeArrowheads="1"/>
          </p:cNvPicPr>
          <p:nvPr userDrawn="1">
            <p:custDataLst>
              <p:tags r:id="rId3"/>
            </p:custDataLst>
          </p:nvPr>
        </p:nvPicPr>
        <p:blipFill>
          <a:blip r:embed="rId7" cstate="email"/>
          <a:srcRect/>
          <a:stretch>
            <a:fillRect/>
          </a:stretch>
        </p:blipFill>
        <p:spPr bwMode="auto">
          <a:xfrm>
            <a:off x="792673" y="403250"/>
            <a:ext cx="2377440" cy="688491"/>
          </a:xfrm>
          <a:prstGeom prst="rect">
            <a:avLst/>
          </a:prstGeom>
          <a:noFill/>
        </p:spPr>
      </p:pic>
      <p:sp>
        <p:nvSpPr>
          <p:cNvPr id="21" name="Rectangle 20"/>
          <p:cNvSpPr/>
          <p:nvPr userDrawn="1"/>
        </p:nvSpPr>
        <p:spPr>
          <a:xfrm>
            <a:off x="0" y="6370320"/>
            <a:ext cx="9906000" cy="487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1959" tIns="55980" rIns="111959" bIns="55980" rtlCol="0" anchor="ctr"/>
          <a:lstStyle/>
          <a:p>
            <a:pPr algn="ctr"/>
            <a:endParaRPr lang="en-US" sz="1733" dirty="0" smtClean="0">
              <a:solidFill>
                <a:prstClr val="white"/>
              </a:solidFill>
            </a:endParaRPr>
          </a:p>
        </p:txBody>
      </p:sp>
      <p:pic>
        <p:nvPicPr>
          <p:cNvPr id="22" name="Picture 104" descr="C:\Users\UserSim\Desktop\Capgemini\moto.emf"/>
          <p:cNvPicPr>
            <a:picLocks noChangeAspect="1" noChangeArrowheads="1"/>
          </p:cNvPicPr>
          <p:nvPr userDrawn="1"/>
        </p:nvPicPr>
        <p:blipFill>
          <a:blip r:embed="rId8" cstate="email"/>
          <a:stretch>
            <a:fillRect/>
          </a:stretch>
        </p:blipFill>
        <p:spPr bwMode="auto">
          <a:xfrm>
            <a:off x="6859561" y="6492700"/>
            <a:ext cx="2377440" cy="242923"/>
          </a:xfrm>
          <a:prstGeom prst="rect">
            <a:avLst/>
          </a:prstGeom>
          <a:noFill/>
          <a:ln>
            <a:noFill/>
          </a:ln>
        </p:spPr>
      </p:pic>
      <p:sp>
        <p:nvSpPr>
          <p:cNvPr id="30" name="Isosceles Triangle 29"/>
          <p:cNvSpPr/>
          <p:nvPr userDrawn="1"/>
        </p:nvSpPr>
        <p:spPr>
          <a:xfrm rot="-6240000">
            <a:off x="6884826" y="3478592"/>
            <a:ext cx="182880" cy="371475"/>
          </a:xfrm>
          <a:prstGeom prst="triangle">
            <a:avLst/>
          </a:prstGeom>
          <a:solidFill>
            <a:schemeClr val="bg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25374637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Rectangle 4"/>
          <p:cNvSpPr>
            <a:spLocks noGrp="1" noChangeArrowheads="1"/>
          </p:cNvSpPr>
          <p:nvPr>
            <p:ph type="dt" sz="half" idx="10"/>
            <p:custDataLst>
              <p:tags r:id="rId1"/>
            </p:custDataLst>
          </p:nvPr>
        </p:nvSpPr>
        <p:spPr>
          <a:xfrm>
            <a:off x="6552408" y="6511928"/>
            <a:ext cx="3023394" cy="125413"/>
          </a:xfrm>
          <a:prstGeom prst="rect">
            <a:avLst/>
          </a:prstGeom>
          <a:ln/>
        </p:spPr>
        <p:txBody>
          <a:bodyPr/>
          <a:lstStyle>
            <a:lvl1pPr>
              <a:defRPr/>
            </a:lvl1pPr>
          </a:lstStyle>
          <a:p>
            <a:pPr>
              <a:defRPr/>
            </a:pPr>
            <a:r>
              <a:rPr lang="en-GB"/>
              <a:t>© 2005 Capgemini - All rights reserved</a:t>
            </a:r>
          </a:p>
        </p:txBody>
      </p:sp>
      <p:sp>
        <p:nvSpPr>
          <p:cNvPr id="5" name="Rectangle 5"/>
          <p:cNvSpPr>
            <a:spLocks noGrp="1" noChangeArrowheads="1"/>
          </p:cNvSpPr>
          <p:nvPr>
            <p:ph type="ftr" sz="quarter" idx="11"/>
            <p:custDataLst>
              <p:tags r:id="rId2"/>
            </p:custDataLst>
          </p:nvPr>
        </p:nvSpPr>
        <p:spPr>
          <a:xfrm>
            <a:off x="6552408" y="6632578"/>
            <a:ext cx="3023394" cy="125413"/>
          </a:xfrm>
          <a:prstGeom prst="rect">
            <a:avLst/>
          </a:prstGeom>
          <a:ln/>
        </p:spPr>
        <p:txBody>
          <a:bodyPr/>
          <a:lstStyle>
            <a:lvl1pPr>
              <a:defRPr/>
            </a:lvl1pPr>
          </a:lstStyle>
          <a:p>
            <a:pPr>
              <a:defRPr/>
            </a:pPr>
            <a:r>
              <a:rPr lang="en-GB"/>
              <a:t>01_CONCEPT-TEMPLATE.PPT</a:t>
            </a:r>
          </a:p>
        </p:txBody>
      </p:sp>
      <p:sp>
        <p:nvSpPr>
          <p:cNvPr id="6" name="Rectangle 6"/>
          <p:cNvSpPr>
            <a:spLocks noGrp="1" noChangeArrowheads="1"/>
          </p:cNvSpPr>
          <p:nvPr>
            <p:ph type="sldNum" sz="quarter" idx="12"/>
            <p:custDataLst>
              <p:tags r:id="rId3"/>
            </p:custDataLst>
          </p:nvPr>
        </p:nvSpPr>
        <p:spPr>
          <a:xfrm>
            <a:off x="9477774" y="6553200"/>
            <a:ext cx="345678" cy="152400"/>
          </a:xfrm>
          <a:prstGeom prst="rect">
            <a:avLst/>
          </a:prstGeom>
          <a:ln/>
        </p:spPr>
        <p:txBody>
          <a:bodyPr/>
          <a:lstStyle>
            <a:lvl1pPr>
              <a:defRPr/>
            </a:lvl1pPr>
          </a:lstStyle>
          <a:p>
            <a:pPr>
              <a:defRPr/>
            </a:pPr>
            <a:fld id="{9026F296-A04D-4972-8D18-DBAE6E92DC3D}"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2" y="3"/>
          <a:ext cx="147061" cy="143985"/>
        </p:xfrm>
        <a:graphic>
          <a:graphicData uri="http://schemas.openxmlformats.org/presentationml/2006/ole">
            <p:oleObj spid="_x0000_s282693"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6"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8" name="Image 7"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spTree>
    <p:extLst>
      <p:ext uri="{BB962C8B-B14F-4D97-AF65-F5344CB8AC3E}">
        <p14:creationId xmlns:p14="http://schemas.microsoft.com/office/powerpoint/2010/main" xmlns="" val="336972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2" y="3"/>
          <a:ext cx="147061" cy="143985"/>
        </p:xfrm>
        <a:graphic>
          <a:graphicData uri="http://schemas.openxmlformats.org/presentationml/2006/ole">
            <p:oleObj spid="_x0000_s283717"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11" name="Image 10"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pic>
        <p:nvPicPr>
          <p:cNvPr id="9" name="Image 8" descr="Locations_Map_2013.png"/>
          <p:cNvPicPr>
            <a:picLocks noChangeAspect="1"/>
          </p:cNvPicPr>
          <p:nvPr userDrawn="1"/>
        </p:nvPicPr>
        <p:blipFill>
          <a:blip r:embed="rId7" cstate="print"/>
          <a:stretch>
            <a:fillRect/>
          </a:stretch>
        </p:blipFill>
        <p:spPr>
          <a:xfrm>
            <a:off x="5406990" y="3467598"/>
            <a:ext cx="3896499" cy="1872735"/>
          </a:xfrm>
          <a:prstGeom prst="rect">
            <a:avLst/>
          </a:prstGeom>
        </p:spPr>
      </p:pic>
    </p:spTree>
    <p:extLst>
      <p:ext uri="{BB962C8B-B14F-4D97-AF65-F5344CB8AC3E}">
        <p14:creationId xmlns:p14="http://schemas.microsoft.com/office/powerpoint/2010/main" xmlns="" val="4280951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0"/>
          <a:ext cx="158750" cy="158750"/>
        </p:xfrm>
        <a:graphic>
          <a:graphicData uri="http://schemas.openxmlformats.org/presentationml/2006/ole">
            <p:oleObj spid="_x0000_s284741" name="think-cell Slide" r:id="rId4" imgW="360" imgH="360" progId="">
              <p:embed/>
            </p:oleObj>
          </a:graphicData>
        </a:graphic>
      </p:graphicFrame>
      <p:sp>
        <p:nvSpPr>
          <p:cNvPr id="4" name="Rectangle 3"/>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xmlns="" val="349257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8_Title Slide 1">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0"/>
          <a:ext cx="158750" cy="158750"/>
        </p:xfrm>
        <a:graphic>
          <a:graphicData uri="http://schemas.openxmlformats.org/presentationml/2006/ole">
            <p:oleObj spid="_x0000_s288774" name="think-cell Slide" r:id="rId13" imgW="360" imgH="360" progId="">
              <p:embed/>
            </p:oleObj>
          </a:graphicData>
        </a:graphic>
      </p:graphicFrame>
      <p:sp>
        <p:nvSpPr>
          <p:cNvPr id="5" name="TextBox 4"/>
          <p:cNvSpPr txBox="1"/>
          <p:nvPr>
            <p:custDataLst>
              <p:tags r:id="rId2"/>
            </p:custDataLst>
          </p:nvPr>
        </p:nvSpPr>
        <p:spPr>
          <a:xfrm>
            <a:off x="9581617" y="6639833"/>
            <a:ext cx="110607" cy="107722"/>
          </a:xfrm>
          <a:prstGeom prst="rect">
            <a:avLst/>
          </a:prstGeom>
          <a:noFill/>
        </p:spPr>
        <p:txBody>
          <a:bodyPr wrap="none" lIns="0" tIns="0" rIns="0" bIns="0" anchor="ctr">
            <a:spAutoFit/>
          </a:bodyPr>
          <a:lstStyle/>
          <a:p>
            <a:pPr algn="ctr" defTabSz="914347">
              <a:defRPr/>
            </a:pPr>
            <a:fld id="{058A9F18-69D2-4236-A5C8-C1AE1D716A9E}" type="slidenum">
              <a:rPr lang="en-US" sz="700">
                <a:solidFill>
                  <a:srgbClr val="595C5A"/>
                </a:solidFill>
                <a:cs typeface="Arial" pitchFamily="34" charset="0"/>
              </a:rPr>
              <a:pPr algn="ctr" defTabSz="914347">
                <a:defRPr/>
              </a:pPr>
              <a:t>‹#›</a:t>
            </a:fld>
            <a:endParaRPr lang="en-US" sz="700" dirty="0">
              <a:solidFill>
                <a:srgbClr val="595C5A"/>
              </a:solidFill>
              <a:cs typeface="Arial" pitchFamily="34" charset="0"/>
            </a:endParaRPr>
          </a:p>
        </p:txBody>
      </p:sp>
      <p:sp>
        <p:nvSpPr>
          <p:cNvPr id="6" name="Freeform 4"/>
          <p:cNvSpPr>
            <a:spLocks/>
          </p:cNvSpPr>
          <p:nvPr>
            <p:custDataLst>
              <p:tags r:id="rId3"/>
            </p:custDataLst>
          </p:nvPr>
        </p:nvSpPr>
        <p:spPr bwMode="auto">
          <a:xfrm>
            <a:off x="0" y="388938"/>
            <a:ext cx="9906000"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1"/>
          </a:solidFill>
          <a:ln w="9525">
            <a:noFill/>
            <a:round/>
            <a:headEnd/>
            <a:tailEnd/>
          </a:ln>
          <a:effectLst/>
        </p:spPr>
        <p:txBody>
          <a:bodyPr lIns="99557" tIns="49779" rIns="99557" bIns="49779"/>
          <a:lstStyle/>
          <a:p>
            <a:pPr defTabSz="914347">
              <a:defRPr/>
            </a:pPr>
            <a:endParaRPr lang="fr-FR" sz="1800">
              <a:solidFill>
                <a:srgbClr val="263047"/>
              </a:solidFill>
              <a:cs typeface="Arial" pitchFamily="34" charset="0"/>
            </a:endParaRPr>
          </a:p>
        </p:txBody>
      </p:sp>
      <p:sp>
        <p:nvSpPr>
          <p:cNvPr id="7" name="Rectangle 6"/>
          <p:cNvSpPr>
            <a:spLocks noChangeArrowheads="1"/>
          </p:cNvSpPr>
          <p:nvPr>
            <p:custDataLst>
              <p:tags r:id="rId4"/>
            </p:custDataLst>
          </p:nvPr>
        </p:nvSpPr>
        <p:spPr bwMode="auto">
          <a:xfrm>
            <a:off x="6742115" y="6600825"/>
            <a:ext cx="2660650" cy="184150"/>
          </a:xfrm>
          <a:prstGeom prst="rect">
            <a:avLst/>
          </a:prstGeom>
          <a:noFill/>
          <a:ln w="19050">
            <a:noFill/>
            <a:miter lim="800000"/>
            <a:headEnd/>
            <a:tailEnd/>
          </a:ln>
          <a:effectLst/>
        </p:spPr>
        <p:txBody>
          <a:bodyPr lIns="35995" tIns="35995" rIns="35995" bIns="35995" anchor="b"/>
          <a:lstStyle/>
          <a:p>
            <a:pPr algn="r" defTabSz="995382" eaLnBrk="0" hangingPunct="0">
              <a:lnSpc>
                <a:spcPct val="90000"/>
              </a:lnSpc>
              <a:spcBef>
                <a:spcPct val="10000"/>
              </a:spcBef>
              <a:defRPr/>
            </a:pPr>
            <a:r>
              <a:rPr lang="en-US" altLang="en-US" sz="700" dirty="0">
                <a:solidFill>
                  <a:srgbClr val="595C5A"/>
                </a:solidFill>
                <a:cs typeface="Helvetica Light"/>
              </a:rPr>
              <a:t>Copyright © Capgemini 2013. All Rights Reserved</a:t>
            </a:r>
          </a:p>
        </p:txBody>
      </p:sp>
      <p:sp>
        <p:nvSpPr>
          <p:cNvPr id="8" name="Rectangle 7"/>
          <p:cNvSpPr/>
          <p:nvPr>
            <p:custDataLst>
              <p:tags r:id="rId5"/>
            </p:custDataLst>
          </p:nvPr>
        </p:nvSpPr>
        <p:spPr>
          <a:xfrm>
            <a:off x="7488238" y="6464304"/>
            <a:ext cx="1914525" cy="195263"/>
          </a:xfrm>
          <a:prstGeom prst="rect">
            <a:avLst/>
          </a:prstGeom>
        </p:spPr>
        <p:txBody>
          <a:bodyPr wrap="none" lIns="35995" tIns="35995" rIns="35995" bIns="35995" anchor="b"/>
          <a:lstStyle/>
          <a:p>
            <a:pPr algn="r" defTabSz="914347">
              <a:defRPr/>
            </a:pPr>
            <a:r>
              <a:rPr lang="en-US" sz="700" dirty="0">
                <a:solidFill>
                  <a:srgbClr val="595C5A"/>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6"/>
            </p:custDataLst>
          </p:nvPr>
        </p:nvPicPr>
        <p:blipFill>
          <a:blip r:embed="rId14" cstate="print"/>
          <a:srcRect/>
          <a:stretch>
            <a:fillRect/>
          </a:stretch>
        </p:blipFill>
        <p:spPr bwMode="auto">
          <a:xfrm>
            <a:off x="307975" y="6489700"/>
            <a:ext cx="984250" cy="241300"/>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rgbClr val="0098C8"/>
            </a:solidFill>
          </a:ln>
          <a:effectLst/>
        </p:spPr>
        <p:style>
          <a:lnRef idx="2">
            <a:schemeClr val="accent1"/>
          </a:lnRef>
          <a:fillRef idx="0">
            <a:schemeClr val="accent1"/>
          </a:fillRef>
          <a:effectRef idx="1">
            <a:schemeClr val="accent1"/>
          </a:effectRef>
          <a:fontRef idx="minor">
            <a:schemeClr val="tx1"/>
          </a:fontRef>
        </p:style>
      </p:cxnSp>
      <p:pic>
        <p:nvPicPr>
          <p:cNvPr id="11" name="Image 11"/>
          <p:cNvPicPr>
            <a:picLocks noChangeAspect="1"/>
          </p:cNvPicPr>
          <p:nvPr userDrawn="1"/>
        </p:nvPicPr>
        <p:blipFill>
          <a:blip r:embed="rId15" cstate="print"/>
          <a:srcRect/>
          <a:stretch>
            <a:fillRect/>
          </a:stretch>
        </p:blipFill>
        <p:spPr bwMode="auto">
          <a:xfrm>
            <a:off x="0" y="1157288"/>
            <a:ext cx="9907588" cy="5700712"/>
          </a:xfrm>
          <a:prstGeom prst="rect">
            <a:avLst/>
          </a:prstGeom>
          <a:noFill/>
          <a:ln w="9525">
            <a:noFill/>
            <a:miter lim="800000"/>
            <a:headEnd/>
            <a:tailEnd/>
          </a:ln>
        </p:spPr>
      </p:pic>
      <p:sp>
        <p:nvSpPr>
          <p:cNvPr id="12" name="Rectangle 11"/>
          <p:cNvSpPr/>
          <p:nvPr userDrawn="1">
            <p:custDataLst>
              <p:tags r:id="rId8"/>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58" tIns="41979" rIns="83958" bIns="41979" anchor="ctr"/>
          <a:lstStyle/>
          <a:p>
            <a:pPr algn="ctr" defTabSz="914347">
              <a:defRPr/>
            </a:pPr>
            <a:endParaRPr lang="en-US" sz="1300" dirty="0">
              <a:solidFill>
                <a:prstClr val="white"/>
              </a:solidFill>
            </a:endParaRPr>
          </a:p>
        </p:txBody>
      </p:sp>
      <p:sp>
        <p:nvSpPr>
          <p:cNvPr id="13" name="Rectangle 7"/>
          <p:cNvSpPr/>
          <p:nvPr userDrawn="1">
            <p:custDataLst>
              <p:tags r:id="rId9"/>
            </p:custDataLst>
          </p:nvPr>
        </p:nvSpPr>
        <p:spPr bwMode="auto">
          <a:xfrm>
            <a:off x="-1588" y="3"/>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5" tIns="42971" rIns="33055" bIns="42971" anchor="ctr"/>
          <a:lstStyle/>
          <a:p>
            <a:pPr algn="ctr" defTabSz="914347">
              <a:defRPr/>
            </a:pPr>
            <a:endParaRPr lang="en-US" sz="1000" dirty="0">
              <a:solidFill>
                <a:prstClr val="white"/>
              </a:solidFill>
              <a:cs typeface="Arial"/>
            </a:endParaRPr>
          </a:p>
        </p:txBody>
      </p:sp>
      <p:graphicFrame>
        <p:nvGraphicFramePr>
          <p:cNvPr id="14" name="Object 2"/>
          <p:cNvGraphicFramePr>
            <a:graphicFrameLocks noChangeAspect="1"/>
          </p:cNvGraphicFramePr>
          <p:nvPr/>
        </p:nvGraphicFramePr>
        <p:xfrm>
          <a:off x="0" y="0"/>
          <a:ext cx="158750" cy="158750"/>
        </p:xfrm>
        <a:graphic>
          <a:graphicData uri="http://schemas.openxmlformats.org/presentationml/2006/ole">
            <p:oleObj spid="_x0000_s288775" name="think-cell Slide" r:id="rId16" imgW="360" imgH="360" progId="">
              <p:embed/>
            </p:oleObj>
          </a:graphicData>
        </a:graphic>
      </p:graphicFrame>
      <p:pic>
        <p:nvPicPr>
          <p:cNvPr id="15" name="Picture 104" descr="C:\Users\UserSim\Desktop\Capgemini\moto.emf"/>
          <p:cNvPicPr>
            <a:picLocks noChangeAspect="1" noChangeArrowheads="1"/>
          </p:cNvPicPr>
          <p:nvPr userDrawn="1">
            <p:custDataLst>
              <p:tags r:id="rId10"/>
            </p:custDataLst>
          </p:nvPr>
        </p:nvPicPr>
        <p:blipFill>
          <a:blip r:embed="rId17" cstate="print"/>
          <a:srcRect/>
          <a:stretch>
            <a:fillRect/>
          </a:stretch>
        </p:blipFill>
        <p:spPr bwMode="auto">
          <a:xfrm>
            <a:off x="6569077" y="6521454"/>
            <a:ext cx="3001963" cy="238125"/>
          </a:xfrm>
          <a:prstGeom prst="rect">
            <a:avLst/>
          </a:prstGeom>
          <a:noFill/>
          <a:ln w="9525">
            <a:noFill/>
            <a:miter lim="800000"/>
            <a:headEnd/>
            <a:tailEnd/>
          </a:ln>
        </p:spPr>
      </p:pic>
      <p:pic>
        <p:nvPicPr>
          <p:cNvPr id="16" name="Picture 103" descr="C:\Users\UserSim\Desktop\Capgemini\Capgemini_logo_cmyk.png"/>
          <p:cNvPicPr>
            <a:picLocks noChangeAspect="1" noChangeArrowheads="1"/>
          </p:cNvPicPr>
          <p:nvPr userDrawn="1">
            <p:custDataLst>
              <p:tags r:id="rId11"/>
            </p:custDataLst>
          </p:nvPr>
        </p:nvPicPr>
        <p:blipFill>
          <a:blip r:embed="rId18" cstate="print"/>
          <a:srcRect/>
          <a:stretch>
            <a:fillRect/>
          </a:stretch>
        </p:blipFill>
        <p:spPr bwMode="auto">
          <a:xfrm>
            <a:off x="715963" y="652464"/>
            <a:ext cx="3001962" cy="695325"/>
          </a:xfrm>
          <a:prstGeom prst="rect">
            <a:avLst/>
          </a:prstGeom>
          <a:noFill/>
          <a:ln w="9525">
            <a:noFill/>
            <a:miter lim="800000"/>
            <a:headEnd/>
            <a:tailEnd/>
          </a:ln>
        </p:spPr>
      </p:pic>
      <p:sp>
        <p:nvSpPr>
          <p:cNvPr id="2" name="Title 1"/>
          <p:cNvSpPr>
            <a:spLocks noGrp="1"/>
          </p:cNvSpPr>
          <p:nvPr>
            <p:ph type="ctrTitle"/>
          </p:nvPr>
        </p:nvSpPr>
        <p:spPr>
          <a:xfrm>
            <a:off x="256192" y="4659010"/>
            <a:ext cx="7617053" cy="792688"/>
          </a:xfrm>
        </p:spPr>
        <p:txBody>
          <a:bodyPr lIns="231383" tIns="33055" rIns="33055" bIns="33055"/>
          <a:lstStyle>
            <a:lvl1pPr algn="l">
              <a:defRPr sz="3300" b="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56192" y="5406115"/>
            <a:ext cx="4541230" cy="401938"/>
          </a:xfrm>
        </p:spPr>
        <p:txBody>
          <a:bodyPr lIns="231383" tIns="33055" rIns="33055" bIns="33055"/>
          <a:lstStyle>
            <a:lvl1pPr marL="0" indent="0" algn="l">
              <a:buNone/>
              <a:defRPr sz="2200" b="0">
                <a:solidFill>
                  <a:schemeClr val="bg1"/>
                </a:solidFill>
              </a:defRPr>
            </a:lvl1pPr>
            <a:lvl2pPr marL="457114" indent="0" algn="ctr">
              <a:buNone/>
              <a:defRPr>
                <a:solidFill>
                  <a:schemeClr val="tx1">
                    <a:tint val="75000"/>
                  </a:schemeClr>
                </a:solidFill>
              </a:defRPr>
            </a:lvl2pPr>
            <a:lvl3pPr marL="914226" indent="0" algn="ctr">
              <a:buNone/>
              <a:defRPr>
                <a:solidFill>
                  <a:schemeClr val="tx1">
                    <a:tint val="75000"/>
                  </a:schemeClr>
                </a:solidFill>
              </a:defRPr>
            </a:lvl3pPr>
            <a:lvl4pPr marL="1371341" indent="0" algn="ctr">
              <a:buNone/>
              <a:defRPr>
                <a:solidFill>
                  <a:schemeClr val="tx1">
                    <a:tint val="75000"/>
                  </a:schemeClr>
                </a:solidFill>
              </a:defRPr>
            </a:lvl4pPr>
            <a:lvl5pPr marL="1828454" indent="0" algn="ctr">
              <a:buNone/>
              <a:defRPr>
                <a:solidFill>
                  <a:schemeClr val="tx1">
                    <a:tint val="75000"/>
                  </a:schemeClr>
                </a:solidFill>
              </a:defRPr>
            </a:lvl5pPr>
            <a:lvl6pPr marL="2285567" indent="0" algn="ctr">
              <a:buNone/>
              <a:defRPr>
                <a:solidFill>
                  <a:schemeClr val="tx1">
                    <a:tint val="75000"/>
                  </a:schemeClr>
                </a:solidFill>
              </a:defRPr>
            </a:lvl6pPr>
            <a:lvl7pPr marL="2742680" indent="0" algn="ctr">
              <a:buNone/>
              <a:defRPr>
                <a:solidFill>
                  <a:schemeClr val="tx1">
                    <a:tint val="75000"/>
                  </a:schemeClr>
                </a:solidFill>
              </a:defRPr>
            </a:lvl7pPr>
            <a:lvl8pPr marL="3199794" indent="0" algn="ctr">
              <a:buNone/>
              <a:defRPr>
                <a:solidFill>
                  <a:schemeClr val="tx1">
                    <a:tint val="75000"/>
                  </a:schemeClr>
                </a:solidFill>
              </a:defRPr>
            </a:lvl8pPr>
            <a:lvl9pPr marL="3656908"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xmlns="" val="36752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4"/>
            <a:ext cx="9906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7" name="Object 6" hidden="1"/>
          <p:cNvGraphicFramePr>
            <a:graphicFrameLocks noChangeAspect="1"/>
          </p:cNvGraphicFramePr>
          <p:nvPr/>
        </p:nvGraphicFramePr>
        <p:xfrm>
          <a:off x="1" y="0"/>
          <a:ext cx="158750" cy="158750"/>
        </p:xfrm>
        <a:graphic>
          <a:graphicData uri="http://schemas.openxmlformats.org/presentationml/2006/ole">
            <p:oleObj spid="_x0000_s273476"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p:custDataLst>
              <p:tags r:id="rId3"/>
            </p:custDataLst>
          </p:nvPr>
        </p:nvSpPr>
        <p:spPr bwMode="auto">
          <a:xfrm>
            <a:off x="4"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dirty="0"/>
          </a:p>
        </p:txBody>
      </p:sp>
      <p:pic>
        <p:nvPicPr>
          <p:cNvPr id="12" name="Image 11" descr="HandsPanel_shutterstock_72073621.png"/>
          <p:cNvPicPr>
            <a:picLocks noChangeAspect="1"/>
          </p:cNvPicPr>
          <p:nvPr/>
        </p:nvPicPr>
        <p:blipFill>
          <a:blip r:embed="rId7" cstate="email"/>
          <a:srcRect b="8012"/>
          <a:stretch>
            <a:fillRect/>
          </a:stretch>
        </p:blipFill>
        <p:spPr>
          <a:xfrm>
            <a:off x="0" y="855023"/>
            <a:ext cx="9904413" cy="5522026"/>
          </a:xfrm>
          <a:prstGeom prst="rect">
            <a:avLst/>
          </a:prstGeom>
        </p:spPr>
      </p:pic>
      <p:sp>
        <p:nvSpPr>
          <p:cNvPr id="6" name="Espace réservé du contenu 5"/>
          <p:cNvSpPr>
            <a:spLocks noGrp="1"/>
          </p:cNvSpPr>
          <p:nvPr>
            <p:ph sz="quarter" idx="10" hasCustomPrompt="1"/>
            <p:custDataLst>
              <p:tags r:id="rId4"/>
            </p:custDataLst>
          </p:nvPr>
        </p:nvSpPr>
        <p:spPr>
          <a:xfrm>
            <a:off x="2861953" y="1442609"/>
            <a:ext cx="4441372"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xmlns="" val="369350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4500"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9"/>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23560474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552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89"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xmlns="" val="3658678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6548"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2066893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757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xmlns="" val="166080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341615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1" y="0"/>
          <a:ext cx="158750" cy="158750"/>
        </p:xfrm>
        <a:graphic>
          <a:graphicData uri="http://schemas.openxmlformats.org/presentationml/2006/ole">
            <p:oleObj spid="_x0000_s278596"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xmlns="" val="2645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hyperlink" Target="http://www.linkedin.com/company/capgemini" TargetMode="External"/><Relationship Id="rId26" Type="http://schemas.openxmlformats.org/officeDocument/2006/relationships/image" Target="../media/image4.jpeg"/><Relationship Id="rId3" Type="http://schemas.openxmlformats.org/officeDocument/2006/relationships/slideLayout" Target="../slideLayouts/slideLayout14.xml"/><Relationship Id="rId21" Type="http://schemas.openxmlformats.org/officeDocument/2006/relationships/image" Target="../media/image13.png"/><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11.png"/><Relationship Id="rId25" Type="http://schemas.openxmlformats.org/officeDocument/2006/relationships/image" Target="../media/image15.gif"/><Relationship Id="rId2" Type="http://schemas.openxmlformats.org/officeDocument/2006/relationships/slideLayout" Target="../slideLayouts/slideLayout13.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2.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hyperlink" Target="http://www.slideshare.net/capgemini" TargetMode="External"/><Relationship Id="rId5" Type="http://schemas.openxmlformats.org/officeDocument/2006/relationships/vmlDrawing" Target="../drawings/vmlDrawing11.vml"/><Relationship Id="rId15" Type="http://schemas.openxmlformats.org/officeDocument/2006/relationships/image" Target="../media/image5.emf"/><Relationship Id="rId23" Type="http://schemas.openxmlformats.org/officeDocument/2006/relationships/image" Target="../media/image14.png"/><Relationship Id="rId10" Type="http://schemas.openxmlformats.org/officeDocument/2006/relationships/tags" Target="../tags/tag52.xml"/><Relationship Id="rId19" Type="http://schemas.openxmlformats.org/officeDocument/2006/relationships/image" Target="../media/image12.png"/><Relationship Id="rId4" Type="http://schemas.openxmlformats.org/officeDocument/2006/relationships/theme" Target="../theme/theme2.xml"/><Relationship Id="rId9" Type="http://schemas.openxmlformats.org/officeDocument/2006/relationships/tags" Target="../tags/tag51.xml"/><Relationship Id="rId14" Type="http://schemas.openxmlformats.org/officeDocument/2006/relationships/oleObject" Target="../embeddings/oleObject12.bin"/><Relationship Id="rId22" Type="http://schemas.openxmlformats.org/officeDocument/2006/relationships/hyperlink" Target="http://www.youtube.com/capgemini"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1431" name="think-cell Slide" r:id="rId19" imgW="360" imgH="360" progId="">
              <p:embed/>
            </p:oleObj>
          </a:graphicData>
        </a:graphic>
      </p:graphicFrame>
      <p:sp>
        <p:nvSpPr>
          <p:cNvPr id="2" name="Title Placeholder 1"/>
          <p:cNvSpPr>
            <a:spLocks noGrp="1"/>
          </p:cNvSpPr>
          <p:nvPr>
            <p:ph type="title"/>
            <p:custDataLst>
              <p:tags r:id="rId14"/>
            </p:custDataLst>
          </p:nvPr>
        </p:nvSpPr>
        <p:spPr>
          <a:xfrm>
            <a:off x="3" y="4"/>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39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489" y="6661692"/>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7"/>
            </p:custDataLst>
          </p:nvPr>
        </p:nvSpPr>
        <p:spPr bwMode="auto">
          <a:xfrm>
            <a:off x="4"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18"/>
            </p:custDataLst>
          </p:nvPr>
        </p:nvCxnSpPr>
        <p:spPr>
          <a:xfrm flipH="1">
            <a:off x="4"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0" cstate="print"/>
          <a:stretch>
            <a:fillRect/>
          </a:stretch>
        </p:blipFill>
        <p:spPr>
          <a:xfrm>
            <a:off x="118185" y="6419981"/>
            <a:ext cx="1440000" cy="343023"/>
          </a:xfrm>
          <a:prstGeom prst="rect">
            <a:avLst/>
          </a:prstGeom>
        </p:spPr>
      </p:pic>
    </p:spTree>
    <p:extLst>
      <p:ext uri="{BB962C8B-B14F-4D97-AF65-F5344CB8AC3E}">
        <p14:creationId xmlns:p14="http://schemas.microsoft.com/office/powerpoint/2010/main" xmlns="" val="1625238496"/>
      </p:ext>
    </p:extLst>
  </p:cSld>
  <p:clrMap bg1="lt1" tx1="dk1" bg2="lt2" tx2="dk2" accent1="accent1" accent2="accent2" accent3="accent3" accent4="accent4" accent5="accent5" accent6="accent6" hlink="hlink" folHlink="folHlink"/>
  <p:sldLayoutIdLst>
    <p:sldLayoutId id="2147483938" r:id="rId1"/>
    <p:sldLayoutId id="2147483959" r:id="rId2"/>
    <p:sldLayoutId id="2147483939" r:id="rId3"/>
    <p:sldLayoutId id="2147483940" r:id="rId4"/>
    <p:sldLayoutId id="2147483941" r:id="rId5"/>
    <p:sldLayoutId id="2147483942" r:id="rId6"/>
    <p:sldLayoutId id="2147483943" r:id="rId7"/>
    <p:sldLayoutId id="2147483944" r:id="rId8"/>
    <p:sldLayoutId id="2147483945" r:id="rId9"/>
    <p:sldLayoutId id="2147483960" r:id="rId10"/>
    <p:sldLayoutId id="2147483961" r:id="rId11"/>
  </p:sldLayoutIdLst>
  <p:timing>
    <p:tnLst>
      <p:par>
        <p:cTn id="1" dur="indefinite" restart="never" nodeType="tmRoot"/>
      </p:par>
    </p:tnLst>
  </p:timing>
  <p:txStyles>
    <p:titleStyle>
      <a:lvl1pPr marL="0" indent="0" algn="l" defTabSz="914365"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93" indent="-166193" algn="l" defTabSz="914365"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9" indent="-180980" algn="l" defTabSz="914365"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89" indent="-165104" algn="l" defTabSz="914365"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18" indent="-165104" algn="l" defTabSz="914365"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64" indent="-193668" algn="l" defTabSz="914365"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504"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6"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9"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51"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65" rtl="0" eaLnBrk="1" latinLnBrk="0" hangingPunct="1">
        <a:defRPr sz="1800" kern="1200">
          <a:solidFill>
            <a:schemeClr val="tx1"/>
          </a:solidFill>
          <a:latin typeface="+mn-lt"/>
          <a:ea typeface="+mn-ea"/>
          <a:cs typeface="+mn-cs"/>
        </a:defRPr>
      </a:lvl1pPr>
      <a:lvl2pPr marL="457182" algn="l" defTabSz="914365" rtl="0" eaLnBrk="1" latinLnBrk="0" hangingPunct="1">
        <a:defRPr sz="1800" kern="1200">
          <a:solidFill>
            <a:schemeClr val="tx1"/>
          </a:solidFill>
          <a:latin typeface="+mn-lt"/>
          <a:ea typeface="+mn-ea"/>
          <a:cs typeface="+mn-cs"/>
        </a:defRPr>
      </a:lvl2pPr>
      <a:lvl3pPr marL="914365" algn="l" defTabSz="914365" rtl="0" eaLnBrk="1" latinLnBrk="0" hangingPunct="1">
        <a:defRPr sz="1800" kern="1200">
          <a:solidFill>
            <a:schemeClr val="tx1"/>
          </a:solidFill>
          <a:latin typeface="+mn-lt"/>
          <a:ea typeface="+mn-ea"/>
          <a:cs typeface="+mn-cs"/>
        </a:defRPr>
      </a:lvl3pPr>
      <a:lvl4pPr marL="1371547" algn="l" defTabSz="914365" rtl="0" eaLnBrk="1" latinLnBrk="0" hangingPunct="1">
        <a:defRPr sz="1800" kern="1200">
          <a:solidFill>
            <a:schemeClr val="tx1"/>
          </a:solidFill>
          <a:latin typeface="+mn-lt"/>
          <a:ea typeface="+mn-ea"/>
          <a:cs typeface="+mn-cs"/>
        </a:defRPr>
      </a:lvl4pPr>
      <a:lvl5pPr marL="1828730" algn="l" defTabSz="914365" rtl="0" eaLnBrk="1" latinLnBrk="0" hangingPunct="1">
        <a:defRPr sz="1800" kern="1200">
          <a:solidFill>
            <a:schemeClr val="tx1"/>
          </a:solidFill>
          <a:latin typeface="+mn-lt"/>
          <a:ea typeface="+mn-ea"/>
          <a:cs typeface="+mn-cs"/>
        </a:defRPr>
      </a:lvl5pPr>
      <a:lvl6pPr marL="2285912" algn="l" defTabSz="914365" rtl="0" eaLnBrk="1" latinLnBrk="0" hangingPunct="1">
        <a:defRPr sz="1800" kern="1200">
          <a:solidFill>
            <a:schemeClr val="tx1"/>
          </a:solidFill>
          <a:latin typeface="+mn-lt"/>
          <a:ea typeface="+mn-ea"/>
          <a:cs typeface="+mn-cs"/>
        </a:defRPr>
      </a:lvl6pPr>
      <a:lvl7pPr marL="2743094" algn="l" defTabSz="914365" rtl="0" eaLnBrk="1" latinLnBrk="0" hangingPunct="1">
        <a:defRPr sz="1800" kern="1200">
          <a:solidFill>
            <a:schemeClr val="tx1"/>
          </a:solidFill>
          <a:latin typeface="+mn-lt"/>
          <a:ea typeface="+mn-ea"/>
          <a:cs typeface="+mn-cs"/>
        </a:defRPr>
      </a:lvl7pPr>
      <a:lvl8pPr marL="3200278" algn="l" defTabSz="914365" rtl="0" eaLnBrk="1" latinLnBrk="0" hangingPunct="1">
        <a:defRPr sz="1800" kern="1200">
          <a:solidFill>
            <a:schemeClr val="tx1"/>
          </a:solidFill>
          <a:latin typeface="+mn-lt"/>
          <a:ea typeface="+mn-ea"/>
          <a:cs typeface="+mn-cs"/>
        </a:defRPr>
      </a:lvl8pPr>
      <a:lvl9pPr marL="3657461" algn="l" defTabSz="9143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1" y="0"/>
          <a:ext cx="158750" cy="158750"/>
        </p:xfrm>
        <a:graphic>
          <a:graphicData uri="http://schemas.openxmlformats.org/presentationml/2006/ole">
            <p:oleObj spid="_x0000_s281669" name="think-cell Slide" r:id="rId14" imgW="360" imgH="360" progId="">
              <p:embed/>
            </p:oleObj>
          </a:graphicData>
        </a:graphic>
      </p:graphicFrame>
      <p:sp>
        <p:nvSpPr>
          <p:cNvPr id="357" name="Rectangle 7"/>
          <p:cNvSpPr/>
          <p:nvPr>
            <p:custDataLst>
              <p:tags r:id="rId6"/>
            </p:custDataLst>
          </p:nvPr>
        </p:nvSpPr>
        <p:spPr bwMode="auto">
          <a:xfrm flipV="1">
            <a:off x="-1656"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5" cstate="email"/>
          <a:srcRect/>
          <a:stretch>
            <a:fillRect/>
          </a:stretch>
        </p:blipFill>
        <p:spPr bwMode="auto">
          <a:xfrm>
            <a:off x="6406875" y="1209258"/>
            <a:ext cx="2880001" cy="229353"/>
          </a:xfrm>
          <a:prstGeom prst="rect">
            <a:avLst/>
          </a:prstGeom>
          <a:noFill/>
        </p:spPr>
      </p:pic>
      <p:sp>
        <p:nvSpPr>
          <p:cNvPr id="15" name="Rectangle 14"/>
          <p:cNvSpPr/>
          <p:nvPr>
            <p:custDataLst>
              <p:tags r:id="rId8"/>
            </p:custDataLst>
          </p:nvPr>
        </p:nvSpPr>
        <p:spPr>
          <a:xfrm>
            <a:off x="6763622" y="5457936"/>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689880" y="5932547"/>
            <a:ext cx="278223" cy="263770"/>
          </a:xfrm>
          <a:prstGeom prst="rect">
            <a:avLst/>
          </a:prstGeom>
          <a:noFill/>
        </p:spPr>
      </p:pic>
      <p:pic>
        <p:nvPicPr>
          <p:cNvPr id="17"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8025291" y="5932547"/>
            <a:ext cx="281314" cy="266700"/>
          </a:xfrm>
          <a:prstGeom prst="rect">
            <a:avLst/>
          </a:prstGeom>
          <a:noFill/>
        </p:spPr>
      </p:pic>
      <p:pic>
        <p:nvPicPr>
          <p:cNvPr id="18"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654346" y="5932547"/>
            <a:ext cx="281314" cy="266700"/>
          </a:xfrm>
          <a:prstGeom prst="rect">
            <a:avLst/>
          </a:prstGeom>
          <a:noFill/>
        </p:spPr>
      </p:pic>
      <p:pic>
        <p:nvPicPr>
          <p:cNvPr id="19"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8992849" y="5932547"/>
            <a:ext cx="281314" cy="266700"/>
          </a:xfrm>
          <a:prstGeom prst="rect">
            <a:avLst/>
          </a:prstGeom>
          <a:noFill/>
        </p:spPr>
      </p:pic>
      <p:pic>
        <p:nvPicPr>
          <p:cNvPr id="20"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363793" y="5932551"/>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6" cstate="print"/>
          <a:stretch>
            <a:fillRect/>
          </a:stretch>
        </p:blipFill>
        <p:spPr>
          <a:xfrm>
            <a:off x="747568" y="1014965"/>
            <a:ext cx="2880001" cy="686046"/>
          </a:xfrm>
          <a:prstGeom prst="rect">
            <a:avLst/>
          </a:prstGeom>
        </p:spPr>
      </p:pic>
    </p:spTree>
    <p:extLst>
      <p:ext uri="{BB962C8B-B14F-4D97-AF65-F5344CB8AC3E}">
        <p14:creationId xmlns:p14="http://schemas.microsoft.com/office/powerpoint/2010/main" xmlns="" val="4122580201"/>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Lst>
  <p:txStyles>
    <p:titleStyle>
      <a:lvl1pPr algn="ctr" defTabSz="839715" rtl="0" eaLnBrk="1" latinLnBrk="0" hangingPunct="1">
        <a:spcBef>
          <a:spcPct val="0"/>
        </a:spcBef>
        <a:buNone/>
        <a:defRPr sz="4000" kern="1200">
          <a:solidFill>
            <a:schemeClr val="tx1"/>
          </a:solidFill>
          <a:latin typeface="+mj-lt"/>
          <a:ea typeface="+mj-ea"/>
          <a:cs typeface="+mj-cs"/>
        </a:defRPr>
      </a:lvl1pPr>
    </p:titleStyle>
    <p:bodyStyle>
      <a:lvl1pPr marL="314893" indent="-314893" algn="l" defTabSz="839715"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68" indent="-262411" algn="l" defTabSz="839715"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44" indent="-209928" algn="l" defTabSz="839715"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501"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57"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214"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72"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930"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786"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715" rtl="0" eaLnBrk="1" latinLnBrk="0" hangingPunct="1">
        <a:defRPr sz="1700" kern="1200">
          <a:solidFill>
            <a:schemeClr val="tx1"/>
          </a:solidFill>
          <a:latin typeface="+mn-lt"/>
          <a:ea typeface="+mn-ea"/>
          <a:cs typeface="+mn-cs"/>
        </a:defRPr>
      </a:lvl1pPr>
      <a:lvl2pPr marL="419858" algn="l" defTabSz="839715" rtl="0" eaLnBrk="1" latinLnBrk="0" hangingPunct="1">
        <a:defRPr sz="1700" kern="1200">
          <a:solidFill>
            <a:schemeClr val="tx1"/>
          </a:solidFill>
          <a:latin typeface="+mn-lt"/>
          <a:ea typeface="+mn-ea"/>
          <a:cs typeface="+mn-cs"/>
        </a:defRPr>
      </a:lvl2pPr>
      <a:lvl3pPr marL="839715" algn="l" defTabSz="839715" rtl="0" eaLnBrk="1" latinLnBrk="0" hangingPunct="1">
        <a:defRPr sz="1700" kern="1200">
          <a:solidFill>
            <a:schemeClr val="tx1"/>
          </a:solidFill>
          <a:latin typeface="+mn-lt"/>
          <a:ea typeface="+mn-ea"/>
          <a:cs typeface="+mn-cs"/>
        </a:defRPr>
      </a:lvl3pPr>
      <a:lvl4pPr marL="1259572" algn="l" defTabSz="839715" rtl="0" eaLnBrk="1" latinLnBrk="0" hangingPunct="1">
        <a:defRPr sz="1700" kern="1200">
          <a:solidFill>
            <a:schemeClr val="tx1"/>
          </a:solidFill>
          <a:latin typeface="+mn-lt"/>
          <a:ea typeface="+mn-ea"/>
          <a:cs typeface="+mn-cs"/>
        </a:defRPr>
      </a:lvl4pPr>
      <a:lvl5pPr marL="1679429" algn="l" defTabSz="839715" rtl="0" eaLnBrk="1" latinLnBrk="0" hangingPunct="1">
        <a:defRPr sz="1700" kern="1200">
          <a:solidFill>
            <a:schemeClr val="tx1"/>
          </a:solidFill>
          <a:latin typeface="+mn-lt"/>
          <a:ea typeface="+mn-ea"/>
          <a:cs typeface="+mn-cs"/>
        </a:defRPr>
      </a:lvl5pPr>
      <a:lvl6pPr marL="2099286" algn="l" defTabSz="839715" rtl="0" eaLnBrk="1" latinLnBrk="0" hangingPunct="1">
        <a:defRPr sz="1700" kern="1200">
          <a:solidFill>
            <a:schemeClr val="tx1"/>
          </a:solidFill>
          <a:latin typeface="+mn-lt"/>
          <a:ea typeface="+mn-ea"/>
          <a:cs typeface="+mn-cs"/>
        </a:defRPr>
      </a:lvl6pPr>
      <a:lvl7pPr marL="2519144" algn="l" defTabSz="839715" rtl="0" eaLnBrk="1" latinLnBrk="0" hangingPunct="1">
        <a:defRPr sz="1700" kern="1200">
          <a:solidFill>
            <a:schemeClr val="tx1"/>
          </a:solidFill>
          <a:latin typeface="+mn-lt"/>
          <a:ea typeface="+mn-ea"/>
          <a:cs typeface="+mn-cs"/>
        </a:defRPr>
      </a:lvl7pPr>
      <a:lvl8pPr marL="2939000" algn="l" defTabSz="839715" rtl="0" eaLnBrk="1" latinLnBrk="0" hangingPunct="1">
        <a:defRPr sz="1700" kern="1200">
          <a:solidFill>
            <a:schemeClr val="tx1"/>
          </a:solidFill>
          <a:latin typeface="+mn-lt"/>
          <a:ea typeface="+mn-ea"/>
          <a:cs typeface="+mn-cs"/>
        </a:defRPr>
      </a:lvl8pPr>
      <a:lvl9pPr marL="3358858" algn="l" defTabSz="83971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www.gartner.com/it-glossary/devops" TargetMode="External"/><Relationship Id="rId7" Type="http://schemas.openxmlformats.org/officeDocument/2006/relationships/image" Target="../media/image23.png"/><Relationship Id="rId2" Type="http://schemas.openxmlformats.org/officeDocument/2006/relationships/hyperlink" Target="http://en.wikipedia.org/wiki/DevOps" TargetMode="Externa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hyperlink" Target="http://www.tcs.com/resources/white_papers/Pages/DevOps-software-development.aspx" TargetMode="External"/><Relationship Id="rId4" Type="http://schemas.openxmlformats.org/officeDocument/2006/relationships/hyperlink" Target="http://www.ibm.com/ibm/devops/us/e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wmf"/><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9"/>
          <p:cNvSpPr txBox="1">
            <a:spLocks/>
          </p:cNvSpPr>
          <p:nvPr>
            <p:custDataLst>
              <p:tags r:id="rId1"/>
            </p:custDataLst>
          </p:nvPr>
        </p:nvSpPr>
        <p:spPr bwMode="auto">
          <a:xfrm>
            <a:off x="0" y="1879938"/>
            <a:ext cx="4901252" cy="2387262"/>
          </a:xfrm>
          <a:prstGeom prst="rect">
            <a:avLst/>
          </a:prstGeom>
          <a:noFill/>
          <a:ln w="9525">
            <a:noFill/>
            <a:miter lim="800000"/>
            <a:headEnd/>
            <a:tailEnd/>
          </a:ln>
        </p:spPr>
        <p:txBody>
          <a:bodyPr vert="horz" wrap="square" lIns="231412" tIns="33059" rIns="33059" bIns="33059" numCol="1" anchor="ctr" anchorCtr="0" compatLnSpc="1">
            <a:prstTxWarp prst="textNoShape">
              <a:avLst/>
            </a:prstTxWarp>
          </a:bodyPr>
          <a:lstStyle>
            <a:lvl1pPr algn="l" defTabSz="912813" rtl="0" eaLnBrk="0" fontAlgn="base" hangingPunct="0">
              <a:lnSpc>
                <a:spcPct val="85000"/>
              </a:lnSpc>
              <a:spcBef>
                <a:spcPct val="0"/>
              </a:spcBef>
              <a:spcAft>
                <a:spcPct val="0"/>
              </a:spcAft>
              <a:defRPr sz="3300" b="0" kern="1200">
                <a:solidFill>
                  <a:schemeClr val="bg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a:lstStyle>
          <a:p>
            <a:pPr eaLnBrk="1" hangingPunct="1">
              <a:defRPr/>
            </a:pPr>
            <a:r>
              <a:rPr lang="en-US" sz="4400" dirty="0" smtClean="0">
                <a:solidFill>
                  <a:schemeClr val="tx1"/>
                </a:solidFill>
                <a:effectLst>
                  <a:outerShdw blurRad="228600" dist="38100" dir="5160000" sx="104000" sy="104000" algn="t" rotWithShape="0">
                    <a:prstClr val="black"/>
                  </a:outerShdw>
                </a:effectLst>
                <a:latin typeface="Calibri" panose="020F0502020204030204"/>
              </a:rPr>
              <a:t>TOPSI 2.0</a:t>
            </a:r>
          </a:p>
          <a:p>
            <a:pPr eaLnBrk="1" hangingPunct="1">
              <a:defRPr/>
            </a:pPr>
            <a:r>
              <a:rPr lang="en-US" sz="4400" dirty="0" smtClean="0">
                <a:solidFill>
                  <a:schemeClr val="tx1"/>
                </a:solidFill>
                <a:effectLst>
                  <a:outerShdw blurRad="228600" dist="38100" dir="5160000" sx="104000" sy="104000" algn="t" rotWithShape="0">
                    <a:prstClr val="black"/>
                  </a:outerShdw>
                </a:effectLst>
                <a:latin typeface="Calibri" panose="020F0502020204030204"/>
              </a:rPr>
              <a:t>The future of SOK stores’ and chains </a:t>
            </a:r>
            <a:r>
              <a:rPr lang="en-US" sz="4400" dirty="0" err="1" smtClean="0">
                <a:solidFill>
                  <a:schemeClr val="tx1"/>
                </a:solidFill>
                <a:effectLst>
                  <a:outerShdw blurRad="228600" dist="38100" dir="5160000" sx="104000" sy="104000" algn="t" rotWithShape="0">
                    <a:prstClr val="black"/>
                  </a:outerShdw>
                </a:effectLst>
                <a:latin typeface="Calibri" panose="020F0502020204030204"/>
              </a:rPr>
              <a:t>applicastions</a:t>
            </a:r>
            <a:endParaRPr lang="en-US" sz="4400" dirty="0" smtClean="0">
              <a:solidFill>
                <a:schemeClr val="tx1"/>
              </a:solidFill>
              <a:effectLst>
                <a:outerShdw blurRad="228600" dist="38100" dir="5160000" sx="104000" sy="104000" algn="t" rotWithShape="0">
                  <a:prstClr val="black"/>
                </a:outerShdw>
              </a:effectLst>
              <a:latin typeface="Calibri" panose="020F0502020204030204"/>
            </a:endParaRPr>
          </a:p>
        </p:txBody>
      </p:sp>
      <p:sp>
        <p:nvSpPr>
          <p:cNvPr id="15" name="Subtitle 12"/>
          <p:cNvSpPr txBox="1">
            <a:spLocks/>
          </p:cNvSpPr>
          <p:nvPr>
            <p:custDataLst>
              <p:tags r:id="rId2"/>
            </p:custDataLst>
          </p:nvPr>
        </p:nvSpPr>
        <p:spPr bwMode="auto">
          <a:xfrm>
            <a:off x="0" y="4411274"/>
            <a:ext cx="4435522" cy="694126"/>
          </a:xfrm>
          <a:prstGeom prst="rect">
            <a:avLst/>
          </a:prstGeom>
          <a:noFill/>
          <a:ln w="9525">
            <a:noFill/>
            <a:miter lim="800000"/>
            <a:headEnd/>
            <a:tailEnd/>
          </a:ln>
        </p:spPr>
        <p:txBody>
          <a:bodyPr vert="horz" wrap="square" lIns="231412" tIns="33059" rIns="33059" bIns="33059" numCol="1" anchor="ctr" anchorCtr="0" compatLnSpc="1">
            <a:prstTxWarp prst="textNoShape">
              <a:avLst/>
            </a:prstTxWarp>
          </a:bodyPr>
          <a:lstStyle>
            <a:lvl1pPr marL="0" indent="0" algn="l" defTabSz="912813" rtl="0" eaLnBrk="0" fontAlgn="base" hangingPunct="0">
              <a:lnSpc>
                <a:spcPct val="90000"/>
              </a:lnSpc>
              <a:spcBef>
                <a:spcPct val="0"/>
              </a:spcBef>
              <a:spcAft>
                <a:spcPts val="600"/>
              </a:spcAft>
              <a:buClr>
                <a:srgbClr val="0098C7"/>
              </a:buClr>
              <a:buFont typeface="Wingdings" pitchFamily="2" charset="2"/>
              <a:buNone/>
              <a:defRPr sz="2200" b="0" kern="1200">
                <a:solidFill>
                  <a:schemeClr val="bg1"/>
                </a:solidFill>
                <a:latin typeface="+mn-lt"/>
                <a:ea typeface="+mn-ea"/>
                <a:cs typeface="+mn-cs"/>
              </a:defRPr>
            </a:lvl1pPr>
            <a:lvl2pPr marL="457171" indent="0" algn="ctr" defTabSz="912813" rtl="0" eaLnBrk="0" fontAlgn="base" hangingPunct="0">
              <a:lnSpc>
                <a:spcPct val="90000"/>
              </a:lnSpc>
              <a:spcBef>
                <a:spcPct val="0"/>
              </a:spcBef>
              <a:spcAft>
                <a:spcPts val="600"/>
              </a:spcAft>
              <a:buClr>
                <a:srgbClr val="AC2B37"/>
              </a:buClr>
              <a:buFont typeface="Wingdings" pitchFamily="2" charset="2"/>
              <a:buNone/>
              <a:defRPr kern="1200">
                <a:solidFill>
                  <a:schemeClr val="tx1">
                    <a:tint val="75000"/>
                  </a:schemeClr>
                </a:solidFill>
                <a:latin typeface="+mn-lt"/>
                <a:ea typeface="+mn-ea"/>
                <a:cs typeface="+mn-cs"/>
              </a:defRPr>
            </a:lvl2pPr>
            <a:lvl3pPr marL="914342" indent="0" algn="ctr" defTabSz="912813" rtl="0" eaLnBrk="0" fontAlgn="base" hangingPunct="0">
              <a:lnSpc>
                <a:spcPct val="90000"/>
              </a:lnSpc>
              <a:spcBef>
                <a:spcPct val="0"/>
              </a:spcBef>
              <a:spcAft>
                <a:spcPts val="600"/>
              </a:spcAft>
              <a:buClr>
                <a:schemeClr val="accent2"/>
              </a:buClr>
              <a:buFont typeface="Arial" pitchFamily="34" charset="0"/>
              <a:buNone/>
              <a:defRPr sz="1600" kern="1200">
                <a:solidFill>
                  <a:schemeClr val="tx1">
                    <a:tint val="75000"/>
                  </a:schemeClr>
                </a:solidFill>
                <a:latin typeface="+mn-lt"/>
                <a:ea typeface="+mn-ea"/>
                <a:cs typeface="+mn-cs"/>
              </a:defRPr>
            </a:lvl3pPr>
            <a:lvl4pPr marL="1371513" indent="0" algn="ctr" defTabSz="912813" rtl="0" eaLnBrk="0" fontAlgn="base" hangingPunct="0">
              <a:lnSpc>
                <a:spcPct val="90000"/>
              </a:lnSpc>
              <a:spcBef>
                <a:spcPct val="0"/>
              </a:spcBef>
              <a:spcAft>
                <a:spcPts val="600"/>
              </a:spcAft>
              <a:buClr>
                <a:schemeClr val="bg2"/>
              </a:buClr>
              <a:buFont typeface="Arial" pitchFamily="34" charset="0"/>
              <a:buNone/>
              <a:defRPr sz="1400" kern="1200">
                <a:solidFill>
                  <a:schemeClr val="tx1">
                    <a:tint val="75000"/>
                  </a:schemeClr>
                </a:solidFill>
                <a:latin typeface="+mn-lt"/>
                <a:ea typeface="+mn-ea"/>
                <a:cs typeface="+mn-cs"/>
              </a:defRPr>
            </a:lvl4pPr>
            <a:lvl5pPr marL="1828684" indent="0" algn="ctr" defTabSz="912813" rtl="0" eaLnBrk="0" fontAlgn="base" hangingPunct="0">
              <a:spcBef>
                <a:spcPct val="0"/>
              </a:spcBef>
              <a:spcAft>
                <a:spcPct val="0"/>
              </a:spcAft>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hangingPunct="1">
              <a:lnSpc>
                <a:spcPct val="85000"/>
              </a:lnSpc>
              <a:spcAft>
                <a:spcPct val="0"/>
              </a:spcAft>
              <a:defRPr/>
            </a:pPr>
            <a:r>
              <a:rPr lang="en-US" sz="2400" dirty="0" smtClean="0">
                <a:solidFill>
                  <a:schemeClr val="tx1"/>
                </a:solidFill>
                <a:effectLst>
                  <a:outerShdw blurRad="228600" dist="38100" dir="5160000" sx="104000" sy="104000" algn="t" rotWithShape="0">
                    <a:prstClr val="black"/>
                  </a:outerShdw>
                </a:effectLst>
                <a:ea typeface="+mj-ea"/>
                <a:cs typeface="+mj-cs"/>
              </a:rPr>
              <a:t>Capgemini</a:t>
            </a:r>
          </a:p>
          <a:p>
            <a:pPr eaLnBrk="1" hangingPunct="1">
              <a:lnSpc>
                <a:spcPct val="85000"/>
              </a:lnSpc>
              <a:spcAft>
                <a:spcPct val="0"/>
              </a:spcAft>
              <a:defRPr/>
            </a:pPr>
            <a:endParaRPr lang="en-US" sz="600" dirty="0" smtClean="0">
              <a:solidFill>
                <a:schemeClr val="tx1"/>
              </a:solidFill>
              <a:effectLst>
                <a:outerShdw blurRad="228600" dist="38100" dir="5160000" sx="104000" sy="104000" algn="t" rotWithShape="0">
                  <a:prstClr val="black"/>
                </a:outerShdw>
              </a:effectLst>
              <a:ea typeface="+mj-ea"/>
              <a:cs typeface="+mj-cs"/>
            </a:endParaRPr>
          </a:p>
          <a:p>
            <a:pPr eaLnBrk="1" hangingPunct="1">
              <a:lnSpc>
                <a:spcPct val="85000"/>
              </a:lnSpc>
              <a:spcAft>
                <a:spcPct val="0"/>
              </a:spcAft>
              <a:defRPr/>
            </a:pPr>
            <a:r>
              <a:rPr lang="en-US" sz="2400" dirty="0" err="1" smtClean="0">
                <a:solidFill>
                  <a:schemeClr val="tx1"/>
                </a:solidFill>
                <a:effectLst>
                  <a:outerShdw blurRad="228600" dist="38100" dir="5160000" sx="104000" sy="104000" algn="t" rotWithShape="0">
                    <a:prstClr val="black"/>
                  </a:outerShdw>
                </a:effectLst>
                <a:ea typeface="+mj-ea"/>
                <a:cs typeface="+mj-cs"/>
              </a:rPr>
              <a:t>xx</a:t>
            </a:r>
            <a:r>
              <a:rPr lang="en-US" sz="2400" baseline="30000" dirty="0" err="1" smtClean="0">
                <a:solidFill>
                  <a:schemeClr val="tx1"/>
                </a:solidFill>
                <a:effectLst>
                  <a:outerShdw blurRad="228600" dist="38100" dir="5160000" sx="104000" sy="104000" algn="t" rotWithShape="0">
                    <a:prstClr val="black"/>
                  </a:outerShdw>
                </a:effectLst>
                <a:ea typeface="+mj-ea"/>
                <a:cs typeface="+mj-cs"/>
              </a:rPr>
              <a:t>th</a:t>
            </a:r>
            <a:r>
              <a:rPr lang="en-US" sz="2400" dirty="0" smtClean="0">
                <a:solidFill>
                  <a:schemeClr val="tx1"/>
                </a:solidFill>
                <a:effectLst>
                  <a:outerShdw blurRad="228600" dist="38100" dir="5160000" sx="104000" sy="104000" algn="t" rotWithShape="0">
                    <a:prstClr val="black"/>
                  </a:outerShdw>
                </a:effectLst>
                <a:ea typeface="+mj-ea"/>
                <a:cs typeface="+mj-cs"/>
              </a:rPr>
              <a:t> August 2015</a:t>
            </a:r>
          </a:p>
        </p:txBody>
      </p:sp>
    </p:spTree>
    <p:extLst>
      <p:ext uri="{BB962C8B-B14F-4D97-AF65-F5344CB8AC3E}">
        <p14:creationId xmlns:p14="http://schemas.microsoft.com/office/powerpoint/2010/main" xmlns="" val="323621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fi-FI" sz="2800" dirty="0" err="1" smtClean="0"/>
              <a:t>Today</a:t>
            </a:r>
            <a:r>
              <a:rPr lang="fi-FI" sz="2800" dirty="0" smtClean="0"/>
              <a:t> ”</a:t>
            </a:r>
            <a:r>
              <a:rPr lang="fi-FI" sz="2800" dirty="0" err="1" smtClean="0"/>
              <a:t>DevOps</a:t>
            </a:r>
            <a:r>
              <a:rPr lang="fi-FI" sz="2800" dirty="0" smtClean="0"/>
              <a:t>” is a </a:t>
            </a:r>
            <a:r>
              <a:rPr lang="fi-FI" sz="2800" dirty="0" err="1" smtClean="0"/>
              <a:t>widely</a:t>
            </a:r>
            <a:r>
              <a:rPr lang="fi-FI" sz="2800" dirty="0" smtClean="0"/>
              <a:t> </a:t>
            </a:r>
            <a:r>
              <a:rPr lang="fi-FI" sz="2800" dirty="0" err="1" smtClean="0"/>
              <a:t>used</a:t>
            </a:r>
            <a:r>
              <a:rPr lang="fi-FI" sz="2800" dirty="0" smtClean="0"/>
              <a:t> </a:t>
            </a:r>
            <a:r>
              <a:rPr lang="fi-FI" sz="2800" dirty="0" err="1" smtClean="0"/>
              <a:t>buzzword</a:t>
            </a:r>
            <a:r>
              <a:rPr lang="fi-FI" sz="2800" dirty="0" smtClean="0"/>
              <a:t>, </a:t>
            </a:r>
            <a:r>
              <a:rPr lang="fi-FI" sz="2800" dirty="0" err="1" smtClean="0"/>
              <a:t>but</a:t>
            </a:r>
            <a:r>
              <a:rPr lang="fi-FI" sz="2800" dirty="0" smtClean="0"/>
              <a:t> </a:t>
            </a:r>
            <a:r>
              <a:rPr lang="fi-FI" sz="2800" dirty="0" err="1" smtClean="0"/>
              <a:t>we</a:t>
            </a:r>
            <a:r>
              <a:rPr lang="fi-FI" sz="2800" dirty="0" smtClean="0"/>
              <a:t> </a:t>
            </a:r>
            <a:r>
              <a:rPr lang="fi-FI" sz="2800" dirty="0" err="1" smtClean="0"/>
              <a:t>know</a:t>
            </a:r>
            <a:r>
              <a:rPr lang="fi-FI" sz="2800" dirty="0" smtClean="0"/>
              <a:t> </a:t>
            </a:r>
            <a:r>
              <a:rPr lang="fi-FI" sz="2800" dirty="0" err="1" smtClean="0"/>
              <a:t>how</a:t>
            </a:r>
            <a:r>
              <a:rPr lang="fi-FI" sz="2800" dirty="0" smtClean="0"/>
              <a:t> to </a:t>
            </a:r>
            <a:r>
              <a:rPr lang="fi-FI" sz="2800" dirty="0" err="1" smtClean="0"/>
              <a:t>exploit</a:t>
            </a:r>
            <a:r>
              <a:rPr lang="fi-FI" sz="2800" dirty="0" smtClean="0"/>
              <a:t> the </a:t>
            </a:r>
            <a:r>
              <a:rPr lang="fi-FI" sz="2800" dirty="0" err="1" smtClean="0"/>
              <a:t>DevOps</a:t>
            </a:r>
            <a:r>
              <a:rPr lang="fi-FI" sz="2800" dirty="0" smtClean="0"/>
              <a:t> </a:t>
            </a:r>
            <a:r>
              <a:rPr lang="fi-FI" sz="2800" dirty="0" err="1" smtClean="0"/>
              <a:t>principles</a:t>
            </a:r>
            <a:r>
              <a:rPr lang="fi-FI" sz="2800" dirty="0" smtClean="0"/>
              <a:t> in </a:t>
            </a:r>
            <a:r>
              <a:rPr lang="fi-FI" sz="2800" dirty="0" err="1" smtClean="0"/>
              <a:t>real</a:t>
            </a:r>
            <a:r>
              <a:rPr lang="fi-FI" sz="2800" dirty="0" smtClean="0"/>
              <a:t> life</a:t>
            </a:r>
            <a:endParaRPr lang="fi-FI" sz="2800" dirty="0"/>
          </a:p>
        </p:txBody>
      </p:sp>
      <p:grpSp>
        <p:nvGrpSpPr>
          <p:cNvPr id="2" name="Group 40"/>
          <p:cNvGrpSpPr/>
          <p:nvPr/>
        </p:nvGrpSpPr>
        <p:grpSpPr>
          <a:xfrm>
            <a:off x="218625" y="1330036"/>
            <a:ext cx="5239054" cy="4955532"/>
            <a:chOff x="218625" y="1330036"/>
            <a:chExt cx="5239054" cy="4955532"/>
          </a:xfrm>
        </p:grpSpPr>
        <p:sp>
          <p:nvSpPr>
            <p:cNvPr id="18" name="Freeform 17"/>
            <p:cNvSpPr/>
            <p:nvPr/>
          </p:nvSpPr>
          <p:spPr>
            <a:xfrm>
              <a:off x="1137679" y="1762529"/>
              <a:ext cx="4320000" cy="720000"/>
            </a:xfrm>
            <a:custGeom>
              <a:avLst/>
              <a:gdLst>
                <a:gd name="connsiteX0" fmla="*/ 91296 w 547762"/>
                <a:gd name="connsiteY0" fmla="*/ 0 h 4297486"/>
                <a:gd name="connsiteX1" fmla="*/ 456466 w 547762"/>
                <a:gd name="connsiteY1" fmla="*/ 0 h 4297486"/>
                <a:gd name="connsiteX2" fmla="*/ 521022 w 547762"/>
                <a:gd name="connsiteY2" fmla="*/ 26740 h 4297486"/>
                <a:gd name="connsiteX3" fmla="*/ 547762 w 547762"/>
                <a:gd name="connsiteY3" fmla="*/ 91296 h 4297486"/>
                <a:gd name="connsiteX4" fmla="*/ 547762 w 547762"/>
                <a:gd name="connsiteY4" fmla="*/ 4297486 h 4297486"/>
                <a:gd name="connsiteX5" fmla="*/ 547762 w 547762"/>
                <a:gd name="connsiteY5" fmla="*/ 4297486 h 4297486"/>
                <a:gd name="connsiteX6" fmla="*/ 547762 w 547762"/>
                <a:gd name="connsiteY6" fmla="*/ 4297486 h 4297486"/>
                <a:gd name="connsiteX7" fmla="*/ 0 w 547762"/>
                <a:gd name="connsiteY7" fmla="*/ 4297486 h 4297486"/>
                <a:gd name="connsiteX8" fmla="*/ 0 w 547762"/>
                <a:gd name="connsiteY8" fmla="*/ 4297486 h 4297486"/>
                <a:gd name="connsiteX9" fmla="*/ 0 w 547762"/>
                <a:gd name="connsiteY9" fmla="*/ 4297486 h 4297486"/>
                <a:gd name="connsiteX10" fmla="*/ 0 w 547762"/>
                <a:gd name="connsiteY10" fmla="*/ 91296 h 4297486"/>
                <a:gd name="connsiteX11" fmla="*/ 26740 w 547762"/>
                <a:gd name="connsiteY11" fmla="*/ 26740 h 4297486"/>
                <a:gd name="connsiteX12" fmla="*/ 91296 w 547762"/>
                <a:gd name="connsiteY12" fmla="*/ 0 h 429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7762" h="4297486">
                  <a:moveTo>
                    <a:pt x="547762" y="716269"/>
                  </a:moveTo>
                  <a:lnTo>
                    <a:pt x="547762" y="3581217"/>
                  </a:lnTo>
                  <a:cubicBezTo>
                    <a:pt x="547762" y="3771181"/>
                    <a:pt x="546536" y="3953370"/>
                    <a:pt x="544354" y="4087693"/>
                  </a:cubicBezTo>
                  <a:cubicBezTo>
                    <a:pt x="542171" y="4222016"/>
                    <a:pt x="539212" y="4297482"/>
                    <a:pt x="536125" y="4297482"/>
                  </a:cubicBezTo>
                  <a:lnTo>
                    <a:pt x="0" y="4297482"/>
                  </a:lnTo>
                  <a:lnTo>
                    <a:pt x="0" y="4297482"/>
                  </a:lnTo>
                  <a:lnTo>
                    <a:pt x="0" y="4297482"/>
                  </a:lnTo>
                  <a:lnTo>
                    <a:pt x="0" y="4"/>
                  </a:lnTo>
                  <a:lnTo>
                    <a:pt x="0" y="4"/>
                  </a:lnTo>
                  <a:lnTo>
                    <a:pt x="0" y="4"/>
                  </a:lnTo>
                  <a:lnTo>
                    <a:pt x="536125" y="4"/>
                  </a:lnTo>
                  <a:cubicBezTo>
                    <a:pt x="539212" y="4"/>
                    <a:pt x="542171" y="75470"/>
                    <a:pt x="544354" y="209793"/>
                  </a:cubicBezTo>
                  <a:cubicBezTo>
                    <a:pt x="546536" y="344116"/>
                    <a:pt x="547762" y="526305"/>
                    <a:pt x="547762" y="716269"/>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483941" rIns="26740" bIns="483941" numCol="1" spcCol="1270" anchor="ctr" anchorCtr="0">
              <a:noAutofit/>
            </a:bodyPr>
            <a:lstStyle/>
            <a:p>
              <a:pPr marL="82550" lvl="1" indent="-82550" algn="l" defTabSz="466725">
                <a:lnSpc>
                  <a:spcPct val="90000"/>
                </a:lnSpc>
                <a:spcBef>
                  <a:spcPct val="0"/>
                </a:spcBef>
                <a:spcAft>
                  <a:spcPct val="15000"/>
                </a:spcAft>
                <a:buChar char="••"/>
              </a:pPr>
              <a:r>
                <a:rPr lang="en-US" altLang="nl-NL" sz="800" kern="1200" dirty="0" smtClean="0"/>
                <a:t>A </a:t>
              </a:r>
              <a:r>
                <a:rPr lang="en-US" altLang="nl-NL" sz="800" b="0" u="sng" kern="1200" dirty="0" smtClean="0"/>
                <a:t>software development method </a:t>
              </a:r>
              <a:r>
                <a:rPr lang="en-US" altLang="nl-NL" sz="800" kern="1200" dirty="0" smtClean="0"/>
                <a:t>that stresses communication, collaboration and integration between software developers and information technology professionals</a:t>
              </a:r>
              <a:endParaRPr lang="en-US" sz="800" kern="1200" dirty="0"/>
            </a:p>
            <a:p>
              <a:pPr marL="82550" lvl="1" indent="-82550" algn="l" defTabSz="466725">
                <a:lnSpc>
                  <a:spcPct val="90000"/>
                </a:lnSpc>
                <a:spcBef>
                  <a:spcPct val="0"/>
                </a:spcBef>
                <a:spcAft>
                  <a:spcPct val="15000"/>
                </a:spcAft>
                <a:buChar char="••"/>
              </a:pPr>
              <a:r>
                <a:rPr lang="en-GB" altLang="nl-NL" sz="800" kern="1200" dirty="0" smtClean="0">
                  <a:hlinkClick r:id="rId2"/>
                </a:rPr>
                <a:t>http://en.wikipedia.org/wiki/DevOps</a:t>
              </a:r>
              <a:endParaRPr lang="en-US" sz="800" kern="1200" dirty="0"/>
            </a:p>
          </p:txBody>
        </p:sp>
        <p:sp>
          <p:nvSpPr>
            <p:cNvPr id="19" name="Freeform 18"/>
            <p:cNvSpPr/>
            <p:nvPr/>
          </p:nvSpPr>
          <p:spPr>
            <a:xfrm>
              <a:off x="218626" y="1762529"/>
              <a:ext cx="900000" cy="720000"/>
            </a:xfrm>
            <a:custGeom>
              <a:avLst/>
              <a:gdLst>
                <a:gd name="connsiteX0" fmla="*/ 0 w 1447887"/>
                <a:gd name="connsiteY0" fmla="*/ 104807 h 628831"/>
                <a:gd name="connsiteX1" fmla="*/ 30697 w 1447887"/>
                <a:gd name="connsiteY1" fmla="*/ 30697 h 628831"/>
                <a:gd name="connsiteX2" fmla="*/ 104807 w 1447887"/>
                <a:gd name="connsiteY2" fmla="*/ 0 h 628831"/>
                <a:gd name="connsiteX3" fmla="*/ 1343080 w 1447887"/>
                <a:gd name="connsiteY3" fmla="*/ 0 h 628831"/>
                <a:gd name="connsiteX4" fmla="*/ 1417190 w 1447887"/>
                <a:gd name="connsiteY4" fmla="*/ 30697 h 628831"/>
                <a:gd name="connsiteX5" fmla="*/ 1447887 w 1447887"/>
                <a:gd name="connsiteY5" fmla="*/ 104807 h 628831"/>
                <a:gd name="connsiteX6" fmla="*/ 1447887 w 1447887"/>
                <a:gd name="connsiteY6" fmla="*/ 524024 h 628831"/>
                <a:gd name="connsiteX7" fmla="*/ 1417190 w 1447887"/>
                <a:gd name="connsiteY7" fmla="*/ 598134 h 628831"/>
                <a:gd name="connsiteX8" fmla="*/ 1343080 w 1447887"/>
                <a:gd name="connsiteY8" fmla="*/ 628831 h 628831"/>
                <a:gd name="connsiteX9" fmla="*/ 104807 w 1447887"/>
                <a:gd name="connsiteY9" fmla="*/ 628831 h 628831"/>
                <a:gd name="connsiteX10" fmla="*/ 30697 w 1447887"/>
                <a:gd name="connsiteY10" fmla="*/ 598134 h 628831"/>
                <a:gd name="connsiteX11" fmla="*/ 0 w 1447887"/>
                <a:gd name="connsiteY11" fmla="*/ 524024 h 628831"/>
                <a:gd name="connsiteX12" fmla="*/ 0 w 1447887"/>
                <a:gd name="connsiteY12" fmla="*/ 104807 h 62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47887" h="628831">
                  <a:moveTo>
                    <a:pt x="0" y="104807"/>
                  </a:moveTo>
                  <a:cubicBezTo>
                    <a:pt x="0" y="77010"/>
                    <a:pt x="11042" y="50352"/>
                    <a:pt x="30697" y="30697"/>
                  </a:cubicBezTo>
                  <a:cubicBezTo>
                    <a:pt x="50352" y="11042"/>
                    <a:pt x="77010" y="0"/>
                    <a:pt x="104807" y="0"/>
                  </a:cubicBezTo>
                  <a:lnTo>
                    <a:pt x="1343080" y="0"/>
                  </a:lnTo>
                  <a:cubicBezTo>
                    <a:pt x="1370877" y="0"/>
                    <a:pt x="1397535" y="11042"/>
                    <a:pt x="1417190" y="30697"/>
                  </a:cubicBezTo>
                  <a:cubicBezTo>
                    <a:pt x="1436845" y="50352"/>
                    <a:pt x="1447887" y="77010"/>
                    <a:pt x="1447887" y="104807"/>
                  </a:cubicBezTo>
                  <a:lnTo>
                    <a:pt x="1447887" y="524024"/>
                  </a:lnTo>
                  <a:cubicBezTo>
                    <a:pt x="1447887" y="551821"/>
                    <a:pt x="1436845" y="578479"/>
                    <a:pt x="1417190" y="598134"/>
                  </a:cubicBezTo>
                  <a:cubicBezTo>
                    <a:pt x="1397535" y="617789"/>
                    <a:pt x="1370877" y="628831"/>
                    <a:pt x="1343080" y="628831"/>
                  </a:cubicBezTo>
                  <a:lnTo>
                    <a:pt x="104807" y="628831"/>
                  </a:lnTo>
                  <a:cubicBezTo>
                    <a:pt x="77010" y="628831"/>
                    <a:pt x="50352" y="617789"/>
                    <a:pt x="30697" y="598134"/>
                  </a:cubicBezTo>
                  <a:cubicBezTo>
                    <a:pt x="11042" y="578479"/>
                    <a:pt x="0" y="551821"/>
                    <a:pt x="0" y="524024"/>
                  </a:cubicBezTo>
                  <a:lnTo>
                    <a:pt x="0" y="104807"/>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30697" tIns="61177" rIns="30697" bIns="61177" numCol="1" spcCol="1270" anchor="ctr" anchorCtr="0">
              <a:noAutofit/>
            </a:bodyPr>
            <a:lstStyle/>
            <a:p>
              <a:pPr lvl="0" algn="ctr" defTabSz="711200">
                <a:lnSpc>
                  <a:spcPct val="90000"/>
                </a:lnSpc>
                <a:spcBef>
                  <a:spcPct val="0"/>
                </a:spcBef>
                <a:spcAft>
                  <a:spcPct val="35000"/>
                </a:spcAft>
              </a:pPr>
              <a:r>
                <a:rPr lang="en-US" sz="1000" kern="1200" dirty="0" smtClean="0"/>
                <a:t>Wikipedia</a:t>
              </a:r>
              <a:endParaRPr lang="en-US" sz="1000" kern="1200" dirty="0"/>
            </a:p>
          </p:txBody>
        </p:sp>
        <p:sp>
          <p:nvSpPr>
            <p:cNvPr id="20" name="Freeform 19"/>
            <p:cNvSpPr/>
            <p:nvPr/>
          </p:nvSpPr>
          <p:spPr>
            <a:xfrm>
              <a:off x="1137679" y="2523137"/>
              <a:ext cx="4320000" cy="720000"/>
            </a:xfrm>
            <a:custGeom>
              <a:avLst/>
              <a:gdLst>
                <a:gd name="connsiteX0" fmla="*/ 105954 w 635713"/>
                <a:gd name="connsiteY0" fmla="*/ 0 h 4297486"/>
                <a:gd name="connsiteX1" fmla="*/ 529759 w 635713"/>
                <a:gd name="connsiteY1" fmla="*/ 0 h 4297486"/>
                <a:gd name="connsiteX2" fmla="*/ 604680 w 635713"/>
                <a:gd name="connsiteY2" fmla="*/ 31033 h 4297486"/>
                <a:gd name="connsiteX3" fmla="*/ 635713 w 635713"/>
                <a:gd name="connsiteY3" fmla="*/ 105954 h 4297486"/>
                <a:gd name="connsiteX4" fmla="*/ 635713 w 635713"/>
                <a:gd name="connsiteY4" fmla="*/ 4297486 h 4297486"/>
                <a:gd name="connsiteX5" fmla="*/ 635713 w 635713"/>
                <a:gd name="connsiteY5" fmla="*/ 4297486 h 4297486"/>
                <a:gd name="connsiteX6" fmla="*/ 635713 w 635713"/>
                <a:gd name="connsiteY6" fmla="*/ 4297486 h 4297486"/>
                <a:gd name="connsiteX7" fmla="*/ 0 w 635713"/>
                <a:gd name="connsiteY7" fmla="*/ 4297486 h 4297486"/>
                <a:gd name="connsiteX8" fmla="*/ 0 w 635713"/>
                <a:gd name="connsiteY8" fmla="*/ 4297486 h 4297486"/>
                <a:gd name="connsiteX9" fmla="*/ 0 w 635713"/>
                <a:gd name="connsiteY9" fmla="*/ 4297486 h 4297486"/>
                <a:gd name="connsiteX10" fmla="*/ 0 w 635713"/>
                <a:gd name="connsiteY10" fmla="*/ 105954 h 4297486"/>
                <a:gd name="connsiteX11" fmla="*/ 31033 w 635713"/>
                <a:gd name="connsiteY11" fmla="*/ 31033 h 4297486"/>
                <a:gd name="connsiteX12" fmla="*/ 105954 w 635713"/>
                <a:gd name="connsiteY12" fmla="*/ 0 h 429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5713" h="4297486">
                  <a:moveTo>
                    <a:pt x="635713" y="716262"/>
                  </a:moveTo>
                  <a:lnTo>
                    <a:pt x="635713" y="3581224"/>
                  </a:lnTo>
                  <a:cubicBezTo>
                    <a:pt x="635713" y="3771189"/>
                    <a:pt x="634062" y="3953374"/>
                    <a:pt x="631122" y="4087697"/>
                  </a:cubicBezTo>
                  <a:cubicBezTo>
                    <a:pt x="628183" y="4222020"/>
                    <a:pt x="624196" y="4297483"/>
                    <a:pt x="620040" y="4297483"/>
                  </a:cubicBezTo>
                  <a:lnTo>
                    <a:pt x="0" y="4297483"/>
                  </a:lnTo>
                  <a:lnTo>
                    <a:pt x="0" y="4297483"/>
                  </a:lnTo>
                  <a:lnTo>
                    <a:pt x="0" y="4297483"/>
                  </a:lnTo>
                  <a:lnTo>
                    <a:pt x="0" y="3"/>
                  </a:lnTo>
                  <a:lnTo>
                    <a:pt x="0" y="3"/>
                  </a:lnTo>
                  <a:lnTo>
                    <a:pt x="0" y="3"/>
                  </a:lnTo>
                  <a:lnTo>
                    <a:pt x="620040" y="3"/>
                  </a:lnTo>
                  <a:cubicBezTo>
                    <a:pt x="624196" y="3"/>
                    <a:pt x="628183" y="75466"/>
                    <a:pt x="631122" y="209789"/>
                  </a:cubicBezTo>
                  <a:cubicBezTo>
                    <a:pt x="634062" y="344112"/>
                    <a:pt x="635713" y="526297"/>
                    <a:pt x="635713" y="716262"/>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1" tIns="488233" rIns="31033" bIns="488234" numCol="1" spcCol="1270" anchor="ctr" anchorCtr="0">
              <a:noAutofit/>
            </a:bodyPr>
            <a:lstStyle/>
            <a:p>
              <a:pPr marL="82550" lvl="1" indent="-82550" algn="l" defTabSz="400050">
                <a:lnSpc>
                  <a:spcPct val="90000"/>
                </a:lnSpc>
                <a:spcBef>
                  <a:spcPct val="0"/>
                </a:spcBef>
                <a:spcAft>
                  <a:spcPct val="15000"/>
                </a:spcAft>
                <a:buChar char="••"/>
              </a:pPr>
              <a:r>
                <a:rPr lang="en-US" sz="800" kern="1200" dirty="0" smtClean="0">
                  <a:sym typeface="Wingdings" panose="05000000000000000000" pitchFamily="2" charset="2"/>
                </a:rPr>
                <a:t>A </a:t>
              </a:r>
              <a:r>
                <a:rPr lang="en-US" sz="800" kern="1200" dirty="0" smtClean="0"/>
                <a:t>“</a:t>
              </a:r>
              <a:r>
                <a:rPr lang="en-US" sz="800" u="sng" kern="1200" dirty="0" smtClean="0"/>
                <a:t>project management” philosophy</a:t>
              </a:r>
              <a:r>
                <a:rPr lang="en-US" sz="800" kern="1200" dirty="0" smtClean="0"/>
                <a:t>: “The term DevOps is commonly considered a combination of the concepts of Development and Operations. It is used in IT to refer to roles or processes that bridge various departments – usually Development and Operations teams – to achieve a certain project management philosophy that involves more efficiency in communications between Development teams and other parts of a greater business or organization.”</a:t>
              </a:r>
              <a:endParaRPr lang="en-US" sz="800" kern="1200" dirty="0"/>
            </a:p>
          </p:txBody>
        </p:sp>
        <p:sp>
          <p:nvSpPr>
            <p:cNvPr id="21" name="Freeform 20"/>
            <p:cNvSpPr/>
            <p:nvPr/>
          </p:nvSpPr>
          <p:spPr>
            <a:xfrm>
              <a:off x="218626" y="2523137"/>
              <a:ext cx="900000" cy="720000"/>
            </a:xfrm>
            <a:custGeom>
              <a:avLst/>
              <a:gdLst>
                <a:gd name="connsiteX0" fmla="*/ 0 w 1447887"/>
                <a:gd name="connsiteY0" fmla="*/ 104807 h 628831"/>
                <a:gd name="connsiteX1" fmla="*/ 30697 w 1447887"/>
                <a:gd name="connsiteY1" fmla="*/ 30697 h 628831"/>
                <a:gd name="connsiteX2" fmla="*/ 104807 w 1447887"/>
                <a:gd name="connsiteY2" fmla="*/ 0 h 628831"/>
                <a:gd name="connsiteX3" fmla="*/ 1343080 w 1447887"/>
                <a:gd name="connsiteY3" fmla="*/ 0 h 628831"/>
                <a:gd name="connsiteX4" fmla="*/ 1417190 w 1447887"/>
                <a:gd name="connsiteY4" fmla="*/ 30697 h 628831"/>
                <a:gd name="connsiteX5" fmla="*/ 1447887 w 1447887"/>
                <a:gd name="connsiteY5" fmla="*/ 104807 h 628831"/>
                <a:gd name="connsiteX6" fmla="*/ 1447887 w 1447887"/>
                <a:gd name="connsiteY6" fmla="*/ 524024 h 628831"/>
                <a:gd name="connsiteX7" fmla="*/ 1417190 w 1447887"/>
                <a:gd name="connsiteY7" fmla="*/ 598134 h 628831"/>
                <a:gd name="connsiteX8" fmla="*/ 1343080 w 1447887"/>
                <a:gd name="connsiteY8" fmla="*/ 628831 h 628831"/>
                <a:gd name="connsiteX9" fmla="*/ 104807 w 1447887"/>
                <a:gd name="connsiteY9" fmla="*/ 628831 h 628831"/>
                <a:gd name="connsiteX10" fmla="*/ 30697 w 1447887"/>
                <a:gd name="connsiteY10" fmla="*/ 598134 h 628831"/>
                <a:gd name="connsiteX11" fmla="*/ 0 w 1447887"/>
                <a:gd name="connsiteY11" fmla="*/ 524024 h 628831"/>
                <a:gd name="connsiteX12" fmla="*/ 0 w 1447887"/>
                <a:gd name="connsiteY12" fmla="*/ 104807 h 62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47887" h="628831">
                  <a:moveTo>
                    <a:pt x="0" y="104807"/>
                  </a:moveTo>
                  <a:cubicBezTo>
                    <a:pt x="0" y="77010"/>
                    <a:pt x="11042" y="50352"/>
                    <a:pt x="30697" y="30697"/>
                  </a:cubicBezTo>
                  <a:cubicBezTo>
                    <a:pt x="50352" y="11042"/>
                    <a:pt x="77010" y="0"/>
                    <a:pt x="104807" y="0"/>
                  </a:cubicBezTo>
                  <a:lnTo>
                    <a:pt x="1343080" y="0"/>
                  </a:lnTo>
                  <a:cubicBezTo>
                    <a:pt x="1370877" y="0"/>
                    <a:pt x="1397535" y="11042"/>
                    <a:pt x="1417190" y="30697"/>
                  </a:cubicBezTo>
                  <a:cubicBezTo>
                    <a:pt x="1436845" y="50352"/>
                    <a:pt x="1447887" y="77010"/>
                    <a:pt x="1447887" y="104807"/>
                  </a:cubicBezTo>
                  <a:lnTo>
                    <a:pt x="1447887" y="524024"/>
                  </a:lnTo>
                  <a:cubicBezTo>
                    <a:pt x="1447887" y="551821"/>
                    <a:pt x="1436845" y="578479"/>
                    <a:pt x="1417190" y="598134"/>
                  </a:cubicBezTo>
                  <a:cubicBezTo>
                    <a:pt x="1397535" y="617789"/>
                    <a:pt x="1370877" y="628831"/>
                    <a:pt x="1343080" y="628831"/>
                  </a:cubicBezTo>
                  <a:lnTo>
                    <a:pt x="104807" y="628831"/>
                  </a:lnTo>
                  <a:cubicBezTo>
                    <a:pt x="77010" y="628831"/>
                    <a:pt x="50352" y="617789"/>
                    <a:pt x="30697" y="598134"/>
                  </a:cubicBezTo>
                  <a:cubicBezTo>
                    <a:pt x="11042" y="578479"/>
                    <a:pt x="0" y="551821"/>
                    <a:pt x="0" y="524024"/>
                  </a:cubicBezTo>
                  <a:lnTo>
                    <a:pt x="0" y="104807"/>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30697" tIns="61177" rIns="30697" bIns="61177" numCol="1" spcCol="1270" anchor="ctr" anchorCtr="0">
              <a:noAutofit/>
            </a:bodyPr>
            <a:lstStyle/>
            <a:p>
              <a:pPr lvl="0" algn="ctr" defTabSz="711200">
                <a:lnSpc>
                  <a:spcPct val="90000"/>
                </a:lnSpc>
                <a:spcBef>
                  <a:spcPct val="0"/>
                </a:spcBef>
                <a:spcAft>
                  <a:spcPct val="35000"/>
                </a:spcAft>
              </a:pPr>
              <a:r>
                <a:rPr lang="en-US" sz="1000" kern="1200" dirty="0" smtClean="0"/>
                <a:t>Techopedia</a:t>
              </a:r>
              <a:endParaRPr lang="en-US" sz="1000" kern="1200" dirty="0"/>
            </a:p>
          </p:txBody>
        </p:sp>
        <p:sp>
          <p:nvSpPr>
            <p:cNvPr id="22" name="Freeform 21"/>
            <p:cNvSpPr/>
            <p:nvPr/>
          </p:nvSpPr>
          <p:spPr>
            <a:xfrm>
              <a:off x="1137679" y="3283745"/>
              <a:ext cx="4320000" cy="720000"/>
            </a:xfrm>
            <a:custGeom>
              <a:avLst/>
              <a:gdLst>
                <a:gd name="connsiteX0" fmla="*/ 83846 w 503065"/>
                <a:gd name="connsiteY0" fmla="*/ 0 h 4297486"/>
                <a:gd name="connsiteX1" fmla="*/ 419219 w 503065"/>
                <a:gd name="connsiteY1" fmla="*/ 0 h 4297486"/>
                <a:gd name="connsiteX2" fmla="*/ 478507 w 503065"/>
                <a:gd name="connsiteY2" fmla="*/ 24558 h 4297486"/>
                <a:gd name="connsiteX3" fmla="*/ 503065 w 503065"/>
                <a:gd name="connsiteY3" fmla="*/ 83846 h 4297486"/>
                <a:gd name="connsiteX4" fmla="*/ 503065 w 503065"/>
                <a:gd name="connsiteY4" fmla="*/ 4297486 h 4297486"/>
                <a:gd name="connsiteX5" fmla="*/ 503065 w 503065"/>
                <a:gd name="connsiteY5" fmla="*/ 4297486 h 4297486"/>
                <a:gd name="connsiteX6" fmla="*/ 503065 w 503065"/>
                <a:gd name="connsiteY6" fmla="*/ 4297486 h 4297486"/>
                <a:gd name="connsiteX7" fmla="*/ 0 w 503065"/>
                <a:gd name="connsiteY7" fmla="*/ 4297486 h 4297486"/>
                <a:gd name="connsiteX8" fmla="*/ 0 w 503065"/>
                <a:gd name="connsiteY8" fmla="*/ 4297486 h 4297486"/>
                <a:gd name="connsiteX9" fmla="*/ 0 w 503065"/>
                <a:gd name="connsiteY9" fmla="*/ 4297486 h 4297486"/>
                <a:gd name="connsiteX10" fmla="*/ 0 w 503065"/>
                <a:gd name="connsiteY10" fmla="*/ 83846 h 4297486"/>
                <a:gd name="connsiteX11" fmla="*/ 24558 w 503065"/>
                <a:gd name="connsiteY11" fmla="*/ 24558 h 4297486"/>
                <a:gd name="connsiteX12" fmla="*/ 83846 w 503065"/>
                <a:gd name="connsiteY12" fmla="*/ 0 h 429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3065" h="4297486">
                  <a:moveTo>
                    <a:pt x="503065" y="716266"/>
                  </a:moveTo>
                  <a:lnTo>
                    <a:pt x="503065" y="3581220"/>
                  </a:lnTo>
                  <a:cubicBezTo>
                    <a:pt x="503065" y="3771181"/>
                    <a:pt x="502031" y="3953369"/>
                    <a:pt x="500190" y="4087693"/>
                  </a:cubicBezTo>
                  <a:cubicBezTo>
                    <a:pt x="498350" y="4222016"/>
                    <a:pt x="495853" y="4297482"/>
                    <a:pt x="493250" y="4297482"/>
                  </a:cubicBezTo>
                  <a:lnTo>
                    <a:pt x="0" y="4297482"/>
                  </a:lnTo>
                  <a:lnTo>
                    <a:pt x="0" y="4297482"/>
                  </a:lnTo>
                  <a:lnTo>
                    <a:pt x="0" y="4297482"/>
                  </a:lnTo>
                  <a:lnTo>
                    <a:pt x="0" y="4"/>
                  </a:lnTo>
                  <a:lnTo>
                    <a:pt x="0" y="4"/>
                  </a:lnTo>
                  <a:lnTo>
                    <a:pt x="0" y="4"/>
                  </a:lnTo>
                  <a:lnTo>
                    <a:pt x="493250" y="4"/>
                  </a:lnTo>
                  <a:cubicBezTo>
                    <a:pt x="495853" y="4"/>
                    <a:pt x="498350" y="75470"/>
                    <a:pt x="500190" y="209793"/>
                  </a:cubicBezTo>
                  <a:cubicBezTo>
                    <a:pt x="502031" y="344117"/>
                    <a:pt x="503065" y="526305"/>
                    <a:pt x="503065" y="716266"/>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1" tIns="481758" rIns="24558" bIns="481759" numCol="1" spcCol="1270" anchor="ctr" anchorCtr="0">
              <a:noAutofit/>
            </a:bodyPr>
            <a:lstStyle/>
            <a:p>
              <a:pPr marL="82550" lvl="1" indent="-82550" algn="l" defTabSz="466725">
                <a:lnSpc>
                  <a:spcPct val="90000"/>
                </a:lnSpc>
                <a:spcBef>
                  <a:spcPct val="0"/>
                </a:spcBef>
                <a:spcAft>
                  <a:spcPct val="15000"/>
                </a:spcAft>
                <a:buChar char="••"/>
              </a:pPr>
              <a:r>
                <a:rPr lang="en-US" sz="800" kern="1200" dirty="0" smtClean="0"/>
                <a:t>The ideal intersection of people, processes, and tools across the application lifecycle, facilitating the seamless delivery of software to the business</a:t>
              </a:r>
              <a:endParaRPr lang="en-US" sz="800" kern="1200" dirty="0"/>
            </a:p>
          </p:txBody>
        </p:sp>
        <p:sp>
          <p:nvSpPr>
            <p:cNvPr id="23" name="Freeform 22"/>
            <p:cNvSpPr/>
            <p:nvPr/>
          </p:nvSpPr>
          <p:spPr>
            <a:xfrm>
              <a:off x="218626" y="3283745"/>
              <a:ext cx="900000" cy="720000"/>
            </a:xfrm>
            <a:custGeom>
              <a:avLst/>
              <a:gdLst>
                <a:gd name="connsiteX0" fmla="*/ 0 w 1447887"/>
                <a:gd name="connsiteY0" fmla="*/ 104807 h 628831"/>
                <a:gd name="connsiteX1" fmla="*/ 30697 w 1447887"/>
                <a:gd name="connsiteY1" fmla="*/ 30697 h 628831"/>
                <a:gd name="connsiteX2" fmla="*/ 104807 w 1447887"/>
                <a:gd name="connsiteY2" fmla="*/ 0 h 628831"/>
                <a:gd name="connsiteX3" fmla="*/ 1343080 w 1447887"/>
                <a:gd name="connsiteY3" fmla="*/ 0 h 628831"/>
                <a:gd name="connsiteX4" fmla="*/ 1417190 w 1447887"/>
                <a:gd name="connsiteY4" fmla="*/ 30697 h 628831"/>
                <a:gd name="connsiteX5" fmla="*/ 1447887 w 1447887"/>
                <a:gd name="connsiteY5" fmla="*/ 104807 h 628831"/>
                <a:gd name="connsiteX6" fmla="*/ 1447887 w 1447887"/>
                <a:gd name="connsiteY6" fmla="*/ 524024 h 628831"/>
                <a:gd name="connsiteX7" fmla="*/ 1417190 w 1447887"/>
                <a:gd name="connsiteY7" fmla="*/ 598134 h 628831"/>
                <a:gd name="connsiteX8" fmla="*/ 1343080 w 1447887"/>
                <a:gd name="connsiteY8" fmla="*/ 628831 h 628831"/>
                <a:gd name="connsiteX9" fmla="*/ 104807 w 1447887"/>
                <a:gd name="connsiteY9" fmla="*/ 628831 h 628831"/>
                <a:gd name="connsiteX10" fmla="*/ 30697 w 1447887"/>
                <a:gd name="connsiteY10" fmla="*/ 598134 h 628831"/>
                <a:gd name="connsiteX11" fmla="*/ 0 w 1447887"/>
                <a:gd name="connsiteY11" fmla="*/ 524024 h 628831"/>
                <a:gd name="connsiteX12" fmla="*/ 0 w 1447887"/>
                <a:gd name="connsiteY12" fmla="*/ 104807 h 62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47887" h="628831">
                  <a:moveTo>
                    <a:pt x="0" y="104807"/>
                  </a:moveTo>
                  <a:cubicBezTo>
                    <a:pt x="0" y="77010"/>
                    <a:pt x="11042" y="50352"/>
                    <a:pt x="30697" y="30697"/>
                  </a:cubicBezTo>
                  <a:cubicBezTo>
                    <a:pt x="50352" y="11042"/>
                    <a:pt x="77010" y="0"/>
                    <a:pt x="104807" y="0"/>
                  </a:cubicBezTo>
                  <a:lnTo>
                    <a:pt x="1343080" y="0"/>
                  </a:lnTo>
                  <a:cubicBezTo>
                    <a:pt x="1370877" y="0"/>
                    <a:pt x="1397535" y="11042"/>
                    <a:pt x="1417190" y="30697"/>
                  </a:cubicBezTo>
                  <a:cubicBezTo>
                    <a:pt x="1436845" y="50352"/>
                    <a:pt x="1447887" y="77010"/>
                    <a:pt x="1447887" y="104807"/>
                  </a:cubicBezTo>
                  <a:lnTo>
                    <a:pt x="1447887" y="524024"/>
                  </a:lnTo>
                  <a:cubicBezTo>
                    <a:pt x="1447887" y="551821"/>
                    <a:pt x="1436845" y="578479"/>
                    <a:pt x="1417190" y="598134"/>
                  </a:cubicBezTo>
                  <a:cubicBezTo>
                    <a:pt x="1397535" y="617789"/>
                    <a:pt x="1370877" y="628831"/>
                    <a:pt x="1343080" y="628831"/>
                  </a:cubicBezTo>
                  <a:lnTo>
                    <a:pt x="104807" y="628831"/>
                  </a:lnTo>
                  <a:cubicBezTo>
                    <a:pt x="77010" y="628831"/>
                    <a:pt x="50352" y="617789"/>
                    <a:pt x="30697" y="598134"/>
                  </a:cubicBezTo>
                  <a:cubicBezTo>
                    <a:pt x="11042" y="578479"/>
                    <a:pt x="0" y="551821"/>
                    <a:pt x="0" y="524024"/>
                  </a:cubicBezTo>
                  <a:lnTo>
                    <a:pt x="0" y="104807"/>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30697" tIns="61177" rIns="30697" bIns="61177" numCol="1" spcCol="1270" anchor="ctr" anchorCtr="0">
              <a:noAutofit/>
            </a:bodyPr>
            <a:lstStyle/>
            <a:p>
              <a:pPr lvl="0" algn="ctr" defTabSz="711200">
                <a:lnSpc>
                  <a:spcPct val="90000"/>
                </a:lnSpc>
                <a:spcBef>
                  <a:spcPct val="0"/>
                </a:spcBef>
                <a:spcAft>
                  <a:spcPct val="35000"/>
                </a:spcAft>
              </a:pPr>
              <a:r>
                <a:rPr lang="en-US" sz="1000" kern="1200" dirty="0" smtClean="0"/>
                <a:t>EMA </a:t>
              </a:r>
            </a:p>
            <a:p>
              <a:pPr lvl="0" algn="ctr" defTabSz="711200">
                <a:lnSpc>
                  <a:spcPct val="90000"/>
                </a:lnSpc>
                <a:spcBef>
                  <a:spcPct val="0"/>
                </a:spcBef>
                <a:spcAft>
                  <a:spcPct val="35000"/>
                </a:spcAft>
              </a:pPr>
              <a:r>
                <a:rPr lang="en-US" sz="1000" kern="1200" dirty="0" smtClean="0"/>
                <a:t>Analysts</a:t>
              </a:r>
              <a:endParaRPr lang="en-US" sz="1000" kern="1200" dirty="0"/>
            </a:p>
          </p:txBody>
        </p:sp>
        <p:sp>
          <p:nvSpPr>
            <p:cNvPr id="24" name="Freeform 23"/>
            <p:cNvSpPr/>
            <p:nvPr/>
          </p:nvSpPr>
          <p:spPr>
            <a:xfrm>
              <a:off x="1137679" y="4044353"/>
              <a:ext cx="4320000" cy="720000"/>
            </a:xfrm>
            <a:custGeom>
              <a:avLst/>
              <a:gdLst>
                <a:gd name="connsiteX0" fmla="*/ 83846 w 503065"/>
                <a:gd name="connsiteY0" fmla="*/ 0 h 4297486"/>
                <a:gd name="connsiteX1" fmla="*/ 419219 w 503065"/>
                <a:gd name="connsiteY1" fmla="*/ 0 h 4297486"/>
                <a:gd name="connsiteX2" fmla="*/ 478507 w 503065"/>
                <a:gd name="connsiteY2" fmla="*/ 24558 h 4297486"/>
                <a:gd name="connsiteX3" fmla="*/ 503065 w 503065"/>
                <a:gd name="connsiteY3" fmla="*/ 83846 h 4297486"/>
                <a:gd name="connsiteX4" fmla="*/ 503065 w 503065"/>
                <a:gd name="connsiteY4" fmla="*/ 4297486 h 4297486"/>
                <a:gd name="connsiteX5" fmla="*/ 503065 w 503065"/>
                <a:gd name="connsiteY5" fmla="*/ 4297486 h 4297486"/>
                <a:gd name="connsiteX6" fmla="*/ 503065 w 503065"/>
                <a:gd name="connsiteY6" fmla="*/ 4297486 h 4297486"/>
                <a:gd name="connsiteX7" fmla="*/ 0 w 503065"/>
                <a:gd name="connsiteY7" fmla="*/ 4297486 h 4297486"/>
                <a:gd name="connsiteX8" fmla="*/ 0 w 503065"/>
                <a:gd name="connsiteY8" fmla="*/ 4297486 h 4297486"/>
                <a:gd name="connsiteX9" fmla="*/ 0 w 503065"/>
                <a:gd name="connsiteY9" fmla="*/ 4297486 h 4297486"/>
                <a:gd name="connsiteX10" fmla="*/ 0 w 503065"/>
                <a:gd name="connsiteY10" fmla="*/ 83846 h 4297486"/>
                <a:gd name="connsiteX11" fmla="*/ 24558 w 503065"/>
                <a:gd name="connsiteY11" fmla="*/ 24558 h 4297486"/>
                <a:gd name="connsiteX12" fmla="*/ 83846 w 503065"/>
                <a:gd name="connsiteY12" fmla="*/ 0 h 429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3065" h="4297486">
                  <a:moveTo>
                    <a:pt x="503065" y="716266"/>
                  </a:moveTo>
                  <a:lnTo>
                    <a:pt x="503065" y="3581220"/>
                  </a:lnTo>
                  <a:cubicBezTo>
                    <a:pt x="503065" y="3771181"/>
                    <a:pt x="502031" y="3953369"/>
                    <a:pt x="500190" y="4087693"/>
                  </a:cubicBezTo>
                  <a:cubicBezTo>
                    <a:pt x="498350" y="4222016"/>
                    <a:pt x="495853" y="4297482"/>
                    <a:pt x="493250" y="4297482"/>
                  </a:cubicBezTo>
                  <a:lnTo>
                    <a:pt x="0" y="4297482"/>
                  </a:lnTo>
                  <a:lnTo>
                    <a:pt x="0" y="4297482"/>
                  </a:lnTo>
                  <a:lnTo>
                    <a:pt x="0" y="4297482"/>
                  </a:lnTo>
                  <a:lnTo>
                    <a:pt x="0" y="4"/>
                  </a:lnTo>
                  <a:lnTo>
                    <a:pt x="0" y="4"/>
                  </a:lnTo>
                  <a:lnTo>
                    <a:pt x="0" y="4"/>
                  </a:lnTo>
                  <a:lnTo>
                    <a:pt x="493250" y="4"/>
                  </a:lnTo>
                  <a:cubicBezTo>
                    <a:pt x="495853" y="4"/>
                    <a:pt x="498350" y="75470"/>
                    <a:pt x="500190" y="209793"/>
                  </a:cubicBezTo>
                  <a:cubicBezTo>
                    <a:pt x="502031" y="344117"/>
                    <a:pt x="503065" y="526305"/>
                    <a:pt x="503065" y="716266"/>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1" tIns="481758" rIns="108000" bIns="481759" numCol="1" spcCol="1270" anchor="ctr" anchorCtr="0">
              <a:noAutofit/>
            </a:bodyPr>
            <a:lstStyle/>
            <a:p>
              <a:pPr marL="82550" lvl="1" indent="-82550" algn="l" defTabSz="466725">
                <a:lnSpc>
                  <a:spcPct val="90000"/>
                </a:lnSpc>
                <a:spcBef>
                  <a:spcPct val="0"/>
                </a:spcBef>
                <a:spcAft>
                  <a:spcPct val="15000"/>
                </a:spcAft>
                <a:buChar char="••"/>
              </a:pPr>
              <a:r>
                <a:rPr lang="en-US" altLang="nl-NL" sz="800" kern="1200" dirty="0" smtClean="0"/>
                <a:t>A </a:t>
              </a:r>
              <a:r>
                <a:rPr lang="en-US" altLang="nl-NL" sz="800" u="sng" kern="1200" dirty="0" smtClean="0"/>
                <a:t>philosophy </a:t>
              </a:r>
              <a:r>
                <a:rPr lang="en-US" altLang="nl-NL" sz="800" kern="1200" dirty="0" smtClean="0"/>
                <a:t>to improve collaboration between operations and  development teams; better utilize technology, especially automation tools</a:t>
              </a:r>
              <a:endParaRPr lang="en-US" sz="800" kern="1200" dirty="0"/>
            </a:p>
            <a:p>
              <a:pPr marL="82550" lvl="1" indent="-82550" algn="l" defTabSz="466725">
                <a:lnSpc>
                  <a:spcPct val="90000"/>
                </a:lnSpc>
                <a:spcBef>
                  <a:spcPct val="0"/>
                </a:spcBef>
                <a:spcAft>
                  <a:spcPct val="15000"/>
                </a:spcAft>
                <a:buChar char="••"/>
              </a:pPr>
              <a:r>
                <a:rPr lang="en-US" altLang="nl-NL" sz="800" kern="1200" dirty="0" smtClean="0">
                  <a:hlinkClick r:id="rId3"/>
                </a:rPr>
                <a:t>http://www.gartner.com/it-glossary/devops</a:t>
              </a:r>
              <a:endParaRPr lang="en-US" sz="800" kern="1200" dirty="0"/>
            </a:p>
          </p:txBody>
        </p:sp>
        <p:sp>
          <p:nvSpPr>
            <p:cNvPr id="25" name="Freeform 24"/>
            <p:cNvSpPr/>
            <p:nvPr/>
          </p:nvSpPr>
          <p:spPr>
            <a:xfrm>
              <a:off x="218626" y="4044353"/>
              <a:ext cx="900000" cy="720000"/>
            </a:xfrm>
            <a:custGeom>
              <a:avLst/>
              <a:gdLst>
                <a:gd name="connsiteX0" fmla="*/ 0 w 1447887"/>
                <a:gd name="connsiteY0" fmla="*/ 104807 h 628831"/>
                <a:gd name="connsiteX1" fmla="*/ 30697 w 1447887"/>
                <a:gd name="connsiteY1" fmla="*/ 30697 h 628831"/>
                <a:gd name="connsiteX2" fmla="*/ 104807 w 1447887"/>
                <a:gd name="connsiteY2" fmla="*/ 0 h 628831"/>
                <a:gd name="connsiteX3" fmla="*/ 1343080 w 1447887"/>
                <a:gd name="connsiteY3" fmla="*/ 0 h 628831"/>
                <a:gd name="connsiteX4" fmla="*/ 1417190 w 1447887"/>
                <a:gd name="connsiteY4" fmla="*/ 30697 h 628831"/>
                <a:gd name="connsiteX5" fmla="*/ 1447887 w 1447887"/>
                <a:gd name="connsiteY5" fmla="*/ 104807 h 628831"/>
                <a:gd name="connsiteX6" fmla="*/ 1447887 w 1447887"/>
                <a:gd name="connsiteY6" fmla="*/ 524024 h 628831"/>
                <a:gd name="connsiteX7" fmla="*/ 1417190 w 1447887"/>
                <a:gd name="connsiteY7" fmla="*/ 598134 h 628831"/>
                <a:gd name="connsiteX8" fmla="*/ 1343080 w 1447887"/>
                <a:gd name="connsiteY8" fmla="*/ 628831 h 628831"/>
                <a:gd name="connsiteX9" fmla="*/ 104807 w 1447887"/>
                <a:gd name="connsiteY9" fmla="*/ 628831 h 628831"/>
                <a:gd name="connsiteX10" fmla="*/ 30697 w 1447887"/>
                <a:gd name="connsiteY10" fmla="*/ 598134 h 628831"/>
                <a:gd name="connsiteX11" fmla="*/ 0 w 1447887"/>
                <a:gd name="connsiteY11" fmla="*/ 524024 h 628831"/>
                <a:gd name="connsiteX12" fmla="*/ 0 w 1447887"/>
                <a:gd name="connsiteY12" fmla="*/ 104807 h 62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47887" h="628831">
                  <a:moveTo>
                    <a:pt x="0" y="104807"/>
                  </a:moveTo>
                  <a:cubicBezTo>
                    <a:pt x="0" y="77010"/>
                    <a:pt x="11042" y="50352"/>
                    <a:pt x="30697" y="30697"/>
                  </a:cubicBezTo>
                  <a:cubicBezTo>
                    <a:pt x="50352" y="11042"/>
                    <a:pt x="77010" y="0"/>
                    <a:pt x="104807" y="0"/>
                  </a:cubicBezTo>
                  <a:lnTo>
                    <a:pt x="1343080" y="0"/>
                  </a:lnTo>
                  <a:cubicBezTo>
                    <a:pt x="1370877" y="0"/>
                    <a:pt x="1397535" y="11042"/>
                    <a:pt x="1417190" y="30697"/>
                  </a:cubicBezTo>
                  <a:cubicBezTo>
                    <a:pt x="1436845" y="50352"/>
                    <a:pt x="1447887" y="77010"/>
                    <a:pt x="1447887" y="104807"/>
                  </a:cubicBezTo>
                  <a:lnTo>
                    <a:pt x="1447887" y="524024"/>
                  </a:lnTo>
                  <a:cubicBezTo>
                    <a:pt x="1447887" y="551821"/>
                    <a:pt x="1436845" y="578479"/>
                    <a:pt x="1417190" y="598134"/>
                  </a:cubicBezTo>
                  <a:cubicBezTo>
                    <a:pt x="1397535" y="617789"/>
                    <a:pt x="1370877" y="628831"/>
                    <a:pt x="1343080" y="628831"/>
                  </a:cubicBezTo>
                  <a:lnTo>
                    <a:pt x="104807" y="628831"/>
                  </a:lnTo>
                  <a:cubicBezTo>
                    <a:pt x="77010" y="628831"/>
                    <a:pt x="50352" y="617789"/>
                    <a:pt x="30697" y="598134"/>
                  </a:cubicBezTo>
                  <a:cubicBezTo>
                    <a:pt x="11042" y="578479"/>
                    <a:pt x="0" y="551821"/>
                    <a:pt x="0" y="524024"/>
                  </a:cubicBezTo>
                  <a:lnTo>
                    <a:pt x="0" y="104807"/>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30697" tIns="61177" rIns="30697" bIns="61177" numCol="1" spcCol="1270" anchor="ctr" anchorCtr="0">
              <a:noAutofit/>
            </a:bodyPr>
            <a:lstStyle/>
            <a:p>
              <a:pPr lvl="0" algn="ctr" defTabSz="711200">
                <a:lnSpc>
                  <a:spcPct val="90000"/>
                </a:lnSpc>
                <a:spcBef>
                  <a:spcPct val="0"/>
                </a:spcBef>
                <a:spcAft>
                  <a:spcPct val="35000"/>
                </a:spcAft>
              </a:pPr>
              <a:r>
                <a:rPr lang="en-US" sz="1000" kern="1200" dirty="0" smtClean="0"/>
                <a:t>Gartner</a:t>
              </a:r>
              <a:endParaRPr lang="en-US" sz="1000" kern="1200" dirty="0"/>
            </a:p>
          </p:txBody>
        </p:sp>
        <p:sp>
          <p:nvSpPr>
            <p:cNvPr id="28" name="Freeform 27"/>
            <p:cNvSpPr/>
            <p:nvPr/>
          </p:nvSpPr>
          <p:spPr>
            <a:xfrm>
              <a:off x="1137679" y="4804961"/>
              <a:ext cx="4320000" cy="720000"/>
            </a:xfrm>
            <a:custGeom>
              <a:avLst/>
              <a:gdLst>
                <a:gd name="connsiteX0" fmla="*/ 83846 w 503065"/>
                <a:gd name="connsiteY0" fmla="*/ 0 h 4304507"/>
                <a:gd name="connsiteX1" fmla="*/ 419219 w 503065"/>
                <a:gd name="connsiteY1" fmla="*/ 0 h 4304507"/>
                <a:gd name="connsiteX2" fmla="*/ 478507 w 503065"/>
                <a:gd name="connsiteY2" fmla="*/ 24558 h 4304507"/>
                <a:gd name="connsiteX3" fmla="*/ 503065 w 503065"/>
                <a:gd name="connsiteY3" fmla="*/ 83846 h 4304507"/>
                <a:gd name="connsiteX4" fmla="*/ 503065 w 503065"/>
                <a:gd name="connsiteY4" fmla="*/ 4304507 h 4304507"/>
                <a:gd name="connsiteX5" fmla="*/ 503065 w 503065"/>
                <a:gd name="connsiteY5" fmla="*/ 4304507 h 4304507"/>
                <a:gd name="connsiteX6" fmla="*/ 503065 w 503065"/>
                <a:gd name="connsiteY6" fmla="*/ 4304507 h 4304507"/>
                <a:gd name="connsiteX7" fmla="*/ 0 w 503065"/>
                <a:gd name="connsiteY7" fmla="*/ 4304507 h 4304507"/>
                <a:gd name="connsiteX8" fmla="*/ 0 w 503065"/>
                <a:gd name="connsiteY8" fmla="*/ 4304507 h 4304507"/>
                <a:gd name="connsiteX9" fmla="*/ 0 w 503065"/>
                <a:gd name="connsiteY9" fmla="*/ 4304507 h 4304507"/>
                <a:gd name="connsiteX10" fmla="*/ 0 w 503065"/>
                <a:gd name="connsiteY10" fmla="*/ 83846 h 4304507"/>
                <a:gd name="connsiteX11" fmla="*/ 24558 w 503065"/>
                <a:gd name="connsiteY11" fmla="*/ 24558 h 4304507"/>
                <a:gd name="connsiteX12" fmla="*/ 83846 w 503065"/>
                <a:gd name="connsiteY12" fmla="*/ 0 h 4304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3065" h="4304507">
                  <a:moveTo>
                    <a:pt x="503065" y="717436"/>
                  </a:moveTo>
                  <a:lnTo>
                    <a:pt x="503065" y="3587071"/>
                  </a:lnTo>
                  <a:cubicBezTo>
                    <a:pt x="503065" y="3777343"/>
                    <a:pt x="502033" y="3959828"/>
                    <a:pt x="500195" y="4094371"/>
                  </a:cubicBezTo>
                  <a:cubicBezTo>
                    <a:pt x="498357" y="4228914"/>
                    <a:pt x="495865" y="4304503"/>
                    <a:pt x="493266" y="4304503"/>
                  </a:cubicBezTo>
                  <a:lnTo>
                    <a:pt x="0" y="4304503"/>
                  </a:lnTo>
                  <a:lnTo>
                    <a:pt x="0" y="4304503"/>
                  </a:lnTo>
                  <a:lnTo>
                    <a:pt x="0" y="4304503"/>
                  </a:lnTo>
                  <a:lnTo>
                    <a:pt x="0" y="4"/>
                  </a:lnTo>
                  <a:lnTo>
                    <a:pt x="0" y="4"/>
                  </a:lnTo>
                  <a:lnTo>
                    <a:pt x="0" y="4"/>
                  </a:lnTo>
                  <a:lnTo>
                    <a:pt x="493266" y="4"/>
                  </a:lnTo>
                  <a:cubicBezTo>
                    <a:pt x="495865" y="4"/>
                    <a:pt x="498357" y="75593"/>
                    <a:pt x="500195" y="210136"/>
                  </a:cubicBezTo>
                  <a:cubicBezTo>
                    <a:pt x="502033" y="344679"/>
                    <a:pt x="503065" y="527164"/>
                    <a:pt x="503065" y="717436"/>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481758" rIns="24558" bIns="481759" numCol="1" spcCol="1270" anchor="ctr" anchorCtr="0">
              <a:noAutofit/>
            </a:bodyPr>
            <a:lstStyle/>
            <a:p>
              <a:pPr marL="82550" lvl="1" indent="-82550" algn="l" defTabSz="466725">
                <a:lnSpc>
                  <a:spcPct val="90000"/>
                </a:lnSpc>
                <a:spcBef>
                  <a:spcPct val="0"/>
                </a:spcBef>
                <a:spcAft>
                  <a:spcPct val="15000"/>
                </a:spcAft>
                <a:buChar char="••"/>
              </a:pPr>
              <a:r>
                <a:rPr lang="en-US" sz="800" u="sng" kern="1200" dirty="0" smtClean="0"/>
                <a:t>Transforming </a:t>
              </a:r>
              <a:r>
                <a:rPr lang="en-US" sz="800" kern="1200" dirty="0" smtClean="0"/>
                <a:t>software delivery for enterprise innovation with real business outcomes</a:t>
              </a:r>
              <a:endParaRPr lang="en-US" sz="800" kern="1200" dirty="0"/>
            </a:p>
            <a:p>
              <a:pPr marL="82550" lvl="1" indent="-82550" algn="l" defTabSz="466725">
                <a:lnSpc>
                  <a:spcPct val="90000"/>
                </a:lnSpc>
                <a:spcBef>
                  <a:spcPct val="0"/>
                </a:spcBef>
                <a:spcAft>
                  <a:spcPct val="15000"/>
                </a:spcAft>
                <a:buChar char="••"/>
              </a:pPr>
              <a:r>
                <a:rPr lang="en-US" sz="800" kern="1200" dirty="0" smtClean="0">
                  <a:hlinkClick r:id="rId4"/>
                </a:rPr>
                <a:t>http://www.ibm.com/ibm/devops/us/en/</a:t>
              </a:r>
              <a:r>
                <a:rPr lang="en-US" sz="800" kern="1200" dirty="0" smtClean="0"/>
                <a:t> </a:t>
              </a:r>
              <a:endParaRPr lang="en-US" sz="800" kern="1200" dirty="0"/>
            </a:p>
          </p:txBody>
        </p:sp>
        <p:sp>
          <p:nvSpPr>
            <p:cNvPr id="29" name="Freeform 28"/>
            <p:cNvSpPr/>
            <p:nvPr/>
          </p:nvSpPr>
          <p:spPr>
            <a:xfrm>
              <a:off x="218625" y="4804961"/>
              <a:ext cx="900000" cy="720000"/>
            </a:xfrm>
            <a:custGeom>
              <a:avLst/>
              <a:gdLst>
                <a:gd name="connsiteX0" fmla="*/ 0 w 1439004"/>
                <a:gd name="connsiteY0" fmla="*/ 104807 h 628831"/>
                <a:gd name="connsiteX1" fmla="*/ 30697 w 1439004"/>
                <a:gd name="connsiteY1" fmla="*/ 30697 h 628831"/>
                <a:gd name="connsiteX2" fmla="*/ 104807 w 1439004"/>
                <a:gd name="connsiteY2" fmla="*/ 0 h 628831"/>
                <a:gd name="connsiteX3" fmla="*/ 1334197 w 1439004"/>
                <a:gd name="connsiteY3" fmla="*/ 0 h 628831"/>
                <a:gd name="connsiteX4" fmla="*/ 1408307 w 1439004"/>
                <a:gd name="connsiteY4" fmla="*/ 30697 h 628831"/>
                <a:gd name="connsiteX5" fmla="*/ 1439004 w 1439004"/>
                <a:gd name="connsiteY5" fmla="*/ 104807 h 628831"/>
                <a:gd name="connsiteX6" fmla="*/ 1439004 w 1439004"/>
                <a:gd name="connsiteY6" fmla="*/ 524024 h 628831"/>
                <a:gd name="connsiteX7" fmla="*/ 1408307 w 1439004"/>
                <a:gd name="connsiteY7" fmla="*/ 598134 h 628831"/>
                <a:gd name="connsiteX8" fmla="*/ 1334197 w 1439004"/>
                <a:gd name="connsiteY8" fmla="*/ 628831 h 628831"/>
                <a:gd name="connsiteX9" fmla="*/ 104807 w 1439004"/>
                <a:gd name="connsiteY9" fmla="*/ 628831 h 628831"/>
                <a:gd name="connsiteX10" fmla="*/ 30697 w 1439004"/>
                <a:gd name="connsiteY10" fmla="*/ 598134 h 628831"/>
                <a:gd name="connsiteX11" fmla="*/ 0 w 1439004"/>
                <a:gd name="connsiteY11" fmla="*/ 524024 h 628831"/>
                <a:gd name="connsiteX12" fmla="*/ 0 w 1439004"/>
                <a:gd name="connsiteY12" fmla="*/ 104807 h 62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9004" h="628831">
                  <a:moveTo>
                    <a:pt x="0" y="104807"/>
                  </a:moveTo>
                  <a:cubicBezTo>
                    <a:pt x="0" y="77010"/>
                    <a:pt x="11042" y="50352"/>
                    <a:pt x="30697" y="30697"/>
                  </a:cubicBezTo>
                  <a:cubicBezTo>
                    <a:pt x="50352" y="11042"/>
                    <a:pt x="77010" y="0"/>
                    <a:pt x="104807" y="0"/>
                  </a:cubicBezTo>
                  <a:lnTo>
                    <a:pt x="1334197" y="0"/>
                  </a:lnTo>
                  <a:cubicBezTo>
                    <a:pt x="1361994" y="0"/>
                    <a:pt x="1388652" y="11042"/>
                    <a:pt x="1408307" y="30697"/>
                  </a:cubicBezTo>
                  <a:cubicBezTo>
                    <a:pt x="1427962" y="50352"/>
                    <a:pt x="1439004" y="77010"/>
                    <a:pt x="1439004" y="104807"/>
                  </a:cubicBezTo>
                  <a:lnTo>
                    <a:pt x="1439004" y="524024"/>
                  </a:lnTo>
                  <a:cubicBezTo>
                    <a:pt x="1439004" y="551821"/>
                    <a:pt x="1427962" y="578479"/>
                    <a:pt x="1408307" y="598134"/>
                  </a:cubicBezTo>
                  <a:cubicBezTo>
                    <a:pt x="1388652" y="617789"/>
                    <a:pt x="1361994" y="628831"/>
                    <a:pt x="1334197" y="628831"/>
                  </a:cubicBezTo>
                  <a:lnTo>
                    <a:pt x="104807" y="628831"/>
                  </a:lnTo>
                  <a:cubicBezTo>
                    <a:pt x="77010" y="628831"/>
                    <a:pt x="50352" y="617789"/>
                    <a:pt x="30697" y="598134"/>
                  </a:cubicBezTo>
                  <a:cubicBezTo>
                    <a:pt x="11042" y="578479"/>
                    <a:pt x="0" y="551821"/>
                    <a:pt x="0" y="524024"/>
                  </a:cubicBezTo>
                  <a:lnTo>
                    <a:pt x="0" y="104807"/>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2137" tIns="487897" rIns="30697" bIns="487897" numCol="1" spcCol="1270" anchor="ctr" anchorCtr="0">
              <a:noAutofit/>
            </a:bodyPr>
            <a:lstStyle/>
            <a:p>
              <a:pPr lvl="0" algn="ctr" defTabSz="711200">
                <a:lnSpc>
                  <a:spcPct val="90000"/>
                </a:lnSpc>
                <a:spcBef>
                  <a:spcPct val="0"/>
                </a:spcBef>
                <a:spcAft>
                  <a:spcPct val="35000"/>
                </a:spcAft>
              </a:pPr>
              <a:r>
                <a:rPr lang="en-US" sz="1000" kern="1200" dirty="0" smtClean="0"/>
                <a:t>IBM</a:t>
              </a:r>
              <a:endParaRPr lang="en-US" sz="1000" kern="1200" dirty="0"/>
            </a:p>
          </p:txBody>
        </p:sp>
        <p:sp>
          <p:nvSpPr>
            <p:cNvPr id="30" name="Freeform 29"/>
            <p:cNvSpPr/>
            <p:nvPr/>
          </p:nvSpPr>
          <p:spPr>
            <a:xfrm>
              <a:off x="1137679" y="5565568"/>
              <a:ext cx="4320000" cy="720000"/>
            </a:xfrm>
            <a:custGeom>
              <a:avLst/>
              <a:gdLst>
                <a:gd name="connsiteX0" fmla="*/ 128814 w 772868"/>
                <a:gd name="connsiteY0" fmla="*/ 0 h 4255804"/>
                <a:gd name="connsiteX1" fmla="*/ 644054 w 772868"/>
                <a:gd name="connsiteY1" fmla="*/ 0 h 4255804"/>
                <a:gd name="connsiteX2" fmla="*/ 735139 w 772868"/>
                <a:gd name="connsiteY2" fmla="*/ 37729 h 4255804"/>
                <a:gd name="connsiteX3" fmla="*/ 772868 w 772868"/>
                <a:gd name="connsiteY3" fmla="*/ 128814 h 4255804"/>
                <a:gd name="connsiteX4" fmla="*/ 772868 w 772868"/>
                <a:gd name="connsiteY4" fmla="*/ 4255804 h 4255804"/>
                <a:gd name="connsiteX5" fmla="*/ 772868 w 772868"/>
                <a:gd name="connsiteY5" fmla="*/ 4255804 h 4255804"/>
                <a:gd name="connsiteX6" fmla="*/ 772868 w 772868"/>
                <a:gd name="connsiteY6" fmla="*/ 4255804 h 4255804"/>
                <a:gd name="connsiteX7" fmla="*/ 0 w 772868"/>
                <a:gd name="connsiteY7" fmla="*/ 4255804 h 4255804"/>
                <a:gd name="connsiteX8" fmla="*/ 0 w 772868"/>
                <a:gd name="connsiteY8" fmla="*/ 4255804 h 4255804"/>
                <a:gd name="connsiteX9" fmla="*/ 0 w 772868"/>
                <a:gd name="connsiteY9" fmla="*/ 4255804 h 4255804"/>
                <a:gd name="connsiteX10" fmla="*/ 0 w 772868"/>
                <a:gd name="connsiteY10" fmla="*/ 128814 h 4255804"/>
                <a:gd name="connsiteX11" fmla="*/ 37729 w 772868"/>
                <a:gd name="connsiteY11" fmla="*/ 37729 h 4255804"/>
                <a:gd name="connsiteX12" fmla="*/ 128814 w 772868"/>
                <a:gd name="connsiteY12" fmla="*/ 0 h 425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2868" h="4255804">
                  <a:moveTo>
                    <a:pt x="772868" y="709317"/>
                  </a:moveTo>
                  <a:lnTo>
                    <a:pt x="772868" y="3546487"/>
                  </a:lnTo>
                  <a:cubicBezTo>
                    <a:pt x="772868" y="3734611"/>
                    <a:pt x="770403" y="3915026"/>
                    <a:pt x="766016" y="4048046"/>
                  </a:cubicBezTo>
                  <a:cubicBezTo>
                    <a:pt x="761629" y="4181067"/>
                    <a:pt x="755679" y="4255801"/>
                    <a:pt x="749475" y="4255801"/>
                  </a:cubicBezTo>
                  <a:lnTo>
                    <a:pt x="0" y="4255801"/>
                  </a:lnTo>
                  <a:lnTo>
                    <a:pt x="0" y="4255801"/>
                  </a:lnTo>
                  <a:lnTo>
                    <a:pt x="0" y="4255801"/>
                  </a:lnTo>
                  <a:lnTo>
                    <a:pt x="0" y="3"/>
                  </a:lnTo>
                  <a:lnTo>
                    <a:pt x="0" y="3"/>
                  </a:lnTo>
                  <a:lnTo>
                    <a:pt x="0" y="3"/>
                  </a:lnTo>
                  <a:lnTo>
                    <a:pt x="749475" y="3"/>
                  </a:lnTo>
                  <a:cubicBezTo>
                    <a:pt x="755679" y="3"/>
                    <a:pt x="761629" y="74737"/>
                    <a:pt x="766016" y="207758"/>
                  </a:cubicBezTo>
                  <a:cubicBezTo>
                    <a:pt x="770403" y="340778"/>
                    <a:pt x="772868" y="521199"/>
                    <a:pt x="772868" y="709317"/>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494929" rIns="37728" bIns="494928" numCol="1" spcCol="1270" anchor="ctr" anchorCtr="0">
              <a:noAutofit/>
            </a:bodyPr>
            <a:lstStyle/>
            <a:p>
              <a:pPr marL="82550" lvl="1" indent="-82550" algn="l" defTabSz="400050">
                <a:lnSpc>
                  <a:spcPct val="90000"/>
                </a:lnSpc>
                <a:spcBef>
                  <a:spcPct val="0"/>
                </a:spcBef>
                <a:spcAft>
                  <a:spcPct val="15000"/>
                </a:spcAft>
                <a:buChar char="••"/>
              </a:pPr>
              <a:r>
                <a:rPr lang="en-US" sz="800" kern="1200" dirty="0" smtClean="0"/>
                <a:t>It is an Agile-based </a:t>
              </a:r>
              <a:r>
                <a:rPr lang="en-US" sz="800" u="sng" kern="1200" dirty="0" smtClean="0"/>
                <a:t>approach </a:t>
              </a:r>
              <a:r>
                <a:rPr lang="en-US" sz="800" kern="1200" dirty="0" smtClean="0"/>
                <a:t>to integrating operations personnel with development personnel during the software development cycle to ensure that the software is operable and supportable in the production environment as and when the software needs to be released</a:t>
              </a:r>
              <a:endParaRPr lang="en-US" sz="800" kern="1200" dirty="0"/>
            </a:p>
            <a:p>
              <a:pPr marL="82550" lvl="1" indent="-82550" algn="l" defTabSz="400050">
                <a:lnSpc>
                  <a:spcPct val="90000"/>
                </a:lnSpc>
                <a:spcBef>
                  <a:spcPct val="0"/>
                </a:spcBef>
                <a:spcAft>
                  <a:spcPct val="15000"/>
                </a:spcAft>
                <a:buChar char="••"/>
              </a:pPr>
              <a:r>
                <a:rPr lang="en-US" sz="800" kern="1200" dirty="0" smtClean="0">
                  <a:hlinkClick r:id="rId5"/>
                </a:rPr>
                <a:t>http://www.tcs.com/resources/white_papers/Pages/DevOps-software-development.aspx</a:t>
              </a:r>
              <a:r>
                <a:rPr lang="en-US" sz="800" kern="1200" dirty="0" smtClean="0"/>
                <a:t> </a:t>
              </a:r>
              <a:endParaRPr lang="en-US" sz="800" kern="1200" dirty="0"/>
            </a:p>
          </p:txBody>
        </p:sp>
        <p:sp>
          <p:nvSpPr>
            <p:cNvPr id="31" name="Freeform 30"/>
            <p:cNvSpPr/>
            <p:nvPr/>
          </p:nvSpPr>
          <p:spPr>
            <a:xfrm>
              <a:off x="218625" y="5565568"/>
              <a:ext cx="900000" cy="720000"/>
            </a:xfrm>
            <a:custGeom>
              <a:avLst/>
              <a:gdLst>
                <a:gd name="connsiteX0" fmla="*/ 0 w 1488511"/>
                <a:gd name="connsiteY0" fmla="*/ 104807 h 628831"/>
                <a:gd name="connsiteX1" fmla="*/ 30697 w 1488511"/>
                <a:gd name="connsiteY1" fmla="*/ 30697 h 628831"/>
                <a:gd name="connsiteX2" fmla="*/ 104807 w 1488511"/>
                <a:gd name="connsiteY2" fmla="*/ 0 h 628831"/>
                <a:gd name="connsiteX3" fmla="*/ 1383704 w 1488511"/>
                <a:gd name="connsiteY3" fmla="*/ 0 h 628831"/>
                <a:gd name="connsiteX4" fmla="*/ 1457814 w 1488511"/>
                <a:gd name="connsiteY4" fmla="*/ 30697 h 628831"/>
                <a:gd name="connsiteX5" fmla="*/ 1488511 w 1488511"/>
                <a:gd name="connsiteY5" fmla="*/ 104807 h 628831"/>
                <a:gd name="connsiteX6" fmla="*/ 1488511 w 1488511"/>
                <a:gd name="connsiteY6" fmla="*/ 524024 h 628831"/>
                <a:gd name="connsiteX7" fmla="*/ 1457814 w 1488511"/>
                <a:gd name="connsiteY7" fmla="*/ 598134 h 628831"/>
                <a:gd name="connsiteX8" fmla="*/ 1383704 w 1488511"/>
                <a:gd name="connsiteY8" fmla="*/ 628831 h 628831"/>
                <a:gd name="connsiteX9" fmla="*/ 104807 w 1488511"/>
                <a:gd name="connsiteY9" fmla="*/ 628831 h 628831"/>
                <a:gd name="connsiteX10" fmla="*/ 30697 w 1488511"/>
                <a:gd name="connsiteY10" fmla="*/ 598134 h 628831"/>
                <a:gd name="connsiteX11" fmla="*/ 0 w 1488511"/>
                <a:gd name="connsiteY11" fmla="*/ 524024 h 628831"/>
                <a:gd name="connsiteX12" fmla="*/ 0 w 1488511"/>
                <a:gd name="connsiteY12" fmla="*/ 104807 h 62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8511" h="628831">
                  <a:moveTo>
                    <a:pt x="0" y="104807"/>
                  </a:moveTo>
                  <a:cubicBezTo>
                    <a:pt x="0" y="77010"/>
                    <a:pt x="11042" y="50352"/>
                    <a:pt x="30697" y="30697"/>
                  </a:cubicBezTo>
                  <a:cubicBezTo>
                    <a:pt x="50352" y="11042"/>
                    <a:pt x="77010" y="0"/>
                    <a:pt x="104807" y="0"/>
                  </a:cubicBezTo>
                  <a:lnTo>
                    <a:pt x="1383704" y="0"/>
                  </a:lnTo>
                  <a:cubicBezTo>
                    <a:pt x="1411501" y="0"/>
                    <a:pt x="1438159" y="11042"/>
                    <a:pt x="1457814" y="30697"/>
                  </a:cubicBezTo>
                  <a:cubicBezTo>
                    <a:pt x="1477469" y="50352"/>
                    <a:pt x="1488511" y="77010"/>
                    <a:pt x="1488511" y="104807"/>
                  </a:cubicBezTo>
                  <a:lnTo>
                    <a:pt x="1488511" y="524024"/>
                  </a:lnTo>
                  <a:cubicBezTo>
                    <a:pt x="1488511" y="551821"/>
                    <a:pt x="1477469" y="578479"/>
                    <a:pt x="1457814" y="598134"/>
                  </a:cubicBezTo>
                  <a:cubicBezTo>
                    <a:pt x="1438159" y="617789"/>
                    <a:pt x="1411501" y="628831"/>
                    <a:pt x="1383704" y="628831"/>
                  </a:cubicBezTo>
                  <a:lnTo>
                    <a:pt x="104807" y="628831"/>
                  </a:lnTo>
                  <a:cubicBezTo>
                    <a:pt x="77010" y="628831"/>
                    <a:pt x="50352" y="617789"/>
                    <a:pt x="30697" y="598134"/>
                  </a:cubicBezTo>
                  <a:cubicBezTo>
                    <a:pt x="11042" y="578479"/>
                    <a:pt x="0" y="551821"/>
                    <a:pt x="0" y="524024"/>
                  </a:cubicBezTo>
                  <a:lnTo>
                    <a:pt x="0" y="104807"/>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2137" tIns="487897" rIns="30697" bIns="487897" numCol="1" spcCol="1270" anchor="ctr" anchorCtr="0">
              <a:noAutofit/>
            </a:bodyPr>
            <a:lstStyle/>
            <a:p>
              <a:pPr lvl="0" algn="ctr" defTabSz="711200">
                <a:lnSpc>
                  <a:spcPct val="90000"/>
                </a:lnSpc>
                <a:spcBef>
                  <a:spcPct val="0"/>
                </a:spcBef>
                <a:spcAft>
                  <a:spcPct val="35000"/>
                </a:spcAft>
              </a:pPr>
              <a:r>
                <a:rPr lang="en-US" sz="1000" kern="1200" dirty="0" smtClean="0"/>
                <a:t>TCS</a:t>
              </a:r>
              <a:endParaRPr lang="en-US" sz="1000" kern="1200" dirty="0"/>
            </a:p>
          </p:txBody>
        </p:sp>
        <p:sp>
          <p:nvSpPr>
            <p:cNvPr id="39" name="Freeform 38"/>
            <p:cNvSpPr/>
            <p:nvPr/>
          </p:nvSpPr>
          <p:spPr>
            <a:xfrm>
              <a:off x="237506" y="1330036"/>
              <a:ext cx="5206323" cy="360000"/>
            </a:xfrm>
            <a:custGeom>
              <a:avLst/>
              <a:gdLst>
                <a:gd name="connsiteX0" fmla="*/ 91296 w 547762"/>
                <a:gd name="connsiteY0" fmla="*/ 0 h 4297486"/>
                <a:gd name="connsiteX1" fmla="*/ 456466 w 547762"/>
                <a:gd name="connsiteY1" fmla="*/ 0 h 4297486"/>
                <a:gd name="connsiteX2" fmla="*/ 521022 w 547762"/>
                <a:gd name="connsiteY2" fmla="*/ 26740 h 4297486"/>
                <a:gd name="connsiteX3" fmla="*/ 547762 w 547762"/>
                <a:gd name="connsiteY3" fmla="*/ 91296 h 4297486"/>
                <a:gd name="connsiteX4" fmla="*/ 547762 w 547762"/>
                <a:gd name="connsiteY4" fmla="*/ 4297486 h 4297486"/>
                <a:gd name="connsiteX5" fmla="*/ 547762 w 547762"/>
                <a:gd name="connsiteY5" fmla="*/ 4297486 h 4297486"/>
                <a:gd name="connsiteX6" fmla="*/ 547762 w 547762"/>
                <a:gd name="connsiteY6" fmla="*/ 4297486 h 4297486"/>
                <a:gd name="connsiteX7" fmla="*/ 0 w 547762"/>
                <a:gd name="connsiteY7" fmla="*/ 4297486 h 4297486"/>
                <a:gd name="connsiteX8" fmla="*/ 0 w 547762"/>
                <a:gd name="connsiteY8" fmla="*/ 4297486 h 4297486"/>
                <a:gd name="connsiteX9" fmla="*/ 0 w 547762"/>
                <a:gd name="connsiteY9" fmla="*/ 4297486 h 4297486"/>
                <a:gd name="connsiteX10" fmla="*/ 0 w 547762"/>
                <a:gd name="connsiteY10" fmla="*/ 91296 h 4297486"/>
                <a:gd name="connsiteX11" fmla="*/ 26740 w 547762"/>
                <a:gd name="connsiteY11" fmla="*/ 26740 h 4297486"/>
                <a:gd name="connsiteX12" fmla="*/ 91296 w 547762"/>
                <a:gd name="connsiteY12" fmla="*/ 0 h 429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7762" h="4297486">
                  <a:moveTo>
                    <a:pt x="547762" y="716269"/>
                  </a:moveTo>
                  <a:lnTo>
                    <a:pt x="547762" y="3581217"/>
                  </a:lnTo>
                  <a:cubicBezTo>
                    <a:pt x="547762" y="3771181"/>
                    <a:pt x="546536" y="3953370"/>
                    <a:pt x="544354" y="4087693"/>
                  </a:cubicBezTo>
                  <a:cubicBezTo>
                    <a:pt x="542171" y="4222016"/>
                    <a:pt x="539212" y="4297482"/>
                    <a:pt x="536125" y="4297482"/>
                  </a:cubicBezTo>
                  <a:lnTo>
                    <a:pt x="0" y="4297482"/>
                  </a:lnTo>
                  <a:lnTo>
                    <a:pt x="0" y="4297482"/>
                  </a:lnTo>
                  <a:lnTo>
                    <a:pt x="0" y="4297482"/>
                  </a:lnTo>
                  <a:lnTo>
                    <a:pt x="0" y="4"/>
                  </a:lnTo>
                  <a:lnTo>
                    <a:pt x="0" y="4"/>
                  </a:lnTo>
                  <a:lnTo>
                    <a:pt x="0" y="4"/>
                  </a:lnTo>
                  <a:lnTo>
                    <a:pt x="536125" y="4"/>
                  </a:lnTo>
                  <a:cubicBezTo>
                    <a:pt x="539212" y="4"/>
                    <a:pt x="542171" y="75470"/>
                    <a:pt x="544354" y="209793"/>
                  </a:cubicBezTo>
                  <a:cubicBezTo>
                    <a:pt x="546536" y="344116"/>
                    <a:pt x="547762" y="526305"/>
                    <a:pt x="547762" y="716269"/>
                  </a:cubicBezTo>
                  <a:close/>
                </a:path>
              </a:pathLst>
            </a:custGeom>
            <a:solidFill>
              <a:schemeClr val="accent1"/>
            </a:solidFill>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483941" rIns="26740" bIns="483941" numCol="1" spcCol="1270" anchor="ctr" anchorCtr="0">
              <a:noAutofit/>
            </a:bodyPr>
            <a:lstStyle/>
            <a:p>
              <a:pPr marL="82550" lvl="1" indent="-82550" algn="l" defTabSz="466725">
                <a:lnSpc>
                  <a:spcPct val="90000"/>
                </a:lnSpc>
                <a:spcBef>
                  <a:spcPct val="0"/>
                </a:spcBef>
                <a:spcAft>
                  <a:spcPct val="15000"/>
                </a:spcAft>
              </a:pPr>
              <a:r>
                <a:rPr lang="fi-FI" altLang="nl-NL" sz="1400" b="1" kern="1200" dirty="0" err="1" smtClean="0">
                  <a:solidFill>
                    <a:schemeClr val="bg1"/>
                  </a:solidFill>
                </a:rPr>
                <a:t>What</a:t>
              </a:r>
              <a:r>
                <a:rPr lang="fi-FI" altLang="nl-NL" sz="1400" b="1" kern="1200" dirty="0" smtClean="0">
                  <a:solidFill>
                    <a:schemeClr val="bg1"/>
                  </a:solidFill>
                </a:rPr>
                <a:t> the </a:t>
              </a:r>
              <a:r>
                <a:rPr lang="fi-FI" altLang="nl-NL" sz="1400" b="1" kern="1200" dirty="0" err="1" smtClean="0">
                  <a:solidFill>
                    <a:schemeClr val="bg1"/>
                  </a:solidFill>
                </a:rPr>
                <a:t>industry</a:t>
              </a:r>
              <a:r>
                <a:rPr lang="fi-FI" altLang="nl-NL" sz="1400" b="1" kern="1200" dirty="0" smtClean="0">
                  <a:solidFill>
                    <a:schemeClr val="bg1"/>
                  </a:solidFill>
                </a:rPr>
                <a:t> </a:t>
              </a:r>
              <a:r>
                <a:rPr lang="fi-FI" altLang="nl-NL" sz="1400" b="1" kern="1200" dirty="0" err="1" smtClean="0">
                  <a:solidFill>
                    <a:schemeClr val="bg1"/>
                  </a:solidFill>
                </a:rPr>
                <a:t>says</a:t>
              </a:r>
              <a:endParaRPr lang="en-US" sz="1400" b="1" kern="1200" dirty="0">
                <a:solidFill>
                  <a:schemeClr val="bg1"/>
                </a:solidFill>
              </a:endParaRPr>
            </a:p>
          </p:txBody>
        </p:sp>
      </p:grpSp>
      <p:grpSp>
        <p:nvGrpSpPr>
          <p:cNvPr id="3" name="Group 42"/>
          <p:cNvGrpSpPr/>
          <p:nvPr/>
        </p:nvGrpSpPr>
        <p:grpSpPr>
          <a:xfrm>
            <a:off x="5801558" y="1881279"/>
            <a:ext cx="3888000" cy="1368000"/>
            <a:chOff x="5802830" y="1762529"/>
            <a:chExt cx="3888000" cy="1368000"/>
          </a:xfrm>
        </p:grpSpPr>
        <p:sp>
          <p:nvSpPr>
            <p:cNvPr id="33" name="Freeform 32"/>
            <p:cNvSpPr/>
            <p:nvPr/>
          </p:nvSpPr>
          <p:spPr>
            <a:xfrm>
              <a:off x="5802830" y="1762529"/>
              <a:ext cx="3888000" cy="1368000"/>
            </a:xfrm>
            <a:custGeom>
              <a:avLst/>
              <a:gdLst>
                <a:gd name="connsiteX0" fmla="*/ 0 w 4837474"/>
                <a:gd name="connsiteY0" fmla="*/ 147340 h 1473398"/>
                <a:gd name="connsiteX1" fmla="*/ 43155 w 4837474"/>
                <a:gd name="connsiteY1" fmla="*/ 43155 h 1473398"/>
                <a:gd name="connsiteX2" fmla="*/ 147340 w 4837474"/>
                <a:gd name="connsiteY2" fmla="*/ 0 h 1473398"/>
                <a:gd name="connsiteX3" fmla="*/ 4690134 w 4837474"/>
                <a:gd name="connsiteY3" fmla="*/ 0 h 1473398"/>
                <a:gd name="connsiteX4" fmla="*/ 4794319 w 4837474"/>
                <a:gd name="connsiteY4" fmla="*/ 43155 h 1473398"/>
                <a:gd name="connsiteX5" fmla="*/ 4837474 w 4837474"/>
                <a:gd name="connsiteY5" fmla="*/ 147340 h 1473398"/>
                <a:gd name="connsiteX6" fmla="*/ 4837474 w 4837474"/>
                <a:gd name="connsiteY6" fmla="*/ 1326058 h 1473398"/>
                <a:gd name="connsiteX7" fmla="*/ 4794319 w 4837474"/>
                <a:gd name="connsiteY7" fmla="*/ 1430243 h 1473398"/>
                <a:gd name="connsiteX8" fmla="*/ 4690134 w 4837474"/>
                <a:gd name="connsiteY8" fmla="*/ 1473398 h 1473398"/>
                <a:gd name="connsiteX9" fmla="*/ 147340 w 4837474"/>
                <a:gd name="connsiteY9" fmla="*/ 1473398 h 1473398"/>
                <a:gd name="connsiteX10" fmla="*/ 43155 w 4837474"/>
                <a:gd name="connsiteY10" fmla="*/ 1430243 h 1473398"/>
                <a:gd name="connsiteX11" fmla="*/ 0 w 4837474"/>
                <a:gd name="connsiteY11" fmla="*/ 1326058 h 1473398"/>
                <a:gd name="connsiteX12" fmla="*/ 0 w 4837474"/>
                <a:gd name="connsiteY12" fmla="*/ 147340 h 14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37474" h="1473398">
                  <a:moveTo>
                    <a:pt x="0" y="147340"/>
                  </a:moveTo>
                  <a:cubicBezTo>
                    <a:pt x="0" y="108263"/>
                    <a:pt x="15523" y="70786"/>
                    <a:pt x="43155" y="43155"/>
                  </a:cubicBezTo>
                  <a:cubicBezTo>
                    <a:pt x="70787" y="15523"/>
                    <a:pt x="108263" y="0"/>
                    <a:pt x="147340" y="0"/>
                  </a:cubicBezTo>
                  <a:lnTo>
                    <a:pt x="4690134" y="0"/>
                  </a:lnTo>
                  <a:cubicBezTo>
                    <a:pt x="4729211" y="0"/>
                    <a:pt x="4766688" y="15523"/>
                    <a:pt x="4794319" y="43155"/>
                  </a:cubicBezTo>
                  <a:cubicBezTo>
                    <a:pt x="4821951" y="70787"/>
                    <a:pt x="4837474" y="108263"/>
                    <a:pt x="4837474" y="147340"/>
                  </a:cubicBezTo>
                  <a:lnTo>
                    <a:pt x="4837474" y="1326058"/>
                  </a:lnTo>
                  <a:cubicBezTo>
                    <a:pt x="4837474" y="1365135"/>
                    <a:pt x="4821951" y="1402612"/>
                    <a:pt x="4794319" y="1430243"/>
                  </a:cubicBezTo>
                  <a:cubicBezTo>
                    <a:pt x="4766687" y="1457875"/>
                    <a:pt x="4729211" y="1473398"/>
                    <a:pt x="4690134" y="1473398"/>
                  </a:cubicBezTo>
                  <a:lnTo>
                    <a:pt x="147340" y="1473398"/>
                  </a:lnTo>
                  <a:cubicBezTo>
                    <a:pt x="108263" y="1473398"/>
                    <a:pt x="70786" y="1457875"/>
                    <a:pt x="43155" y="1430243"/>
                  </a:cubicBezTo>
                  <a:cubicBezTo>
                    <a:pt x="15523" y="1402611"/>
                    <a:pt x="0" y="1365135"/>
                    <a:pt x="0" y="1326058"/>
                  </a:cubicBezTo>
                  <a:lnTo>
                    <a:pt x="0" y="14734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75794" tIns="60960" rIns="60961" bIns="60960" numCol="1" spcCol="1270" anchor="ctr" anchorCtr="0">
              <a:noAutofit/>
            </a:bodyPr>
            <a:lstStyle/>
            <a:p>
              <a:pPr lvl="0" algn="l" defTabSz="711200">
                <a:lnSpc>
                  <a:spcPct val="90000"/>
                </a:lnSpc>
                <a:spcBef>
                  <a:spcPct val="0"/>
                </a:spcBef>
                <a:spcAft>
                  <a:spcPct val="35000"/>
                </a:spcAft>
              </a:pPr>
              <a:r>
                <a:rPr lang="en-US" sz="1200" kern="1200" dirty="0" smtClean="0">
                  <a:solidFill>
                    <a:schemeClr val="bg1"/>
                  </a:solidFill>
                  <a:latin typeface="Calibri" panose="020F0502020204030204" pitchFamily="34" charset="0"/>
                </a:rPr>
                <a:t>DevOps is a way of </a:t>
              </a:r>
              <a:r>
                <a:rPr lang="en-US" sz="1200" b="1" kern="1200" dirty="0" smtClean="0">
                  <a:solidFill>
                    <a:schemeClr val="bg1"/>
                  </a:solidFill>
                  <a:latin typeface="Calibri" panose="020F0502020204030204" pitchFamily="34" charset="0"/>
                </a:rPr>
                <a:t>collaborating</a:t>
              </a:r>
              <a:r>
                <a:rPr lang="en-US" sz="1200" kern="1200" dirty="0" smtClean="0">
                  <a:solidFill>
                    <a:schemeClr val="bg1"/>
                  </a:solidFill>
                  <a:latin typeface="Calibri" panose="020F0502020204030204" pitchFamily="34" charset="0"/>
                </a:rPr>
                <a:t> and industrializing using highly automated approaches to deploy solutions that evolve as fast as your business needs it</a:t>
              </a:r>
              <a:endParaRPr lang="en-US" sz="1200" kern="1200" dirty="0">
                <a:solidFill>
                  <a:schemeClr val="bg1"/>
                </a:solidFill>
              </a:endParaRPr>
            </a:p>
          </p:txBody>
        </p:sp>
        <p:sp>
          <p:nvSpPr>
            <p:cNvPr id="34" name="Rounded Rectangle 33"/>
            <p:cNvSpPr/>
            <p:nvPr/>
          </p:nvSpPr>
          <p:spPr>
            <a:xfrm>
              <a:off x="6027633" y="2050529"/>
              <a:ext cx="792000" cy="792000"/>
            </a:xfrm>
            <a:prstGeom prst="roundRect">
              <a:avLst>
                <a:gd name="adj" fmla="val 10000"/>
              </a:avLst>
            </a:prstGeom>
            <a:blipFill>
              <a:blip r:embed="rId6" cstate="print">
                <a:extLst>
                  <a:ext uri="{28A0092B-C50C-407E-A947-70E740481C1C}">
                    <a14:useLocalDpi xmlns:dgm="http://schemas.openxmlformats.org/drawingml/2006/diagram" xmlns:a14="http://schemas.microsoft.com/office/drawing/2010/main" xmlns="" val="0"/>
                  </a:ext>
                </a:extLst>
              </a:blip>
              <a:srcRect/>
              <a:stretch>
                <a:fillRect l="-4000" r="-4000"/>
              </a:stretch>
            </a:blipFill>
          </p:spPr>
          <p:style>
            <a:lnRef idx="2">
              <a:schemeClr val="lt1">
                <a:hueOff val="0"/>
                <a:satOff val="0"/>
                <a:lumOff val="0"/>
                <a:alphaOff val="0"/>
              </a:schemeClr>
            </a:lnRef>
            <a:fillRef idx="1">
              <a:scrgbClr r="0" g="0" b="0"/>
            </a:fillRef>
            <a:effectRef idx="0">
              <a:schemeClr val="accent5">
                <a:tint val="50000"/>
                <a:hueOff val="0"/>
                <a:satOff val="0"/>
                <a:lumOff val="0"/>
                <a:alphaOff val="0"/>
              </a:schemeClr>
            </a:effectRef>
            <a:fontRef idx="minor">
              <a:schemeClr val="lt1">
                <a:hueOff val="0"/>
                <a:satOff val="0"/>
                <a:lumOff val="0"/>
                <a:alphaOff val="0"/>
              </a:schemeClr>
            </a:fontRef>
          </p:style>
        </p:sp>
      </p:grpSp>
      <p:grpSp>
        <p:nvGrpSpPr>
          <p:cNvPr id="4" name="Group 43"/>
          <p:cNvGrpSpPr/>
          <p:nvPr/>
        </p:nvGrpSpPr>
        <p:grpSpPr>
          <a:xfrm>
            <a:off x="5801558" y="3351924"/>
            <a:ext cx="3888000" cy="1368000"/>
            <a:chOff x="5814706" y="3351924"/>
            <a:chExt cx="3888000" cy="1368000"/>
          </a:xfrm>
        </p:grpSpPr>
        <p:sp>
          <p:nvSpPr>
            <p:cNvPr id="35" name="Freeform 34"/>
            <p:cNvSpPr/>
            <p:nvPr/>
          </p:nvSpPr>
          <p:spPr>
            <a:xfrm>
              <a:off x="5814706" y="3351924"/>
              <a:ext cx="3888000" cy="1368000"/>
            </a:xfrm>
            <a:custGeom>
              <a:avLst/>
              <a:gdLst>
                <a:gd name="connsiteX0" fmla="*/ 0 w 4837474"/>
                <a:gd name="connsiteY0" fmla="*/ 147340 h 1473398"/>
                <a:gd name="connsiteX1" fmla="*/ 43155 w 4837474"/>
                <a:gd name="connsiteY1" fmla="*/ 43155 h 1473398"/>
                <a:gd name="connsiteX2" fmla="*/ 147340 w 4837474"/>
                <a:gd name="connsiteY2" fmla="*/ 0 h 1473398"/>
                <a:gd name="connsiteX3" fmla="*/ 4690134 w 4837474"/>
                <a:gd name="connsiteY3" fmla="*/ 0 h 1473398"/>
                <a:gd name="connsiteX4" fmla="*/ 4794319 w 4837474"/>
                <a:gd name="connsiteY4" fmla="*/ 43155 h 1473398"/>
                <a:gd name="connsiteX5" fmla="*/ 4837474 w 4837474"/>
                <a:gd name="connsiteY5" fmla="*/ 147340 h 1473398"/>
                <a:gd name="connsiteX6" fmla="*/ 4837474 w 4837474"/>
                <a:gd name="connsiteY6" fmla="*/ 1326058 h 1473398"/>
                <a:gd name="connsiteX7" fmla="*/ 4794319 w 4837474"/>
                <a:gd name="connsiteY7" fmla="*/ 1430243 h 1473398"/>
                <a:gd name="connsiteX8" fmla="*/ 4690134 w 4837474"/>
                <a:gd name="connsiteY8" fmla="*/ 1473398 h 1473398"/>
                <a:gd name="connsiteX9" fmla="*/ 147340 w 4837474"/>
                <a:gd name="connsiteY9" fmla="*/ 1473398 h 1473398"/>
                <a:gd name="connsiteX10" fmla="*/ 43155 w 4837474"/>
                <a:gd name="connsiteY10" fmla="*/ 1430243 h 1473398"/>
                <a:gd name="connsiteX11" fmla="*/ 0 w 4837474"/>
                <a:gd name="connsiteY11" fmla="*/ 1326058 h 1473398"/>
                <a:gd name="connsiteX12" fmla="*/ 0 w 4837474"/>
                <a:gd name="connsiteY12" fmla="*/ 147340 h 14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37474" h="1473398">
                  <a:moveTo>
                    <a:pt x="0" y="147340"/>
                  </a:moveTo>
                  <a:cubicBezTo>
                    <a:pt x="0" y="108263"/>
                    <a:pt x="15523" y="70786"/>
                    <a:pt x="43155" y="43155"/>
                  </a:cubicBezTo>
                  <a:cubicBezTo>
                    <a:pt x="70787" y="15523"/>
                    <a:pt x="108263" y="0"/>
                    <a:pt x="147340" y="0"/>
                  </a:cubicBezTo>
                  <a:lnTo>
                    <a:pt x="4690134" y="0"/>
                  </a:lnTo>
                  <a:cubicBezTo>
                    <a:pt x="4729211" y="0"/>
                    <a:pt x="4766688" y="15523"/>
                    <a:pt x="4794319" y="43155"/>
                  </a:cubicBezTo>
                  <a:cubicBezTo>
                    <a:pt x="4821951" y="70787"/>
                    <a:pt x="4837474" y="108263"/>
                    <a:pt x="4837474" y="147340"/>
                  </a:cubicBezTo>
                  <a:lnTo>
                    <a:pt x="4837474" y="1326058"/>
                  </a:lnTo>
                  <a:cubicBezTo>
                    <a:pt x="4837474" y="1365135"/>
                    <a:pt x="4821951" y="1402612"/>
                    <a:pt x="4794319" y="1430243"/>
                  </a:cubicBezTo>
                  <a:cubicBezTo>
                    <a:pt x="4766687" y="1457875"/>
                    <a:pt x="4729211" y="1473398"/>
                    <a:pt x="4690134" y="1473398"/>
                  </a:cubicBezTo>
                  <a:lnTo>
                    <a:pt x="147340" y="1473398"/>
                  </a:lnTo>
                  <a:cubicBezTo>
                    <a:pt x="108263" y="1473398"/>
                    <a:pt x="70786" y="1457875"/>
                    <a:pt x="43155" y="1430243"/>
                  </a:cubicBezTo>
                  <a:cubicBezTo>
                    <a:pt x="15523" y="1402611"/>
                    <a:pt x="0" y="1365135"/>
                    <a:pt x="0" y="1326058"/>
                  </a:cubicBezTo>
                  <a:lnTo>
                    <a:pt x="0" y="14734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75794" tIns="60960" rIns="60961" bIns="60960" numCol="1" spcCol="1270" anchor="ctr" anchorCtr="0">
              <a:noAutofit/>
            </a:bodyPr>
            <a:lstStyle/>
            <a:p>
              <a:pPr lvl="0" algn="l" defTabSz="711200">
                <a:lnSpc>
                  <a:spcPct val="90000"/>
                </a:lnSpc>
                <a:spcBef>
                  <a:spcPct val="0"/>
                </a:spcBef>
                <a:spcAft>
                  <a:spcPct val="35000"/>
                </a:spcAft>
              </a:pPr>
              <a:r>
                <a:rPr lang="en-US" sz="1200" kern="1200" dirty="0" smtClean="0">
                  <a:solidFill>
                    <a:schemeClr val="bg1"/>
                  </a:solidFill>
                  <a:latin typeface="Calibri" panose="020F0502020204030204" pitchFamily="34" charset="0"/>
                </a:rPr>
                <a:t>By adopting DevOps an organization can dramatically improve the </a:t>
              </a:r>
              <a:r>
                <a:rPr lang="en-US" sz="1200" b="1" kern="1200" dirty="0" smtClean="0">
                  <a:solidFill>
                    <a:schemeClr val="bg1"/>
                  </a:solidFill>
                  <a:latin typeface="Calibri" panose="020F0502020204030204" pitchFamily="34" charset="0"/>
                  <a:cs typeface="Arial"/>
                </a:rPr>
                <a:t>value delivered </a:t>
              </a:r>
              <a:r>
                <a:rPr lang="en-US" sz="1200" kern="1200" dirty="0" smtClean="0">
                  <a:solidFill>
                    <a:schemeClr val="bg1"/>
                  </a:solidFill>
                  <a:latin typeface="Calibri" panose="020F0502020204030204" pitchFamily="34" charset="0"/>
                </a:rPr>
                <a:t>by its business. </a:t>
              </a:r>
              <a:endParaRPr lang="en-US" sz="1200" kern="1200" dirty="0">
                <a:solidFill>
                  <a:schemeClr val="bg1"/>
                </a:solidFill>
              </a:endParaRPr>
            </a:p>
          </p:txBody>
        </p:sp>
        <p:sp>
          <p:nvSpPr>
            <p:cNvPr id="36" name="Rounded Rectangle 35"/>
            <p:cNvSpPr/>
            <p:nvPr/>
          </p:nvSpPr>
          <p:spPr>
            <a:xfrm>
              <a:off x="6027633" y="3639924"/>
              <a:ext cx="792000" cy="792000"/>
            </a:xfrm>
            <a:prstGeom prst="roundRect">
              <a:avLst>
                <a:gd name="adj" fmla="val 10000"/>
              </a:avLst>
            </a:prstGeom>
            <a:blipFill>
              <a:blip r:embed="rId7" cstate="print">
                <a:extLst>
                  <a:ext uri="{28A0092B-C50C-407E-A947-70E740481C1C}">
                    <a14:useLocalDpi xmlns:dgm="http://schemas.openxmlformats.org/drawingml/2006/diagram" xmlns:a14="http://schemas.microsoft.com/office/drawing/2010/main" xmlns="" val="0"/>
                  </a:ext>
                </a:extLst>
              </a:blip>
              <a:srcRect/>
              <a:stretch>
                <a:fillRect l="-4000" r="-4000"/>
              </a:stretch>
            </a:blipFill>
          </p:spPr>
          <p:style>
            <a:lnRef idx="2">
              <a:schemeClr val="lt1">
                <a:hueOff val="0"/>
                <a:satOff val="0"/>
                <a:lumOff val="0"/>
                <a:alphaOff val="0"/>
              </a:schemeClr>
            </a:lnRef>
            <a:fillRef idx="1">
              <a:scrgbClr r="0" g="0" b="0"/>
            </a:fillRef>
            <a:effectRef idx="0">
              <a:schemeClr val="accent5">
                <a:tint val="50000"/>
                <a:hueOff val="0"/>
                <a:satOff val="0"/>
                <a:lumOff val="0"/>
                <a:alphaOff val="0"/>
              </a:schemeClr>
            </a:effectRef>
            <a:fontRef idx="minor">
              <a:schemeClr val="lt1">
                <a:hueOff val="0"/>
                <a:satOff val="0"/>
                <a:lumOff val="0"/>
                <a:alphaOff val="0"/>
              </a:schemeClr>
            </a:fontRef>
          </p:style>
        </p:sp>
      </p:grpSp>
      <p:grpSp>
        <p:nvGrpSpPr>
          <p:cNvPr id="5" name="Group 44"/>
          <p:cNvGrpSpPr/>
          <p:nvPr/>
        </p:nvGrpSpPr>
        <p:grpSpPr>
          <a:xfrm>
            <a:off x="5801558" y="4798818"/>
            <a:ext cx="3888000" cy="1368000"/>
            <a:chOff x="5814706" y="4917568"/>
            <a:chExt cx="3888000" cy="1368000"/>
          </a:xfrm>
        </p:grpSpPr>
        <p:sp>
          <p:nvSpPr>
            <p:cNvPr id="37" name="Freeform 36"/>
            <p:cNvSpPr/>
            <p:nvPr/>
          </p:nvSpPr>
          <p:spPr>
            <a:xfrm>
              <a:off x="5814706" y="4917568"/>
              <a:ext cx="3888000" cy="1368000"/>
            </a:xfrm>
            <a:custGeom>
              <a:avLst/>
              <a:gdLst>
                <a:gd name="connsiteX0" fmla="*/ 0 w 4837474"/>
                <a:gd name="connsiteY0" fmla="*/ 147340 h 1473398"/>
                <a:gd name="connsiteX1" fmla="*/ 43155 w 4837474"/>
                <a:gd name="connsiteY1" fmla="*/ 43155 h 1473398"/>
                <a:gd name="connsiteX2" fmla="*/ 147340 w 4837474"/>
                <a:gd name="connsiteY2" fmla="*/ 0 h 1473398"/>
                <a:gd name="connsiteX3" fmla="*/ 4690134 w 4837474"/>
                <a:gd name="connsiteY3" fmla="*/ 0 h 1473398"/>
                <a:gd name="connsiteX4" fmla="*/ 4794319 w 4837474"/>
                <a:gd name="connsiteY4" fmla="*/ 43155 h 1473398"/>
                <a:gd name="connsiteX5" fmla="*/ 4837474 w 4837474"/>
                <a:gd name="connsiteY5" fmla="*/ 147340 h 1473398"/>
                <a:gd name="connsiteX6" fmla="*/ 4837474 w 4837474"/>
                <a:gd name="connsiteY6" fmla="*/ 1326058 h 1473398"/>
                <a:gd name="connsiteX7" fmla="*/ 4794319 w 4837474"/>
                <a:gd name="connsiteY7" fmla="*/ 1430243 h 1473398"/>
                <a:gd name="connsiteX8" fmla="*/ 4690134 w 4837474"/>
                <a:gd name="connsiteY8" fmla="*/ 1473398 h 1473398"/>
                <a:gd name="connsiteX9" fmla="*/ 147340 w 4837474"/>
                <a:gd name="connsiteY9" fmla="*/ 1473398 h 1473398"/>
                <a:gd name="connsiteX10" fmla="*/ 43155 w 4837474"/>
                <a:gd name="connsiteY10" fmla="*/ 1430243 h 1473398"/>
                <a:gd name="connsiteX11" fmla="*/ 0 w 4837474"/>
                <a:gd name="connsiteY11" fmla="*/ 1326058 h 1473398"/>
                <a:gd name="connsiteX12" fmla="*/ 0 w 4837474"/>
                <a:gd name="connsiteY12" fmla="*/ 147340 h 14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37474" h="1473398">
                  <a:moveTo>
                    <a:pt x="0" y="147340"/>
                  </a:moveTo>
                  <a:cubicBezTo>
                    <a:pt x="0" y="108263"/>
                    <a:pt x="15523" y="70786"/>
                    <a:pt x="43155" y="43155"/>
                  </a:cubicBezTo>
                  <a:cubicBezTo>
                    <a:pt x="70787" y="15523"/>
                    <a:pt x="108263" y="0"/>
                    <a:pt x="147340" y="0"/>
                  </a:cubicBezTo>
                  <a:lnTo>
                    <a:pt x="4690134" y="0"/>
                  </a:lnTo>
                  <a:cubicBezTo>
                    <a:pt x="4729211" y="0"/>
                    <a:pt x="4766688" y="15523"/>
                    <a:pt x="4794319" y="43155"/>
                  </a:cubicBezTo>
                  <a:cubicBezTo>
                    <a:pt x="4821951" y="70787"/>
                    <a:pt x="4837474" y="108263"/>
                    <a:pt x="4837474" y="147340"/>
                  </a:cubicBezTo>
                  <a:lnTo>
                    <a:pt x="4837474" y="1326058"/>
                  </a:lnTo>
                  <a:cubicBezTo>
                    <a:pt x="4837474" y="1365135"/>
                    <a:pt x="4821951" y="1402612"/>
                    <a:pt x="4794319" y="1430243"/>
                  </a:cubicBezTo>
                  <a:cubicBezTo>
                    <a:pt x="4766687" y="1457875"/>
                    <a:pt x="4729211" y="1473398"/>
                    <a:pt x="4690134" y="1473398"/>
                  </a:cubicBezTo>
                  <a:lnTo>
                    <a:pt x="147340" y="1473398"/>
                  </a:lnTo>
                  <a:cubicBezTo>
                    <a:pt x="108263" y="1473398"/>
                    <a:pt x="70786" y="1457875"/>
                    <a:pt x="43155" y="1430243"/>
                  </a:cubicBezTo>
                  <a:cubicBezTo>
                    <a:pt x="15523" y="1402611"/>
                    <a:pt x="0" y="1365135"/>
                    <a:pt x="0" y="1326058"/>
                  </a:cubicBezTo>
                  <a:lnTo>
                    <a:pt x="0" y="14734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75794" tIns="60960" rIns="60961" bIns="60960" numCol="1" spcCol="1270" anchor="ctr" anchorCtr="0">
              <a:noAutofit/>
            </a:bodyPr>
            <a:lstStyle/>
            <a:p>
              <a:pPr lvl="0" algn="l" defTabSz="711200">
                <a:lnSpc>
                  <a:spcPct val="90000"/>
                </a:lnSpc>
                <a:spcBef>
                  <a:spcPct val="0"/>
                </a:spcBef>
                <a:spcAft>
                  <a:spcPct val="35000"/>
                </a:spcAft>
              </a:pPr>
              <a:r>
                <a:rPr lang="en-US" sz="1200" kern="1200" dirty="0" smtClean="0">
                  <a:solidFill>
                    <a:schemeClr val="bg1"/>
                  </a:solidFill>
                  <a:latin typeface="Calibri" panose="020F0502020204030204" pitchFamily="34" charset="0"/>
                </a:rPr>
                <a:t>The team centric DevOps ethos </a:t>
              </a:r>
              <a:r>
                <a:rPr lang="en-US" sz="1200" b="1" kern="1200" dirty="0" smtClean="0">
                  <a:solidFill>
                    <a:schemeClr val="bg1"/>
                  </a:solidFill>
                  <a:latin typeface="Calibri" panose="020F0502020204030204" pitchFamily="34" charset="0"/>
                  <a:cs typeface="Arial"/>
                </a:rPr>
                <a:t>tears down </a:t>
              </a:r>
              <a:r>
                <a:rPr lang="en-US" sz="1200" kern="1200" dirty="0" smtClean="0">
                  <a:solidFill>
                    <a:schemeClr val="bg1"/>
                  </a:solidFill>
                  <a:latin typeface="Calibri" panose="020F0502020204030204" pitchFamily="34" charset="0"/>
                </a:rPr>
                <a:t>traditional </a:t>
              </a:r>
              <a:r>
                <a:rPr lang="en-US" sz="1200" b="1" kern="1200" dirty="0" smtClean="0">
                  <a:solidFill>
                    <a:schemeClr val="bg1"/>
                  </a:solidFill>
                  <a:latin typeface="Calibri" panose="020F0502020204030204" pitchFamily="34" charset="0"/>
                  <a:cs typeface="Arial"/>
                </a:rPr>
                <a:t>silos</a:t>
              </a:r>
              <a:r>
                <a:rPr lang="en-US" sz="1200" kern="1200" dirty="0" smtClean="0">
                  <a:solidFill>
                    <a:schemeClr val="bg1"/>
                  </a:solidFill>
                  <a:latin typeface="Calibri" panose="020F0502020204030204" pitchFamily="34" charset="0"/>
                </a:rPr>
                <a:t> to tightly integrate business, development and operations to drive agility and service delivery excellence across the entire lifecycle. </a:t>
              </a:r>
              <a:endParaRPr lang="en-US" sz="1200" kern="1200" dirty="0">
                <a:solidFill>
                  <a:schemeClr val="bg1"/>
                </a:solidFill>
              </a:endParaRPr>
            </a:p>
          </p:txBody>
        </p:sp>
        <p:sp>
          <p:nvSpPr>
            <p:cNvPr id="38" name="Rounded Rectangle 37"/>
            <p:cNvSpPr/>
            <p:nvPr/>
          </p:nvSpPr>
          <p:spPr>
            <a:xfrm>
              <a:off x="6015758" y="5205568"/>
              <a:ext cx="792000" cy="792000"/>
            </a:xfrm>
            <a:prstGeom prst="roundRect">
              <a:avLst>
                <a:gd name="adj" fmla="val 10000"/>
              </a:avLst>
            </a:prstGeom>
            <a:blipFill>
              <a:blip r:embed="rId8" cstate="print">
                <a:extLst>
                  <a:ext uri="{28A0092B-C50C-407E-A947-70E740481C1C}">
                    <a14:useLocalDpi xmlns:dgm="http://schemas.openxmlformats.org/drawingml/2006/diagram" xmlns:a14="http://schemas.microsoft.com/office/drawing/2010/main" xmlns="" val="0"/>
                  </a:ext>
                </a:extLst>
              </a:blip>
              <a:srcRect/>
              <a:stretch>
                <a:fillRect l="-4000" r="-4000"/>
              </a:stretch>
            </a:blipFill>
          </p:spPr>
          <p:style>
            <a:lnRef idx="2">
              <a:schemeClr val="lt1">
                <a:hueOff val="0"/>
                <a:satOff val="0"/>
                <a:lumOff val="0"/>
                <a:alphaOff val="0"/>
              </a:schemeClr>
            </a:lnRef>
            <a:fillRef idx="1">
              <a:scrgbClr r="0" g="0" b="0"/>
            </a:fillRef>
            <a:effectRef idx="0">
              <a:schemeClr val="accent5">
                <a:tint val="50000"/>
                <a:hueOff val="0"/>
                <a:satOff val="0"/>
                <a:lumOff val="0"/>
                <a:alphaOff val="0"/>
              </a:schemeClr>
            </a:effectRef>
            <a:fontRef idx="minor">
              <a:schemeClr val="lt1">
                <a:hueOff val="0"/>
                <a:satOff val="0"/>
                <a:lumOff val="0"/>
                <a:alphaOff val="0"/>
              </a:schemeClr>
            </a:fontRef>
          </p:style>
        </p:sp>
      </p:grpSp>
      <p:sp>
        <p:nvSpPr>
          <p:cNvPr id="47" name="Freeform 46"/>
          <p:cNvSpPr/>
          <p:nvPr/>
        </p:nvSpPr>
        <p:spPr>
          <a:xfrm>
            <a:off x="5658347" y="1496291"/>
            <a:ext cx="4174422" cy="4785756"/>
          </a:xfrm>
          <a:custGeom>
            <a:avLst/>
            <a:gdLst>
              <a:gd name="connsiteX0" fmla="*/ 0 w 4837474"/>
              <a:gd name="connsiteY0" fmla="*/ 147340 h 1473398"/>
              <a:gd name="connsiteX1" fmla="*/ 43155 w 4837474"/>
              <a:gd name="connsiteY1" fmla="*/ 43155 h 1473398"/>
              <a:gd name="connsiteX2" fmla="*/ 147340 w 4837474"/>
              <a:gd name="connsiteY2" fmla="*/ 0 h 1473398"/>
              <a:gd name="connsiteX3" fmla="*/ 4690134 w 4837474"/>
              <a:gd name="connsiteY3" fmla="*/ 0 h 1473398"/>
              <a:gd name="connsiteX4" fmla="*/ 4794319 w 4837474"/>
              <a:gd name="connsiteY4" fmla="*/ 43155 h 1473398"/>
              <a:gd name="connsiteX5" fmla="*/ 4837474 w 4837474"/>
              <a:gd name="connsiteY5" fmla="*/ 147340 h 1473398"/>
              <a:gd name="connsiteX6" fmla="*/ 4837474 w 4837474"/>
              <a:gd name="connsiteY6" fmla="*/ 1326058 h 1473398"/>
              <a:gd name="connsiteX7" fmla="*/ 4794319 w 4837474"/>
              <a:gd name="connsiteY7" fmla="*/ 1430243 h 1473398"/>
              <a:gd name="connsiteX8" fmla="*/ 4690134 w 4837474"/>
              <a:gd name="connsiteY8" fmla="*/ 1473398 h 1473398"/>
              <a:gd name="connsiteX9" fmla="*/ 147340 w 4837474"/>
              <a:gd name="connsiteY9" fmla="*/ 1473398 h 1473398"/>
              <a:gd name="connsiteX10" fmla="*/ 43155 w 4837474"/>
              <a:gd name="connsiteY10" fmla="*/ 1430243 h 1473398"/>
              <a:gd name="connsiteX11" fmla="*/ 0 w 4837474"/>
              <a:gd name="connsiteY11" fmla="*/ 1326058 h 1473398"/>
              <a:gd name="connsiteX12" fmla="*/ 0 w 4837474"/>
              <a:gd name="connsiteY12" fmla="*/ 147340 h 14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37474" h="1473398">
                <a:moveTo>
                  <a:pt x="0" y="147340"/>
                </a:moveTo>
                <a:cubicBezTo>
                  <a:pt x="0" y="108263"/>
                  <a:pt x="15523" y="70786"/>
                  <a:pt x="43155" y="43155"/>
                </a:cubicBezTo>
                <a:cubicBezTo>
                  <a:pt x="70787" y="15523"/>
                  <a:pt x="108263" y="0"/>
                  <a:pt x="147340" y="0"/>
                </a:cubicBezTo>
                <a:lnTo>
                  <a:pt x="4690134" y="0"/>
                </a:lnTo>
                <a:cubicBezTo>
                  <a:pt x="4729211" y="0"/>
                  <a:pt x="4766688" y="15523"/>
                  <a:pt x="4794319" y="43155"/>
                </a:cubicBezTo>
                <a:cubicBezTo>
                  <a:pt x="4821951" y="70787"/>
                  <a:pt x="4837474" y="108263"/>
                  <a:pt x="4837474" y="147340"/>
                </a:cubicBezTo>
                <a:lnTo>
                  <a:pt x="4837474" y="1326058"/>
                </a:lnTo>
                <a:cubicBezTo>
                  <a:pt x="4837474" y="1365135"/>
                  <a:pt x="4821951" y="1402612"/>
                  <a:pt x="4794319" y="1430243"/>
                </a:cubicBezTo>
                <a:cubicBezTo>
                  <a:pt x="4766687" y="1457875"/>
                  <a:pt x="4729211" y="1473398"/>
                  <a:pt x="4690134" y="1473398"/>
                </a:cubicBezTo>
                <a:lnTo>
                  <a:pt x="147340" y="1473398"/>
                </a:lnTo>
                <a:cubicBezTo>
                  <a:pt x="108263" y="1473398"/>
                  <a:pt x="70786" y="1457875"/>
                  <a:pt x="43155" y="1430243"/>
                </a:cubicBezTo>
                <a:cubicBezTo>
                  <a:pt x="15523" y="1402611"/>
                  <a:pt x="0" y="1365135"/>
                  <a:pt x="0" y="1326058"/>
                </a:cubicBezTo>
                <a:lnTo>
                  <a:pt x="0" y="147340"/>
                </a:lnTo>
                <a:close/>
              </a:path>
            </a:pathLst>
          </a:custGeom>
          <a:noFill/>
          <a:ln>
            <a:solidFill>
              <a:schemeClr val="accent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75794" tIns="60960" rIns="60961" bIns="60960" numCol="1" spcCol="1270" anchor="ctr" anchorCtr="0">
            <a:noAutofit/>
          </a:bodyPr>
          <a:lstStyle/>
          <a:p>
            <a:pPr lvl="0" algn="l" defTabSz="711200">
              <a:lnSpc>
                <a:spcPct val="90000"/>
              </a:lnSpc>
              <a:spcBef>
                <a:spcPct val="0"/>
              </a:spcBef>
              <a:spcAft>
                <a:spcPct val="35000"/>
              </a:spcAft>
            </a:pPr>
            <a:endParaRPr lang="en-US" sz="1200" kern="1200" dirty="0">
              <a:solidFill>
                <a:schemeClr val="bg1"/>
              </a:solidFill>
            </a:endParaRPr>
          </a:p>
        </p:txBody>
      </p:sp>
      <p:sp>
        <p:nvSpPr>
          <p:cNvPr id="40" name="Freeform 39"/>
          <p:cNvSpPr/>
          <p:nvPr/>
        </p:nvSpPr>
        <p:spPr>
          <a:xfrm>
            <a:off x="5832211" y="1328061"/>
            <a:ext cx="3826695" cy="360000"/>
          </a:xfrm>
          <a:custGeom>
            <a:avLst/>
            <a:gdLst>
              <a:gd name="connsiteX0" fmla="*/ 91296 w 547762"/>
              <a:gd name="connsiteY0" fmla="*/ 0 h 4297486"/>
              <a:gd name="connsiteX1" fmla="*/ 456466 w 547762"/>
              <a:gd name="connsiteY1" fmla="*/ 0 h 4297486"/>
              <a:gd name="connsiteX2" fmla="*/ 521022 w 547762"/>
              <a:gd name="connsiteY2" fmla="*/ 26740 h 4297486"/>
              <a:gd name="connsiteX3" fmla="*/ 547762 w 547762"/>
              <a:gd name="connsiteY3" fmla="*/ 91296 h 4297486"/>
              <a:gd name="connsiteX4" fmla="*/ 547762 w 547762"/>
              <a:gd name="connsiteY4" fmla="*/ 4297486 h 4297486"/>
              <a:gd name="connsiteX5" fmla="*/ 547762 w 547762"/>
              <a:gd name="connsiteY5" fmla="*/ 4297486 h 4297486"/>
              <a:gd name="connsiteX6" fmla="*/ 547762 w 547762"/>
              <a:gd name="connsiteY6" fmla="*/ 4297486 h 4297486"/>
              <a:gd name="connsiteX7" fmla="*/ 0 w 547762"/>
              <a:gd name="connsiteY7" fmla="*/ 4297486 h 4297486"/>
              <a:gd name="connsiteX8" fmla="*/ 0 w 547762"/>
              <a:gd name="connsiteY8" fmla="*/ 4297486 h 4297486"/>
              <a:gd name="connsiteX9" fmla="*/ 0 w 547762"/>
              <a:gd name="connsiteY9" fmla="*/ 4297486 h 4297486"/>
              <a:gd name="connsiteX10" fmla="*/ 0 w 547762"/>
              <a:gd name="connsiteY10" fmla="*/ 91296 h 4297486"/>
              <a:gd name="connsiteX11" fmla="*/ 26740 w 547762"/>
              <a:gd name="connsiteY11" fmla="*/ 26740 h 4297486"/>
              <a:gd name="connsiteX12" fmla="*/ 91296 w 547762"/>
              <a:gd name="connsiteY12" fmla="*/ 0 h 429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7762" h="4297486">
                <a:moveTo>
                  <a:pt x="547762" y="716269"/>
                </a:moveTo>
                <a:lnTo>
                  <a:pt x="547762" y="3581217"/>
                </a:lnTo>
                <a:cubicBezTo>
                  <a:pt x="547762" y="3771181"/>
                  <a:pt x="546536" y="3953370"/>
                  <a:pt x="544354" y="4087693"/>
                </a:cubicBezTo>
                <a:cubicBezTo>
                  <a:pt x="542171" y="4222016"/>
                  <a:pt x="539212" y="4297482"/>
                  <a:pt x="536125" y="4297482"/>
                </a:cubicBezTo>
                <a:lnTo>
                  <a:pt x="0" y="4297482"/>
                </a:lnTo>
                <a:lnTo>
                  <a:pt x="0" y="4297482"/>
                </a:lnTo>
                <a:lnTo>
                  <a:pt x="0" y="4297482"/>
                </a:lnTo>
                <a:lnTo>
                  <a:pt x="0" y="4"/>
                </a:lnTo>
                <a:lnTo>
                  <a:pt x="0" y="4"/>
                </a:lnTo>
                <a:lnTo>
                  <a:pt x="0" y="4"/>
                </a:lnTo>
                <a:lnTo>
                  <a:pt x="536125" y="4"/>
                </a:lnTo>
                <a:cubicBezTo>
                  <a:pt x="539212" y="4"/>
                  <a:pt x="542171" y="75470"/>
                  <a:pt x="544354" y="209793"/>
                </a:cubicBezTo>
                <a:cubicBezTo>
                  <a:pt x="546536" y="344116"/>
                  <a:pt x="547762" y="526305"/>
                  <a:pt x="547762" y="716269"/>
                </a:cubicBezTo>
                <a:close/>
              </a:path>
            </a:pathLst>
          </a:custGeom>
          <a:solidFill>
            <a:schemeClr val="accent1"/>
          </a:solidFill>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483941" rIns="26740" bIns="483941" numCol="1" spcCol="1270" anchor="ctr" anchorCtr="0">
            <a:noAutofit/>
          </a:bodyPr>
          <a:lstStyle/>
          <a:p>
            <a:pPr marL="82550" lvl="1" indent="-82550" algn="l" defTabSz="466725">
              <a:lnSpc>
                <a:spcPct val="90000"/>
              </a:lnSpc>
              <a:spcBef>
                <a:spcPct val="0"/>
              </a:spcBef>
              <a:spcAft>
                <a:spcPct val="15000"/>
              </a:spcAft>
            </a:pPr>
            <a:r>
              <a:rPr lang="fi-FI" altLang="nl-NL" sz="1400" b="1" kern="1200" dirty="0" err="1" smtClean="0">
                <a:solidFill>
                  <a:schemeClr val="bg1"/>
                </a:solidFill>
              </a:rPr>
              <a:t>What</a:t>
            </a:r>
            <a:r>
              <a:rPr lang="fi-FI" altLang="nl-NL" sz="1400" b="1" kern="1200" dirty="0" smtClean="0">
                <a:solidFill>
                  <a:schemeClr val="bg1"/>
                </a:solidFill>
              </a:rPr>
              <a:t> </a:t>
            </a:r>
            <a:r>
              <a:rPr lang="fi-FI" altLang="nl-NL" sz="1400" b="1" kern="1200" dirty="0" err="1" smtClean="0">
                <a:solidFill>
                  <a:schemeClr val="bg1"/>
                </a:solidFill>
              </a:rPr>
              <a:t>we</a:t>
            </a:r>
            <a:r>
              <a:rPr lang="fi-FI" altLang="nl-NL" sz="1400" b="1" kern="1200" dirty="0" smtClean="0">
                <a:solidFill>
                  <a:schemeClr val="bg1"/>
                </a:solidFill>
              </a:rPr>
              <a:t> </a:t>
            </a:r>
            <a:r>
              <a:rPr lang="fi-FI" altLang="nl-NL" sz="1400" b="1" kern="1200" dirty="0" err="1" smtClean="0">
                <a:solidFill>
                  <a:schemeClr val="bg1"/>
                </a:solidFill>
              </a:rPr>
              <a:t>say</a:t>
            </a:r>
            <a:r>
              <a:rPr lang="fi-FI" altLang="nl-NL" sz="1400" b="1" kern="1200" dirty="0" smtClean="0">
                <a:solidFill>
                  <a:schemeClr val="bg1"/>
                </a:solidFill>
              </a:rPr>
              <a:t> and </a:t>
            </a:r>
            <a:r>
              <a:rPr lang="fi-FI" altLang="nl-NL" sz="1400" b="1" kern="1200" dirty="0" err="1" smtClean="0">
                <a:solidFill>
                  <a:schemeClr val="bg1"/>
                </a:solidFill>
              </a:rPr>
              <a:t>do</a:t>
            </a:r>
            <a:r>
              <a:rPr lang="fi-FI" altLang="nl-NL" sz="1400" b="1" kern="1200" dirty="0" smtClean="0">
                <a:solidFill>
                  <a:schemeClr val="bg1"/>
                </a:solidFill>
              </a:rPr>
              <a:t> </a:t>
            </a:r>
            <a:r>
              <a:rPr lang="fi-FI" altLang="nl-NL" sz="1400" b="1" kern="1200" dirty="0" err="1" smtClean="0">
                <a:solidFill>
                  <a:schemeClr val="bg1"/>
                </a:solidFill>
              </a:rPr>
              <a:t>with</a:t>
            </a:r>
            <a:r>
              <a:rPr lang="fi-FI" altLang="nl-NL" sz="1400" b="1" kern="1200" dirty="0" smtClean="0">
                <a:solidFill>
                  <a:schemeClr val="bg1"/>
                </a:solidFill>
              </a:rPr>
              <a:t> </a:t>
            </a:r>
            <a:r>
              <a:rPr lang="fi-FI" altLang="nl-NL" sz="1400" b="1" kern="1200" dirty="0" err="1" smtClean="0">
                <a:solidFill>
                  <a:schemeClr val="bg1"/>
                </a:solidFill>
              </a:rPr>
              <a:t>our</a:t>
            </a:r>
            <a:r>
              <a:rPr lang="fi-FI" altLang="nl-NL" sz="1400" b="1" kern="1200" dirty="0" smtClean="0">
                <a:solidFill>
                  <a:schemeClr val="bg1"/>
                </a:solidFill>
              </a:rPr>
              <a:t> </a:t>
            </a:r>
            <a:r>
              <a:rPr lang="fi-FI" altLang="nl-NL" sz="1400" b="1" kern="1200" dirty="0" err="1" smtClean="0">
                <a:solidFill>
                  <a:schemeClr val="bg1"/>
                </a:solidFill>
              </a:rPr>
              <a:t>clients</a:t>
            </a:r>
            <a:endParaRPr lang="en-US" sz="1400" b="1" kern="1200"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Isosceles Triangle 14"/>
          <p:cNvSpPr/>
          <p:nvPr/>
        </p:nvSpPr>
        <p:spPr>
          <a:xfrm rot="5400000">
            <a:off x="2992585" y="3883229"/>
            <a:ext cx="3883229" cy="24938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4" name="Title 3"/>
          <p:cNvSpPr>
            <a:spLocks noGrp="1"/>
          </p:cNvSpPr>
          <p:nvPr>
            <p:ph type="title"/>
          </p:nvPr>
        </p:nvSpPr>
        <p:spPr/>
        <p:txBody>
          <a:bodyPr/>
          <a:lstStyle/>
          <a:p>
            <a:r>
              <a:rPr lang="fi-FI" sz="2800" dirty="0" smtClean="0"/>
              <a:t>One of the </a:t>
            </a:r>
            <a:r>
              <a:rPr lang="fi-FI" sz="2800" dirty="0" err="1" smtClean="0"/>
              <a:t>most</a:t>
            </a:r>
            <a:r>
              <a:rPr lang="fi-FI" sz="2800" dirty="0" smtClean="0"/>
              <a:t> </a:t>
            </a:r>
            <a:r>
              <a:rPr lang="fi-FI" sz="2800" dirty="0" err="1" smtClean="0"/>
              <a:t>important</a:t>
            </a:r>
            <a:r>
              <a:rPr lang="fi-FI" sz="2800" dirty="0" smtClean="0"/>
              <a:t> </a:t>
            </a:r>
            <a:r>
              <a:rPr lang="fi-FI" sz="2800" dirty="0" err="1" smtClean="0"/>
              <a:t>objectives</a:t>
            </a:r>
            <a:r>
              <a:rPr lang="fi-FI" sz="2800" dirty="0" smtClean="0"/>
              <a:t> of </a:t>
            </a:r>
            <a:r>
              <a:rPr lang="fi-FI" sz="2800" dirty="0" err="1" smtClean="0"/>
              <a:t>our</a:t>
            </a:r>
            <a:r>
              <a:rPr lang="fi-FI" sz="2800" dirty="0" smtClean="0"/>
              <a:t> </a:t>
            </a:r>
            <a:r>
              <a:rPr lang="fi-FI" sz="2800" dirty="0" err="1" smtClean="0"/>
              <a:t>chosen</a:t>
            </a:r>
            <a:r>
              <a:rPr lang="fi-FI" sz="2800" dirty="0" smtClean="0"/>
              <a:t> </a:t>
            </a:r>
            <a:r>
              <a:rPr lang="fi-FI" sz="2800" dirty="0" err="1" smtClean="0"/>
              <a:t>approach</a:t>
            </a:r>
            <a:r>
              <a:rPr lang="fi-FI" sz="2800" dirty="0" smtClean="0"/>
              <a:t> is to </a:t>
            </a:r>
            <a:r>
              <a:rPr lang="fi-FI" sz="2800" dirty="0" err="1" smtClean="0"/>
              <a:t>remove</a:t>
            </a:r>
            <a:r>
              <a:rPr lang="fi-FI" sz="2800" dirty="0" smtClean="0"/>
              <a:t> </a:t>
            </a:r>
            <a:r>
              <a:rPr lang="fi-FI" sz="2800" dirty="0" err="1" smtClean="0"/>
              <a:t>waste</a:t>
            </a:r>
            <a:r>
              <a:rPr lang="fi-FI" sz="2800" dirty="0" smtClean="0"/>
              <a:t> in </a:t>
            </a:r>
            <a:r>
              <a:rPr lang="fi-FI" sz="2800" dirty="0" err="1" smtClean="0"/>
              <a:t>application</a:t>
            </a:r>
            <a:r>
              <a:rPr lang="fi-FI" sz="2800" dirty="0" smtClean="0"/>
              <a:t> management</a:t>
            </a:r>
            <a:endParaRPr lang="fi-FI" sz="2800" dirty="0"/>
          </a:p>
        </p:txBody>
      </p:sp>
      <p:graphicFrame>
        <p:nvGraphicFramePr>
          <p:cNvPr id="13" name="Content Placeholder 12"/>
          <p:cNvGraphicFramePr>
            <a:graphicFrameLocks noGrp="1"/>
          </p:cNvGraphicFramePr>
          <p:nvPr>
            <p:ph sz="half" idx="2"/>
          </p:nvPr>
        </p:nvGraphicFramePr>
        <p:xfrm>
          <a:off x="226250" y="1557450"/>
          <a:ext cx="4512005" cy="4577080"/>
        </p:xfrm>
        <a:graphic>
          <a:graphicData uri="http://schemas.openxmlformats.org/drawingml/2006/table">
            <a:tbl>
              <a:tblPr firstRow="1" bandRow="1">
                <a:tableStyleId>{5C22544A-7EE6-4342-B048-85BDC9FD1C3A}</a:tableStyleId>
              </a:tblPr>
              <a:tblGrid>
                <a:gridCol w="4512005"/>
              </a:tblGrid>
              <a:tr h="370840">
                <a:tc>
                  <a:txBody>
                    <a:bodyPr/>
                    <a:lstStyle/>
                    <a:p>
                      <a:r>
                        <a:rPr lang="fi-FI" sz="1400" dirty="0" err="1" smtClean="0"/>
                        <a:t>Today</a:t>
                      </a:r>
                      <a:r>
                        <a:rPr lang="fi-FI" sz="1400" dirty="0" smtClean="0"/>
                        <a:t> </a:t>
                      </a:r>
                      <a:r>
                        <a:rPr lang="fi-FI" sz="1400" dirty="0" err="1" smtClean="0"/>
                        <a:t>waste</a:t>
                      </a:r>
                      <a:r>
                        <a:rPr lang="fi-FI" sz="1400" dirty="0" smtClean="0"/>
                        <a:t> is </a:t>
                      </a:r>
                      <a:r>
                        <a:rPr lang="fi-FI" sz="1400" dirty="0" err="1" smtClean="0"/>
                        <a:t>generated</a:t>
                      </a:r>
                      <a:r>
                        <a:rPr lang="fi-FI" sz="1400" dirty="0" smtClean="0"/>
                        <a:t> in </a:t>
                      </a:r>
                      <a:r>
                        <a:rPr lang="fi-FI" sz="1400" dirty="0" err="1" smtClean="0"/>
                        <a:t>many</a:t>
                      </a:r>
                      <a:r>
                        <a:rPr lang="fi-FI" sz="1400" dirty="0" smtClean="0"/>
                        <a:t> </a:t>
                      </a:r>
                      <a:r>
                        <a:rPr lang="fi-FI" sz="1400" dirty="0" err="1" smtClean="0"/>
                        <a:t>areas</a:t>
                      </a:r>
                      <a:r>
                        <a:rPr lang="fi-FI" sz="1400" dirty="0" smtClean="0"/>
                        <a:t>…</a:t>
                      </a:r>
                      <a:endParaRPr lang="fi-FI" sz="1400" dirty="0"/>
                    </a:p>
                  </a:txBody>
                  <a:tcPr/>
                </a:tc>
              </a:tr>
              <a:tr h="370840">
                <a:tc>
                  <a:txBody>
                    <a:bodyPr/>
                    <a:lstStyle/>
                    <a:p>
                      <a:r>
                        <a:rPr lang="fi-FI" sz="1200" b="1" dirty="0" err="1" smtClean="0"/>
                        <a:t>Manual</a:t>
                      </a:r>
                      <a:r>
                        <a:rPr lang="fi-FI" sz="1200" b="1" dirty="0" smtClean="0"/>
                        <a:t> </a:t>
                      </a:r>
                      <a:r>
                        <a:rPr lang="fi-FI" sz="1200" b="1" dirty="0" err="1" smtClean="0"/>
                        <a:t>Work</a:t>
                      </a:r>
                      <a:endParaRPr lang="fi-FI" sz="1200" b="1" dirty="0" smtClean="0"/>
                    </a:p>
                    <a:p>
                      <a:pPr marL="177800" indent="-177800">
                        <a:buFont typeface="Arial" pitchFamily="34" charset="0"/>
                        <a:buChar char="•"/>
                      </a:pPr>
                      <a:r>
                        <a:rPr lang="en-US" sz="1200" dirty="0" smtClean="0"/>
                        <a:t>Deployments require human intervention</a:t>
                      </a:r>
                      <a:r>
                        <a:rPr lang="en-US" sz="1200" baseline="0" dirty="0" smtClean="0"/>
                        <a:t> and actions</a:t>
                      </a:r>
                      <a:endParaRPr lang="en-US" sz="1200" dirty="0" smtClean="0"/>
                    </a:p>
                    <a:p>
                      <a:pPr marL="177800" indent="-177800">
                        <a:buFont typeface="Arial" pitchFamily="34" charset="0"/>
                        <a:buChar char="•"/>
                      </a:pPr>
                      <a:r>
                        <a:rPr lang="en-US" sz="1200" dirty="0" smtClean="0"/>
                        <a:t>We must rely on release and environment specific installation instructions and scripts</a:t>
                      </a:r>
                    </a:p>
                    <a:p>
                      <a:pPr marL="177800" indent="-177800">
                        <a:buFont typeface="Arial" pitchFamily="34" charset="0"/>
                        <a:buChar char="•"/>
                      </a:pPr>
                      <a:r>
                        <a:rPr lang="en-US" sz="1200" dirty="0" smtClean="0"/>
                        <a:t>Environment configuration is done on an “as-needed” basis </a:t>
                      </a:r>
                    </a:p>
                  </a:txBody>
                  <a:tcPr/>
                </a:tc>
              </a:tr>
              <a:tr h="370840">
                <a:tc>
                  <a:txBody>
                    <a:bodyPr/>
                    <a:lstStyle/>
                    <a:p>
                      <a:r>
                        <a:rPr lang="fi-FI" sz="1200" b="1" dirty="0" smtClean="0"/>
                        <a:t>Long </a:t>
                      </a:r>
                      <a:r>
                        <a:rPr lang="fi-FI" sz="1200" b="1" dirty="0" err="1" smtClean="0"/>
                        <a:t>Wait</a:t>
                      </a:r>
                      <a:r>
                        <a:rPr lang="fi-FI" sz="1200" b="1" dirty="0" smtClean="0"/>
                        <a:t> Times </a:t>
                      </a:r>
                      <a:r>
                        <a:rPr lang="fi-FI" sz="1200" b="1" dirty="0" err="1" smtClean="0"/>
                        <a:t>Throughout</a:t>
                      </a:r>
                      <a:r>
                        <a:rPr lang="fi-FI" sz="1200" b="1" dirty="0" smtClean="0"/>
                        <a:t> The Pipeline</a:t>
                      </a:r>
                    </a:p>
                    <a:p>
                      <a:pPr marL="177800" indent="-177800">
                        <a:buFont typeface="Arial" pitchFamily="34" charset="0"/>
                        <a:buChar char="•"/>
                      </a:pPr>
                      <a:r>
                        <a:rPr lang="en-US" sz="1200" dirty="0" smtClean="0"/>
                        <a:t>Teams waiting on manual handoffs</a:t>
                      </a:r>
                    </a:p>
                    <a:p>
                      <a:pPr marL="177800" indent="-177800">
                        <a:buFont typeface="Arial" pitchFamily="34" charset="0"/>
                        <a:buChar char="•"/>
                      </a:pPr>
                      <a:r>
                        <a:rPr lang="en-US" sz="1200" dirty="0" smtClean="0"/>
                        <a:t>Delayed time-to-test</a:t>
                      </a:r>
                    </a:p>
                    <a:p>
                      <a:pPr marL="177800" indent="-177800">
                        <a:buFont typeface="Arial" pitchFamily="34" charset="0"/>
                        <a:buChar char="•"/>
                      </a:pPr>
                      <a:r>
                        <a:rPr lang="en-US" sz="1200" dirty="0" smtClean="0"/>
                        <a:t>Insufficient notification</a:t>
                      </a:r>
                    </a:p>
                  </a:txBody>
                  <a:tcPr/>
                </a:tc>
              </a:tr>
              <a:tr h="370840">
                <a:tc>
                  <a:txBody>
                    <a:bodyPr/>
                    <a:lstStyle/>
                    <a:p>
                      <a:r>
                        <a:rPr lang="fi-FI" sz="1200" b="1" dirty="0" err="1" smtClean="0"/>
                        <a:t>Unproductive</a:t>
                      </a:r>
                      <a:r>
                        <a:rPr lang="fi-FI" sz="1200" b="1" dirty="0" smtClean="0"/>
                        <a:t> </a:t>
                      </a:r>
                      <a:r>
                        <a:rPr lang="fi-FI" sz="1200" b="1" dirty="0" err="1" smtClean="0"/>
                        <a:t>Work</a:t>
                      </a:r>
                      <a:r>
                        <a:rPr lang="fi-FI" sz="1200" b="1" dirty="0" smtClean="0"/>
                        <a:t> and </a:t>
                      </a:r>
                      <a:r>
                        <a:rPr lang="fi-FI" sz="1200" b="1" dirty="0" err="1" smtClean="0"/>
                        <a:t>Inefficient</a:t>
                      </a:r>
                      <a:r>
                        <a:rPr lang="fi-FI" sz="1200" b="1" dirty="0" smtClean="0"/>
                        <a:t> </a:t>
                      </a:r>
                      <a:r>
                        <a:rPr lang="fi-FI" sz="1200" b="1" dirty="0" err="1" smtClean="0"/>
                        <a:t>Use</a:t>
                      </a:r>
                      <a:r>
                        <a:rPr lang="fi-FI" sz="1200" b="1" dirty="0" smtClean="0"/>
                        <a:t> of </a:t>
                      </a:r>
                      <a:r>
                        <a:rPr lang="fi-FI" sz="1200" b="1" dirty="0" err="1" smtClean="0"/>
                        <a:t>Environments</a:t>
                      </a:r>
                      <a:endParaRPr lang="fi-FI" sz="1200" b="1" dirty="0" smtClean="0"/>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Deploying things that have not changed</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Deploying same things several times in many environments </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Using static environments, not leveraging virtualization &amp; cloud</a:t>
                      </a:r>
                    </a:p>
                    <a:p>
                      <a:pPr marL="177800" indent="-177800">
                        <a:buFont typeface="Arial" pitchFamily="34" charset="0"/>
                        <a:buChar char="•"/>
                      </a:pPr>
                      <a:r>
                        <a:rPr lang="en-US" sz="1200" dirty="0" smtClean="0"/>
                        <a:t>Managing infrastructure &amp; apps separately</a:t>
                      </a:r>
                    </a:p>
                  </a:txBody>
                  <a:tcPr/>
                </a:tc>
              </a:tr>
              <a:tr h="370840">
                <a:tc>
                  <a:txBody>
                    <a:bodyPr/>
                    <a:lstStyle/>
                    <a:p>
                      <a:r>
                        <a:rPr lang="fi-FI" sz="1200" b="1" dirty="0" err="1" smtClean="0"/>
                        <a:t>Poor</a:t>
                      </a:r>
                      <a:r>
                        <a:rPr lang="fi-FI" sz="1200" b="1" dirty="0" smtClean="0"/>
                        <a:t> </a:t>
                      </a:r>
                      <a:r>
                        <a:rPr lang="fi-FI" sz="1200" b="1" dirty="0" err="1" smtClean="0"/>
                        <a:t>Visibility</a:t>
                      </a:r>
                      <a:r>
                        <a:rPr lang="fi-FI" sz="1200" b="1" dirty="0" smtClean="0"/>
                        <a:t> Outside the </a:t>
                      </a:r>
                      <a:r>
                        <a:rPr lang="fi-FI" sz="1200" b="1" dirty="0" err="1" smtClean="0"/>
                        <a:t>Silos</a:t>
                      </a:r>
                      <a:endParaRPr lang="fi-FI" sz="1200" b="1" dirty="0" smtClean="0"/>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Reliance on release notes, spreadsheets, distribution lists, etc,</a:t>
                      </a:r>
                      <a:r>
                        <a:rPr lang="en-US" sz="1200" baseline="0" dirty="0" smtClean="0"/>
                        <a:t> and </a:t>
                      </a:r>
                      <a:r>
                        <a:rPr lang="en-US" sz="1200" dirty="0" smtClean="0"/>
                        <a:t>high number of status meetings and calls</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Limited understanding of deployment dependencies and status</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Long or too many outage windows</a:t>
                      </a:r>
                    </a:p>
                  </a:txBody>
                  <a:tcPr/>
                </a:tc>
              </a:tr>
            </a:tbl>
          </a:graphicData>
        </a:graphic>
      </p:graphicFrame>
      <p:graphicFrame>
        <p:nvGraphicFramePr>
          <p:cNvPr id="14" name="Content Placeholder 13"/>
          <p:cNvGraphicFramePr>
            <a:graphicFrameLocks noGrp="1"/>
          </p:cNvGraphicFramePr>
          <p:nvPr>
            <p:ph sz="quarter" idx="4"/>
          </p:nvPr>
        </p:nvGraphicFramePr>
        <p:xfrm>
          <a:off x="5182050" y="1557450"/>
          <a:ext cx="4513548" cy="4577080"/>
        </p:xfrm>
        <a:graphic>
          <a:graphicData uri="http://schemas.openxmlformats.org/drawingml/2006/table">
            <a:tbl>
              <a:tblPr firstRow="1" bandRow="1">
                <a:tableStyleId>{5C22544A-7EE6-4342-B048-85BDC9FD1C3A}</a:tableStyleId>
              </a:tblPr>
              <a:tblGrid>
                <a:gridCol w="4513548"/>
              </a:tblGrid>
              <a:tr h="370840">
                <a:tc>
                  <a:txBody>
                    <a:bodyPr/>
                    <a:lstStyle/>
                    <a:p>
                      <a:r>
                        <a:rPr lang="fi-FI" sz="1400" dirty="0" smtClean="0"/>
                        <a:t>…</a:t>
                      </a:r>
                      <a:r>
                        <a:rPr lang="fi-FI" sz="1400" dirty="0" err="1" smtClean="0"/>
                        <a:t>but</a:t>
                      </a:r>
                      <a:r>
                        <a:rPr lang="fi-FI" sz="1400" dirty="0" smtClean="0"/>
                        <a:t> </a:t>
                      </a:r>
                      <a:r>
                        <a:rPr lang="fi-FI" sz="1400" dirty="0" err="1" smtClean="0"/>
                        <a:t>it</a:t>
                      </a:r>
                      <a:r>
                        <a:rPr lang="fi-FI" sz="1400" dirty="0" smtClean="0"/>
                        <a:t> </a:t>
                      </a:r>
                      <a:r>
                        <a:rPr lang="fi-FI" sz="1400" dirty="0" err="1" smtClean="0"/>
                        <a:t>can</a:t>
                      </a:r>
                      <a:r>
                        <a:rPr lang="fi-FI" sz="1400" dirty="0" smtClean="0"/>
                        <a:t> </a:t>
                      </a:r>
                      <a:r>
                        <a:rPr lang="fi-FI" sz="1400" dirty="0" err="1" smtClean="0"/>
                        <a:t>be</a:t>
                      </a:r>
                      <a:r>
                        <a:rPr lang="fi-FI" sz="1400" dirty="0" smtClean="0"/>
                        <a:t> </a:t>
                      </a:r>
                      <a:r>
                        <a:rPr lang="fi-FI" sz="1400" dirty="0" err="1" smtClean="0"/>
                        <a:t>removed</a:t>
                      </a:r>
                      <a:r>
                        <a:rPr lang="fi-FI" sz="1400" dirty="0" smtClean="0"/>
                        <a:t> </a:t>
                      </a:r>
                      <a:r>
                        <a:rPr lang="fi-FI" sz="1400" dirty="0" err="1" smtClean="0"/>
                        <a:t>radically</a:t>
                      </a:r>
                      <a:r>
                        <a:rPr lang="fi-FI" sz="1400" dirty="0" smtClean="0"/>
                        <a:t> </a:t>
                      </a:r>
                      <a:r>
                        <a:rPr lang="fi-FI" sz="1400" dirty="0" err="1" smtClean="0"/>
                        <a:t>by</a:t>
                      </a:r>
                      <a:r>
                        <a:rPr lang="fi-FI" sz="1400" dirty="0" smtClean="0"/>
                        <a:t>:</a:t>
                      </a:r>
                      <a:endParaRPr lang="fi-FI" sz="1400" dirty="0"/>
                    </a:p>
                  </a:txBody>
                  <a:tcPr/>
                </a:tc>
              </a:tr>
              <a:tr h="370840">
                <a:tc>
                  <a:txBody>
                    <a:bodyPr/>
                    <a:lstStyle/>
                    <a:p>
                      <a:r>
                        <a:rPr lang="fi-FI" sz="1200" b="1" dirty="0" err="1" smtClean="0"/>
                        <a:t>Removing</a:t>
                      </a:r>
                      <a:r>
                        <a:rPr lang="fi-FI" sz="1200" b="1" dirty="0" smtClean="0"/>
                        <a:t> </a:t>
                      </a:r>
                      <a:r>
                        <a:rPr lang="fi-FI" sz="1200" b="1" dirty="0" err="1" smtClean="0"/>
                        <a:t>Activities</a:t>
                      </a:r>
                      <a:r>
                        <a:rPr lang="fi-FI" sz="1200" b="1" dirty="0" smtClean="0"/>
                        <a:t> </a:t>
                      </a:r>
                      <a:r>
                        <a:rPr lang="fi-FI" sz="1200" b="1" dirty="0" err="1" smtClean="0"/>
                        <a:t>Requiring</a:t>
                      </a:r>
                      <a:r>
                        <a:rPr lang="fi-FI" sz="1200" b="1" dirty="0" smtClean="0"/>
                        <a:t> </a:t>
                      </a:r>
                      <a:r>
                        <a:rPr lang="fi-FI" sz="1200" b="1" dirty="0" err="1" smtClean="0"/>
                        <a:t>Manual</a:t>
                      </a:r>
                      <a:r>
                        <a:rPr lang="fi-FI" sz="1200" b="1" dirty="0" smtClean="0"/>
                        <a:t> </a:t>
                      </a:r>
                      <a:r>
                        <a:rPr lang="fi-FI" sz="1200" b="1" dirty="0" err="1" smtClean="0"/>
                        <a:t>Work</a:t>
                      </a:r>
                      <a:endParaRPr lang="fi-FI" sz="1200" b="1" dirty="0" smtClean="0"/>
                    </a:p>
                    <a:p>
                      <a:pPr marL="177800" indent="-177800">
                        <a:buFont typeface="Arial" pitchFamily="34" charset="0"/>
                        <a:buChar char="•"/>
                      </a:pPr>
                      <a:r>
                        <a:rPr lang="en-US" sz="1200" dirty="0" smtClean="0"/>
                        <a:t>Automated deployments</a:t>
                      </a:r>
                    </a:p>
                    <a:p>
                      <a:pPr marL="177800" indent="-177800">
                        <a:buFont typeface="Arial" pitchFamily="34" charset="0"/>
                        <a:buChar char="•"/>
                      </a:pPr>
                      <a:r>
                        <a:rPr lang="en-US" sz="1200" dirty="0" smtClean="0"/>
                        <a:t>Graphical process designer</a:t>
                      </a:r>
                    </a:p>
                    <a:p>
                      <a:pPr marL="177800" indent="-177800">
                        <a:buFont typeface="Arial" pitchFamily="34" charset="0"/>
                        <a:buChar char="•"/>
                      </a:pPr>
                      <a:r>
                        <a:rPr lang="en-US" sz="1200" dirty="0" smtClean="0"/>
                        <a:t>Environment configuration managed as part of deployment (scalable infrastructure)</a:t>
                      </a:r>
                    </a:p>
                  </a:txBody>
                  <a:tcPr/>
                </a:tc>
              </a:tr>
              <a:tr h="370840">
                <a:tc>
                  <a:txBody>
                    <a:bodyPr/>
                    <a:lstStyle/>
                    <a:p>
                      <a:r>
                        <a:rPr lang="fi-FI" sz="1200" b="1" dirty="0" err="1" smtClean="0"/>
                        <a:t>Eliminating</a:t>
                      </a:r>
                      <a:r>
                        <a:rPr lang="fi-FI" sz="1200" b="1" dirty="0" smtClean="0"/>
                        <a:t> Long </a:t>
                      </a:r>
                      <a:r>
                        <a:rPr lang="fi-FI" sz="1200" b="1" dirty="0" err="1" smtClean="0"/>
                        <a:t>Wait</a:t>
                      </a:r>
                      <a:r>
                        <a:rPr lang="fi-FI" sz="1200" b="1" dirty="0" smtClean="0"/>
                        <a:t> Time</a:t>
                      </a:r>
                      <a:r>
                        <a:rPr lang="fi-FI" sz="1200" b="1" baseline="0" dirty="0" smtClean="0"/>
                        <a:t> </a:t>
                      </a:r>
                      <a:r>
                        <a:rPr lang="fi-FI" sz="1200" b="1" baseline="0" dirty="0" err="1" smtClean="0"/>
                        <a:t>Bottlenecks</a:t>
                      </a:r>
                      <a:endParaRPr lang="fi-FI" sz="1200" b="1" dirty="0" smtClean="0"/>
                    </a:p>
                    <a:p>
                      <a:pPr marL="177800" indent="-177800">
                        <a:buFont typeface="Arial" pitchFamily="34" charset="0"/>
                        <a:buChar char="•"/>
                      </a:pPr>
                      <a:r>
                        <a:rPr lang="en-US" sz="1200" dirty="0" smtClean="0"/>
                        <a:t>Automated notifications</a:t>
                      </a:r>
                    </a:p>
                    <a:p>
                      <a:pPr marL="177800" indent="-177800">
                        <a:buFont typeface="Arial" pitchFamily="34" charset="0"/>
                        <a:buChar char="•"/>
                      </a:pPr>
                      <a:r>
                        <a:rPr lang="en-US" sz="1200" dirty="0" smtClean="0"/>
                        <a:t>Include provisioning as part of deployment</a:t>
                      </a:r>
                    </a:p>
                    <a:p>
                      <a:pPr marL="177800" indent="-177800">
                        <a:buFont typeface="Arial" pitchFamily="34" charset="0"/>
                        <a:buChar char="•"/>
                      </a:pPr>
                      <a:r>
                        <a:rPr lang="en-US" sz="1200" dirty="0" smtClean="0"/>
                        <a:t>Add</a:t>
                      </a:r>
                      <a:r>
                        <a:rPr lang="en-US" sz="1200" baseline="0" dirty="0" smtClean="0"/>
                        <a:t> </a:t>
                      </a:r>
                      <a:r>
                        <a:rPr lang="en-US" sz="1200" dirty="0" smtClean="0"/>
                        <a:t>automated testing to deployment process </a:t>
                      </a:r>
                    </a:p>
                  </a:txBody>
                  <a:tcPr/>
                </a:tc>
              </a:tr>
              <a:tr h="370840">
                <a:tc>
                  <a:txBody>
                    <a:bodyPr/>
                    <a:lstStyle/>
                    <a:p>
                      <a:r>
                        <a:rPr lang="fi-FI" sz="1200" b="1" dirty="0" err="1" smtClean="0"/>
                        <a:t>Reducing</a:t>
                      </a:r>
                      <a:r>
                        <a:rPr lang="fi-FI" sz="1200" b="1" dirty="0" smtClean="0"/>
                        <a:t> </a:t>
                      </a:r>
                      <a:r>
                        <a:rPr lang="fi-FI" sz="1200" b="1" dirty="0" err="1" smtClean="0"/>
                        <a:t>Root</a:t>
                      </a:r>
                      <a:r>
                        <a:rPr lang="fi-FI" sz="1200" b="1" dirty="0" smtClean="0"/>
                        <a:t> </a:t>
                      </a:r>
                      <a:r>
                        <a:rPr lang="fi-FI" sz="1200" b="1" dirty="0" err="1" smtClean="0"/>
                        <a:t>Causes</a:t>
                      </a:r>
                      <a:r>
                        <a:rPr lang="fi-FI" sz="1200" b="1" dirty="0" smtClean="0"/>
                        <a:t> of </a:t>
                      </a:r>
                      <a:r>
                        <a:rPr lang="fi-FI" sz="1200" b="1" dirty="0" err="1" smtClean="0"/>
                        <a:t>Unproductive</a:t>
                      </a:r>
                      <a:r>
                        <a:rPr lang="fi-FI" sz="1200" b="1" dirty="0" smtClean="0"/>
                        <a:t> </a:t>
                      </a:r>
                      <a:r>
                        <a:rPr lang="fi-FI" sz="1200" b="1" dirty="0" err="1" smtClean="0"/>
                        <a:t>Work</a:t>
                      </a:r>
                      <a:endParaRPr lang="fi-FI" sz="1200" b="1" dirty="0" smtClean="0"/>
                    </a:p>
                    <a:p>
                      <a:pPr marL="177800" indent="-177800">
                        <a:buFont typeface="Arial" pitchFamily="34" charset="0"/>
                        <a:buChar char="•"/>
                      </a:pPr>
                      <a:r>
                        <a:rPr lang="en-US" sz="1200" dirty="0" smtClean="0"/>
                        <a:t>Only deploy what  has changed</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Leverage production-like environments e.g.</a:t>
                      </a:r>
                      <a:r>
                        <a:rPr lang="en-US" sz="1200" baseline="0" dirty="0" smtClean="0"/>
                        <a:t> in testing</a:t>
                      </a:r>
                      <a:endParaRPr lang="en-US" sz="1200" dirty="0" smtClean="0"/>
                    </a:p>
                    <a:p>
                      <a:pPr marL="177800" indent="-177800">
                        <a:buFont typeface="Arial" pitchFamily="34" charset="0"/>
                        <a:buChar char="•"/>
                      </a:pPr>
                      <a:r>
                        <a:rPr lang="en-US" sz="1200" dirty="0" smtClean="0"/>
                        <a:t>Get the most out of virtualization &amp; cloud </a:t>
                      </a:r>
                    </a:p>
                    <a:p>
                      <a:pPr marL="177800" indent="-177800">
                        <a:buFont typeface="Arial" pitchFamily="34" charset="0"/>
                        <a:buChar char="•"/>
                      </a:pPr>
                      <a:r>
                        <a:rPr lang="en-US" sz="1200" dirty="0" smtClean="0"/>
                        <a:t>Manage infrastructure &amp; applications together</a:t>
                      </a:r>
                    </a:p>
                    <a:p>
                      <a:pPr marL="177800" indent="-177800">
                        <a:buFont typeface="Arial" pitchFamily="34" charset="0"/>
                        <a:buChar char="•"/>
                      </a:pPr>
                      <a:endParaRPr lang="en-US" sz="1200" dirty="0" smtClean="0"/>
                    </a:p>
                  </a:txBody>
                  <a:tcPr/>
                </a:tc>
              </a:tr>
              <a:tr h="370840">
                <a:tc>
                  <a:txBody>
                    <a:bodyPr/>
                    <a:lstStyle/>
                    <a:p>
                      <a:r>
                        <a:rPr lang="fi-FI" sz="1200" b="1" dirty="0" err="1" smtClean="0"/>
                        <a:t>Raising</a:t>
                      </a:r>
                      <a:r>
                        <a:rPr lang="fi-FI" sz="1200" b="1" dirty="0" smtClean="0"/>
                        <a:t> </a:t>
                      </a:r>
                      <a:r>
                        <a:rPr lang="fi-FI" sz="1200" b="1" dirty="0" err="1" smtClean="0"/>
                        <a:t>Visibility</a:t>
                      </a:r>
                      <a:r>
                        <a:rPr lang="fi-FI" sz="1200" b="1" dirty="0" smtClean="0"/>
                        <a:t> </a:t>
                      </a:r>
                      <a:r>
                        <a:rPr lang="fi-FI" sz="1200" b="1" dirty="0" err="1" smtClean="0"/>
                        <a:t>by</a:t>
                      </a:r>
                      <a:r>
                        <a:rPr lang="fi-FI" sz="1200" b="1" dirty="0" smtClean="0"/>
                        <a:t> </a:t>
                      </a:r>
                      <a:r>
                        <a:rPr lang="fi-FI" sz="1200" b="1" dirty="0" err="1" smtClean="0"/>
                        <a:t>Removing</a:t>
                      </a:r>
                      <a:r>
                        <a:rPr lang="fi-FI" sz="1200" b="1" dirty="0" smtClean="0"/>
                        <a:t> the </a:t>
                      </a:r>
                      <a:r>
                        <a:rPr lang="fi-FI" sz="1200" b="1" dirty="0" err="1" smtClean="0"/>
                        <a:t>Silos</a:t>
                      </a:r>
                      <a:r>
                        <a:rPr lang="fi-FI" sz="1200" b="1" dirty="0" smtClean="0"/>
                        <a:t> and </a:t>
                      </a:r>
                      <a:r>
                        <a:rPr lang="fi-FI" sz="1200" b="1" dirty="0" err="1" smtClean="0"/>
                        <a:t>Setting</a:t>
                      </a:r>
                      <a:r>
                        <a:rPr lang="fi-FI" sz="1200" b="1" dirty="0" smtClean="0"/>
                        <a:t> </a:t>
                      </a:r>
                      <a:r>
                        <a:rPr lang="fi-FI" sz="1200" b="1" dirty="0" err="1" smtClean="0"/>
                        <a:t>Up</a:t>
                      </a:r>
                      <a:r>
                        <a:rPr lang="fi-FI" sz="1200" b="1" dirty="0" smtClean="0"/>
                        <a:t> One Team</a:t>
                      </a:r>
                    </a:p>
                    <a:p>
                      <a:pPr marL="177800" indent="-177800">
                        <a:buFont typeface="Arial" pitchFamily="34" charset="0"/>
                        <a:buChar char="•"/>
                      </a:pPr>
                      <a:r>
                        <a:rPr lang="en-US" sz="1200" dirty="0" smtClean="0"/>
                        <a:t>Known status of resources at-a-glance</a:t>
                      </a:r>
                    </a:p>
                    <a:p>
                      <a:pPr marL="177800" indent="-177800">
                        <a:buFont typeface="Arial" pitchFamily="34" charset="0"/>
                        <a:buChar char="•"/>
                      </a:pPr>
                      <a:r>
                        <a:rPr lang="en-US" sz="1200" dirty="0" smtClean="0"/>
                        <a:t>Immediate view of deployment compliance</a:t>
                      </a:r>
                    </a:p>
                    <a:p>
                      <a:pPr marL="177800" indent="-177800">
                        <a:buFont typeface="Arial" pitchFamily="34" charset="0"/>
                        <a:buChar char="•"/>
                      </a:pPr>
                      <a:r>
                        <a:rPr lang="en-US" sz="1200" dirty="0" smtClean="0"/>
                        <a:t>Status, feedback &amp; understanding of all parts of deployment as it occurs</a:t>
                      </a:r>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support application life cycle management </a:t>
            </a:r>
            <a:endParaRPr lang="en-US" dirty="0"/>
          </a:p>
        </p:txBody>
      </p:sp>
      <p:sp>
        <p:nvSpPr>
          <p:cNvPr id="3" name="Content Placeholder 2"/>
          <p:cNvSpPr>
            <a:spLocks noGrp="1"/>
          </p:cNvSpPr>
          <p:nvPr>
            <p:ph idx="1"/>
          </p:nvPr>
        </p:nvSpPr>
        <p:spPr/>
        <p:txBody>
          <a:bodyPr/>
          <a:lstStyle/>
          <a:p>
            <a:r>
              <a:rPr lang="en-US" dirty="0" smtClean="0"/>
              <a:t>Minimum viable product -thinking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Efficiently managed application lifecycle in SOK’s complex environment</a:t>
            </a:r>
            <a:endParaRPr lang="fi-FI" dirty="0"/>
          </a:p>
        </p:txBody>
      </p:sp>
      <p:grpSp>
        <p:nvGrpSpPr>
          <p:cNvPr id="3" name="Group 3"/>
          <p:cNvGrpSpPr>
            <a:grpSpLocks noChangeAspect="1"/>
          </p:cNvGrpSpPr>
          <p:nvPr/>
        </p:nvGrpSpPr>
        <p:grpSpPr>
          <a:xfrm>
            <a:off x="868249" y="1472557"/>
            <a:ext cx="2113004" cy="2160000"/>
            <a:chOff x="1373422" y="2395567"/>
            <a:chExt cx="1224042" cy="1307322"/>
          </a:xfrm>
        </p:grpSpPr>
        <p:sp>
          <p:nvSpPr>
            <p:cNvPr id="5" name="Oval 4"/>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6" name="Oval 5"/>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4" name="Group 6"/>
          <p:cNvGrpSpPr/>
          <p:nvPr/>
        </p:nvGrpSpPr>
        <p:grpSpPr>
          <a:xfrm>
            <a:off x="3849502" y="1496577"/>
            <a:ext cx="2160000" cy="2160000"/>
            <a:chOff x="1373422" y="2395567"/>
            <a:chExt cx="1224042" cy="1307322"/>
          </a:xfrm>
        </p:grpSpPr>
        <p:sp>
          <p:nvSpPr>
            <p:cNvPr id="8" name="Oval 7"/>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9" name="Oval 8"/>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7" name="Group 9"/>
          <p:cNvGrpSpPr>
            <a:grpSpLocks noChangeAspect="1"/>
          </p:cNvGrpSpPr>
          <p:nvPr/>
        </p:nvGrpSpPr>
        <p:grpSpPr>
          <a:xfrm>
            <a:off x="6877751" y="1496577"/>
            <a:ext cx="2160000" cy="2160000"/>
            <a:chOff x="1373422" y="2395567"/>
            <a:chExt cx="1224042" cy="1307322"/>
          </a:xfrm>
        </p:grpSpPr>
        <p:sp>
          <p:nvSpPr>
            <p:cNvPr id="11" name="Oval 10"/>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2" name="Oval 11"/>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10" name="Group 27"/>
          <p:cNvGrpSpPr>
            <a:grpSpLocks noChangeAspect="1"/>
          </p:cNvGrpSpPr>
          <p:nvPr/>
        </p:nvGrpSpPr>
        <p:grpSpPr bwMode="auto">
          <a:xfrm>
            <a:off x="4086145" y="1780509"/>
            <a:ext cx="1700888" cy="1520886"/>
            <a:chOff x="1282" y="898"/>
            <a:chExt cx="3194" cy="2856"/>
          </a:xfrm>
          <a:solidFill>
            <a:schemeClr val="bg1"/>
          </a:solidFill>
        </p:grpSpPr>
        <p:sp>
          <p:nvSpPr>
            <p:cNvPr id="18" name="Freeform 31"/>
            <p:cNvSpPr>
              <a:spLocks/>
            </p:cNvSpPr>
            <p:nvPr/>
          </p:nvSpPr>
          <p:spPr bwMode="auto">
            <a:xfrm>
              <a:off x="1570" y="898"/>
              <a:ext cx="2906" cy="1424"/>
            </a:xfrm>
            <a:custGeom>
              <a:avLst/>
              <a:gdLst>
                <a:gd name="T0" fmla="*/ 1142 w 1230"/>
                <a:gd name="T1" fmla="*/ 467 h 603"/>
                <a:gd name="T2" fmla="*/ 938 w 1230"/>
                <a:gd name="T3" fmla="*/ 138 h 603"/>
                <a:gd name="T4" fmla="*/ 555 w 1230"/>
                <a:gd name="T5" fmla="*/ 0 h 603"/>
                <a:gd name="T6" fmla="*/ 0 w 1230"/>
                <a:gd name="T7" fmla="*/ 368 h 603"/>
                <a:gd name="T8" fmla="*/ 80 w 1230"/>
                <a:gd name="T9" fmla="*/ 402 h 603"/>
                <a:gd name="T10" fmla="*/ 555 w 1230"/>
                <a:gd name="T11" fmla="*/ 87 h 603"/>
                <a:gd name="T12" fmla="*/ 1055 w 1230"/>
                <a:gd name="T13" fmla="*/ 477 h 603"/>
                <a:gd name="T14" fmla="*/ 968 w 1230"/>
                <a:gd name="T15" fmla="*/ 486 h 603"/>
                <a:gd name="T16" fmla="*/ 1114 w 1230"/>
                <a:gd name="T17" fmla="*/ 603 h 603"/>
                <a:gd name="T18" fmla="*/ 1230 w 1230"/>
                <a:gd name="T19" fmla="*/ 457 h 603"/>
                <a:gd name="T20" fmla="*/ 1142 w 1230"/>
                <a:gd name="T21" fmla="*/ 467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0" h="603">
                  <a:moveTo>
                    <a:pt x="1142" y="467"/>
                  </a:moveTo>
                  <a:cubicBezTo>
                    <a:pt x="1112" y="338"/>
                    <a:pt x="1040" y="222"/>
                    <a:pt x="938" y="138"/>
                  </a:cubicBezTo>
                  <a:cubicBezTo>
                    <a:pt x="830" y="49"/>
                    <a:pt x="694" y="0"/>
                    <a:pt x="555" y="0"/>
                  </a:cubicBezTo>
                  <a:cubicBezTo>
                    <a:pt x="312" y="0"/>
                    <a:pt x="94" y="145"/>
                    <a:pt x="0" y="368"/>
                  </a:cubicBezTo>
                  <a:cubicBezTo>
                    <a:pt x="80" y="402"/>
                    <a:pt x="80" y="402"/>
                    <a:pt x="80" y="402"/>
                  </a:cubicBezTo>
                  <a:cubicBezTo>
                    <a:pt x="161" y="211"/>
                    <a:pt x="347" y="87"/>
                    <a:pt x="555" y="87"/>
                  </a:cubicBezTo>
                  <a:cubicBezTo>
                    <a:pt x="791" y="87"/>
                    <a:pt x="998" y="250"/>
                    <a:pt x="1055" y="477"/>
                  </a:cubicBezTo>
                  <a:cubicBezTo>
                    <a:pt x="968" y="486"/>
                    <a:pt x="968" y="486"/>
                    <a:pt x="968" y="486"/>
                  </a:cubicBezTo>
                  <a:cubicBezTo>
                    <a:pt x="1114" y="603"/>
                    <a:pt x="1114" y="603"/>
                    <a:pt x="1114" y="603"/>
                  </a:cubicBezTo>
                  <a:cubicBezTo>
                    <a:pt x="1230" y="457"/>
                    <a:pt x="1230" y="457"/>
                    <a:pt x="1230" y="457"/>
                  </a:cubicBezTo>
                  <a:lnTo>
                    <a:pt x="1142" y="46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sp>
          <p:nvSpPr>
            <p:cNvPr id="19" name="Freeform 32"/>
            <p:cNvSpPr>
              <a:spLocks/>
            </p:cNvSpPr>
            <p:nvPr/>
          </p:nvSpPr>
          <p:spPr bwMode="auto">
            <a:xfrm>
              <a:off x="1282" y="2331"/>
              <a:ext cx="2908" cy="1423"/>
            </a:xfrm>
            <a:custGeom>
              <a:avLst/>
              <a:gdLst>
                <a:gd name="T0" fmla="*/ 88 w 1231"/>
                <a:gd name="T1" fmla="*/ 136 h 602"/>
                <a:gd name="T2" fmla="*/ 293 w 1231"/>
                <a:gd name="T3" fmla="*/ 465 h 602"/>
                <a:gd name="T4" fmla="*/ 675 w 1231"/>
                <a:gd name="T5" fmla="*/ 602 h 602"/>
                <a:gd name="T6" fmla="*/ 1231 w 1231"/>
                <a:gd name="T7" fmla="*/ 234 h 602"/>
                <a:gd name="T8" fmla="*/ 1150 w 1231"/>
                <a:gd name="T9" fmla="*/ 200 h 602"/>
                <a:gd name="T10" fmla="*/ 675 w 1231"/>
                <a:gd name="T11" fmla="*/ 515 h 602"/>
                <a:gd name="T12" fmla="*/ 175 w 1231"/>
                <a:gd name="T13" fmla="*/ 126 h 602"/>
                <a:gd name="T14" fmla="*/ 263 w 1231"/>
                <a:gd name="T15" fmla="*/ 116 h 602"/>
                <a:gd name="T16" fmla="*/ 116 w 1231"/>
                <a:gd name="T17" fmla="*/ 0 h 602"/>
                <a:gd name="T18" fmla="*/ 0 w 1231"/>
                <a:gd name="T19" fmla="*/ 146 h 602"/>
                <a:gd name="T20" fmla="*/ 88 w 1231"/>
                <a:gd name="T21" fmla="*/ 136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1" h="602">
                  <a:moveTo>
                    <a:pt x="88" y="136"/>
                  </a:moveTo>
                  <a:cubicBezTo>
                    <a:pt x="118" y="264"/>
                    <a:pt x="190" y="381"/>
                    <a:pt x="293" y="465"/>
                  </a:cubicBezTo>
                  <a:cubicBezTo>
                    <a:pt x="400" y="554"/>
                    <a:pt x="536" y="602"/>
                    <a:pt x="675" y="602"/>
                  </a:cubicBezTo>
                  <a:cubicBezTo>
                    <a:pt x="918" y="602"/>
                    <a:pt x="1136" y="458"/>
                    <a:pt x="1231" y="234"/>
                  </a:cubicBezTo>
                  <a:cubicBezTo>
                    <a:pt x="1150" y="200"/>
                    <a:pt x="1150" y="200"/>
                    <a:pt x="1150" y="200"/>
                  </a:cubicBezTo>
                  <a:cubicBezTo>
                    <a:pt x="1069" y="392"/>
                    <a:pt x="883" y="515"/>
                    <a:pt x="675" y="515"/>
                  </a:cubicBezTo>
                  <a:cubicBezTo>
                    <a:pt x="439" y="515"/>
                    <a:pt x="233" y="353"/>
                    <a:pt x="175" y="126"/>
                  </a:cubicBezTo>
                  <a:cubicBezTo>
                    <a:pt x="263" y="116"/>
                    <a:pt x="263" y="116"/>
                    <a:pt x="263" y="116"/>
                  </a:cubicBezTo>
                  <a:cubicBezTo>
                    <a:pt x="116" y="0"/>
                    <a:pt x="116" y="0"/>
                    <a:pt x="116" y="0"/>
                  </a:cubicBezTo>
                  <a:cubicBezTo>
                    <a:pt x="0" y="146"/>
                    <a:pt x="0" y="146"/>
                    <a:pt x="0" y="146"/>
                  </a:cubicBezTo>
                  <a:lnTo>
                    <a:pt x="88" y="1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grpSp>
      <p:sp>
        <p:nvSpPr>
          <p:cNvPr id="20" name="TextBox 19"/>
          <p:cNvSpPr txBox="1"/>
          <p:nvPr/>
        </p:nvSpPr>
        <p:spPr>
          <a:xfrm>
            <a:off x="883500" y="4038062"/>
            <a:ext cx="2124000" cy="1077218"/>
          </a:xfrm>
          <a:prstGeom prst="rect">
            <a:avLst/>
          </a:prstGeom>
          <a:noFill/>
        </p:spPr>
        <p:txBody>
          <a:bodyPr wrap="square" rtlCol="0">
            <a:spAutoFit/>
          </a:bodyPr>
          <a:lstStyle/>
          <a:p>
            <a:pPr marL="457200" indent="-457200" algn="ctr"/>
            <a:r>
              <a:rPr lang="en-GB" sz="1600" b="1" dirty="0" smtClean="0">
                <a:solidFill>
                  <a:schemeClr val="tx2">
                    <a:lumMod val="50000"/>
                  </a:schemeClr>
                </a:solidFill>
              </a:rPr>
              <a:t>One team</a:t>
            </a:r>
          </a:p>
          <a:p>
            <a:pPr marL="457200" indent="-457200" algn="ctr"/>
            <a:r>
              <a:rPr lang="en-GB" sz="1600" dirty="0" smtClean="0">
                <a:solidFill>
                  <a:schemeClr val="tx2">
                    <a:lumMod val="50000"/>
                  </a:schemeClr>
                </a:solidFill>
              </a:rPr>
              <a:t>No silos between </a:t>
            </a:r>
          </a:p>
          <a:p>
            <a:pPr marL="457200" indent="-457200" algn="ctr"/>
            <a:r>
              <a:rPr lang="en-GB" sz="1600" dirty="0" smtClean="0">
                <a:solidFill>
                  <a:schemeClr val="tx2">
                    <a:lumMod val="50000"/>
                  </a:schemeClr>
                </a:solidFill>
              </a:rPr>
              <a:t>Dev, Ops, Infra</a:t>
            </a:r>
          </a:p>
          <a:p>
            <a:pPr marL="457200" indent="-457200" algn="ctr"/>
            <a:r>
              <a:rPr lang="en-GB" sz="1600" dirty="0" smtClean="0">
                <a:solidFill>
                  <a:schemeClr val="tx2">
                    <a:lumMod val="50000"/>
                  </a:schemeClr>
                </a:solidFill>
              </a:rPr>
              <a:t> and Testing</a:t>
            </a:r>
          </a:p>
        </p:txBody>
      </p:sp>
      <p:sp>
        <p:nvSpPr>
          <p:cNvPr id="21" name="TextBox 20"/>
          <p:cNvSpPr txBox="1"/>
          <p:nvPr/>
        </p:nvSpPr>
        <p:spPr>
          <a:xfrm>
            <a:off x="3891000" y="4038062"/>
            <a:ext cx="2124000" cy="830997"/>
          </a:xfrm>
          <a:prstGeom prst="rect">
            <a:avLst/>
          </a:prstGeom>
          <a:noFill/>
        </p:spPr>
        <p:txBody>
          <a:bodyPr wrap="none" rtlCol="0">
            <a:spAutoFit/>
          </a:bodyPr>
          <a:lstStyle/>
          <a:p>
            <a:pPr algn="ctr"/>
            <a:r>
              <a:rPr lang="en-GB" sz="1600" b="1" dirty="0" smtClean="0">
                <a:solidFill>
                  <a:schemeClr val="tx2">
                    <a:lumMod val="50000"/>
                  </a:schemeClr>
                </a:solidFill>
              </a:rPr>
              <a:t>Agility</a:t>
            </a:r>
          </a:p>
          <a:p>
            <a:pPr algn="ctr"/>
            <a:r>
              <a:rPr lang="en-GB" sz="1600" dirty="0" smtClean="0">
                <a:solidFill>
                  <a:schemeClr val="tx2">
                    <a:lumMod val="50000"/>
                  </a:schemeClr>
                </a:solidFill>
              </a:rPr>
              <a:t>Build-Release-</a:t>
            </a:r>
            <a:br>
              <a:rPr lang="en-GB" sz="1600" dirty="0" smtClean="0">
                <a:solidFill>
                  <a:schemeClr val="tx2">
                    <a:lumMod val="50000"/>
                  </a:schemeClr>
                </a:solidFill>
              </a:rPr>
            </a:br>
            <a:r>
              <a:rPr lang="en-GB" sz="1600" dirty="0" smtClean="0">
                <a:solidFill>
                  <a:schemeClr val="tx2">
                    <a:lumMod val="50000"/>
                  </a:schemeClr>
                </a:solidFill>
              </a:rPr>
              <a:t>Run-Repeat</a:t>
            </a:r>
          </a:p>
        </p:txBody>
      </p:sp>
      <p:sp>
        <p:nvSpPr>
          <p:cNvPr id="22" name="TextBox 21"/>
          <p:cNvSpPr txBox="1"/>
          <p:nvPr/>
        </p:nvSpPr>
        <p:spPr>
          <a:xfrm>
            <a:off x="6898500" y="4038062"/>
            <a:ext cx="2124000" cy="1077218"/>
          </a:xfrm>
          <a:prstGeom prst="rect">
            <a:avLst/>
          </a:prstGeom>
          <a:noFill/>
        </p:spPr>
        <p:txBody>
          <a:bodyPr wrap="square" rtlCol="0">
            <a:spAutoFit/>
          </a:bodyPr>
          <a:lstStyle/>
          <a:p>
            <a:pPr algn="ctr"/>
            <a:r>
              <a:rPr lang="en-GB" sz="1600" b="1" dirty="0" smtClean="0">
                <a:solidFill>
                  <a:schemeClr val="tx2">
                    <a:lumMod val="50000"/>
                  </a:schemeClr>
                </a:solidFill>
              </a:rPr>
              <a:t>Automation</a:t>
            </a:r>
          </a:p>
          <a:p>
            <a:pPr algn="ctr"/>
            <a:r>
              <a:rPr lang="en-GB" sz="1600" dirty="0" smtClean="0">
                <a:solidFill>
                  <a:schemeClr val="tx2">
                    <a:lumMod val="50000"/>
                  </a:schemeClr>
                </a:solidFill>
              </a:rPr>
              <a:t>Integrated toolsets and service virtualization</a:t>
            </a:r>
          </a:p>
        </p:txBody>
      </p:sp>
      <p:sp>
        <p:nvSpPr>
          <p:cNvPr id="64" name="TextBox 63"/>
          <p:cNvSpPr txBox="1"/>
          <p:nvPr/>
        </p:nvSpPr>
        <p:spPr>
          <a:xfrm>
            <a:off x="478500" y="5063089"/>
            <a:ext cx="2664000" cy="738664"/>
          </a:xfrm>
          <a:prstGeom prst="rect">
            <a:avLst/>
          </a:prstGeom>
          <a:noFill/>
        </p:spPr>
        <p:txBody>
          <a:bodyPr wrap="square" rtlCol="0">
            <a:spAutoFit/>
          </a:bodyPr>
          <a:lstStyle/>
          <a:p>
            <a:pPr algn="ctr"/>
            <a:r>
              <a:rPr lang="en-GB" sz="1400" b="1" dirty="0" smtClean="0">
                <a:solidFill>
                  <a:schemeClr val="accent2"/>
                </a:solidFill>
              </a:rPr>
              <a:t>Means: Combined AD/AM/IS team that takes care of all SOK </a:t>
            </a:r>
            <a:r>
              <a:rPr lang="en-GB" sz="1400" b="1" dirty="0" err="1" smtClean="0">
                <a:solidFill>
                  <a:schemeClr val="accent2"/>
                </a:solidFill>
              </a:rPr>
              <a:t>Kemy</a:t>
            </a:r>
            <a:r>
              <a:rPr lang="en-GB" sz="1400" b="1" dirty="0" smtClean="0">
                <a:solidFill>
                  <a:schemeClr val="accent2"/>
                </a:solidFill>
              </a:rPr>
              <a:t> systems</a:t>
            </a:r>
            <a:endParaRPr lang="en-GB" sz="1400" dirty="0" smtClean="0">
              <a:solidFill>
                <a:schemeClr val="accent2"/>
              </a:solidFill>
            </a:endParaRPr>
          </a:p>
        </p:txBody>
      </p:sp>
      <p:sp>
        <p:nvSpPr>
          <p:cNvPr id="65" name="TextBox 64"/>
          <p:cNvSpPr txBox="1"/>
          <p:nvPr/>
        </p:nvSpPr>
        <p:spPr>
          <a:xfrm>
            <a:off x="3636036" y="5063089"/>
            <a:ext cx="2664000" cy="954107"/>
          </a:xfrm>
          <a:prstGeom prst="rect">
            <a:avLst/>
          </a:prstGeom>
          <a:noFill/>
        </p:spPr>
        <p:txBody>
          <a:bodyPr wrap="square" rtlCol="0">
            <a:spAutoFit/>
          </a:bodyPr>
          <a:lstStyle/>
          <a:p>
            <a:pPr algn="ctr"/>
            <a:r>
              <a:rPr lang="en-GB" sz="1400" b="1" dirty="0" smtClean="0">
                <a:solidFill>
                  <a:schemeClr val="accent2"/>
                </a:solidFill>
              </a:rPr>
              <a:t>Means: Agile development and continuous deployment packed with dynamic capacity</a:t>
            </a:r>
            <a:endParaRPr lang="en-GB" sz="1400" dirty="0" smtClean="0">
              <a:solidFill>
                <a:schemeClr val="accent2"/>
              </a:solidFill>
            </a:endParaRPr>
          </a:p>
        </p:txBody>
      </p:sp>
      <p:sp>
        <p:nvSpPr>
          <p:cNvPr id="66" name="TextBox 65"/>
          <p:cNvSpPr txBox="1"/>
          <p:nvPr/>
        </p:nvSpPr>
        <p:spPr>
          <a:xfrm>
            <a:off x="6763500" y="5170811"/>
            <a:ext cx="2664000" cy="954107"/>
          </a:xfrm>
          <a:prstGeom prst="rect">
            <a:avLst/>
          </a:prstGeom>
          <a:noFill/>
        </p:spPr>
        <p:txBody>
          <a:bodyPr wrap="square" rtlCol="0">
            <a:spAutoFit/>
          </a:bodyPr>
          <a:lstStyle/>
          <a:p>
            <a:pPr algn="ctr"/>
            <a:r>
              <a:rPr lang="en-GB" sz="1400" b="1" dirty="0" smtClean="0">
                <a:solidFill>
                  <a:schemeClr val="accent2"/>
                </a:solidFill>
              </a:rPr>
              <a:t>Means: Automation everywhere supported by PaaS, IaaS and Best of Breed solution</a:t>
            </a:r>
            <a:endParaRPr lang="en-GB" sz="1400" dirty="0" smtClean="0">
              <a:solidFill>
                <a:schemeClr val="accent2"/>
              </a:solidFill>
            </a:endParaRPr>
          </a:p>
        </p:txBody>
      </p:sp>
      <p:grpSp>
        <p:nvGrpSpPr>
          <p:cNvPr id="13" name="Groupe 659"/>
          <p:cNvGrpSpPr>
            <a:grpSpLocks noChangeAspect="1"/>
          </p:cNvGrpSpPr>
          <p:nvPr/>
        </p:nvGrpSpPr>
        <p:grpSpPr>
          <a:xfrm>
            <a:off x="1294685" y="1873779"/>
            <a:ext cx="1309226" cy="1191847"/>
            <a:chOff x="5997576" y="1749426"/>
            <a:chExt cx="460375" cy="419100"/>
          </a:xfrm>
        </p:grpSpPr>
        <p:sp>
          <p:nvSpPr>
            <p:cNvPr id="78" name="Freeform 183"/>
            <p:cNvSpPr>
              <a:spLocks/>
            </p:cNvSpPr>
            <p:nvPr/>
          </p:nvSpPr>
          <p:spPr bwMode="auto">
            <a:xfrm>
              <a:off x="6073776" y="1749426"/>
              <a:ext cx="134938" cy="187325"/>
            </a:xfrm>
            <a:custGeom>
              <a:avLst/>
              <a:gdLst/>
              <a:ahLst/>
              <a:cxnLst>
                <a:cxn ang="0">
                  <a:pos x="70" y="73"/>
                </a:cxn>
                <a:cxn ang="0">
                  <a:pos x="44" y="41"/>
                </a:cxn>
                <a:cxn ang="0">
                  <a:pos x="54" y="21"/>
                </a:cxn>
                <a:cxn ang="0">
                  <a:pos x="36" y="0"/>
                </a:cxn>
                <a:cxn ang="0">
                  <a:pos x="18" y="21"/>
                </a:cxn>
                <a:cxn ang="0">
                  <a:pos x="28" y="41"/>
                </a:cxn>
                <a:cxn ang="0">
                  <a:pos x="1" y="97"/>
                </a:cxn>
              </a:cxnLst>
              <a:rect l="0" t="0" r="r" b="b"/>
              <a:pathLst>
                <a:path w="70" h="97">
                  <a:moveTo>
                    <a:pt x="70" y="73"/>
                  </a:moveTo>
                  <a:cubicBezTo>
                    <a:pt x="66" y="57"/>
                    <a:pt x="58" y="45"/>
                    <a:pt x="44" y="41"/>
                  </a:cubicBezTo>
                  <a:cubicBezTo>
                    <a:pt x="48" y="37"/>
                    <a:pt x="54" y="29"/>
                    <a:pt x="54" y="21"/>
                  </a:cubicBezTo>
                  <a:cubicBezTo>
                    <a:pt x="54" y="9"/>
                    <a:pt x="46" y="0"/>
                    <a:pt x="36" y="0"/>
                  </a:cubicBezTo>
                  <a:cubicBezTo>
                    <a:pt x="26" y="0"/>
                    <a:pt x="18" y="9"/>
                    <a:pt x="18" y="21"/>
                  </a:cubicBezTo>
                  <a:cubicBezTo>
                    <a:pt x="18" y="29"/>
                    <a:pt x="24" y="37"/>
                    <a:pt x="28" y="41"/>
                  </a:cubicBezTo>
                  <a:cubicBezTo>
                    <a:pt x="7" y="47"/>
                    <a:pt x="0" y="70"/>
                    <a:pt x="1" y="9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79" name="Freeform 184"/>
            <p:cNvSpPr>
              <a:spLocks/>
            </p:cNvSpPr>
            <p:nvPr/>
          </p:nvSpPr>
          <p:spPr bwMode="auto">
            <a:xfrm>
              <a:off x="6115051" y="1943101"/>
              <a:ext cx="61913" cy="1588"/>
            </a:xfrm>
            <a:custGeom>
              <a:avLst/>
              <a:gdLst/>
              <a:ahLst/>
              <a:cxnLst>
                <a:cxn ang="0">
                  <a:pos x="32" y="0"/>
                </a:cxn>
                <a:cxn ang="0">
                  <a:pos x="0" y="0"/>
                </a:cxn>
              </a:cxnLst>
              <a:rect l="0" t="0" r="r" b="b"/>
              <a:pathLst>
                <a:path w="32" h="1">
                  <a:moveTo>
                    <a:pt x="32" y="0"/>
                  </a:moveTo>
                  <a:cubicBezTo>
                    <a:pt x="22" y="1"/>
                    <a:pt x="10" y="1"/>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0" name="Freeform 185"/>
            <p:cNvSpPr>
              <a:spLocks/>
            </p:cNvSpPr>
            <p:nvPr/>
          </p:nvSpPr>
          <p:spPr bwMode="auto">
            <a:xfrm>
              <a:off x="6267451" y="1795463"/>
              <a:ext cx="123825" cy="139700"/>
            </a:xfrm>
            <a:custGeom>
              <a:avLst/>
              <a:gdLst/>
              <a:ahLst/>
              <a:cxnLst>
                <a:cxn ang="0">
                  <a:pos x="0" y="63"/>
                </a:cxn>
                <a:cxn ang="0">
                  <a:pos x="19" y="49"/>
                </a:cxn>
                <a:cxn ang="0">
                  <a:pos x="8" y="26"/>
                </a:cxn>
                <a:cxn ang="0">
                  <a:pos x="29" y="0"/>
                </a:cxn>
                <a:cxn ang="0">
                  <a:pos x="50" y="26"/>
                </a:cxn>
                <a:cxn ang="0">
                  <a:pos x="38" y="49"/>
                </a:cxn>
                <a:cxn ang="0">
                  <a:pos x="64" y="72"/>
                </a:cxn>
              </a:cxnLst>
              <a:rect l="0" t="0" r="r" b="b"/>
              <a:pathLst>
                <a:path w="64" h="72">
                  <a:moveTo>
                    <a:pt x="0" y="63"/>
                  </a:moveTo>
                  <a:cubicBezTo>
                    <a:pt x="4" y="56"/>
                    <a:pt x="11" y="51"/>
                    <a:pt x="19" y="49"/>
                  </a:cubicBezTo>
                  <a:cubicBezTo>
                    <a:pt x="14" y="44"/>
                    <a:pt x="8" y="35"/>
                    <a:pt x="8" y="26"/>
                  </a:cubicBezTo>
                  <a:cubicBezTo>
                    <a:pt x="8" y="11"/>
                    <a:pt x="17" y="0"/>
                    <a:pt x="29" y="0"/>
                  </a:cubicBezTo>
                  <a:cubicBezTo>
                    <a:pt x="40" y="0"/>
                    <a:pt x="49" y="11"/>
                    <a:pt x="50" y="26"/>
                  </a:cubicBezTo>
                  <a:cubicBezTo>
                    <a:pt x="50" y="34"/>
                    <a:pt x="43" y="44"/>
                    <a:pt x="38" y="49"/>
                  </a:cubicBezTo>
                  <a:cubicBezTo>
                    <a:pt x="50" y="52"/>
                    <a:pt x="59" y="61"/>
                    <a:pt x="64" y="72"/>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1" name="Freeform 186"/>
            <p:cNvSpPr>
              <a:spLocks/>
            </p:cNvSpPr>
            <p:nvPr/>
          </p:nvSpPr>
          <p:spPr bwMode="auto">
            <a:xfrm>
              <a:off x="6176963" y="1890713"/>
              <a:ext cx="31750" cy="52388"/>
            </a:xfrm>
            <a:custGeom>
              <a:avLst/>
              <a:gdLst/>
              <a:ahLst/>
              <a:cxnLst>
                <a:cxn ang="0">
                  <a:pos x="0" y="27"/>
                </a:cxn>
                <a:cxn ang="0">
                  <a:pos x="17" y="0"/>
                </a:cxn>
              </a:cxnLst>
              <a:rect l="0" t="0" r="r" b="b"/>
              <a:pathLst>
                <a:path w="17" h="27">
                  <a:moveTo>
                    <a:pt x="0" y="27"/>
                  </a:moveTo>
                  <a:cubicBezTo>
                    <a:pt x="1" y="14"/>
                    <a:pt x="7" y="4"/>
                    <a:pt x="17"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2" name="Freeform 187"/>
            <p:cNvSpPr>
              <a:spLocks/>
            </p:cNvSpPr>
            <p:nvPr/>
          </p:nvSpPr>
          <p:spPr bwMode="auto">
            <a:xfrm>
              <a:off x="6115051" y="1943101"/>
              <a:ext cx="88900" cy="207963"/>
            </a:xfrm>
            <a:custGeom>
              <a:avLst/>
              <a:gdLst/>
              <a:ahLst/>
              <a:cxnLst>
                <a:cxn ang="0">
                  <a:pos x="32" y="0"/>
                </a:cxn>
                <a:cxn ang="0">
                  <a:pos x="32" y="3"/>
                </a:cxn>
                <a:cxn ang="0">
                  <a:pos x="46" y="31"/>
                </a:cxn>
                <a:cxn ang="0">
                  <a:pos x="7" y="107"/>
                </a:cxn>
              </a:cxnLst>
              <a:rect l="0" t="0" r="r" b="b"/>
              <a:pathLst>
                <a:path w="46" h="107">
                  <a:moveTo>
                    <a:pt x="32" y="0"/>
                  </a:moveTo>
                  <a:cubicBezTo>
                    <a:pt x="32" y="1"/>
                    <a:pt x="32" y="2"/>
                    <a:pt x="32" y="3"/>
                  </a:cubicBezTo>
                  <a:cubicBezTo>
                    <a:pt x="32" y="13"/>
                    <a:pt x="40" y="25"/>
                    <a:pt x="46" y="31"/>
                  </a:cubicBezTo>
                  <a:cubicBezTo>
                    <a:pt x="16" y="39"/>
                    <a:pt x="0" y="68"/>
                    <a:pt x="7" y="10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3" name="Freeform 188"/>
            <p:cNvSpPr>
              <a:spLocks/>
            </p:cNvSpPr>
            <p:nvPr/>
          </p:nvSpPr>
          <p:spPr bwMode="auto">
            <a:xfrm>
              <a:off x="6286501" y="2027238"/>
              <a:ext cx="36513" cy="117475"/>
            </a:xfrm>
            <a:custGeom>
              <a:avLst/>
              <a:gdLst/>
              <a:ahLst/>
              <a:cxnLst>
                <a:cxn ang="0">
                  <a:pos x="0" y="0"/>
                </a:cxn>
                <a:cxn ang="0">
                  <a:pos x="19" y="59"/>
                </a:cxn>
                <a:cxn ang="0">
                  <a:pos x="18" y="61"/>
                </a:cxn>
              </a:cxnLst>
              <a:rect l="0" t="0" r="r" b="b"/>
              <a:pathLst>
                <a:path w="19" h="61">
                  <a:moveTo>
                    <a:pt x="0" y="0"/>
                  </a:moveTo>
                  <a:cubicBezTo>
                    <a:pt x="14" y="14"/>
                    <a:pt x="19" y="31"/>
                    <a:pt x="19" y="59"/>
                  </a:cubicBezTo>
                  <a:cubicBezTo>
                    <a:pt x="19" y="60"/>
                    <a:pt x="19" y="60"/>
                    <a:pt x="18" y="61"/>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4" name="Freeform 189"/>
            <p:cNvSpPr>
              <a:spLocks/>
            </p:cNvSpPr>
            <p:nvPr/>
          </p:nvSpPr>
          <p:spPr bwMode="auto">
            <a:xfrm>
              <a:off x="6208713" y="1889126"/>
              <a:ext cx="58738" cy="28575"/>
            </a:xfrm>
            <a:custGeom>
              <a:avLst/>
              <a:gdLst/>
              <a:ahLst/>
              <a:cxnLst>
                <a:cxn ang="0">
                  <a:pos x="0" y="1"/>
                </a:cxn>
                <a:cxn ang="0">
                  <a:pos x="8" y="0"/>
                </a:cxn>
                <a:cxn ang="0">
                  <a:pos x="30" y="15"/>
                </a:cxn>
              </a:cxnLst>
              <a:rect l="0" t="0" r="r" b="b"/>
              <a:pathLst>
                <a:path w="30" h="15">
                  <a:moveTo>
                    <a:pt x="0" y="1"/>
                  </a:moveTo>
                  <a:cubicBezTo>
                    <a:pt x="2" y="0"/>
                    <a:pt x="5" y="0"/>
                    <a:pt x="8" y="0"/>
                  </a:cubicBezTo>
                  <a:cubicBezTo>
                    <a:pt x="17" y="0"/>
                    <a:pt x="25" y="6"/>
                    <a:pt x="30" y="1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5" name="Freeform 190"/>
            <p:cNvSpPr>
              <a:spLocks/>
            </p:cNvSpPr>
            <p:nvPr/>
          </p:nvSpPr>
          <p:spPr bwMode="auto">
            <a:xfrm>
              <a:off x="6246813" y="1917701"/>
              <a:ext cx="39688" cy="109538"/>
            </a:xfrm>
            <a:custGeom>
              <a:avLst/>
              <a:gdLst/>
              <a:ahLst/>
              <a:cxnLst>
                <a:cxn ang="0">
                  <a:pos x="11" y="0"/>
                </a:cxn>
                <a:cxn ang="0">
                  <a:pos x="14" y="16"/>
                </a:cxn>
                <a:cxn ang="0">
                  <a:pos x="0" y="44"/>
                </a:cxn>
                <a:cxn ang="0">
                  <a:pos x="21" y="56"/>
                </a:cxn>
              </a:cxnLst>
              <a:rect l="0" t="0" r="r" b="b"/>
              <a:pathLst>
                <a:path w="21" h="56">
                  <a:moveTo>
                    <a:pt x="11" y="0"/>
                  </a:moveTo>
                  <a:cubicBezTo>
                    <a:pt x="13" y="4"/>
                    <a:pt x="14" y="10"/>
                    <a:pt x="14" y="16"/>
                  </a:cubicBezTo>
                  <a:cubicBezTo>
                    <a:pt x="14" y="26"/>
                    <a:pt x="6" y="38"/>
                    <a:pt x="0" y="44"/>
                  </a:cubicBezTo>
                  <a:cubicBezTo>
                    <a:pt x="9" y="46"/>
                    <a:pt x="15" y="50"/>
                    <a:pt x="21" y="56"/>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6" name="Freeform 191"/>
            <p:cNvSpPr>
              <a:spLocks/>
            </p:cNvSpPr>
            <p:nvPr/>
          </p:nvSpPr>
          <p:spPr bwMode="auto">
            <a:xfrm>
              <a:off x="5997576" y="1935163"/>
              <a:ext cx="134938" cy="196850"/>
            </a:xfrm>
            <a:custGeom>
              <a:avLst/>
              <a:gdLst/>
              <a:ahLst/>
              <a:cxnLst>
                <a:cxn ang="0">
                  <a:pos x="69" y="69"/>
                </a:cxn>
                <a:cxn ang="0">
                  <a:pos x="47" y="41"/>
                </a:cxn>
                <a:cxn ang="0">
                  <a:pos x="57" y="21"/>
                </a:cxn>
                <a:cxn ang="0">
                  <a:pos x="39" y="0"/>
                </a:cxn>
                <a:cxn ang="0">
                  <a:pos x="22" y="21"/>
                </a:cxn>
                <a:cxn ang="0">
                  <a:pos x="31" y="41"/>
                </a:cxn>
                <a:cxn ang="0">
                  <a:pos x="0" y="101"/>
                </a:cxn>
                <a:cxn ang="0">
                  <a:pos x="36" y="101"/>
                </a:cxn>
              </a:cxnLst>
              <a:rect l="0" t="0" r="r" b="b"/>
              <a:pathLst>
                <a:path w="69" h="101">
                  <a:moveTo>
                    <a:pt x="69" y="69"/>
                  </a:moveTo>
                  <a:cubicBezTo>
                    <a:pt x="66" y="53"/>
                    <a:pt x="62" y="45"/>
                    <a:pt x="47" y="41"/>
                  </a:cubicBezTo>
                  <a:cubicBezTo>
                    <a:pt x="51" y="37"/>
                    <a:pt x="57" y="29"/>
                    <a:pt x="57" y="21"/>
                  </a:cubicBezTo>
                  <a:cubicBezTo>
                    <a:pt x="57" y="8"/>
                    <a:pt x="49" y="0"/>
                    <a:pt x="39" y="0"/>
                  </a:cubicBezTo>
                  <a:cubicBezTo>
                    <a:pt x="29" y="0"/>
                    <a:pt x="21" y="9"/>
                    <a:pt x="22" y="21"/>
                  </a:cubicBezTo>
                  <a:cubicBezTo>
                    <a:pt x="22" y="29"/>
                    <a:pt x="27" y="37"/>
                    <a:pt x="31" y="41"/>
                  </a:cubicBezTo>
                  <a:cubicBezTo>
                    <a:pt x="11" y="47"/>
                    <a:pt x="0" y="73"/>
                    <a:pt x="0" y="101"/>
                  </a:cubicBezTo>
                  <a:cubicBezTo>
                    <a:pt x="36" y="101"/>
                    <a:pt x="36" y="101"/>
                    <a:pt x="36" y="101"/>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7" name="Freeform 192"/>
            <p:cNvSpPr>
              <a:spLocks/>
            </p:cNvSpPr>
            <p:nvPr/>
          </p:nvSpPr>
          <p:spPr bwMode="auto">
            <a:xfrm>
              <a:off x="6318251" y="1935163"/>
              <a:ext cx="139700" cy="233363"/>
            </a:xfrm>
            <a:custGeom>
              <a:avLst/>
              <a:gdLst/>
              <a:ahLst/>
              <a:cxnLst>
                <a:cxn ang="0">
                  <a:pos x="0" y="63"/>
                </a:cxn>
                <a:cxn ang="0">
                  <a:pos x="20" y="49"/>
                </a:cxn>
                <a:cxn ang="0">
                  <a:pos x="9" y="26"/>
                </a:cxn>
                <a:cxn ang="0">
                  <a:pos x="29" y="0"/>
                </a:cxn>
                <a:cxn ang="0">
                  <a:pos x="50" y="26"/>
                </a:cxn>
                <a:cxn ang="0">
                  <a:pos x="39" y="49"/>
                </a:cxn>
                <a:cxn ang="0">
                  <a:pos x="72" y="114"/>
                </a:cxn>
                <a:cxn ang="0">
                  <a:pos x="10" y="119"/>
                </a:cxn>
              </a:cxnLst>
              <a:rect l="0" t="0" r="r" b="b"/>
              <a:pathLst>
                <a:path w="72" h="120">
                  <a:moveTo>
                    <a:pt x="0" y="63"/>
                  </a:moveTo>
                  <a:cubicBezTo>
                    <a:pt x="5" y="56"/>
                    <a:pt x="12" y="51"/>
                    <a:pt x="20" y="49"/>
                  </a:cubicBezTo>
                  <a:cubicBezTo>
                    <a:pt x="15" y="44"/>
                    <a:pt x="9" y="35"/>
                    <a:pt x="9" y="26"/>
                  </a:cubicBezTo>
                  <a:cubicBezTo>
                    <a:pt x="8" y="11"/>
                    <a:pt x="18" y="0"/>
                    <a:pt x="29" y="0"/>
                  </a:cubicBezTo>
                  <a:cubicBezTo>
                    <a:pt x="41" y="0"/>
                    <a:pt x="50" y="11"/>
                    <a:pt x="50" y="26"/>
                  </a:cubicBezTo>
                  <a:cubicBezTo>
                    <a:pt x="50" y="34"/>
                    <a:pt x="44" y="44"/>
                    <a:pt x="39" y="49"/>
                  </a:cubicBezTo>
                  <a:cubicBezTo>
                    <a:pt x="63" y="56"/>
                    <a:pt x="72" y="82"/>
                    <a:pt x="72" y="114"/>
                  </a:cubicBezTo>
                  <a:cubicBezTo>
                    <a:pt x="72" y="118"/>
                    <a:pt x="35" y="120"/>
                    <a:pt x="10" y="11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4" name="Groupe 275"/>
          <p:cNvGrpSpPr/>
          <p:nvPr/>
        </p:nvGrpSpPr>
        <p:grpSpPr>
          <a:xfrm>
            <a:off x="4558434" y="2159075"/>
            <a:ext cx="737960" cy="733384"/>
            <a:chOff x="485775" y="2794001"/>
            <a:chExt cx="346076" cy="388938"/>
          </a:xfrm>
        </p:grpSpPr>
        <p:sp>
          <p:nvSpPr>
            <p:cNvPr id="89"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0"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1"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2"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3"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4"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5"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6"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7"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8"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9"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00"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grpSp>
        <p:nvGrpSpPr>
          <p:cNvPr id="15" name="Groupe 564"/>
          <p:cNvGrpSpPr/>
          <p:nvPr/>
        </p:nvGrpSpPr>
        <p:grpSpPr>
          <a:xfrm>
            <a:off x="7283419" y="1900327"/>
            <a:ext cx="1287831" cy="1168677"/>
            <a:chOff x="2917826" y="947738"/>
            <a:chExt cx="331788" cy="292101"/>
          </a:xfrm>
        </p:grpSpPr>
        <p:sp>
          <p:nvSpPr>
            <p:cNvPr id="102" name="Freeform 122"/>
            <p:cNvSpPr>
              <a:spLocks/>
            </p:cNvSpPr>
            <p:nvPr/>
          </p:nvSpPr>
          <p:spPr bwMode="auto">
            <a:xfrm>
              <a:off x="2917826" y="947738"/>
              <a:ext cx="293688" cy="290513"/>
            </a:xfrm>
            <a:custGeom>
              <a:avLst/>
              <a:gdLst/>
              <a:ahLst/>
              <a:cxnLst>
                <a:cxn ang="0">
                  <a:pos x="114" y="70"/>
                </a:cxn>
                <a:cxn ang="0">
                  <a:pos x="119" y="68"/>
                </a:cxn>
                <a:cxn ang="0">
                  <a:pos x="136" y="76"/>
                </a:cxn>
                <a:cxn ang="0">
                  <a:pos x="133" y="57"/>
                </a:cxn>
                <a:cxn ang="0">
                  <a:pos x="151" y="51"/>
                </a:cxn>
                <a:cxn ang="0">
                  <a:pos x="137" y="39"/>
                </a:cxn>
                <a:cxn ang="0">
                  <a:pos x="148" y="23"/>
                </a:cxn>
                <a:cxn ang="0">
                  <a:pos x="129" y="22"/>
                </a:cxn>
                <a:cxn ang="0">
                  <a:pos x="126" y="3"/>
                </a:cxn>
                <a:cxn ang="0">
                  <a:pos x="112" y="15"/>
                </a:cxn>
                <a:cxn ang="0">
                  <a:pos x="97" y="2"/>
                </a:cxn>
                <a:cxn ang="0">
                  <a:pos x="94" y="21"/>
                </a:cxn>
                <a:cxn ang="0">
                  <a:pos x="75" y="20"/>
                </a:cxn>
                <a:cxn ang="0">
                  <a:pos x="84" y="36"/>
                </a:cxn>
                <a:cxn ang="0">
                  <a:pos x="69" y="48"/>
                </a:cxn>
                <a:cxn ang="0">
                  <a:pos x="86" y="55"/>
                </a:cxn>
                <a:cxn ang="0">
                  <a:pos x="81" y="73"/>
                </a:cxn>
                <a:cxn ang="0">
                  <a:pos x="99" y="75"/>
                </a:cxn>
                <a:cxn ang="0">
                  <a:pos x="89" y="91"/>
                </a:cxn>
                <a:cxn ang="0">
                  <a:pos x="104" y="102"/>
                </a:cxn>
                <a:cxn ang="0">
                  <a:pos x="88" y="110"/>
                </a:cxn>
                <a:cxn ang="0">
                  <a:pos x="95" y="127"/>
                </a:cxn>
                <a:cxn ang="0">
                  <a:pos x="77" y="126"/>
                </a:cxn>
                <a:cxn ang="0">
                  <a:pos x="74" y="145"/>
                </a:cxn>
                <a:cxn ang="0">
                  <a:pos x="59" y="135"/>
                </a:cxn>
                <a:cxn ang="0">
                  <a:pos x="48" y="150"/>
                </a:cxn>
                <a:cxn ang="0">
                  <a:pos x="39" y="133"/>
                </a:cxn>
                <a:cxn ang="0">
                  <a:pos x="23" y="140"/>
                </a:cxn>
                <a:cxn ang="0">
                  <a:pos x="23" y="122"/>
                </a:cxn>
                <a:cxn ang="0">
                  <a:pos x="5" y="120"/>
                </a:cxn>
                <a:cxn ang="0">
                  <a:pos x="15" y="104"/>
                </a:cxn>
                <a:cxn ang="0">
                  <a:pos x="0" y="93"/>
                </a:cxn>
                <a:cxn ang="0">
                  <a:pos x="17" y="85"/>
                </a:cxn>
                <a:cxn ang="0">
                  <a:pos x="9" y="68"/>
                </a:cxn>
                <a:cxn ang="0">
                  <a:pos x="28" y="69"/>
                </a:cxn>
                <a:cxn ang="0">
                  <a:pos x="30" y="51"/>
                </a:cxn>
                <a:cxn ang="0">
                  <a:pos x="45" y="60"/>
                </a:cxn>
                <a:cxn ang="0">
                  <a:pos x="56" y="46"/>
                </a:cxn>
                <a:cxn ang="0">
                  <a:pos x="65" y="62"/>
                </a:cxn>
              </a:cxnLst>
              <a:rect l="0" t="0" r="r" b="b"/>
              <a:pathLst>
                <a:path w="151" h="150">
                  <a:moveTo>
                    <a:pt x="109" y="84"/>
                  </a:moveTo>
                  <a:cubicBezTo>
                    <a:pt x="114" y="70"/>
                    <a:pt x="114" y="70"/>
                    <a:pt x="114" y="70"/>
                  </a:cubicBezTo>
                  <a:cubicBezTo>
                    <a:pt x="114" y="69"/>
                    <a:pt x="115" y="69"/>
                    <a:pt x="116" y="69"/>
                  </a:cubicBezTo>
                  <a:cubicBezTo>
                    <a:pt x="117" y="69"/>
                    <a:pt x="118" y="69"/>
                    <a:pt x="119" y="68"/>
                  </a:cubicBezTo>
                  <a:cubicBezTo>
                    <a:pt x="129" y="80"/>
                    <a:pt x="129" y="80"/>
                    <a:pt x="129" y="80"/>
                  </a:cubicBezTo>
                  <a:cubicBezTo>
                    <a:pt x="136" y="76"/>
                    <a:pt x="136" y="76"/>
                    <a:pt x="136" y="76"/>
                  </a:cubicBezTo>
                  <a:cubicBezTo>
                    <a:pt x="130" y="61"/>
                    <a:pt x="130" y="61"/>
                    <a:pt x="130" y="61"/>
                  </a:cubicBezTo>
                  <a:cubicBezTo>
                    <a:pt x="131" y="60"/>
                    <a:pt x="132" y="58"/>
                    <a:pt x="133" y="57"/>
                  </a:cubicBezTo>
                  <a:cubicBezTo>
                    <a:pt x="149" y="59"/>
                    <a:pt x="149" y="59"/>
                    <a:pt x="149" y="59"/>
                  </a:cubicBezTo>
                  <a:cubicBezTo>
                    <a:pt x="151" y="51"/>
                    <a:pt x="151" y="51"/>
                    <a:pt x="151" y="51"/>
                  </a:cubicBezTo>
                  <a:cubicBezTo>
                    <a:pt x="138" y="44"/>
                    <a:pt x="138" y="44"/>
                    <a:pt x="138" y="44"/>
                  </a:cubicBezTo>
                  <a:cubicBezTo>
                    <a:pt x="138" y="42"/>
                    <a:pt x="138" y="40"/>
                    <a:pt x="137" y="39"/>
                  </a:cubicBezTo>
                  <a:cubicBezTo>
                    <a:pt x="151" y="30"/>
                    <a:pt x="151" y="30"/>
                    <a:pt x="151" y="30"/>
                  </a:cubicBezTo>
                  <a:cubicBezTo>
                    <a:pt x="148" y="23"/>
                    <a:pt x="148" y="23"/>
                    <a:pt x="148" y="23"/>
                  </a:cubicBezTo>
                  <a:cubicBezTo>
                    <a:pt x="132" y="26"/>
                    <a:pt x="132" y="26"/>
                    <a:pt x="132" y="26"/>
                  </a:cubicBezTo>
                  <a:cubicBezTo>
                    <a:pt x="131" y="24"/>
                    <a:pt x="130" y="23"/>
                    <a:pt x="129" y="22"/>
                  </a:cubicBezTo>
                  <a:cubicBezTo>
                    <a:pt x="134" y="7"/>
                    <a:pt x="134" y="7"/>
                    <a:pt x="134" y="7"/>
                  </a:cubicBezTo>
                  <a:cubicBezTo>
                    <a:pt x="126" y="3"/>
                    <a:pt x="126" y="3"/>
                    <a:pt x="126" y="3"/>
                  </a:cubicBezTo>
                  <a:cubicBezTo>
                    <a:pt x="117" y="16"/>
                    <a:pt x="117" y="16"/>
                    <a:pt x="117" y="16"/>
                  </a:cubicBezTo>
                  <a:cubicBezTo>
                    <a:pt x="115" y="15"/>
                    <a:pt x="113" y="15"/>
                    <a:pt x="112" y="15"/>
                  </a:cubicBezTo>
                  <a:cubicBezTo>
                    <a:pt x="106" y="0"/>
                    <a:pt x="106" y="0"/>
                    <a:pt x="106" y="0"/>
                  </a:cubicBezTo>
                  <a:cubicBezTo>
                    <a:pt x="97" y="2"/>
                    <a:pt x="97" y="2"/>
                    <a:pt x="97" y="2"/>
                  </a:cubicBezTo>
                  <a:cubicBezTo>
                    <a:pt x="98" y="18"/>
                    <a:pt x="98" y="18"/>
                    <a:pt x="98" y="18"/>
                  </a:cubicBezTo>
                  <a:cubicBezTo>
                    <a:pt x="96" y="19"/>
                    <a:pt x="95" y="19"/>
                    <a:pt x="94" y="21"/>
                  </a:cubicBezTo>
                  <a:cubicBezTo>
                    <a:pt x="80" y="13"/>
                    <a:pt x="80" y="13"/>
                    <a:pt x="80" y="13"/>
                  </a:cubicBezTo>
                  <a:cubicBezTo>
                    <a:pt x="75" y="20"/>
                    <a:pt x="75" y="20"/>
                    <a:pt x="75" y="20"/>
                  </a:cubicBezTo>
                  <a:cubicBezTo>
                    <a:pt x="85" y="31"/>
                    <a:pt x="85" y="31"/>
                    <a:pt x="85" y="31"/>
                  </a:cubicBezTo>
                  <a:cubicBezTo>
                    <a:pt x="84" y="33"/>
                    <a:pt x="84" y="35"/>
                    <a:pt x="84" y="36"/>
                  </a:cubicBezTo>
                  <a:cubicBezTo>
                    <a:pt x="68" y="40"/>
                    <a:pt x="68" y="40"/>
                    <a:pt x="68" y="40"/>
                  </a:cubicBezTo>
                  <a:cubicBezTo>
                    <a:pt x="69" y="48"/>
                    <a:pt x="69" y="48"/>
                    <a:pt x="69" y="48"/>
                  </a:cubicBezTo>
                  <a:cubicBezTo>
                    <a:pt x="84" y="50"/>
                    <a:pt x="84" y="50"/>
                    <a:pt x="84" y="50"/>
                  </a:cubicBezTo>
                  <a:cubicBezTo>
                    <a:pt x="85" y="52"/>
                    <a:pt x="85" y="53"/>
                    <a:pt x="86" y="55"/>
                  </a:cubicBezTo>
                  <a:cubicBezTo>
                    <a:pt x="77" y="68"/>
                    <a:pt x="77" y="68"/>
                    <a:pt x="77" y="68"/>
                  </a:cubicBezTo>
                  <a:cubicBezTo>
                    <a:pt x="81" y="73"/>
                    <a:pt x="81" y="73"/>
                    <a:pt x="81" y="73"/>
                  </a:cubicBezTo>
                  <a:cubicBezTo>
                    <a:pt x="95" y="68"/>
                    <a:pt x="95" y="68"/>
                    <a:pt x="95" y="68"/>
                  </a:cubicBezTo>
                  <a:cubicBezTo>
                    <a:pt x="99" y="75"/>
                    <a:pt x="99" y="75"/>
                    <a:pt x="99" y="75"/>
                  </a:cubicBezTo>
                  <a:cubicBezTo>
                    <a:pt x="88" y="85"/>
                    <a:pt x="88" y="85"/>
                    <a:pt x="88" y="85"/>
                  </a:cubicBezTo>
                  <a:cubicBezTo>
                    <a:pt x="88" y="87"/>
                    <a:pt x="89" y="89"/>
                    <a:pt x="89" y="91"/>
                  </a:cubicBezTo>
                  <a:cubicBezTo>
                    <a:pt x="104" y="93"/>
                    <a:pt x="104" y="93"/>
                    <a:pt x="104" y="93"/>
                  </a:cubicBezTo>
                  <a:cubicBezTo>
                    <a:pt x="104" y="102"/>
                    <a:pt x="104" y="102"/>
                    <a:pt x="104" y="102"/>
                  </a:cubicBezTo>
                  <a:cubicBezTo>
                    <a:pt x="89" y="104"/>
                    <a:pt x="89" y="104"/>
                    <a:pt x="89" y="104"/>
                  </a:cubicBezTo>
                  <a:cubicBezTo>
                    <a:pt x="89" y="106"/>
                    <a:pt x="88" y="108"/>
                    <a:pt x="88" y="110"/>
                  </a:cubicBezTo>
                  <a:cubicBezTo>
                    <a:pt x="99" y="120"/>
                    <a:pt x="99" y="120"/>
                    <a:pt x="99" y="120"/>
                  </a:cubicBezTo>
                  <a:cubicBezTo>
                    <a:pt x="95" y="127"/>
                    <a:pt x="95" y="127"/>
                    <a:pt x="95" y="127"/>
                  </a:cubicBezTo>
                  <a:cubicBezTo>
                    <a:pt x="81" y="122"/>
                    <a:pt x="81" y="122"/>
                    <a:pt x="81" y="122"/>
                  </a:cubicBezTo>
                  <a:cubicBezTo>
                    <a:pt x="80" y="124"/>
                    <a:pt x="78" y="125"/>
                    <a:pt x="77" y="126"/>
                  </a:cubicBezTo>
                  <a:cubicBezTo>
                    <a:pt x="82" y="141"/>
                    <a:pt x="82" y="141"/>
                    <a:pt x="82" y="141"/>
                  </a:cubicBezTo>
                  <a:cubicBezTo>
                    <a:pt x="74" y="145"/>
                    <a:pt x="74" y="145"/>
                    <a:pt x="74" y="145"/>
                  </a:cubicBezTo>
                  <a:cubicBezTo>
                    <a:pt x="65" y="133"/>
                    <a:pt x="65" y="133"/>
                    <a:pt x="65" y="133"/>
                  </a:cubicBezTo>
                  <a:cubicBezTo>
                    <a:pt x="63" y="134"/>
                    <a:pt x="61" y="134"/>
                    <a:pt x="59" y="135"/>
                  </a:cubicBezTo>
                  <a:cubicBezTo>
                    <a:pt x="56" y="150"/>
                    <a:pt x="56" y="150"/>
                    <a:pt x="56" y="150"/>
                  </a:cubicBezTo>
                  <a:cubicBezTo>
                    <a:pt x="48" y="150"/>
                    <a:pt x="48" y="150"/>
                    <a:pt x="48" y="150"/>
                  </a:cubicBezTo>
                  <a:cubicBezTo>
                    <a:pt x="45" y="135"/>
                    <a:pt x="45" y="135"/>
                    <a:pt x="45" y="135"/>
                  </a:cubicBezTo>
                  <a:cubicBezTo>
                    <a:pt x="43" y="134"/>
                    <a:pt x="41" y="134"/>
                    <a:pt x="39" y="133"/>
                  </a:cubicBezTo>
                  <a:cubicBezTo>
                    <a:pt x="30" y="145"/>
                    <a:pt x="30" y="145"/>
                    <a:pt x="30" y="145"/>
                  </a:cubicBezTo>
                  <a:cubicBezTo>
                    <a:pt x="23" y="140"/>
                    <a:pt x="23" y="140"/>
                    <a:pt x="23" y="140"/>
                  </a:cubicBezTo>
                  <a:cubicBezTo>
                    <a:pt x="28" y="126"/>
                    <a:pt x="28" y="126"/>
                    <a:pt x="28" y="126"/>
                  </a:cubicBezTo>
                  <a:cubicBezTo>
                    <a:pt x="26" y="125"/>
                    <a:pt x="25" y="124"/>
                    <a:pt x="23" y="122"/>
                  </a:cubicBezTo>
                  <a:cubicBezTo>
                    <a:pt x="9" y="127"/>
                    <a:pt x="9" y="127"/>
                    <a:pt x="9" y="127"/>
                  </a:cubicBezTo>
                  <a:cubicBezTo>
                    <a:pt x="5" y="120"/>
                    <a:pt x="5" y="120"/>
                    <a:pt x="5" y="120"/>
                  </a:cubicBezTo>
                  <a:cubicBezTo>
                    <a:pt x="17" y="110"/>
                    <a:pt x="17" y="110"/>
                    <a:pt x="17" y="110"/>
                  </a:cubicBezTo>
                  <a:cubicBezTo>
                    <a:pt x="16" y="108"/>
                    <a:pt x="15" y="106"/>
                    <a:pt x="15" y="104"/>
                  </a:cubicBezTo>
                  <a:cubicBezTo>
                    <a:pt x="0" y="102"/>
                    <a:pt x="0" y="102"/>
                    <a:pt x="0" y="102"/>
                  </a:cubicBezTo>
                  <a:cubicBezTo>
                    <a:pt x="0" y="93"/>
                    <a:pt x="0" y="93"/>
                    <a:pt x="0" y="93"/>
                  </a:cubicBezTo>
                  <a:cubicBezTo>
                    <a:pt x="15" y="91"/>
                    <a:pt x="15" y="91"/>
                    <a:pt x="15" y="91"/>
                  </a:cubicBezTo>
                  <a:cubicBezTo>
                    <a:pt x="15" y="89"/>
                    <a:pt x="16" y="87"/>
                    <a:pt x="17" y="85"/>
                  </a:cubicBezTo>
                  <a:cubicBezTo>
                    <a:pt x="5" y="75"/>
                    <a:pt x="5" y="75"/>
                    <a:pt x="5" y="75"/>
                  </a:cubicBezTo>
                  <a:cubicBezTo>
                    <a:pt x="9" y="68"/>
                    <a:pt x="9" y="68"/>
                    <a:pt x="9" y="68"/>
                  </a:cubicBezTo>
                  <a:cubicBezTo>
                    <a:pt x="23" y="73"/>
                    <a:pt x="23" y="73"/>
                    <a:pt x="23" y="73"/>
                  </a:cubicBezTo>
                  <a:cubicBezTo>
                    <a:pt x="25" y="72"/>
                    <a:pt x="26" y="70"/>
                    <a:pt x="28" y="69"/>
                  </a:cubicBezTo>
                  <a:cubicBezTo>
                    <a:pt x="23" y="55"/>
                    <a:pt x="23" y="55"/>
                    <a:pt x="23" y="55"/>
                  </a:cubicBezTo>
                  <a:cubicBezTo>
                    <a:pt x="30" y="51"/>
                    <a:pt x="30" y="51"/>
                    <a:pt x="30" y="51"/>
                  </a:cubicBezTo>
                  <a:cubicBezTo>
                    <a:pt x="39" y="62"/>
                    <a:pt x="39" y="62"/>
                    <a:pt x="39" y="62"/>
                  </a:cubicBezTo>
                  <a:cubicBezTo>
                    <a:pt x="41" y="61"/>
                    <a:pt x="43" y="61"/>
                    <a:pt x="45" y="60"/>
                  </a:cubicBezTo>
                  <a:cubicBezTo>
                    <a:pt x="48" y="46"/>
                    <a:pt x="48" y="46"/>
                    <a:pt x="48" y="46"/>
                  </a:cubicBezTo>
                  <a:cubicBezTo>
                    <a:pt x="56" y="46"/>
                    <a:pt x="56" y="46"/>
                    <a:pt x="56" y="46"/>
                  </a:cubicBezTo>
                  <a:cubicBezTo>
                    <a:pt x="59" y="60"/>
                    <a:pt x="59" y="60"/>
                    <a:pt x="59" y="60"/>
                  </a:cubicBezTo>
                  <a:cubicBezTo>
                    <a:pt x="61" y="61"/>
                    <a:pt x="63" y="61"/>
                    <a:pt x="65" y="62"/>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3" name="Oval 123"/>
            <p:cNvSpPr>
              <a:spLocks noChangeArrowheads="1"/>
            </p:cNvSpPr>
            <p:nvPr/>
          </p:nvSpPr>
          <p:spPr bwMode="auto">
            <a:xfrm>
              <a:off x="2990851" y="1108076"/>
              <a:ext cx="57150" cy="58738"/>
            </a:xfrm>
            <a:prstGeom prst="ellips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4" name="Oval 124"/>
            <p:cNvSpPr>
              <a:spLocks noChangeArrowheads="1"/>
            </p:cNvSpPr>
            <p:nvPr/>
          </p:nvSpPr>
          <p:spPr bwMode="auto">
            <a:xfrm>
              <a:off x="3105151" y="1003301"/>
              <a:ext cx="53975" cy="52388"/>
            </a:xfrm>
            <a:prstGeom prst="ellips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5" name="Freeform 125"/>
            <p:cNvSpPr>
              <a:spLocks/>
            </p:cNvSpPr>
            <p:nvPr/>
          </p:nvSpPr>
          <p:spPr bwMode="auto">
            <a:xfrm>
              <a:off x="3121026" y="1111251"/>
              <a:ext cx="128588" cy="128588"/>
            </a:xfrm>
            <a:custGeom>
              <a:avLst/>
              <a:gdLst/>
              <a:ahLst/>
              <a:cxnLst>
                <a:cxn ang="0">
                  <a:pos x="3" y="1"/>
                </a:cxn>
                <a:cxn ang="0">
                  <a:pos x="12" y="8"/>
                </a:cxn>
                <a:cxn ang="0">
                  <a:pos x="18" y="0"/>
                </a:cxn>
                <a:cxn ang="0">
                  <a:pos x="21" y="0"/>
                </a:cxn>
                <a:cxn ang="0">
                  <a:pos x="26" y="9"/>
                </a:cxn>
                <a:cxn ang="0">
                  <a:pos x="30" y="9"/>
                </a:cxn>
                <a:cxn ang="0">
                  <a:pos x="32" y="0"/>
                </a:cxn>
                <a:cxn ang="0">
                  <a:pos x="37" y="0"/>
                </a:cxn>
                <a:cxn ang="0">
                  <a:pos x="38" y="9"/>
                </a:cxn>
                <a:cxn ang="0">
                  <a:pos x="42" y="10"/>
                </a:cxn>
                <a:cxn ang="0">
                  <a:pos x="48" y="3"/>
                </a:cxn>
                <a:cxn ang="0">
                  <a:pos x="53" y="6"/>
                </a:cxn>
                <a:cxn ang="0">
                  <a:pos x="49" y="15"/>
                </a:cxn>
                <a:cxn ang="0">
                  <a:pos x="52" y="18"/>
                </a:cxn>
                <a:cxn ang="0">
                  <a:pos x="61" y="15"/>
                </a:cxn>
                <a:cxn ang="0">
                  <a:pos x="64" y="19"/>
                </a:cxn>
                <a:cxn ang="0">
                  <a:pos x="56" y="25"/>
                </a:cxn>
                <a:cxn ang="0">
                  <a:pos x="57" y="29"/>
                </a:cxn>
                <a:cxn ang="0">
                  <a:pos x="66" y="31"/>
                </a:cxn>
                <a:cxn ang="0">
                  <a:pos x="66" y="36"/>
                </a:cxn>
                <a:cxn ang="0">
                  <a:pos x="57" y="38"/>
                </a:cxn>
                <a:cxn ang="0">
                  <a:pos x="56" y="41"/>
                </a:cxn>
                <a:cxn ang="0">
                  <a:pos x="63" y="48"/>
                </a:cxn>
                <a:cxn ang="0">
                  <a:pos x="60" y="52"/>
                </a:cxn>
                <a:cxn ang="0">
                  <a:pos x="51" y="49"/>
                </a:cxn>
                <a:cxn ang="0">
                  <a:pos x="49" y="51"/>
                </a:cxn>
                <a:cxn ang="0">
                  <a:pos x="52" y="60"/>
                </a:cxn>
                <a:cxn ang="0">
                  <a:pos x="47" y="63"/>
                </a:cxn>
                <a:cxn ang="0">
                  <a:pos x="41" y="56"/>
                </a:cxn>
                <a:cxn ang="0">
                  <a:pos x="37" y="56"/>
                </a:cxn>
                <a:cxn ang="0">
                  <a:pos x="35" y="66"/>
                </a:cxn>
                <a:cxn ang="0">
                  <a:pos x="30" y="66"/>
                </a:cxn>
                <a:cxn ang="0">
                  <a:pos x="29" y="56"/>
                </a:cxn>
                <a:cxn ang="0">
                  <a:pos x="25" y="55"/>
                </a:cxn>
                <a:cxn ang="0">
                  <a:pos x="19" y="62"/>
                </a:cxn>
                <a:cxn ang="0">
                  <a:pos x="14" y="60"/>
                </a:cxn>
                <a:cxn ang="0">
                  <a:pos x="17" y="51"/>
                </a:cxn>
                <a:cxn ang="0">
                  <a:pos x="15" y="48"/>
                </a:cxn>
                <a:cxn ang="0">
                  <a:pos x="6" y="51"/>
                </a:cxn>
                <a:cxn ang="0">
                  <a:pos x="3" y="46"/>
                </a:cxn>
                <a:cxn ang="0">
                  <a:pos x="11" y="40"/>
                </a:cxn>
                <a:cxn ang="0">
                  <a:pos x="10" y="37"/>
                </a:cxn>
                <a:cxn ang="0">
                  <a:pos x="0" y="35"/>
                </a:cxn>
                <a:cxn ang="0">
                  <a:pos x="1" y="29"/>
                </a:cxn>
                <a:cxn ang="0">
                  <a:pos x="10" y="28"/>
                </a:cxn>
                <a:cxn ang="0">
                  <a:pos x="11" y="24"/>
                </a:cxn>
                <a:cxn ang="0">
                  <a:pos x="4" y="18"/>
                </a:cxn>
                <a:cxn ang="0">
                  <a:pos x="7" y="13"/>
                </a:cxn>
                <a:cxn ang="0">
                  <a:pos x="16" y="17"/>
                </a:cxn>
                <a:cxn ang="0">
                  <a:pos x="18" y="14"/>
                </a:cxn>
              </a:cxnLst>
              <a:rect l="0" t="0" r="r" b="b"/>
              <a:pathLst>
                <a:path w="66" h="66">
                  <a:moveTo>
                    <a:pt x="3" y="1"/>
                  </a:moveTo>
                  <a:cubicBezTo>
                    <a:pt x="12" y="8"/>
                    <a:pt x="12" y="8"/>
                    <a:pt x="12" y="8"/>
                  </a:cubicBezTo>
                  <a:cubicBezTo>
                    <a:pt x="18" y="0"/>
                    <a:pt x="18" y="0"/>
                    <a:pt x="18" y="0"/>
                  </a:cubicBezTo>
                  <a:cubicBezTo>
                    <a:pt x="19" y="0"/>
                    <a:pt x="20" y="0"/>
                    <a:pt x="21" y="0"/>
                  </a:cubicBezTo>
                  <a:cubicBezTo>
                    <a:pt x="26" y="9"/>
                    <a:pt x="26" y="9"/>
                    <a:pt x="26" y="9"/>
                  </a:cubicBezTo>
                  <a:cubicBezTo>
                    <a:pt x="30" y="9"/>
                    <a:pt x="30" y="9"/>
                    <a:pt x="30" y="9"/>
                  </a:cubicBezTo>
                  <a:cubicBezTo>
                    <a:pt x="32" y="0"/>
                    <a:pt x="32" y="0"/>
                    <a:pt x="32" y="0"/>
                  </a:cubicBezTo>
                  <a:cubicBezTo>
                    <a:pt x="37" y="0"/>
                    <a:pt x="37" y="0"/>
                    <a:pt x="37" y="0"/>
                  </a:cubicBezTo>
                  <a:cubicBezTo>
                    <a:pt x="38" y="9"/>
                    <a:pt x="38" y="9"/>
                    <a:pt x="38" y="9"/>
                  </a:cubicBezTo>
                  <a:cubicBezTo>
                    <a:pt x="40" y="10"/>
                    <a:pt x="41" y="10"/>
                    <a:pt x="42" y="10"/>
                  </a:cubicBezTo>
                  <a:cubicBezTo>
                    <a:pt x="48" y="3"/>
                    <a:pt x="48" y="3"/>
                    <a:pt x="48" y="3"/>
                  </a:cubicBezTo>
                  <a:cubicBezTo>
                    <a:pt x="53" y="6"/>
                    <a:pt x="53" y="6"/>
                    <a:pt x="53" y="6"/>
                  </a:cubicBezTo>
                  <a:cubicBezTo>
                    <a:pt x="49" y="15"/>
                    <a:pt x="49" y="15"/>
                    <a:pt x="49" y="15"/>
                  </a:cubicBezTo>
                  <a:cubicBezTo>
                    <a:pt x="50" y="16"/>
                    <a:pt x="51" y="17"/>
                    <a:pt x="52" y="18"/>
                  </a:cubicBezTo>
                  <a:cubicBezTo>
                    <a:pt x="61" y="15"/>
                    <a:pt x="61" y="15"/>
                    <a:pt x="61" y="15"/>
                  </a:cubicBezTo>
                  <a:cubicBezTo>
                    <a:pt x="64" y="19"/>
                    <a:pt x="64" y="19"/>
                    <a:pt x="64" y="19"/>
                  </a:cubicBezTo>
                  <a:cubicBezTo>
                    <a:pt x="56" y="25"/>
                    <a:pt x="56" y="25"/>
                    <a:pt x="56" y="25"/>
                  </a:cubicBezTo>
                  <a:cubicBezTo>
                    <a:pt x="57" y="27"/>
                    <a:pt x="57" y="28"/>
                    <a:pt x="57" y="29"/>
                  </a:cubicBezTo>
                  <a:cubicBezTo>
                    <a:pt x="66" y="31"/>
                    <a:pt x="66" y="31"/>
                    <a:pt x="66" y="31"/>
                  </a:cubicBezTo>
                  <a:cubicBezTo>
                    <a:pt x="66" y="36"/>
                    <a:pt x="66" y="36"/>
                    <a:pt x="66" y="36"/>
                  </a:cubicBezTo>
                  <a:cubicBezTo>
                    <a:pt x="57" y="38"/>
                    <a:pt x="57" y="38"/>
                    <a:pt x="57" y="38"/>
                  </a:cubicBezTo>
                  <a:cubicBezTo>
                    <a:pt x="57" y="39"/>
                    <a:pt x="56" y="40"/>
                    <a:pt x="56" y="41"/>
                  </a:cubicBezTo>
                  <a:cubicBezTo>
                    <a:pt x="63" y="48"/>
                    <a:pt x="63" y="48"/>
                    <a:pt x="63" y="48"/>
                  </a:cubicBezTo>
                  <a:cubicBezTo>
                    <a:pt x="60" y="52"/>
                    <a:pt x="60" y="52"/>
                    <a:pt x="60" y="52"/>
                  </a:cubicBezTo>
                  <a:cubicBezTo>
                    <a:pt x="51" y="49"/>
                    <a:pt x="51" y="49"/>
                    <a:pt x="51" y="49"/>
                  </a:cubicBezTo>
                  <a:cubicBezTo>
                    <a:pt x="50" y="50"/>
                    <a:pt x="49" y="51"/>
                    <a:pt x="49" y="51"/>
                  </a:cubicBezTo>
                  <a:cubicBezTo>
                    <a:pt x="52" y="60"/>
                    <a:pt x="52" y="60"/>
                    <a:pt x="52" y="60"/>
                  </a:cubicBezTo>
                  <a:cubicBezTo>
                    <a:pt x="47" y="63"/>
                    <a:pt x="47" y="63"/>
                    <a:pt x="47" y="63"/>
                  </a:cubicBezTo>
                  <a:cubicBezTo>
                    <a:pt x="41" y="56"/>
                    <a:pt x="41" y="56"/>
                    <a:pt x="41" y="56"/>
                  </a:cubicBezTo>
                  <a:cubicBezTo>
                    <a:pt x="40" y="56"/>
                    <a:pt x="38" y="56"/>
                    <a:pt x="37" y="56"/>
                  </a:cubicBezTo>
                  <a:cubicBezTo>
                    <a:pt x="35" y="66"/>
                    <a:pt x="35" y="66"/>
                    <a:pt x="35" y="66"/>
                  </a:cubicBezTo>
                  <a:cubicBezTo>
                    <a:pt x="30" y="66"/>
                    <a:pt x="30" y="66"/>
                    <a:pt x="30" y="66"/>
                  </a:cubicBezTo>
                  <a:cubicBezTo>
                    <a:pt x="29" y="56"/>
                    <a:pt x="29" y="56"/>
                    <a:pt x="29" y="56"/>
                  </a:cubicBezTo>
                  <a:cubicBezTo>
                    <a:pt x="27" y="56"/>
                    <a:pt x="26" y="56"/>
                    <a:pt x="25" y="55"/>
                  </a:cubicBezTo>
                  <a:cubicBezTo>
                    <a:pt x="19" y="62"/>
                    <a:pt x="19" y="62"/>
                    <a:pt x="19" y="62"/>
                  </a:cubicBezTo>
                  <a:cubicBezTo>
                    <a:pt x="14" y="60"/>
                    <a:pt x="14" y="60"/>
                    <a:pt x="14" y="60"/>
                  </a:cubicBezTo>
                  <a:cubicBezTo>
                    <a:pt x="17" y="51"/>
                    <a:pt x="17" y="51"/>
                    <a:pt x="17" y="51"/>
                  </a:cubicBezTo>
                  <a:cubicBezTo>
                    <a:pt x="16" y="50"/>
                    <a:pt x="16" y="49"/>
                    <a:pt x="15" y="48"/>
                  </a:cubicBezTo>
                  <a:cubicBezTo>
                    <a:pt x="6" y="51"/>
                    <a:pt x="6" y="51"/>
                    <a:pt x="6" y="51"/>
                  </a:cubicBezTo>
                  <a:cubicBezTo>
                    <a:pt x="3" y="46"/>
                    <a:pt x="3" y="46"/>
                    <a:pt x="3" y="46"/>
                  </a:cubicBezTo>
                  <a:cubicBezTo>
                    <a:pt x="11" y="40"/>
                    <a:pt x="11" y="40"/>
                    <a:pt x="11" y="40"/>
                  </a:cubicBezTo>
                  <a:cubicBezTo>
                    <a:pt x="10" y="39"/>
                    <a:pt x="10" y="38"/>
                    <a:pt x="10" y="37"/>
                  </a:cubicBezTo>
                  <a:cubicBezTo>
                    <a:pt x="0" y="35"/>
                    <a:pt x="0" y="35"/>
                    <a:pt x="0" y="35"/>
                  </a:cubicBezTo>
                  <a:cubicBezTo>
                    <a:pt x="1" y="29"/>
                    <a:pt x="1" y="29"/>
                    <a:pt x="1" y="29"/>
                  </a:cubicBezTo>
                  <a:cubicBezTo>
                    <a:pt x="10" y="28"/>
                    <a:pt x="10" y="28"/>
                    <a:pt x="10" y="28"/>
                  </a:cubicBezTo>
                  <a:cubicBezTo>
                    <a:pt x="10" y="27"/>
                    <a:pt x="11" y="25"/>
                    <a:pt x="11" y="24"/>
                  </a:cubicBezTo>
                  <a:cubicBezTo>
                    <a:pt x="4" y="18"/>
                    <a:pt x="4" y="18"/>
                    <a:pt x="4" y="18"/>
                  </a:cubicBezTo>
                  <a:cubicBezTo>
                    <a:pt x="7" y="13"/>
                    <a:pt x="7" y="13"/>
                    <a:pt x="7" y="13"/>
                  </a:cubicBezTo>
                  <a:cubicBezTo>
                    <a:pt x="16" y="17"/>
                    <a:pt x="16" y="17"/>
                    <a:pt x="16" y="17"/>
                  </a:cubicBezTo>
                  <a:cubicBezTo>
                    <a:pt x="16" y="16"/>
                    <a:pt x="17" y="15"/>
                    <a:pt x="18" y="14"/>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6" name="Freeform 126"/>
            <p:cNvSpPr>
              <a:spLocks/>
            </p:cNvSpPr>
            <p:nvPr/>
          </p:nvSpPr>
          <p:spPr bwMode="auto">
            <a:xfrm>
              <a:off x="3167064" y="1154113"/>
              <a:ext cx="39688" cy="42863"/>
            </a:xfrm>
            <a:custGeom>
              <a:avLst/>
              <a:gdLst/>
              <a:ahLst/>
              <a:cxnLst>
                <a:cxn ang="0">
                  <a:pos x="16" y="3"/>
                </a:cxn>
                <a:cxn ang="0">
                  <a:pos x="18" y="16"/>
                </a:cxn>
                <a:cxn ang="0">
                  <a:pos x="5" y="19"/>
                </a:cxn>
                <a:cxn ang="0">
                  <a:pos x="3" y="6"/>
                </a:cxn>
                <a:cxn ang="0">
                  <a:pos x="16" y="3"/>
                </a:cxn>
              </a:cxnLst>
              <a:rect l="0" t="0" r="r" b="b"/>
              <a:pathLst>
                <a:path w="21" h="22">
                  <a:moveTo>
                    <a:pt x="16" y="3"/>
                  </a:moveTo>
                  <a:cubicBezTo>
                    <a:pt x="20" y="6"/>
                    <a:pt x="21" y="12"/>
                    <a:pt x="18" y="16"/>
                  </a:cubicBezTo>
                  <a:cubicBezTo>
                    <a:pt x="15" y="21"/>
                    <a:pt x="9" y="22"/>
                    <a:pt x="5" y="19"/>
                  </a:cubicBezTo>
                  <a:cubicBezTo>
                    <a:pt x="1" y="16"/>
                    <a:pt x="0" y="10"/>
                    <a:pt x="3" y="6"/>
                  </a:cubicBezTo>
                  <a:cubicBezTo>
                    <a:pt x="5" y="1"/>
                    <a:pt x="11" y="0"/>
                    <a:pt x="16" y="3"/>
                  </a:cubicBezTo>
                  <a:close/>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oup 3"/>
          <p:cNvGrpSpPr>
            <a:grpSpLocks noChangeAspect="1"/>
          </p:cNvGrpSpPr>
          <p:nvPr/>
        </p:nvGrpSpPr>
        <p:grpSpPr>
          <a:xfrm>
            <a:off x="956742" y="3785034"/>
            <a:ext cx="1143919" cy="1158727"/>
            <a:chOff x="1430312" y="2407455"/>
            <a:chExt cx="1224042" cy="1295434"/>
          </a:xfrm>
        </p:grpSpPr>
        <p:sp>
          <p:nvSpPr>
            <p:cNvPr id="137" name="Oval 136"/>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38" name="Oval 137"/>
            <p:cNvSpPr/>
            <p:nvPr/>
          </p:nvSpPr>
          <p:spPr bwMode="auto">
            <a:xfrm>
              <a:off x="1430312" y="2407455"/>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133" name="Group 3"/>
          <p:cNvGrpSpPr>
            <a:grpSpLocks noChangeAspect="1"/>
          </p:cNvGrpSpPr>
          <p:nvPr/>
        </p:nvGrpSpPr>
        <p:grpSpPr>
          <a:xfrm>
            <a:off x="7575479" y="3777173"/>
            <a:ext cx="1172121" cy="1198191"/>
            <a:chOff x="1373422" y="2395567"/>
            <a:chExt cx="1224042" cy="1307322"/>
          </a:xfrm>
        </p:grpSpPr>
        <p:sp>
          <p:nvSpPr>
            <p:cNvPr id="134" name="Oval 133"/>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35" name="Oval 134"/>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130" name="Group 3"/>
          <p:cNvGrpSpPr>
            <a:grpSpLocks noChangeAspect="1"/>
          </p:cNvGrpSpPr>
          <p:nvPr/>
        </p:nvGrpSpPr>
        <p:grpSpPr>
          <a:xfrm>
            <a:off x="5719582" y="3787806"/>
            <a:ext cx="1143919" cy="1158727"/>
            <a:chOff x="1430312" y="2407455"/>
            <a:chExt cx="1224042" cy="1295434"/>
          </a:xfrm>
        </p:grpSpPr>
        <p:sp>
          <p:nvSpPr>
            <p:cNvPr id="131" name="Oval 130"/>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32" name="Oval 131"/>
            <p:cNvSpPr/>
            <p:nvPr/>
          </p:nvSpPr>
          <p:spPr bwMode="auto">
            <a:xfrm>
              <a:off x="1430312" y="2407455"/>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124" name="Group 3"/>
          <p:cNvGrpSpPr>
            <a:grpSpLocks noChangeAspect="1"/>
          </p:cNvGrpSpPr>
          <p:nvPr/>
        </p:nvGrpSpPr>
        <p:grpSpPr>
          <a:xfrm>
            <a:off x="3381267" y="3743941"/>
            <a:ext cx="1182884" cy="1209193"/>
            <a:chOff x="1373422" y="2395567"/>
            <a:chExt cx="1224042" cy="1307322"/>
          </a:xfrm>
        </p:grpSpPr>
        <p:sp>
          <p:nvSpPr>
            <p:cNvPr id="125" name="Oval 124"/>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26" name="Oval 125"/>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sp>
        <p:nvSpPr>
          <p:cNvPr id="222" name="Oval 221"/>
          <p:cNvSpPr/>
          <p:nvPr/>
        </p:nvSpPr>
        <p:spPr>
          <a:xfrm>
            <a:off x="332631" y="3889253"/>
            <a:ext cx="9153554" cy="2921330"/>
          </a:xfrm>
          <a:prstGeom prst="ellipse">
            <a:avLst/>
          </a:prstGeom>
          <a:noFill/>
          <a:ln>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2" name="Title 1"/>
          <p:cNvSpPr>
            <a:spLocks noGrp="1"/>
          </p:cNvSpPr>
          <p:nvPr>
            <p:ph type="title"/>
          </p:nvPr>
        </p:nvSpPr>
        <p:spPr/>
        <p:txBody>
          <a:bodyPr/>
          <a:lstStyle/>
          <a:p>
            <a:r>
              <a:rPr lang="en-US" dirty="0" smtClean="0"/>
              <a:t>The application lifecycle from business to operations</a:t>
            </a:r>
            <a:endParaRPr lang="en-US" dirty="0"/>
          </a:p>
        </p:txBody>
      </p:sp>
      <p:sp>
        <p:nvSpPr>
          <p:cNvPr id="3" name="Content Placeholder 2"/>
          <p:cNvSpPr>
            <a:spLocks noGrp="1"/>
          </p:cNvSpPr>
          <p:nvPr>
            <p:ph idx="1"/>
          </p:nvPr>
        </p:nvSpPr>
        <p:spPr>
          <a:xfrm>
            <a:off x="3203597" y="6456618"/>
            <a:ext cx="3250254" cy="352931"/>
          </a:xfrm>
        </p:spPr>
        <p:txBody>
          <a:bodyPr/>
          <a:lstStyle/>
          <a:p>
            <a:pPr>
              <a:buNone/>
            </a:pPr>
            <a:r>
              <a:rPr lang="en-US" sz="1800" b="1" dirty="0" smtClean="0"/>
              <a:t>From silos to one pipeline</a:t>
            </a:r>
            <a:endParaRPr lang="en-US" sz="1800" b="1" dirty="0"/>
          </a:p>
        </p:txBody>
      </p:sp>
      <p:pic>
        <p:nvPicPr>
          <p:cNvPr id="291850" name="Picture 10"/>
          <p:cNvPicPr>
            <a:picLocks noChangeAspect="1" noChangeArrowheads="1"/>
          </p:cNvPicPr>
          <p:nvPr/>
        </p:nvPicPr>
        <p:blipFill>
          <a:blip r:embed="rId2" cstate="print"/>
          <a:srcRect/>
          <a:stretch>
            <a:fillRect/>
          </a:stretch>
        </p:blipFill>
        <p:spPr bwMode="auto">
          <a:xfrm>
            <a:off x="3688751" y="1547661"/>
            <a:ext cx="2297313" cy="1650213"/>
          </a:xfrm>
          <a:prstGeom prst="rect">
            <a:avLst/>
          </a:prstGeom>
          <a:noFill/>
          <a:ln w="9525">
            <a:noFill/>
            <a:miter lim="800000"/>
            <a:headEnd/>
            <a:tailEnd/>
          </a:ln>
          <a:effectLst/>
        </p:spPr>
      </p:pic>
      <p:grpSp>
        <p:nvGrpSpPr>
          <p:cNvPr id="4" name="Group 35"/>
          <p:cNvGrpSpPr/>
          <p:nvPr/>
        </p:nvGrpSpPr>
        <p:grpSpPr>
          <a:xfrm>
            <a:off x="255152" y="4881458"/>
            <a:ext cx="9526137" cy="532258"/>
            <a:chOff x="255152" y="4817660"/>
            <a:chExt cx="9526137" cy="532258"/>
          </a:xfrm>
        </p:grpSpPr>
        <p:sp>
          <p:nvSpPr>
            <p:cNvPr id="21" name="Right Arrow 20"/>
            <p:cNvSpPr/>
            <p:nvPr/>
          </p:nvSpPr>
          <p:spPr>
            <a:xfrm>
              <a:off x="2470224" y="5013302"/>
              <a:ext cx="300251" cy="191069"/>
            </a:xfrm>
            <a:prstGeom prst="rightArrow">
              <a:avLst/>
            </a:prstGeom>
            <a:solidFill>
              <a:schemeClr val="tx1"/>
            </a:solidFill>
            <a:ln w="317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22" name="Right Arrow 21"/>
            <p:cNvSpPr/>
            <p:nvPr/>
          </p:nvSpPr>
          <p:spPr>
            <a:xfrm>
              <a:off x="5215744" y="5015574"/>
              <a:ext cx="300251" cy="191069"/>
            </a:xfrm>
            <a:prstGeom prst="rightArrow">
              <a:avLst/>
            </a:prstGeom>
            <a:solidFill>
              <a:schemeClr val="tx1"/>
            </a:solidFill>
            <a:ln w="317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23" name="Right Arrow 22"/>
            <p:cNvSpPr/>
            <p:nvPr/>
          </p:nvSpPr>
          <p:spPr>
            <a:xfrm>
              <a:off x="7005904" y="5017846"/>
              <a:ext cx="300251" cy="191069"/>
            </a:xfrm>
            <a:prstGeom prst="rightArrow">
              <a:avLst/>
            </a:prstGeom>
            <a:solidFill>
              <a:schemeClr val="tx1"/>
            </a:solidFill>
            <a:ln w="317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30" name="Rounded Rectangle 29"/>
            <p:cNvSpPr/>
            <p:nvPr/>
          </p:nvSpPr>
          <p:spPr>
            <a:xfrm>
              <a:off x="255152" y="4817660"/>
              <a:ext cx="9526137" cy="532258"/>
            </a:xfrm>
            <a:prstGeom prst="roundRect">
              <a:avLst/>
            </a:prstGeom>
            <a:noFill/>
            <a:ln w="31750" cmpd="sng">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800" b="1" dirty="0" smtClean="0">
                  <a:ln w="17780" cmpd="sng">
                    <a:solidFill>
                      <a:schemeClr val="bg1"/>
                    </a:solidFill>
                    <a:prstDash val="solid"/>
                    <a:miter lim="800000"/>
                  </a:ln>
                  <a:solidFill>
                    <a:schemeClr val="tx1"/>
                  </a:solidFill>
                </a:rPr>
                <a:t>Business      Development     Testing     Operations</a:t>
              </a:r>
            </a:p>
          </p:txBody>
        </p:sp>
      </p:grpSp>
      <p:cxnSp>
        <p:nvCxnSpPr>
          <p:cNvPr id="46" name="Straight Connector 45"/>
          <p:cNvCxnSpPr/>
          <p:nvPr/>
        </p:nvCxnSpPr>
        <p:spPr>
          <a:xfrm flipH="1">
            <a:off x="1678676" y="3197874"/>
            <a:ext cx="2291777" cy="1619786"/>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3480179" y="3197874"/>
            <a:ext cx="965466" cy="1619786"/>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970081" y="3170431"/>
            <a:ext cx="143270" cy="1647229"/>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515995" y="3197874"/>
            <a:ext cx="2822787" cy="1619786"/>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pic>
        <p:nvPicPr>
          <p:cNvPr id="24" name="Picture 6" descr="D:\Mes Documents\00-Corporate Identity - CMS 2012\Images in CMS\VIG Site Images\Graph_example5.jpg"/>
          <p:cNvPicPr>
            <a:picLocks noChangeAspect="1" noChangeArrowheads="1"/>
          </p:cNvPicPr>
          <p:nvPr/>
        </p:nvPicPr>
        <p:blipFill>
          <a:blip r:embed="rId3" cstate="print"/>
          <a:srcRect/>
          <a:stretch>
            <a:fillRect/>
          </a:stretch>
        </p:blipFill>
        <p:spPr bwMode="auto">
          <a:xfrm>
            <a:off x="116566" y="1672185"/>
            <a:ext cx="3158646" cy="967143"/>
          </a:xfrm>
          <a:prstGeom prst="rect">
            <a:avLst/>
          </a:prstGeom>
          <a:noFill/>
        </p:spPr>
      </p:pic>
      <p:sp>
        <p:nvSpPr>
          <p:cNvPr id="27" name="Curved Right Arrow 26"/>
          <p:cNvSpPr/>
          <p:nvPr/>
        </p:nvSpPr>
        <p:spPr>
          <a:xfrm>
            <a:off x="83160" y="4819781"/>
            <a:ext cx="396140" cy="673489"/>
          </a:xfrm>
          <a:prstGeom prst="curvedRightArrow">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err="1" smtClean="0">
              <a:solidFill>
                <a:schemeClr val="tx1"/>
              </a:solidFill>
            </a:endParaRPr>
          </a:p>
        </p:txBody>
      </p:sp>
      <p:sp>
        <p:nvSpPr>
          <p:cNvPr id="28" name="Curved Right Arrow 27"/>
          <p:cNvSpPr/>
          <p:nvPr/>
        </p:nvSpPr>
        <p:spPr>
          <a:xfrm rot="10800000">
            <a:off x="9486185" y="4795298"/>
            <a:ext cx="396140" cy="673489"/>
          </a:xfrm>
          <a:prstGeom prst="curvedRightArrow">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000" dirty="0" err="1" smtClean="0">
              <a:solidFill>
                <a:schemeClr val="tx1"/>
              </a:solidFill>
            </a:endParaRPr>
          </a:p>
        </p:txBody>
      </p:sp>
      <p:pic>
        <p:nvPicPr>
          <p:cNvPr id="29" name="Picture 28" descr="AppDy_Logo_Black_RGB.png"/>
          <p:cNvPicPr>
            <a:picLocks noChangeAspect="1"/>
          </p:cNvPicPr>
          <p:nvPr/>
        </p:nvPicPr>
        <p:blipFill>
          <a:blip r:embed="rId4" cstate="screen">
            <a:extLst>
              <a:ext uri="{28A0092B-C50C-407E-A947-70E740481C1C}">
                <a14:useLocalDpi xmlns="" xmlns:a14="http://schemas.microsoft.com/office/drawing/2010/main"/>
              </a:ext>
            </a:extLst>
          </a:blip>
          <a:stretch>
            <a:fillRect/>
          </a:stretch>
        </p:blipFill>
        <p:spPr>
          <a:xfrm>
            <a:off x="3637654" y="1273593"/>
            <a:ext cx="2387420" cy="238742"/>
          </a:xfrm>
          <a:prstGeom prst="rect">
            <a:avLst/>
          </a:prstGeom>
        </p:spPr>
      </p:pic>
      <p:grpSp>
        <p:nvGrpSpPr>
          <p:cNvPr id="5" name="Groupe 380"/>
          <p:cNvGrpSpPr/>
          <p:nvPr/>
        </p:nvGrpSpPr>
        <p:grpSpPr>
          <a:xfrm>
            <a:off x="8253348" y="2235999"/>
            <a:ext cx="494252" cy="500319"/>
            <a:chOff x="1993901" y="3494088"/>
            <a:chExt cx="271463" cy="273050"/>
          </a:xfrm>
        </p:grpSpPr>
        <p:sp>
          <p:nvSpPr>
            <p:cNvPr id="39" name="Freeform 368"/>
            <p:cNvSpPr>
              <a:spLocks/>
            </p:cNvSpPr>
            <p:nvPr/>
          </p:nvSpPr>
          <p:spPr bwMode="auto">
            <a:xfrm>
              <a:off x="1993901" y="3494088"/>
              <a:ext cx="271463" cy="273050"/>
            </a:xfrm>
            <a:custGeom>
              <a:avLst/>
              <a:gdLst/>
              <a:ahLst/>
              <a:cxnLst>
                <a:cxn ang="0">
                  <a:pos x="60" y="121"/>
                </a:cxn>
                <a:cxn ang="0">
                  <a:pos x="0" y="61"/>
                </a:cxn>
                <a:cxn ang="0">
                  <a:pos x="60" y="0"/>
                </a:cxn>
                <a:cxn ang="0">
                  <a:pos x="121" y="61"/>
                </a:cxn>
                <a:cxn ang="0">
                  <a:pos x="88" y="115"/>
                </a:cxn>
              </a:cxnLst>
              <a:rect l="0" t="0" r="r" b="b"/>
              <a:pathLst>
                <a:path w="121" h="121">
                  <a:moveTo>
                    <a:pt x="60" y="121"/>
                  </a:moveTo>
                  <a:cubicBezTo>
                    <a:pt x="27" y="121"/>
                    <a:pt x="0" y="94"/>
                    <a:pt x="0" y="61"/>
                  </a:cubicBezTo>
                  <a:cubicBezTo>
                    <a:pt x="0" y="27"/>
                    <a:pt x="27" y="0"/>
                    <a:pt x="60" y="0"/>
                  </a:cubicBezTo>
                  <a:cubicBezTo>
                    <a:pt x="94" y="0"/>
                    <a:pt x="121" y="27"/>
                    <a:pt x="121" y="61"/>
                  </a:cubicBezTo>
                  <a:cubicBezTo>
                    <a:pt x="121" y="84"/>
                    <a:pt x="107" y="105"/>
                    <a:pt x="88" y="115"/>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Line 369"/>
            <p:cNvSpPr>
              <a:spLocks noChangeShapeType="1"/>
            </p:cNvSpPr>
            <p:nvPr/>
          </p:nvSpPr>
          <p:spPr bwMode="auto">
            <a:xfrm>
              <a:off x="2128838" y="3494088"/>
              <a:ext cx="1588" cy="2381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Line 370"/>
            <p:cNvSpPr>
              <a:spLocks noChangeShapeType="1"/>
            </p:cNvSpPr>
            <p:nvPr/>
          </p:nvSpPr>
          <p:spPr bwMode="auto">
            <a:xfrm>
              <a:off x="1993901" y="3630613"/>
              <a:ext cx="238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Line 371"/>
            <p:cNvSpPr>
              <a:spLocks noChangeShapeType="1"/>
            </p:cNvSpPr>
            <p:nvPr/>
          </p:nvSpPr>
          <p:spPr bwMode="auto">
            <a:xfrm flipV="1">
              <a:off x="2128838" y="3741738"/>
              <a:ext cx="1588" cy="254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372"/>
            <p:cNvSpPr>
              <a:spLocks noChangeShapeType="1"/>
            </p:cNvSpPr>
            <p:nvPr/>
          </p:nvSpPr>
          <p:spPr bwMode="auto">
            <a:xfrm flipH="1">
              <a:off x="2241551" y="3630613"/>
              <a:ext cx="238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73"/>
            <p:cNvSpPr>
              <a:spLocks/>
            </p:cNvSpPr>
            <p:nvPr/>
          </p:nvSpPr>
          <p:spPr bwMode="auto">
            <a:xfrm>
              <a:off x="2076451" y="3541713"/>
              <a:ext cx="106363" cy="87313"/>
            </a:xfrm>
            <a:custGeom>
              <a:avLst/>
              <a:gdLst/>
              <a:ahLst/>
              <a:cxnLst>
                <a:cxn ang="0">
                  <a:pos x="0" y="0"/>
                </a:cxn>
                <a:cxn ang="0">
                  <a:pos x="33" y="55"/>
                </a:cxn>
                <a:cxn ang="0">
                  <a:pos x="67" y="55"/>
                </a:cxn>
              </a:cxnLst>
              <a:rect l="0" t="0" r="r" b="b"/>
              <a:pathLst>
                <a:path w="67" h="55">
                  <a:moveTo>
                    <a:pt x="0" y="0"/>
                  </a:moveTo>
                  <a:lnTo>
                    <a:pt x="33" y="55"/>
                  </a:lnTo>
                  <a:lnTo>
                    <a:pt x="67" y="55"/>
                  </a:ln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0" name="Content Placeholder 2"/>
          <p:cNvSpPr txBox="1">
            <a:spLocks/>
          </p:cNvSpPr>
          <p:nvPr/>
        </p:nvSpPr>
        <p:spPr>
          <a:xfrm>
            <a:off x="131012" y="2578341"/>
            <a:ext cx="3250254" cy="352931"/>
          </a:xfrm>
          <a:prstGeom prst="rect">
            <a:avLst/>
          </a:prstGeom>
        </p:spPr>
        <p:txBody>
          <a:bodyPr vert="horz" lIns="108000" tIns="72000" rIns="72000" bIns="72000" rtlCol="0">
            <a:noAutofit/>
          </a:bodyPr>
          <a:lstStyle/>
          <a:p>
            <a:pPr marL="166193" marR="0" lvl="0" indent="-166193" algn="ctr" defTabSz="914365" rtl="0" eaLnBrk="1" fontAlgn="auto" latinLnBrk="0" hangingPunct="1">
              <a:lnSpc>
                <a:spcPct val="90000"/>
              </a:lnSpc>
              <a:spcBef>
                <a:spcPts val="0"/>
              </a:spcBef>
              <a:spcAft>
                <a:spcPts val="600"/>
              </a:spcAft>
              <a:buClr>
                <a:schemeClr val="accent5"/>
              </a:buClr>
              <a:buSzTx/>
              <a:buFont typeface="Wingdings" pitchFamily="2" charset="2"/>
              <a:buNone/>
              <a:tabLst/>
              <a:defRPr/>
            </a:pPr>
            <a:r>
              <a:rPr kumimoji="0" lang="en-US" b="0" i="0" u="none" strike="noStrike" kern="1200" cap="none" spc="0" normalizeH="0" baseline="0" noProof="0" dirty="0" smtClean="0">
                <a:ln>
                  <a:noFill/>
                </a:ln>
                <a:solidFill>
                  <a:schemeClr val="tx2">
                    <a:lumMod val="50000"/>
                  </a:schemeClr>
                </a:solidFill>
                <a:effectLst/>
                <a:uLnTx/>
                <a:uFillTx/>
                <a:latin typeface="+mn-lt"/>
                <a:ea typeface="+mn-ea"/>
                <a:cs typeface="+mn-cs"/>
              </a:rPr>
              <a:t>Minimum viable product</a:t>
            </a:r>
            <a:endParaRPr kumimoji="0" lang="en-US"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sp>
        <p:nvSpPr>
          <p:cNvPr id="51" name="Content Placeholder 2"/>
          <p:cNvSpPr txBox="1">
            <a:spLocks/>
          </p:cNvSpPr>
          <p:nvPr/>
        </p:nvSpPr>
        <p:spPr>
          <a:xfrm>
            <a:off x="7799951" y="2817500"/>
            <a:ext cx="1686234" cy="352931"/>
          </a:xfrm>
          <a:prstGeom prst="rect">
            <a:avLst/>
          </a:prstGeom>
        </p:spPr>
        <p:txBody>
          <a:bodyPr vert="horz" lIns="108000" tIns="72000" rIns="72000" bIns="72000" rtlCol="0">
            <a:noAutofit/>
          </a:bodyPr>
          <a:lstStyle/>
          <a:p>
            <a:pPr marL="166193" marR="0" lvl="0" indent="-166193" algn="ctr" defTabSz="914365" rtl="0" eaLnBrk="1" fontAlgn="auto" latinLnBrk="0" hangingPunct="1">
              <a:lnSpc>
                <a:spcPct val="90000"/>
              </a:lnSpc>
              <a:spcBef>
                <a:spcPts val="0"/>
              </a:spcBef>
              <a:spcAft>
                <a:spcPts val="600"/>
              </a:spcAft>
              <a:buClr>
                <a:schemeClr val="accent5"/>
              </a:buClr>
              <a:buSzTx/>
              <a:buFont typeface="Wingdings" pitchFamily="2" charset="2"/>
              <a:buNone/>
              <a:tabLst/>
              <a:defRPr/>
            </a:pPr>
            <a:r>
              <a:rPr kumimoji="0" lang="en-US" b="0" i="0" u="none" strike="noStrike" kern="1200" cap="none" spc="0" normalizeH="0" baseline="0" noProof="0" dirty="0" smtClean="0">
                <a:ln>
                  <a:noFill/>
                </a:ln>
                <a:solidFill>
                  <a:schemeClr val="tx2">
                    <a:lumMod val="50000"/>
                  </a:schemeClr>
                </a:solidFill>
                <a:effectLst/>
                <a:uLnTx/>
                <a:uFillTx/>
                <a:latin typeface="+mn-lt"/>
                <a:ea typeface="+mn-ea"/>
                <a:cs typeface="+mn-cs"/>
              </a:rPr>
              <a:t>Rapid</a:t>
            </a:r>
            <a:r>
              <a:rPr kumimoji="0" lang="en-US" b="0" i="0" u="none" strike="noStrike" kern="1200" cap="none" spc="0" normalizeH="0" noProof="0" dirty="0" smtClean="0">
                <a:ln>
                  <a:noFill/>
                </a:ln>
                <a:solidFill>
                  <a:schemeClr val="tx2">
                    <a:lumMod val="50000"/>
                  </a:schemeClr>
                </a:solidFill>
                <a:effectLst/>
                <a:uLnTx/>
                <a:uFillTx/>
                <a:latin typeface="+mn-lt"/>
                <a:ea typeface="+mn-ea"/>
                <a:cs typeface="+mn-cs"/>
              </a:rPr>
              <a:t> </a:t>
            </a:r>
            <a:r>
              <a:rPr kumimoji="0" lang="en-US" b="0" i="0" u="none" strike="noStrike" kern="1200" cap="none" spc="0" normalizeH="0" baseline="0" noProof="0" dirty="0" smtClean="0">
                <a:ln>
                  <a:noFill/>
                </a:ln>
                <a:solidFill>
                  <a:schemeClr val="tx2">
                    <a:lumMod val="50000"/>
                  </a:schemeClr>
                </a:solidFill>
                <a:effectLst/>
                <a:uLnTx/>
                <a:uFillTx/>
                <a:latin typeface="+mn-lt"/>
                <a:ea typeface="+mn-ea"/>
                <a:cs typeface="+mn-cs"/>
              </a:rPr>
              <a:t>time to value</a:t>
            </a:r>
            <a:endParaRPr kumimoji="0" lang="en-US"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grpSp>
        <p:nvGrpSpPr>
          <p:cNvPr id="6" name="Groupe 341"/>
          <p:cNvGrpSpPr>
            <a:grpSpLocks noChangeAspect="1"/>
          </p:cNvGrpSpPr>
          <p:nvPr/>
        </p:nvGrpSpPr>
        <p:grpSpPr>
          <a:xfrm>
            <a:off x="5836777" y="4044447"/>
            <a:ext cx="946656" cy="597021"/>
            <a:chOff x="3967163" y="2006600"/>
            <a:chExt cx="455613" cy="287338"/>
          </a:xfrm>
          <a:solidFill>
            <a:schemeClr val="bg1"/>
          </a:solidFill>
        </p:grpSpPr>
        <p:sp>
          <p:nvSpPr>
            <p:cNvPr id="53" name="Freeform 782"/>
            <p:cNvSpPr>
              <a:spLocks/>
            </p:cNvSpPr>
            <p:nvPr/>
          </p:nvSpPr>
          <p:spPr bwMode="auto">
            <a:xfrm>
              <a:off x="3967163" y="2006600"/>
              <a:ext cx="455613" cy="287338"/>
            </a:xfrm>
            <a:custGeom>
              <a:avLst/>
              <a:gdLst/>
              <a:ahLst/>
              <a:cxnLst>
                <a:cxn ang="0">
                  <a:pos x="235" y="132"/>
                </a:cxn>
                <a:cxn ang="0">
                  <a:pos x="219" y="148"/>
                </a:cxn>
                <a:cxn ang="0">
                  <a:pos x="16" y="148"/>
                </a:cxn>
                <a:cxn ang="0">
                  <a:pos x="0" y="132"/>
                </a:cxn>
                <a:cxn ang="0">
                  <a:pos x="214" y="132"/>
                </a:cxn>
                <a:cxn ang="0">
                  <a:pos x="214" y="0"/>
                </a:cxn>
                <a:cxn ang="0">
                  <a:pos x="21" y="0"/>
                </a:cxn>
                <a:cxn ang="0">
                  <a:pos x="21" y="114"/>
                </a:cxn>
              </a:cxnLst>
              <a:rect l="0" t="0" r="r" b="b"/>
              <a:pathLst>
                <a:path w="235" h="148">
                  <a:moveTo>
                    <a:pt x="235" y="132"/>
                  </a:moveTo>
                  <a:cubicBezTo>
                    <a:pt x="235" y="141"/>
                    <a:pt x="228" y="148"/>
                    <a:pt x="219" y="148"/>
                  </a:cubicBezTo>
                  <a:cubicBezTo>
                    <a:pt x="16" y="148"/>
                    <a:pt x="16" y="148"/>
                    <a:pt x="16" y="148"/>
                  </a:cubicBezTo>
                  <a:cubicBezTo>
                    <a:pt x="7" y="148"/>
                    <a:pt x="0" y="141"/>
                    <a:pt x="0" y="132"/>
                  </a:cubicBezTo>
                  <a:cubicBezTo>
                    <a:pt x="214" y="132"/>
                    <a:pt x="214" y="132"/>
                    <a:pt x="214" y="132"/>
                  </a:cubicBezTo>
                  <a:cubicBezTo>
                    <a:pt x="214" y="0"/>
                    <a:pt x="214" y="0"/>
                    <a:pt x="214" y="0"/>
                  </a:cubicBezTo>
                  <a:cubicBezTo>
                    <a:pt x="21" y="0"/>
                    <a:pt x="21" y="0"/>
                    <a:pt x="21" y="0"/>
                  </a:cubicBezTo>
                  <a:cubicBezTo>
                    <a:pt x="21" y="114"/>
                    <a:pt x="21" y="114"/>
                    <a:pt x="21" y="114"/>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83"/>
            <p:cNvSpPr>
              <a:spLocks/>
            </p:cNvSpPr>
            <p:nvPr/>
          </p:nvSpPr>
          <p:spPr bwMode="auto">
            <a:xfrm>
              <a:off x="4232275" y="2160588"/>
              <a:ext cx="87313" cy="65088"/>
            </a:xfrm>
            <a:custGeom>
              <a:avLst/>
              <a:gdLst/>
              <a:ahLst/>
              <a:cxnLst>
                <a:cxn ang="0">
                  <a:pos x="43" y="30"/>
                </a:cxn>
                <a:cxn ang="0">
                  <a:pos x="38" y="33"/>
                </a:cxn>
                <a:cxn ang="0">
                  <a:pos x="1" y="9"/>
                </a:cxn>
                <a:cxn ang="0">
                  <a:pos x="1" y="3"/>
                </a:cxn>
                <a:cxn ang="0">
                  <a:pos x="1" y="3"/>
                </a:cxn>
                <a:cxn ang="0">
                  <a:pos x="6" y="1"/>
                </a:cxn>
                <a:cxn ang="0">
                  <a:pos x="43" y="25"/>
                </a:cxn>
                <a:cxn ang="0">
                  <a:pos x="43" y="30"/>
                </a:cxn>
              </a:cxnLst>
              <a:rect l="0" t="0" r="r" b="b"/>
              <a:pathLst>
                <a:path w="45" h="34">
                  <a:moveTo>
                    <a:pt x="43" y="30"/>
                  </a:moveTo>
                  <a:cubicBezTo>
                    <a:pt x="42" y="33"/>
                    <a:pt x="40" y="34"/>
                    <a:pt x="38" y="33"/>
                  </a:cubicBezTo>
                  <a:cubicBezTo>
                    <a:pt x="1" y="9"/>
                    <a:pt x="1" y="9"/>
                    <a:pt x="1" y="9"/>
                  </a:cubicBezTo>
                  <a:cubicBezTo>
                    <a:pt x="0" y="8"/>
                    <a:pt x="0" y="6"/>
                    <a:pt x="1" y="3"/>
                  </a:cubicBezTo>
                  <a:cubicBezTo>
                    <a:pt x="1" y="3"/>
                    <a:pt x="1" y="3"/>
                    <a:pt x="1" y="3"/>
                  </a:cubicBezTo>
                  <a:cubicBezTo>
                    <a:pt x="2" y="1"/>
                    <a:pt x="5" y="0"/>
                    <a:pt x="6" y="1"/>
                  </a:cubicBezTo>
                  <a:cubicBezTo>
                    <a:pt x="43" y="25"/>
                    <a:pt x="43" y="25"/>
                    <a:pt x="43" y="25"/>
                  </a:cubicBezTo>
                  <a:cubicBezTo>
                    <a:pt x="45" y="26"/>
                    <a:pt x="45" y="28"/>
                    <a:pt x="43" y="30"/>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84"/>
            <p:cNvSpPr>
              <a:spLocks/>
            </p:cNvSpPr>
            <p:nvPr/>
          </p:nvSpPr>
          <p:spPr bwMode="auto">
            <a:xfrm>
              <a:off x="4075113" y="2049463"/>
              <a:ext cx="179388" cy="160338"/>
            </a:xfrm>
            <a:custGeom>
              <a:avLst/>
              <a:gdLst/>
              <a:ahLst/>
              <a:cxnLst>
                <a:cxn ang="0">
                  <a:pos x="71" y="8"/>
                </a:cxn>
                <a:cxn ang="0">
                  <a:pos x="71" y="8"/>
                </a:cxn>
                <a:cxn ang="0">
                  <a:pos x="87" y="33"/>
                </a:cxn>
                <a:cxn ang="0">
                  <a:pos x="54" y="79"/>
                </a:cxn>
                <a:cxn ang="0">
                  <a:pos x="5" y="47"/>
                </a:cxn>
                <a:cxn ang="0">
                  <a:pos x="39" y="1"/>
                </a:cxn>
                <a:cxn ang="0">
                  <a:pos x="54" y="1"/>
                </a:cxn>
              </a:cxnLst>
              <a:rect l="0" t="0" r="r" b="b"/>
              <a:pathLst>
                <a:path w="92" h="83">
                  <a:moveTo>
                    <a:pt x="71" y="8"/>
                  </a:moveTo>
                  <a:cubicBezTo>
                    <a:pt x="71" y="8"/>
                    <a:pt x="71" y="8"/>
                    <a:pt x="71" y="8"/>
                  </a:cubicBezTo>
                  <a:cubicBezTo>
                    <a:pt x="79" y="14"/>
                    <a:pt x="85" y="22"/>
                    <a:pt x="87" y="33"/>
                  </a:cubicBezTo>
                  <a:cubicBezTo>
                    <a:pt x="92" y="54"/>
                    <a:pt x="76" y="75"/>
                    <a:pt x="54" y="79"/>
                  </a:cubicBezTo>
                  <a:cubicBezTo>
                    <a:pt x="31" y="83"/>
                    <a:pt x="9" y="69"/>
                    <a:pt x="5" y="47"/>
                  </a:cubicBezTo>
                  <a:cubicBezTo>
                    <a:pt x="0" y="25"/>
                    <a:pt x="16" y="5"/>
                    <a:pt x="39" y="1"/>
                  </a:cubicBezTo>
                  <a:cubicBezTo>
                    <a:pt x="44" y="0"/>
                    <a:pt x="49" y="0"/>
                    <a:pt x="54" y="1"/>
                  </a:cubicBezTo>
                </a:path>
              </a:pathLst>
            </a:custGeom>
            <a:grpFill/>
            <a:ln w="7938"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785"/>
            <p:cNvSpPr>
              <a:spLocks/>
            </p:cNvSpPr>
            <p:nvPr/>
          </p:nvSpPr>
          <p:spPr bwMode="auto">
            <a:xfrm>
              <a:off x="4092575" y="2058988"/>
              <a:ext cx="144463" cy="133350"/>
            </a:xfrm>
            <a:custGeom>
              <a:avLst/>
              <a:gdLst/>
              <a:ahLst/>
              <a:cxnLst>
                <a:cxn ang="0">
                  <a:pos x="4" y="41"/>
                </a:cxn>
                <a:cxn ang="0">
                  <a:pos x="31" y="3"/>
                </a:cxn>
                <a:cxn ang="0">
                  <a:pos x="31" y="3"/>
                </a:cxn>
                <a:cxn ang="0">
                  <a:pos x="31" y="3"/>
                </a:cxn>
                <a:cxn ang="0">
                  <a:pos x="70" y="29"/>
                </a:cxn>
                <a:cxn ang="0">
                  <a:pos x="70" y="29"/>
                </a:cxn>
                <a:cxn ang="0">
                  <a:pos x="70" y="29"/>
                </a:cxn>
                <a:cxn ang="0">
                  <a:pos x="43" y="66"/>
                </a:cxn>
                <a:cxn ang="0">
                  <a:pos x="43" y="66"/>
                </a:cxn>
                <a:cxn ang="0">
                  <a:pos x="43" y="66"/>
                </a:cxn>
                <a:cxn ang="0">
                  <a:pos x="4" y="41"/>
                </a:cxn>
                <a:cxn ang="0">
                  <a:pos x="4" y="41"/>
                </a:cxn>
              </a:cxnLst>
              <a:rect l="0" t="0" r="r" b="b"/>
              <a:pathLst>
                <a:path w="74" h="69">
                  <a:moveTo>
                    <a:pt x="4" y="41"/>
                  </a:moveTo>
                  <a:cubicBezTo>
                    <a:pt x="0" y="23"/>
                    <a:pt x="13" y="6"/>
                    <a:pt x="31" y="3"/>
                  </a:cubicBezTo>
                  <a:cubicBezTo>
                    <a:pt x="31" y="3"/>
                    <a:pt x="31" y="3"/>
                    <a:pt x="31" y="3"/>
                  </a:cubicBezTo>
                  <a:cubicBezTo>
                    <a:pt x="31" y="3"/>
                    <a:pt x="31" y="3"/>
                    <a:pt x="31" y="3"/>
                  </a:cubicBezTo>
                  <a:cubicBezTo>
                    <a:pt x="49" y="0"/>
                    <a:pt x="67" y="12"/>
                    <a:pt x="70" y="29"/>
                  </a:cubicBezTo>
                  <a:cubicBezTo>
                    <a:pt x="70" y="29"/>
                    <a:pt x="70" y="29"/>
                    <a:pt x="70" y="29"/>
                  </a:cubicBezTo>
                  <a:cubicBezTo>
                    <a:pt x="70" y="29"/>
                    <a:pt x="70" y="29"/>
                    <a:pt x="70" y="29"/>
                  </a:cubicBezTo>
                  <a:cubicBezTo>
                    <a:pt x="74" y="46"/>
                    <a:pt x="61" y="63"/>
                    <a:pt x="43" y="66"/>
                  </a:cubicBezTo>
                  <a:cubicBezTo>
                    <a:pt x="43" y="66"/>
                    <a:pt x="43" y="66"/>
                    <a:pt x="43" y="66"/>
                  </a:cubicBezTo>
                  <a:cubicBezTo>
                    <a:pt x="43" y="66"/>
                    <a:pt x="43" y="66"/>
                    <a:pt x="43" y="66"/>
                  </a:cubicBezTo>
                  <a:cubicBezTo>
                    <a:pt x="25" y="69"/>
                    <a:pt x="7" y="58"/>
                    <a:pt x="4" y="41"/>
                  </a:cubicBezTo>
                  <a:cubicBezTo>
                    <a:pt x="4" y="41"/>
                    <a:pt x="4" y="41"/>
                    <a:pt x="4" y="41"/>
                  </a:cubicBezTo>
                  <a:close/>
                </a:path>
              </a:pathLst>
            </a:custGeom>
            <a:grpFill/>
            <a:ln w="7938"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786"/>
            <p:cNvSpPr>
              <a:spLocks noEditPoints="1"/>
            </p:cNvSpPr>
            <p:nvPr/>
          </p:nvSpPr>
          <p:spPr bwMode="auto">
            <a:xfrm>
              <a:off x="4122738" y="2092325"/>
              <a:ext cx="95250" cy="77788"/>
            </a:xfrm>
            <a:custGeom>
              <a:avLst/>
              <a:gdLst/>
              <a:ahLst/>
              <a:cxnLst>
                <a:cxn ang="0">
                  <a:pos x="48" y="2"/>
                </a:cxn>
                <a:cxn ang="0">
                  <a:pos x="49" y="4"/>
                </a:cxn>
                <a:cxn ang="0">
                  <a:pos x="47" y="5"/>
                </a:cxn>
                <a:cxn ang="0">
                  <a:pos x="47" y="5"/>
                </a:cxn>
                <a:cxn ang="0">
                  <a:pos x="35" y="10"/>
                </a:cxn>
                <a:cxn ang="0">
                  <a:pos x="24" y="20"/>
                </a:cxn>
                <a:cxn ang="0">
                  <a:pos x="12" y="39"/>
                </a:cxn>
                <a:cxn ang="0">
                  <a:pos x="12" y="39"/>
                </a:cxn>
                <a:cxn ang="0">
                  <a:pos x="10" y="40"/>
                </a:cxn>
                <a:cxn ang="0">
                  <a:pos x="9" y="39"/>
                </a:cxn>
                <a:cxn ang="0">
                  <a:pos x="1" y="22"/>
                </a:cxn>
                <a:cxn ang="0">
                  <a:pos x="1" y="20"/>
                </a:cxn>
                <a:cxn ang="0">
                  <a:pos x="2" y="19"/>
                </a:cxn>
                <a:cxn ang="0">
                  <a:pos x="4" y="20"/>
                </a:cxn>
                <a:cxn ang="0">
                  <a:pos x="11" y="25"/>
                </a:cxn>
                <a:cxn ang="0">
                  <a:pos x="29" y="5"/>
                </a:cxn>
                <a:cxn ang="0">
                  <a:pos x="42" y="0"/>
                </a:cxn>
                <a:cxn ang="0">
                  <a:pos x="48" y="2"/>
                </a:cxn>
                <a:cxn ang="0">
                  <a:pos x="15" y="26"/>
                </a:cxn>
                <a:cxn ang="0">
                  <a:pos x="18" y="22"/>
                </a:cxn>
                <a:cxn ang="0">
                  <a:pos x="13" y="29"/>
                </a:cxn>
                <a:cxn ang="0">
                  <a:pos x="12" y="30"/>
                </a:cxn>
                <a:cxn ang="0">
                  <a:pos x="11" y="30"/>
                </a:cxn>
                <a:cxn ang="0">
                  <a:pos x="10" y="29"/>
                </a:cxn>
                <a:cxn ang="0">
                  <a:pos x="7" y="27"/>
                </a:cxn>
                <a:cxn ang="0">
                  <a:pos x="10" y="34"/>
                </a:cxn>
                <a:cxn ang="0">
                  <a:pos x="15" y="26"/>
                </a:cxn>
              </a:cxnLst>
              <a:rect l="0" t="0" r="r" b="b"/>
              <a:pathLst>
                <a:path w="49" h="40">
                  <a:moveTo>
                    <a:pt x="48" y="2"/>
                  </a:moveTo>
                  <a:cubicBezTo>
                    <a:pt x="49" y="2"/>
                    <a:pt x="49" y="3"/>
                    <a:pt x="49" y="4"/>
                  </a:cubicBezTo>
                  <a:cubicBezTo>
                    <a:pt x="49" y="5"/>
                    <a:pt x="48" y="5"/>
                    <a:pt x="47" y="5"/>
                  </a:cubicBezTo>
                  <a:cubicBezTo>
                    <a:pt x="47" y="5"/>
                    <a:pt x="47" y="5"/>
                    <a:pt x="47" y="5"/>
                  </a:cubicBezTo>
                  <a:cubicBezTo>
                    <a:pt x="43" y="5"/>
                    <a:pt x="39" y="7"/>
                    <a:pt x="35" y="10"/>
                  </a:cubicBezTo>
                  <a:cubicBezTo>
                    <a:pt x="31" y="13"/>
                    <a:pt x="27" y="16"/>
                    <a:pt x="24" y="20"/>
                  </a:cubicBezTo>
                  <a:cubicBezTo>
                    <a:pt x="18" y="28"/>
                    <a:pt x="13" y="37"/>
                    <a:pt x="12" y="39"/>
                  </a:cubicBezTo>
                  <a:cubicBezTo>
                    <a:pt x="12" y="39"/>
                    <a:pt x="12" y="39"/>
                    <a:pt x="12" y="39"/>
                  </a:cubicBezTo>
                  <a:cubicBezTo>
                    <a:pt x="12" y="40"/>
                    <a:pt x="11" y="40"/>
                    <a:pt x="10" y="40"/>
                  </a:cubicBezTo>
                  <a:cubicBezTo>
                    <a:pt x="10" y="40"/>
                    <a:pt x="9" y="40"/>
                    <a:pt x="9" y="39"/>
                  </a:cubicBezTo>
                  <a:cubicBezTo>
                    <a:pt x="1" y="22"/>
                    <a:pt x="1" y="22"/>
                    <a:pt x="1" y="22"/>
                  </a:cubicBezTo>
                  <a:cubicBezTo>
                    <a:pt x="0" y="21"/>
                    <a:pt x="0" y="20"/>
                    <a:pt x="1" y="20"/>
                  </a:cubicBezTo>
                  <a:cubicBezTo>
                    <a:pt x="2" y="19"/>
                    <a:pt x="2" y="19"/>
                    <a:pt x="2" y="19"/>
                  </a:cubicBezTo>
                  <a:cubicBezTo>
                    <a:pt x="3" y="19"/>
                    <a:pt x="3" y="19"/>
                    <a:pt x="4" y="20"/>
                  </a:cubicBezTo>
                  <a:cubicBezTo>
                    <a:pt x="11" y="25"/>
                    <a:pt x="11" y="25"/>
                    <a:pt x="11" y="25"/>
                  </a:cubicBezTo>
                  <a:cubicBezTo>
                    <a:pt x="18" y="15"/>
                    <a:pt x="24" y="9"/>
                    <a:pt x="29" y="5"/>
                  </a:cubicBezTo>
                  <a:cubicBezTo>
                    <a:pt x="35" y="1"/>
                    <a:pt x="39" y="0"/>
                    <a:pt x="42" y="0"/>
                  </a:cubicBezTo>
                  <a:cubicBezTo>
                    <a:pt x="46" y="0"/>
                    <a:pt x="48" y="1"/>
                    <a:pt x="48" y="2"/>
                  </a:cubicBezTo>
                  <a:close/>
                  <a:moveTo>
                    <a:pt x="15" y="26"/>
                  </a:moveTo>
                  <a:cubicBezTo>
                    <a:pt x="16" y="25"/>
                    <a:pt x="17" y="24"/>
                    <a:pt x="18" y="22"/>
                  </a:cubicBezTo>
                  <a:cubicBezTo>
                    <a:pt x="16" y="24"/>
                    <a:pt x="15" y="26"/>
                    <a:pt x="13" y="29"/>
                  </a:cubicBezTo>
                  <a:cubicBezTo>
                    <a:pt x="13" y="29"/>
                    <a:pt x="12" y="30"/>
                    <a:pt x="12" y="30"/>
                  </a:cubicBezTo>
                  <a:cubicBezTo>
                    <a:pt x="12" y="30"/>
                    <a:pt x="11" y="30"/>
                    <a:pt x="11" y="30"/>
                  </a:cubicBezTo>
                  <a:cubicBezTo>
                    <a:pt x="11" y="30"/>
                    <a:pt x="11" y="30"/>
                    <a:pt x="10" y="29"/>
                  </a:cubicBezTo>
                  <a:cubicBezTo>
                    <a:pt x="7" y="27"/>
                    <a:pt x="7" y="27"/>
                    <a:pt x="7" y="27"/>
                  </a:cubicBezTo>
                  <a:cubicBezTo>
                    <a:pt x="10" y="34"/>
                    <a:pt x="10" y="34"/>
                    <a:pt x="10" y="34"/>
                  </a:cubicBezTo>
                  <a:cubicBezTo>
                    <a:pt x="12" y="32"/>
                    <a:pt x="13" y="29"/>
                    <a:pt x="15" y="2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2" name="Rectangle 497"/>
          <p:cNvSpPr>
            <a:spLocks noChangeArrowheads="1"/>
          </p:cNvSpPr>
          <p:nvPr/>
        </p:nvSpPr>
        <p:spPr bwMode="auto">
          <a:xfrm>
            <a:off x="6767255" y="2821676"/>
            <a:ext cx="1038747"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dirty="0" smtClean="0">
                <a:solidFill>
                  <a:srgbClr val="1A171B"/>
                </a:solidFill>
                <a:cs typeface="Arial" pitchFamily="34" charset="0"/>
              </a:rPr>
              <a:t>Right time</a:t>
            </a:r>
            <a:endParaRPr kumimoji="0" lang="en-US" b="0" i="0" u="none" strike="noStrike" cap="none" normalizeH="0" baseline="0" dirty="0" smtClean="0">
              <a:ln>
                <a:noFill/>
              </a:ln>
              <a:solidFill>
                <a:srgbClr val="1A171B"/>
              </a:solidFill>
              <a:effectLst/>
              <a:cs typeface="Arial" pitchFamily="34" charset="0"/>
            </a:endParaRPr>
          </a:p>
        </p:txBody>
      </p:sp>
      <p:grpSp>
        <p:nvGrpSpPr>
          <p:cNvPr id="7" name="Groupe 174"/>
          <p:cNvGrpSpPr/>
          <p:nvPr/>
        </p:nvGrpSpPr>
        <p:grpSpPr>
          <a:xfrm>
            <a:off x="3533855" y="3859477"/>
            <a:ext cx="858625" cy="884251"/>
            <a:chOff x="4683950" y="3954463"/>
            <a:chExt cx="316675" cy="311150"/>
          </a:xfrm>
          <a:solidFill>
            <a:schemeClr val="bg1"/>
          </a:solidFill>
        </p:grpSpPr>
        <p:sp>
          <p:nvSpPr>
            <p:cNvPr id="64" name="Freeform 627"/>
            <p:cNvSpPr>
              <a:spLocks/>
            </p:cNvSpPr>
            <p:nvPr/>
          </p:nvSpPr>
          <p:spPr bwMode="auto">
            <a:xfrm>
              <a:off x="4689475" y="4100513"/>
              <a:ext cx="23813" cy="93663"/>
            </a:xfrm>
            <a:custGeom>
              <a:avLst/>
              <a:gdLst/>
              <a:ahLst/>
              <a:cxnLst>
                <a:cxn ang="0">
                  <a:pos x="12" y="48"/>
                </a:cxn>
                <a:cxn ang="0">
                  <a:pos x="0" y="6"/>
                </a:cxn>
                <a:cxn ang="0">
                  <a:pos x="0" y="0"/>
                </a:cxn>
              </a:cxnLst>
              <a:rect l="0" t="0" r="r" b="b"/>
              <a:pathLst>
                <a:path w="12" h="48">
                  <a:moveTo>
                    <a:pt x="12" y="48"/>
                  </a:moveTo>
                  <a:cubicBezTo>
                    <a:pt x="3" y="35"/>
                    <a:pt x="0" y="23"/>
                    <a:pt x="0" y="6"/>
                  </a:cubicBezTo>
                  <a:cubicBezTo>
                    <a:pt x="0" y="4"/>
                    <a:pt x="0" y="2"/>
                    <a:pt x="0" y="0"/>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5" name="Freeform 628"/>
            <p:cNvSpPr>
              <a:spLocks/>
            </p:cNvSpPr>
            <p:nvPr/>
          </p:nvSpPr>
          <p:spPr bwMode="auto">
            <a:xfrm>
              <a:off x="4683950" y="4079875"/>
              <a:ext cx="30163" cy="28575"/>
            </a:xfrm>
            <a:custGeom>
              <a:avLst/>
              <a:gdLst/>
              <a:ahLst/>
              <a:cxnLst>
                <a:cxn ang="0">
                  <a:pos x="19" y="18"/>
                </a:cxn>
                <a:cxn ang="0">
                  <a:pos x="12" y="0"/>
                </a:cxn>
                <a:cxn ang="0">
                  <a:pos x="0" y="16"/>
                </a:cxn>
                <a:cxn ang="0">
                  <a:pos x="19" y="18"/>
                </a:cxn>
              </a:cxnLst>
              <a:rect l="0" t="0" r="r" b="b"/>
              <a:pathLst>
                <a:path w="19" h="18">
                  <a:moveTo>
                    <a:pt x="19" y="18"/>
                  </a:moveTo>
                  <a:lnTo>
                    <a:pt x="12" y="0"/>
                  </a:lnTo>
                  <a:lnTo>
                    <a:pt x="0" y="16"/>
                  </a:lnTo>
                  <a:lnTo>
                    <a:pt x="19"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6" name="Freeform 629"/>
            <p:cNvSpPr>
              <a:spLocks/>
            </p:cNvSpPr>
            <p:nvPr/>
          </p:nvSpPr>
          <p:spPr bwMode="auto">
            <a:xfrm>
              <a:off x="4772025" y="4246563"/>
              <a:ext cx="146050" cy="19050"/>
            </a:xfrm>
            <a:custGeom>
              <a:avLst/>
              <a:gdLst/>
              <a:ahLst/>
              <a:cxnLst>
                <a:cxn ang="0">
                  <a:pos x="76" y="0"/>
                </a:cxn>
                <a:cxn ang="0">
                  <a:pos x="38" y="10"/>
                </a:cxn>
                <a:cxn ang="0">
                  <a:pos x="0" y="2"/>
                </a:cxn>
              </a:cxnLst>
              <a:rect l="0" t="0" r="r" b="b"/>
              <a:pathLst>
                <a:path w="76" h="10">
                  <a:moveTo>
                    <a:pt x="76" y="0"/>
                  </a:moveTo>
                  <a:cubicBezTo>
                    <a:pt x="65" y="7"/>
                    <a:pt x="52" y="10"/>
                    <a:pt x="38" y="10"/>
                  </a:cubicBezTo>
                  <a:cubicBezTo>
                    <a:pt x="23" y="10"/>
                    <a:pt x="11" y="8"/>
                    <a:pt x="0" y="2"/>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7" name="Freeform 630"/>
            <p:cNvSpPr>
              <a:spLocks/>
            </p:cNvSpPr>
            <p:nvPr/>
          </p:nvSpPr>
          <p:spPr bwMode="auto">
            <a:xfrm>
              <a:off x="4754563" y="4237038"/>
              <a:ext cx="30163" cy="26988"/>
            </a:xfrm>
            <a:custGeom>
              <a:avLst/>
              <a:gdLst/>
              <a:ahLst/>
              <a:cxnLst>
                <a:cxn ang="0">
                  <a:pos x="19" y="1"/>
                </a:cxn>
                <a:cxn ang="0">
                  <a:pos x="0" y="0"/>
                </a:cxn>
                <a:cxn ang="0">
                  <a:pos x="8" y="17"/>
                </a:cxn>
                <a:cxn ang="0">
                  <a:pos x="19" y="1"/>
                </a:cxn>
              </a:cxnLst>
              <a:rect l="0" t="0" r="r" b="b"/>
              <a:pathLst>
                <a:path w="19" h="17">
                  <a:moveTo>
                    <a:pt x="19" y="1"/>
                  </a:moveTo>
                  <a:lnTo>
                    <a:pt x="0" y="0"/>
                  </a:lnTo>
                  <a:lnTo>
                    <a:pt x="8" y="17"/>
                  </a:lnTo>
                  <a:lnTo>
                    <a:pt x="19"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8" name="Freeform 631"/>
            <p:cNvSpPr>
              <a:spLocks/>
            </p:cNvSpPr>
            <p:nvPr/>
          </p:nvSpPr>
          <p:spPr bwMode="auto">
            <a:xfrm>
              <a:off x="4878388" y="3962400"/>
              <a:ext cx="73025" cy="41275"/>
            </a:xfrm>
            <a:custGeom>
              <a:avLst/>
              <a:gdLst/>
              <a:ahLst/>
              <a:cxnLst>
                <a:cxn ang="0">
                  <a:pos x="0" y="0"/>
                </a:cxn>
                <a:cxn ang="0">
                  <a:pos x="38" y="22"/>
                </a:cxn>
              </a:cxnLst>
              <a:rect l="0" t="0" r="r" b="b"/>
              <a:pathLst>
                <a:path w="38" h="22">
                  <a:moveTo>
                    <a:pt x="0" y="0"/>
                  </a:moveTo>
                  <a:cubicBezTo>
                    <a:pt x="15" y="4"/>
                    <a:pt x="28" y="11"/>
                    <a:pt x="38" y="22"/>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9" name="Freeform 632"/>
            <p:cNvSpPr>
              <a:spLocks/>
            </p:cNvSpPr>
            <p:nvPr/>
          </p:nvSpPr>
          <p:spPr bwMode="auto">
            <a:xfrm>
              <a:off x="4938713" y="3990975"/>
              <a:ext cx="28575" cy="28575"/>
            </a:xfrm>
            <a:custGeom>
              <a:avLst/>
              <a:gdLst/>
              <a:ahLst/>
              <a:cxnLst>
                <a:cxn ang="0">
                  <a:pos x="0" y="12"/>
                </a:cxn>
                <a:cxn ang="0">
                  <a:pos x="18" y="18"/>
                </a:cxn>
                <a:cxn ang="0">
                  <a:pos x="14" y="0"/>
                </a:cxn>
                <a:cxn ang="0">
                  <a:pos x="0" y="12"/>
                </a:cxn>
              </a:cxnLst>
              <a:rect l="0" t="0" r="r" b="b"/>
              <a:pathLst>
                <a:path w="18" h="18">
                  <a:moveTo>
                    <a:pt x="0" y="12"/>
                  </a:moveTo>
                  <a:lnTo>
                    <a:pt x="18" y="18"/>
                  </a:lnTo>
                  <a:lnTo>
                    <a:pt x="14" y="0"/>
                  </a:lnTo>
                  <a:lnTo>
                    <a:pt x="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0" name="Freeform 633"/>
            <p:cNvSpPr>
              <a:spLocks/>
            </p:cNvSpPr>
            <p:nvPr/>
          </p:nvSpPr>
          <p:spPr bwMode="auto">
            <a:xfrm>
              <a:off x="4714875" y="3967163"/>
              <a:ext cx="79375" cy="61913"/>
            </a:xfrm>
            <a:custGeom>
              <a:avLst/>
              <a:gdLst/>
              <a:ahLst/>
              <a:cxnLst>
                <a:cxn ang="0">
                  <a:pos x="0" y="32"/>
                </a:cxn>
                <a:cxn ang="0">
                  <a:pos x="41" y="0"/>
                </a:cxn>
              </a:cxnLst>
              <a:rect l="0" t="0" r="r" b="b"/>
              <a:pathLst>
                <a:path w="41" h="32">
                  <a:moveTo>
                    <a:pt x="0" y="32"/>
                  </a:moveTo>
                  <a:cubicBezTo>
                    <a:pt x="9" y="17"/>
                    <a:pt x="24" y="5"/>
                    <a:pt x="41" y="0"/>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1" name="Freeform 634"/>
            <p:cNvSpPr>
              <a:spLocks/>
            </p:cNvSpPr>
            <p:nvPr/>
          </p:nvSpPr>
          <p:spPr bwMode="auto">
            <a:xfrm>
              <a:off x="4786313" y="3954463"/>
              <a:ext cx="30163" cy="28575"/>
            </a:xfrm>
            <a:custGeom>
              <a:avLst/>
              <a:gdLst/>
              <a:ahLst/>
              <a:cxnLst>
                <a:cxn ang="0">
                  <a:pos x="5" y="18"/>
                </a:cxn>
                <a:cxn ang="0">
                  <a:pos x="19" y="5"/>
                </a:cxn>
                <a:cxn ang="0">
                  <a:pos x="0" y="0"/>
                </a:cxn>
                <a:cxn ang="0">
                  <a:pos x="5" y="18"/>
                </a:cxn>
              </a:cxnLst>
              <a:rect l="0" t="0" r="r" b="b"/>
              <a:pathLst>
                <a:path w="19" h="18">
                  <a:moveTo>
                    <a:pt x="5" y="18"/>
                  </a:moveTo>
                  <a:lnTo>
                    <a:pt x="19" y="5"/>
                  </a:lnTo>
                  <a:lnTo>
                    <a:pt x="0" y="0"/>
                  </a:lnTo>
                  <a:lnTo>
                    <a:pt x="5"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2" name="Freeform 635"/>
            <p:cNvSpPr>
              <a:spLocks/>
            </p:cNvSpPr>
            <p:nvPr/>
          </p:nvSpPr>
          <p:spPr bwMode="auto">
            <a:xfrm>
              <a:off x="4978400" y="4067175"/>
              <a:ext cx="22225" cy="117475"/>
            </a:xfrm>
            <a:custGeom>
              <a:avLst/>
              <a:gdLst/>
              <a:ahLst/>
              <a:cxnLst>
                <a:cxn ang="0">
                  <a:pos x="5" y="0"/>
                </a:cxn>
                <a:cxn ang="0">
                  <a:pos x="8" y="40"/>
                </a:cxn>
                <a:cxn ang="0">
                  <a:pos x="0" y="61"/>
                </a:cxn>
              </a:cxnLst>
              <a:rect l="0" t="0" r="r" b="b"/>
              <a:pathLst>
                <a:path w="11" h="61">
                  <a:moveTo>
                    <a:pt x="5" y="0"/>
                  </a:moveTo>
                  <a:cubicBezTo>
                    <a:pt x="10" y="12"/>
                    <a:pt x="11" y="26"/>
                    <a:pt x="8" y="40"/>
                  </a:cubicBezTo>
                  <a:cubicBezTo>
                    <a:pt x="6" y="47"/>
                    <a:pt x="4" y="55"/>
                    <a:pt x="0" y="61"/>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3" name="Freeform 636"/>
            <p:cNvSpPr>
              <a:spLocks/>
            </p:cNvSpPr>
            <p:nvPr/>
          </p:nvSpPr>
          <p:spPr bwMode="auto">
            <a:xfrm>
              <a:off x="4968875" y="4173538"/>
              <a:ext cx="25400" cy="30163"/>
            </a:xfrm>
            <a:custGeom>
              <a:avLst/>
              <a:gdLst/>
              <a:ahLst/>
              <a:cxnLst>
                <a:cxn ang="0">
                  <a:pos x="0" y="0"/>
                </a:cxn>
                <a:cxn ang="0">
                  <a:pos x="0" y="19"/>
                </a:cxn>
                <a:cxn ang="0">
                  <a:pos x="16" y="9"/>
                </a:cxn>
                <a:cxn ang="0">
                  <a:pos x="0" y="0"/>
                </a:cxn>
              </a:cxnLst>
              <a:rect l="0" t="0" r="r" b="b"/>
              <a:pathLst>
                <a:path w="16" h="19">
                  <a:moveTo>
                    <a:pt x="0" y="0"/>
                  </a:moveTo>
                  <a:lnTo>
                    <a:pt x="0" y="19"/>
                  </a:lnTo>
                  <a:lnTo>
                    <a:pt x="16" y="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4" name="Line 637"/>
            <p:cNvSpPr>
              <a:spLocks noChangeShapeType="1"/>
            </p:cNvSpPr>
            <p:nvPr/>
          </p:nvSpPr>
          <p:spPr bwMode="auto">
            <a:xfrm>
              <a:off x="4713288" y="4194175"/>
              <a:ext cx="1588" cy="1588"/>
            </a:xfrm>
            <a:prstGeom prst="line">
              <a:avLst/>
            </a:pr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5" name="Freeform 638"/>
            <p:cNvSpPr>
              <a:spLocks/>
            </p:cNvSpPr>
            <p:nvPr/>
          </p:nvSpPr>
          <p:spPr bwMode="auto">
            <a:xfrm>
              <a:off x="4740275" y="4008438"/>
              <a:ext cx="184150" cy="182563"/>
            </a:xfrm>
            <a:custGeom>
              <a:avLst/>
              <a:gdLst/>
              <a:ahLst/>
              <a:cxnLst>
                <a:cxn ang="0">
                  <a:pos x="71" y="44"/>
                </a:cxn>
                <a:cxn ang="0">
                  <a:pos x="75" y="43"/>
                </a:cxn>
                <a:cxn ang="0">
                  <a:pos x="86" y="48"/>
                </a:cxn>
                <a:cxn ang="0">
                  <a:pos x="84" y="36"/>
                </a:cxn>
                <a:cxn ang="0">
                  <a:pos x="95" y="32"/>
                </a:cxn>
                <a:cxn ang="0">
                  <a:pos x="86" y="24"/>
                </a:cxn>
                <a:cxn ang="0">
                  <a:pos x="93" y="14"/>
                </a:cxn>
                <a:cxn ang="0">
                  <a:pos x="81" y="14"/>
                </a:cxn>
                <a:cxn ang="0">
                  <a:pos x="79" y="2"/>
                </a:cxn>
                <a:cxn ang="0">
                  <a:pos x="70" y="9"/>
                </a:cxn>
                <a:cxn ang="0">
                  <a:pos x="61" y="1"/>
                </a:cxn>
                <a:cxn ang="0">
                  <a:pos x="59" y="13"/>
                </a:cxn>
                <a:cxn ang="0">
                  <a:pos x="47" y="13"/>
                </a:cxn>
                <a:cxn ang="0">
                  <a:pos x="52" y="23"/>
                </a:cxn>
                <a:cxn ang="0">
                  <a:pos x="43" y="30"/>
                </a:cxn>
                <a:cxn ang="0">
                  <a:pos x="54" y="35"/>
                </a:cxn>
                <a:cxn ang="0">
                  <a:pos x="51" y="46"/>
                </a:cxn>
                <a:cxn ang="0">
                  <a:pos x="62" y="47"/>
                </a:cxn>
                <a:cxn ang="0">
                  <a:pos x="56" y="57"/>
                </a:cxn>
                <a:cxn ang="0">
                  <a:pos x="65" y="64"/>
                </a:cxn>
                <a:cxn ang="0">
                  <a:pos x="55" y="69"/>
                </a:cxn>
                <a:cxn ang="0">
                  <a:pos x="60" y="80"/>
                </a:cxn>
                <a:cxn ang="0">
                  <a:pos x="48" y="80"/>
                </a:cxn>
                <a:cxn ang="0">
                  <a:pos x="47" y="91"/>
                </a:cxn>
                <a:cxn ang="0">
                  <a:pos x="37" y="85"/>
                </a:cxn>
                <a:cxn ang="0">
                  <a:pos x="30" y="94"/>
                </a:cxn>
                <a:cxn ang="0">
                  <a:pos x="25" y="84"/>
                </a:cxn>
                <a:cxn ang="0">
                  <a:pos x="14" y="89"/>
                </a:cxn>
                <a:cxn ang="0">
                  <a:pos x="15" y="77"/>
                </a:cxn>
                <a:cxn ang="0">
                  <a:pos x="3" y="76"/>
                </a:cxn>
                <a:cxn ang="0">
                  <a:pos x="9" y="66"/>
                </a:cxn>
                <a:cxn ang="0">
                  <a:pos x="0" y="59"/>
                </a:cxn>
                <a:cxn ang="0">
                  <a:pos x="10" y="54"/>
                </a:cxn>
                <a:cxn ang="0">
                  <a:pos x="6" y="43"/>
                </a:cxn>
                <a:cxn ang="0">
                  <a:pos x="17" y="43"/>
                </a:cxn>
                <a:cxn ang="0">
                  <a:pos x="19" y="32"/>
                </a:cxn>
                <a:cxn ang="0">
                  <a:pos x="28" y="38"/>
                </a:cxn>
                <a:cxn ang="0">
                  <a:pos x="35" y="29"/>
                </a:cxn>
                <a:cxn ang="0">
                  <a:pos x="41" y="39"/>
                </a:cxn>
              </a:cxnLst>
              <a:rect l="0" t="0" r="r" b="b"/>
              <a:pathLst>
                <a:path w="95" h="94">
                  <a:moveTo>
                    <a:pt x="68" y="53"/>
                  </a:moveTo>
                  <a:cubicBezTo>
                    <a:pt x="71" y="44"/>
                    <a:pt x="71" y="44"/>
                    <a:pt x="71" y="44"/>
                  </a:cubicBezTo>
                  <a:cubicBezTo>
                    <a:pt x="72" y="44"/>
                    <a:pt x="72" y="44"/>
                    <a:pt x="73" y="44"/>
                  </a:cubicBezTo>
                  <a:cubicBezTo>
                    <a:pt x="73" y="43"/>
                    <a:pt x="74" y="43"/>
                    <a:pt x="75" y="43"/>
                  </a:cubicBezTo>
                  <a:cubicBezTo>
                    <a:pt x="81" y="50"/>
                    <a:pt x="81" y="50"/>
                    <a:pt x="81" y="50"/>
                  </a:cubicBezTo>
                  <a:cubicBezTo>
                    <a:pt x="86" y="48"/>
                    <a:pt x="86" y="48"/>
                    <a:pt x="86" y="48"/>
                  </a:cubicBezTo>
                  <a:cubicBezTo>
                    <a:pt x="82" y="39"/>
                    <a:pt x="82" y="39"/>
                    <a:pt x="82" y="39"/>
                  </a:cubicBezTo>
                  <a:cubicBezTo>
                    <a:pt x="83" y="38"/>
                    <a:pt x="83" y="37"/>
                    <a:pt x="84" y="36"/>
                  </a:cubicBezTo>
                  <a:cubicBezTo>
                    <a:pt x="94" y="37"/>
                    <a:pt x="94" y="37"/>
                    <a:pt x="94" y="37"/>
                  </a:cubicBezTo>
                  <a:cubicBezTo>
                    <a:pt x="95" y="32"/>
                    <a:pt x="95" y="32"/>
                    <a:pt x="95" y="32"/>
                  </a:cubicBezTo>
                  <a:cubicBezTo>
                    <a:pt x="87" y="28"/>
                    <a:pt x="87" y="28"/>
                    <a:pt x="87" y="28"/>
                  </a:cubicBezTo>
                  <a:cubicBezTo>
                    <a:pt x="87" y="27"/>
                    <a:pt x="87" y="26"/>
                    <a:pt x="86" y="24"/>
                  </a:cubicBezTo>
                  <a:cubicBezTo>
                    <a:pt x="95" y="19"/>
                    <a:pt x="95" y="19"/>
                    <a:pt x="95" y="19"/>
                  </a:cubicBezTo>
                  <a:cubicBezTo>
                    <a:pt x="93" y="14"/>
                    <a:pt x="93" y="14"/>
                    <a:pt x="93" y="14"/>
                  </a:cubicBezTo>
                  <a:cubicBezTo>
                    <a:pt x="83" y="16"/>
                    <a:pt x="83" y="16"/>
                    <a:pt x="83" y="16"/>
                  </a:cubicBezTo>
                  <a:cubicBezTo>
                    <a:pt x="83" y="15"/>
                    <a:pt x="82" y="15"/>
                    <a:pt x="81" y="14"/>
                  </a:cubicBezTo>
                  <a:cubicBezTo>
                    <a:pt x="84" y="5"/>
                    <a:pt x="84" y="5"/>
                    <a:pt x="84" y="5"/>
                  </a:cubicBezTo>
                  <a:cubicBezTo>
                    <a:pt x="79" y="2"/>
                    <a:pt x="79" y="2"/>
                    <a:pt x="79" y="2"/>
                  </a:cubicBezTo>
                  <a:cubicBezTo>
                    <a:pt x="73" y="10"/>
                    <a:pt x="73" y="10"/>
                    <a:pt x="73" y="10"/>
                  </a:cubicBezTo>
                  <a:cubicBezTo>
                    <a:pt x="72" y="10"/>
                    <a:pt x="71" y="9"/>
                    <a:pt x="70" y="9"/>
                  </a:cubicBezTo>
                  <a:cubicBezTo>
                    <a:pt x="66" y="0"/>
                    <a:pt x="66" y="0"/>
                    <a:pt x="66" y="0"/>
                  </a:cubicBezTo>
                  <a:cubicBezTo>
                    <a:pt x="61" y="1"/>
                    <a:pt x="61" y="1"/>
                    <a:pt x="61" y="1"/>
                  </a:cubicBezTo>
                  <a:cubicBezTo>
                    <a:pt x="62" y="11"/>
                    <a:pt x="62" y="11"/>
                    <a:pt x="62" y="11"/>
                  </a:cubicBezTo>
                  <a:cubicBezTo>
                    <a:pt x="61" y="12"/>
                    <a:pt x="60" y="12"/>
                    <a:pt x="59" y="13"/>
                  </a:cubicBezTo>
                  <a:cubicBezTo>
                    <a:pt x="50" y="8"/>
                    <a:pt x="50" y="8"/>
                    <a:pt x="50" y="8"/>
                  </a:cubicBezTo>
                  <a:cubicBezTo>
                    <a:pt x="47" y="13"/>
                    <a:pt x="47" y="13"/>
                    <a:pt x="47" y="13"/>
                  </a:cubicBezTo>
                  <a:cubicBezTo>
                    <a:pt x="53" y="20"/>
                    <a:pt x="53" y="20"/>
                    <a:pt x="53" y="20"/>
                  </a:cubicBezTo>
                  <a:cubicBezTo>
                    <a:pt x="53" y="21"/>
                    <a:pt x="53" y="22"/>
                    <a:pt x="52" y="23"/>
                  </a:cubicBezTo>
                  <a:cubicBezTo>
                    <a:pt x="43" y="25"/>
                    <a:pt x="43" y="25"/>
                    <a:pt x="43" y="25"/>
                  </a:cubicBezTo>
                  <a:cubicBezTo>
                    <a:pt x="43" y="30"/>
                    <a:pt x="43" y="30"/>
                    <a:pt x="43" y="30"/>
                  </a:cubicBezTo>
                  <a:cubicBezTo>
                    <a:pt x="53" y="32"/>
                    <a:pt x="53" y="32"/>
                    <a:pt x="53" y="32"/>
                  </a:cubicBezTo>
                  <a:cubicBezTo>
                    <a:pt x="53" y="33"/>
                    <a:pt x="54" y="34"/>
                    <a:pt x="54" y="35"/>
                  </a:cubicBezTo>
                  <a:cubicBezTo>
                    <a:pt x="49" y="43"/>
                    <a:pt x="49" y="43"/>
                    <a:pt x="49" y="43"/>
                  </a:cubicBezTo>
                  <a:cubicBezTo>
                    <a:pt x="51" y="46"/>
                    <a:pt x="51" y="46"/>
                    <a:pt x="51" y="46"/>
                  </a:cubicBezTo>
                  <a:cubicBezTo>
                    <a:pt x="60" y="43"/>
                    <a:pt x="60" y="43"/>
                    <a:pt x="60" y="43"/>
                  </a:cubicBezTo>
                  <a:cubicBezTo>
                    <a:pt x="62" y="47"/>
                    <a:pt x="62" y="47"/>
                    <a:pt x="62" y="47"/>
                  </a:cubicBezTo>
                  <a:cubicBezTo>
                    <a:pt x="55" y="54"/>
                    <a:pt x="55" y="54"/>
                    <a:pt x="55" y="54"/>
                  </a:cubicBezTo>
                  <a:cubicBezTo>
                    <a:pt x="56" y="55"/>
                    <a:pt x="56" y="56"/>
                    <a:pt x="56" y="57"/>
                  </a:cubicBezTo>
                  <a:cubicBezTo>
                    <a:pt x="65" y="59"/>
                    <a:pt x="65" y="59"/>
                    <a:pt x="65" y="59"/>
                  </a:cubicBezTo>
                  <a:cubicBezTo>
                    <a:pt x="65" y="64"/>
                    <a:pt x="65" y="64"/>
                    <a:pt x="65" y="64"/>
                  </a:cubicBezTo>
                  <a:cubicBezTo>
                    <a:pt x="56" y="66"/>
                    <a:pt x="56" y="66"/>
                    <a:pt x="56" y="66"/>
                  </a:cubicBezTo>
                  <a:cubicBezTo>
                    <a:pt x="56" y="67"/>
                    <a:pt x="56" y="68"/>
                    <a:pt x="55" y="69"/>
                  </a:cubicBezTo>
                  <a:cubicBezTo>
                    <a:pt x="62" y="76"/>
                    <a:pt x="62" y="76"/>
                    <a:pt x="62" y="76"/>
                  </a:cubicBezTo>
                  <a:cubicBezTo>
                    <a:pt x="60" y="80"/>
                    <a:pt x="60" y="80"/>
                    <a:pt x="60" y="80"/>
                  </a:cubicBezTo>
                  <a:cubicBezTo>
                    <a:pt x="51" y="77"/>
                    <a:pt x="51" y="77"/>
                    <a:pt x="51" y="77"/>
                  </a:cubicBezTo>
                  <a:cubicBezTo>
                    <a:pt x="50" y="78"/>
                    <a:pt x="49" y="79"/>
                    <a:pt x="48" y="80"/>
                  </a:cubicBezTo>
                  <a:cubicBezTo>
                    <a:pt x="51" y="89"/>
                    <a:pt x="51" y="89"/>
                    <a:pt x="51" y="89"/>
                  </a:cubicBezTo>
                  <a:cubicBezTo>
                    <a:pt x="47" y="91"/>
                    <a:pt x="47" y="91"/>
                    <a:pt x="47" y="91"/>
                  </a:cubicBezTo>
                  <a:cubicBezTo>
                    <a:pt x="41" y="84"/>
                    <a:pt x="41" y="84"/>
                    <a:pt x="41" y="84"/>
                  </a:cubicBezTo>
                  <a:cubicBezTo>
                    <a:pt x="40" y="84"/>
                    <a:pt x="38" y="85"/>
                    <a:pt x="37" y="85"/>
                  </a:cubicBezTo>
                  <a:cubicBezTo>
                    <a:pt x="35" y="94"/>
                    <a:pt x="35" y="94"/>
                    <a:pt x="35" y="94"/>
                  </a:cubicBezTo>
                  <a:cubicBezTo>
                    <a:pt x="30" y="94"/>
                    <a:pt x="30" y="94"/>
                    <a:pt x="30" y="94"/>
                  </a:cubicBezTo>
                  <a:cubicBezTo>
                    <a:pt x="28" y="85"/>
                    <a:pt x="28" y="85"/>
                    <a:pt x="28" y="85"/>
                  </a:cubicBezTo>
                  <a:cubicBezTo>
                    <a:pt x="27" y="85"/>
                    <a:pt x="26" y="84"/>
                    <a:pt x="25" y="84"/>
                  </a:cubicBezTo>
                  <a:cubicBezTo>
                    <a:pt x="19" y="91"/>
                    <a:pt x="19" y="91"/>
                    <a:pt x="19" y="91"/>
                  </a:cubicBezTo>
                  <a:cubicBezTo>
                    <a:pt x="14" y="89"/>
                    <a:pt x="14" y="89"/>
                    <a:pt x="14" y="89"/>
                  </a:cubicBezTo>
                  <a:cubicBezTo>
                    <a:pt x="17" y="80"/>
                    <a:pt x="17" y="80"/>
                    <a:pt x="17" y="80"/>
                  </a:cubicBezTo>
                  <a:cubicBezTo>
                    <a:pt x="16" y="79"/>
                    <a:pt x="15" y="78"/>
                    <a:pt x="15" y="77"/>
                  </a:cubicBezTo>
                  <a:cubicBezTo>
                    <a:pt x="6" y="80"/>
                    <a:pt x="6" y="80"/>
                    <a:pt x="6" y="80"/>
                  </a:cubicBezTo>
                  <a:cubicBezTo>
                    <a:pt x="3" y="76"/>
                    <a:pt x="3" y="76"/>
                    <a:pt x="3" y="76"/>
                  </a:cubicBezTo>
                  <a:cubicBezTo>
                    <a:pt x="10" y="69"/>
                    <a:pt x="10" y="69"/>
                    <a:pt x="10" y="69"/>
                  </a:cubicBezTo>
                  <a:cubicBezTo>
                    <a:pt x="10" y="68"/>
                    <a:pt x="10" y="67"/>
                    <a:pt x="9" y="66"/>
                  </a:cubicBezTo>
                  <a:cubicBezTo>
                    <a:pt x="0" y="64"/>
                    <a:pt x="0" y="64"/>
                    <a:pt x="0" y="64"/>
                  </a:cubicBezTo>
                  <a:cubicBezTo>
                    <a:pt x="0" y="59"/>
                    <a:pt x="0" y="59"/>
                    <a:pt x="0" y="59"/>
                  </a:cubicBezTo>
                  <a:cubicBezTo>
                    <a:pt x="9" y="57"/>
                    <a:pt x="9" y="57"/>
                    <a:pt x="9" y="57"/>
                  </a:cubicBezTo>
                  <a:cubicBezTo>
                    <a:pt x="10" y="56"/>
                    <a:pt x="10" y="55"/>
                    <a:pt x="10" y="54"/>
                  </a:cubicBezTo>
                  <a:cubicBezTo>
                    <a:pt x="3" y="47"/>
                    <a:pt x="3" y="47"/>
                    <a:pt x="3" y="47"/>
                  </a:cubicBezTo>
                  <a:cubicBezTo>
                    <a:pt x="6" y="43"/>
                    <a:pt x="6" y="43"/>
                    <a:pt x="6" y="43"/>
                  </a:cubicBezTo>
                  <a:cubicBezTo>
                    <a:pt x="15" y="46"/>
                    <a:pt x="15" y="46"/>
                    <a:pt x="15" y="46"/>
                  </a:cubicBezTo>
                  <a:cubicBezTo>
                    <a:pt x="15" y="45"/>
                    <a:pt x="16" y="44"/>
                    <a:pt x="17" y="43"/>
                  </a:cubicBezTo>
                  <a:cubicBezTo>
                    <a:pt x="14" y="35"/>
                    <a:pt x="14" y="35"/>
                    <a:pt x="14" y="35"/>
                  </a:cubicBezTo>
                  <a:cubicBezTo>
                    <a:pt x="19" y="32"/>
                    <a:pt x="19" y="32"/>
                    <a:pt x="19" y="32"/>
                  </a:cubicBezTo>
                  <a:cubicBezTo>
                    <a:pt x="25" y="39"/>
                    <a:pt x="25" y="39"/>
                    <a:pt x="25" y="39"/>
                  </a:cubicBezTo>
                  <a:cubicBezTo>
                    <a:pt x="26" y="39"/>
                    <a:pt x="27" y="38"/>
                    <a:pt x="28" y="38"/>
                  </a:cubicBezTo>
                  <a:cubicBezTo>
                    <a:pt x="30" y="29"/>
                    <a:pt x="30" y="29"/>
                    <a:pt x="30" y="29"/>
                  </a:cubicBezTo>
                  <a:cubicBezTo>
                    <a:pt x="35" y="29"/>
                    <a:pt x="35" y="29"/>
                    <a:pt x="35" y="29"/>
                  </a:cubicBezTo>
                  <a:cubicBezTo>
                    <a:pt x="37" y="38"/>
                    <a:pt x="37" y="38"/>
                    <a:pt x="37" y="38"/>
                  </a:cubicBezTo>
                  <a:cubicBezTo>
                    <a:pt x="38" y="38"/>
                    <a:pt x="40" y="39"/>
                    <a:pt x="41" y="39"/>
                  </a:cubicBezTo>
                </a:path>
              </a:pathLst>
            </a:custGeom>
            <a:grp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6" name="Oval 639"/>
            <p:cNvSpPr>
              <a:spLocks noChangeArrowheads="1"/>
            </p:cNvSpPr>
            <p:nvPr/>
          </p:nvSpPr>
          <p:spPr bwMode="auto">
            <a:xfrm>
              <a:off x="4784725" y="4108450"/>
              <a:ext cx="36513" cy="38100"/>
            </a:xfrm>
            <a:prstGeom prst="ellipse">
              <a:avLst/>
            </a:prstGeom>
            <a:grp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7" name="Oval 640"/>
            <p:cNvSpPr>
              <a:spLocks noChangeArrowheads="1"/>
            </p:cNvSpPr>
            <p:nvPr/>
          </p:nvSpPr>
          <p:spPr bwMode="auto">
            <a:xfrm>
              <a:off x="4856163" y="4043363"/>
              <a:ext cx="34925" cy="33338"/>
            </a:xfrm>
            <a:prstGeom prst="ellipse">
              <a:avLst/>
            </a:prstGeom>
            <a:grp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8" name="Freeform 641"/>
            <p:cNvSpPr>
              <a:spLocks/>
            </p:cNvSpPr>
            <p:nvPr/>
          </p:nvSpPr>
          <p:spPr bwMode="auto">
            <a:xfrm>
              <a:off x="4868863" y="4111625"/>
              <a:ext cx="80963" cy="80963"/>
            </a:xfrm>
            <a:custGeom>
              <a:avLst/>
              <a:gdLst/>
              <a:ahLst/>
              <a:cxnLst>
                <a:cxn ang="0">
                  <a:pos x="2" y="1"/>
                </a:cxn>
                <a:cxn ang="0">
                  <a:pos x="8" y="5"/>
                </a:cxn>
                <a:cxn ang="0">
                  <a:pos x="12" y="0"/>
                </a:cxn>
                <a:cxn ang="0">
                  <a:pos x="14" y="1"/>
                </a:cxn>
                <a:cxn ang="0">
                  <a:pos x="16" y="6"/>
                </a:cxn>
                <a:cxn ang="0">
                  <a:pos x="19" y="6"/>
                </a:cxn>
                <a:cxn ang="0">
                  <a:pos x="20" y="0"/>
                </a:cxn>
                <a:cxn ang="0">
                  <a:pos x="23" y="1"/>
                </a:cxn>
                <a:cxn ang="0">
                  <a:pos x="24" y="6"/>
                </a:cxn>
                <a:cxn ang="0">
                  <a:pos x="26" y="7"/>
                </a:cxn>
                <a:cxn ang="0">
                  <a:pos x="30" y="3"/>
                </a:cxn>
                <a:cxn ang="0">
                  <a:pos x="33" y="4"/>
                </a:cxn>
                <a:cxn ang="0">
                  <a:pos x="31" y="10"/>
                </a:cxn>
                <a:cxn ang="0">
                  <a:pos x="33" y="12"/>
                </a:cxn>
                <a:cxn ang="0">
                  <a:pos x="38" y="10"/>
                </a:cxn>
                <a:cxn ang="0">
                  <a:pos x="40" y="13"/>
                </a:cxn>
                <a:cxn ang="0">
                  <a:pos x="35" y="17"/>
                </a:cxn>
                <a:cxn ang="0">
                  <a:pos x="36" y="19"/>
                </a:cxn>
                <a:cxn ang="0">
                  <a:pos x="42" y="20"/>
                </a:cxn>
                <a:cxn ang="0">
                  <a:pos x="42" y="23"/>
                </a:cxn>
                <a:cxn ang="0">
                  <a:pos x="36" y="24"/>
                </a:cxn>
                <a:cxn ang="0">
                  <a:pos x="35" y="27"/>
                </a:cxn>
                <a:cxn ang="0">
                  <a:pos x="40" y="31"/>
                </a:cxn>
                <a:cxn ang="0">
                  <a:pos x="38" y="33"/>
                </a:cxn>
                <a:cxn ang="0">
                  <a:pos x="32" y="31"/>
                </a:cxn>
                <a:cxn ang="0">
                  <a:pos x="31" y="33"/>
                </a:cxn>
                <a:cxn ang="0">
                  <a:pos x="32" y="39"/>
                </a:cxn>
                <a:cxn ang="0">
                  <a:pos x="30" y="40"/>
                </a:cxn>
                <a:cxn ang="0">
                  <a:pos x="26" y="36"/>
                </a:cxn>
                <a:cxn ang="0">
                  <a:pos x="23" y="36"/>
                </a:cxn>
                <a:cxn ang="0">
                  <a:pos x="22" y="42"/>
                </a:cxn>
                <a:cxn ang="0">
                  <a:pos x="19" y="42"/>
                </a:cxn>
                <a:cxn ang="0">
                  <a:pos x="18" y="36"/>
                </a:cxn>
                <a:cxn ang="0">
                  <a:pos x="16" y="35"/>
                </a:cxn>
                <a:cxn ang="0">
                  <a:pos x="12" y="40"/>
                </a:cxn>
                <a:cxn ang="0">
                  <a:pos x="9" y="38"/>
                </a:cxn>
                <a:cxn ang="0">
                  <a:pos x="11" y="32"/>
                </a:cxn>
                <a:cxn ang="0">
                  <a:pos x="9" y="31"/>
                </a:cxn>
                <a:cxn ang="0">
                  <a:pos x="4" y="33"/>
                </a:cxn>
                <a:cxn ang="0">
                  <a:pos x="2" y="30"/>
                </a:cxn>
                <a:cxn ang="0">
                  <a:pos x="7" y="26"/>
                </a:cxn>
                <a:cxn ang="0">
                  <a:pos x="6" y="24"/>
                </a:cxn>
                <a:cxn ang="0">
                  <a:pos x="0" y="22"/>
                </a:cxn>
                <a:cxn ang="0">
                  <a:pos x="0" y="19"/>
                </a:cxn>
                <a:cxn ang="0">
                  <a:pos x="6" y="18"/>
                </a:cxn>
                <a:cxn ang="0">
                  <a:pos x="7" y="16"/>
                </a:cxn>
                <a:cxn ang="0">
                  <a:pos x="2" y="12"/>
                </a:cxn>
                <a:cxn ang="0">
                  <a:pos x="4" y="9"/>
                </a:cxn>
                <a:cxn ang="0">
                  <a:pos x="10" y="11"/>
                </a:cxn>
                <a:cxn ang="0">
                  <a:pos x="12" y="10"/>
                </a:cxn>
              </a:cxnLst>
              <a:rect l="0" t="0" r="r" b="b"/>
              <a:pathLst>
                <a:path w="42" h="42">
                  <a:moveTo>
                    <a:pt x="2" y="1"/>
                  </a:moveTo>
                  <a:cubicBezTo>
                    <a:pt x="8" y="5"/>
                    <a:pt x="8" y="5"/>
                    <a:pt x="8" y="5"/>
                  </a:cubicBezTo>
                  <a:cubicBezTo>
                    <a:pt x="12" y="0"/>
                    <a:pt x="12" y="0"/>
                    <a:pt x="12" y="0"/>
                  </a:cubicBezTo>
                  <a:cubicBezTo>
                    <a:pt x="12" y="1"/>
                    <a:pt x="13" y="1"/>
                    <a:pt x="14" y="1"/>
                  </a:cubicBezTo>
                  <a:cubicBezTo>
                    <a:pt x="16" y="6"/>
                    <a:pt x="16" y="6"/>
                    <a:pt x="16" y="6"/>
                  </a:cubicBezTo>
                  <a:cubicBezTo>
                    <a:pt x="19" y="6"/>
                    <a:pt x="19" y="6"/>
                    <a:pt x="19" y="6"/>
                  </a:cubicBezTo>
                  <a:cubicBezTo>
                    <a:pt x="20" y="0"/>
                    <a:pt x="20" y="0"/>
                    <a:pt x="20" y="0"/>
                  </a:cubicBezTo>
                  <a:cubicBezTo>
                    <a:pt x="23" y="1"/>
                    <a:pt x="23" y="1"/>
                    <a:pt x="23" y="1"/>
                  </a:cubicBezTo>
                  <a:cubicBezTo>
                    <a:pt x="24" y="6"/>
                    <a:pt x="24" y="6"/>
                    <a:pt x="24" y="6"/>
                  </a:cubicBezTo>
                  <a:cubicBezTo>
                    <a:pt x="25" y="7"/>
                    <a:pt x="26" y="7"/>
                    <a:pt x="26" y="7"/>
                  </a:cubicBezTo>
                  <a:cubicBezTo>
                    <a:pt x="30" y="3"/>
                    <a:pt x="30" y="3"/>
                    <a:pt x="30" y="3"/>
                  </a:cubicBezTo>
                  <a:cubicBezTo>
                    <a:pt x="33" y="4"/>
                    <a:pt x="33" y="4"/>
                    <a:pt x="33" y="4"/>
                  </a:cubicBezTo>
                  <a:cubicBezTo>
                    <a:pt x="31" y="10"/>
                    <a:pt x="31" y="10"/>
                    <a:pt x="31" y="10"/>
                  </a:cubicBezTo>
                  <a:cubicBezTo>
                    <a:pt x="32" y="11"/>
                    <a:pt x="32" y="11"/>
                    <a:pt x="33" y="12"/>
                  </a:cubicBezTo>
                  <a:cubicBezTo>
                    <a:pt x="38" y="10"/>
                    <a:pt x="38" y="10"/>
                    <a:pt x="38" y="10"/>
                  </a:cubicBezTo>
                  <a:cubicBezTo>
                    <a:pt x="40" y="13"/>
                    <a:pt x="40" y="13"/>
                    <a:pt x="40" y="13"/>
                  </a:cubicBezTo>
                  <a:cubicBezTo>
                    <a:pt x="35" y="17"/>
                    <a:pt x="35" y="17"/>
                    <a:pt x="35" y="17"/>
                  </a:cubicBezTo>
                  <a:cubicBezTo>
                    <a:pt x="36" y="17"/>
                    <a:pt x="36" y="18"/>
                    <a:pt x="36" y="19"/>
                  </a:cubicBezTo>
                  <a:cubicBezTo>
                    <a:pt x="42" y="20"/>
                    <a:pt x="42" y="20"/>
                    <a:pt x="42" y="20"/>
                  </a:cubicBezTo>
                  <a:cubicBezTo>
                    <a:pt x="42" y="23"/>
                    <a:pt x="42" y="23"/>
                    <a:pt x="42" y="23"/>
                  </a:cubicBezTo>
                  <a:cubicBezTo>
                    <a:pt x="36" y="24"/>
                    <a:pt x="36" y="24"/>
                    <a:pt x="36" y="24"/>
                  </a:cubicBezTo>
                  <a:cubicBezTo>
                    <a:pt x="36" y="25"/>
                    <a:pt x="35" y="26"/>
                    <a:pt x="35" y="27"/>
                  </a:cubicBezTo>
                  <a:cubicBezTo>
                    <a:pt x="40" y="31"/>
                    <a:pt x="40" y="31"/>
                    <a:pt x="40" y="31"/>
                  </a:cubicBezTo>
                  <a:cubicBezTo>
                    <a:pt x="38" y="33"/>
                    <a:pt x="38" y="33"/>
                    <a:pt x="38" y="33"/>
                  </a:cubicBezTo>
                  <a:cubicBezTo>
                    <a:pt x="32" y="31"/>
                    <a:pt x="32" y="31"/>
                    <a:pt x="32" y="31"/>
                  </a:cubicBezTo>
                  <a:cubicBezTo>
                    <a:pt x="32" y="32"/>
                    <a:pt x="31" y="32"/>
                    <a:pt x="31" y="33"/>
                  </a:cubicBezTo>
                  <a:cubicBezTo>
                    <a:pt x="32" y="39"/>
                    <a:pt x="32" y="39"/>
                    <a:pt x="32" y="39"/>
                  </a:cubicBezTo>
                  <a:cubicBezTo>
                    <a:pt x="30" y="40"/>
                    <a:pt x="30" y="40"/>
                    <a:pt x="30" y="40"/>
                  </a:cubicBezTo>
                  <a:cubicBezTo>
                    <a:pt x="26" y="36"/>
                    <a:pt x="26" y="36"/>
                    <a:pt x="26" y="36"/>
                  </a:cubicBezTo>
                  <a:cubicBezTo>
                    <a:pt x="25" y="36"/>
                    <a:pt x="24" y="36"/>
                    <a:pt x="23" y="36"/>
                  </a:cubicBezTo>
                  <a:cubicBezTo>
                    <a:pt x="22" y="42"/>
                    <a:pt x="22" y="42"/>
                    <a:pt x="22" y="42"/>
                  </a:cubicBezTo>
                  <a:cubicBezTo>
                    <a:pt x="19" y="42"/>
                    <a:pt x="19" y="42"/>
                    <a:pt x="19" y="42"/>
                  </a:cubicBezTo>
                  <a:cubicBezTo>
                    <a:pt x="18" y="36"/>
                    <a:pt x="18" y="36"/>
                    <a:pt x="18" y="36"/>
                  </a:cubicBezTo>
                  <a:cubicBezTo>
                    <a:pt x="17" y="36"/>
                    <a:pt x="16" y="36"/>
                    <a:pt x="16" y="35"/>
                  </a:cubicBezTo>
                  <a:cubicBezTo>
                    <a:pt x="12" y="40"/>
                    <a:pt x="12" y="40"/>
                    <a:pt x="12" y="40"/>
                  </a:cubicBezTo>
                  <a:cubicBezTo>
                    <a:pt x="9" y="38"/>
                    <a:pt x="9" y="38"/>
                    <a:pt x="9" y="38"/>
                  </a:cubicBezTo>
                  <a:cubicBezTo>
                    <a:pt x="11" y="32"/>
                    <a:pt x="11" y="32"/>
                    <a:pt x="11" y="32"/>
                  </a:cubicBezTo>
                  <a:cubicBezTo>
                    <a:pt x="10" y="32"/>
                    <a:pt x="10" y="31"/>
                    <a:pt x="9" y="31"/>
                  </a:cubicBezTo>
                  <a:cubicBezTo>
                    <a:pt x="4" y="33"/>
                    <a:pt x="4" y="33"/>
                    <a:pt x="4" y="33"/>
                  </a:cubicBezTo>
                  <a:cubicBezTo>
                    <a:pt x="2" y="30"/>
                    <a:pt x="2" y="30"/>
                    <a:pt x="2" y="30"/>
                  </a:cubicBezTo>
                  <a:cubicBezTo>
                    <a:pt x="7" y="26"/>
                    <a:pt x="7" y="26"/>
                    <a:pt x="7" y="26"/>
                  </a:cubicBezTo>
                  <a:cubicBezTo>
                    <a:pt x="6" y="25"/>
                    <a:pt x="6" y="24"/>
                    <a:pt x="6" y="24"/>
                  </a:cubicBezTo>
                  <a:cubicBezTo>
                    <a:pt x="0" y="22"/>
                    <a:pt x="0" y="22"/>
                    <a:pt x="0" y="22"/>
                  </a:cubicBezTo>
                  <a:cubicBezTo>
                    <a:pt x="0" y="19"/>
                    <a:pt x="0" y="19"/>
                    <a:pt x="0" y="19"/>
                  </a:cubicBezTo>
                  <a:cubicBezTo>
                    <a:pt x="6" y="18"/>
                    <a:pt x="6" y="18"/>
                    <a:pt x="6" y="18"/>
                  </a:cubicBezTo>
                  <a:cubicBezTo>
                    <a:pt x="6" y="17"/>
                    <a:pt x="7" y="17"/>
                    <a:pt x="7" y="16"/>
                  </a:cubicBezTo>
                  <a:cubicBezTo>
                    <a:pt x="2" y="12"/>
                    <a:pt x="2" y="12"/>
                    <a:pt x="2" y="12"/>
                  </a:cubicBezTo>
                  <a:cubicBezTo>
                    <a:pt x="4" y="9"/>
                    <a:pt x="4" y="9"/>
                    <a:pt x="4" y="9"/>
                  </a:cubicBezTo>
                  <a:cubicBezTo>
                    <a:pt x="10" y="11"/>
                    <a:pt x="10" y="11"/>
                    <a:pt x="10" y="11"/>
                  </a:cubicBezTo>
                  <a:cubicBezTo>
                    <a:pt x="10" y="11"/>
                    <a:pt x="11" y="10"/>
                    <a:pt x="12" y="10"/>
                  </a:cubicBezTo>
                </a:path>
              </a:pathLst>
            </a:custGeom>
            <a:grp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9" name="Freeform 642"/>
            <p:cNvSpPr>
              <a:spLocks/>
            </p:cNvSpPr>
            <p:nvPr/>
          </p:nvSpPr>
          <p:spPr bwMode="auto">
            <a:xfrm>
              <a:off x="4895850" y="4140200"/>
              <a:ext cx="26988" cy="25400"/>
            </a:xfrm>
            <a:custGeom>
              <a:avLst/>
              <a:gdLst/>
              <a:ahLst/>
              <a:cxnLst>
                <a:cxn ang="0">
                  <a:pos x="10" y="1"/>
                </a:cxn>
                <a:cxn ang="0">
                  <a:pos x="12" y="10"/>
                </a:cxn>
                <a:cxn ang="0">
                  <a:pos x="4" y="11"/>
                </a:cxn>
                <a:cxn ang="0">
                  <a:pos x="2" y="3"/>
                </a:cxn>
                <a:cxn ang="0">
                  <a:pos x="10" y="1"/>
                </a:cxn>
              </a:cxnLst>
              <a:rect l="0" t="0" r="r" b="b"/>
              <a:pathLst>
                <a:path w="14" h="13">
                  <a:moveTo>
                    <a:pt x="10" y="1"/>
                  </a:moveTo>
                  <a:cubicBezTo>
                    <a:pt x="13" y="3"/>
                    <a:pt x="14" y="7"/>
                    <a:pt x="12" y="10"/>
                  </a:cubicBezTo>
                  <a:cubicBezTo>
                    <a:pt x="10" y="12"/>
                    <a:pt x="6" y="13"/>
                    <a:pt x="4" y="11"/>
                  </a:cubicBezTo>
                  <a:cubicBezTo>
                    <a:pt x="1" y="9"/>
                    <a:pt x="0" y="6"/>
                    <a:pt x="2" y="3"/>
                  </a:cubicBezTo>
                  <a:cubicBezTo>
                    <a:pt x="4" y="0"/>
                    <a:pt x="8" y="0"/>
                    <a:pt x="10" y="1"/>
                  </a:cubicBezTo>
                  <a:close/>
                </a:path>
              </a:pathLst>
            </a:custGeom>
            <a:grp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grpSp>
        <p:nvGrpSpPr>
          <p:cNvPr id="8" name="Groupe 564"/>
          <p:cNvGrpSpPr/>
          <p:nvPr/>
        </p:nvGrpSpPr>
        <p:grpSpPr>
          <a:xfrm>
            <a:off x="7767677" y="3984728"/>
            <a:ext cx="768240" cy="577122"/>
            <a:chOff x="2917826" y="947738"/>
            <a:chExt cx="331788" cy="292101"/>
          </a:xfrm>
          <a:solidFill>
            <a:schemeClr val="bg1"/>
          </a:solidFill>
        </p:grpSpPr>
        <p:sp>
          <p:nvSpPr>
            <p:cNvPr id="81" name="Freeform 122"/>
            <p:cNvSpPr>
              <a:spLocks/>
            </p:cNvSpPr>
            <p:nvPr/>
          </p:nvSpPr>
          <p:spPr bwMode="auto">
            <a:xfrm>
              <a:off x="2917826" y="947738"/>
              <a:ext cx="293688" cy="290513"/>
            </a:xfrm>
            <a:custGeom>
              <a:avLst/>
              <a:gdLst/>
              <a:ahLst/>
              <a:cxnLst>
                <a:cxn ang="0">
                  <a:pos x="114" y="70"/>
                </a:cxn>
                <a:cxn ang="0">
                  <a:pos x="119" y="68"/>
                </a:cxn>
                <a:cxn ang="0">
                  <a:pos x="136" y="76"/>
                </a:cxn>
                <a:cxn ang="0">
                  <a:pos x="133" y="57"/>
                </a:cxn>
                <a:cxn ang="0">
                  <a:pos x="151" y="51"/>
                </a:cxn>
                <a:cxn ang="0">
                  <a:pos x="137" y="39"/>
                </a:cxn>
                <a:cxn ang="0">
                  <a:pos x="148" y="23"/>
                </a:cxn>
                <a:cxn ang="0">
                  <a:pos x="129" y="22"/>
                </a:cxn>
                <a:cxn ang="0">
                  <a:pos x="126" y="3"/>
                </a:cxn>
                <a:cxn ang="0">
                  <a:pos x="112" y="15"/>
                </a:cxn>
                <a:cxn ang="0">
                  <a:pos x="97" y="2"/>
                </a:cxn>
                <a:cxn ang="0">
                  <a:pos x="94" y="21"/>
                </a:cxn>
                <a:cxn ang="0">
                  <a:pos x="75" y="20"/>
                </a:cxn>
                <a:cxn ang="0">
                  <a:pos x="84" y="36"/>
                </a:cxn>
                <a:cxn ang="0">
                  <a:pos x="69" y="48"/>
                </a:cxn>
                <a:cxn ang="0">
                  <a:pos x="86" y="55"/>
                </a:cxn>
                <a:cxn ang="0">
                  <a:pos x="81" y="73"/>
                </a:cxn>
                <a:cxn ang="0">
                  <a:pos x="99" y="75"/>
                </a:cxn>
                <a:cxn ang="0">
                  <a:pos x="89" y="91"/>
                </a:cxn>
                <a:cxn ang="0">
                  <a:pos x="104" y="102"/>
                </a:cxn>
                <a:cxn ang="0">
                  <a:pos x="88" y="110"/>
                </a:cxn>
                <a:cxn ang="0">
                  <a:pos x="95" y="127"/>
                </a:cxn>
                <a:cxn ang="0">
                  <a:pos x="77" y="126"/>
                </a:cxn>
                <a:cxn ang="0">
                  <a:pos x="74" y="145"/>
                </a:cxn>
                <a:cxn ang="0">
                  <a:pos x="59" y="135"/>
                </a:cxn>
                <a:cxn ang="0">
                  <a:pos x="48" y="150"/>
                </a:cxn>
                <a:cxn ang="0">
                  <a:pos x="39" y="133"/>
                </a:cxn>
                <a:cxn ang="0">
                  <a:pos x="23" y="140"/>
                </a:cxn>
                <a:cxn ang="0">
                  <a:pos x="23" y="122"/>
                </a:cxn>
                <a:cxn ang="0">
                  <a:pos x="5" y="120"/>
                </a:cxn>
                <a:cxn ang="0">
                  <a:pos x="15" y="104"/>
                </a:cxn>
                <a:cxn ang="0">
                  <a:pos x="0" y="93"/>
                </a:cxn>
                <a:cxn ang="0">
                  <a:pos x="17" y="85"/>
                </a:cxn>
                <a:cxn ang="0">
                  <a:pos x="9" y="68"/>
                </a:cxn>
                <a:cxn ang="0">
                  <a:pos x="28" y="69"/>
                </a:cxn>
                <a:cxn ang="0">
                  <a:pos x="30" y="51"/>
                </a:cxn>
                <a:cxn ang="0">
                  <a:pos x="45" y="60"/>
                </a:cxn>
                <a:cxn ang="0">
                  <a:pos x="56" y="46"/>
                </a:cxn>
                <a:cxn ang="0">
                  <a:pos x="65" y="62"/>
                </a:cxn>
              </a:cxnLst>
              <a:rect l="0" t="0" r="r" b="b"/>
              <a:pathLst>
                <a:path w="151" h="150">
                  <a:moveTo>
                    <a:pt x="109" y="84"/>
                  </a:moveTo>
                  <a:cubicBezTo>
                    <a:pt x="114" y="70"/>
                    <a:pt x="114" y="70"/>
                    <a:pt x="114" y="70"/>
                  </a:cubicBezTo>
                  <a:cubicBezTo>
                    <a:pt x="114" y="69"/>
                    <a:pt x="115" y="69"/>
                    <a:pt x="116" y="69"/>
                  </a:cubicBezTo>
                  <a:cubicBezTo>
                    <a:pt x="117" y="69"/>
                    <a:pt x="118" y="69"/>
                    <a:pt x="119" y="68"/>
                  </a:cubicBezTo>
                  <a:cubicBezTo>
                    <a:pt x="129" y="80"/>
                    <a:pt x="129" y="80"/>
                    <a:pt x="129" y="80"/>
                  </a:cubicBezTo>
                  <a:cubicBezTo>
                    <a:pt x="136" y="76"/>
                    <a:pt x="136" y="76"/>
                    <a:pt x="136" y="76"/>
                  </a:cubicBezTo>
                  <a:cubicBezTo>
                    <a:pt x="130" y="61"/>
                    <a:pt x="130" y="61"/>
                    <a:pt x="130" y="61"/>
                  </a:cubicBezTo>
                  <a:cubicBezTo>
                    <a:pt x="131" y="60"/>
                    <a:pt x="132" y="58"/>
                    <a:pt x="133" y="57"/>
                  </a:cubicBezTo>
                  <a:cubicBezTo>
                    <a:pt x="149" y="59"/>
                    <a:pt x="149" y="59"/>
                    <a:pt x="149" y="59"/>
                  </a:cubicBezTo>
                  <a:cubicBezTo>
                    <a:pt x="151" y="51"/>
                    <a:pt x="151" y="51"/>
                    <a:pt x="151" y="51"/>
                  </a:cubicBezTo>
                  <a:cubicBezTo>
                    <a:pt x="138" y="44"/>
                    <a:pt x="138" y="44"/>
                    <a:pt x="138" y="44"/>
                  </a:cubicBezTo>
                  <a:cubicBezTo>
                    <a:pt x="138" y="42"/>
                    <a:pt x="138" y="40"/>
                    <a:pt x="137" y="39"/>
                  </a:cubicBezTo>
                  <a:cubicBezTo>
                    <a:pt x="151" y="30"/>
                    <a:pt x="151" y="30"/>
                    <a:pt x="151" y="30"/>
                  </a:cubicBezTo>
                  <a:cubicBezTo>
                    <a:pt x="148" y="23"/>
                    <a:pt x="148" y="23"/>
                    <a:pt x="148" y="23"/>
                  </a:cubicBezTo>
                  <a:cubicBezTo>
                    <a:pt x="132" y="26"/>
                    <a:pt x="132" y="26"/>
                    <a:pt x="132" y="26"/>
                  </a:cubicBezTo>
                  <a:cubicBezTo>
                    <a:pt x="131" y="24"/>
                    <a:pt x="130" y="23"/>
                    <a:pt x="129" y="22"/>
                  </a:cubicBezTo>
                  <a:cubicBezTo>
                    <a:pt x="134" y="7"/>
                    <a:pt x="134" y="7"/>
                    <a:pt x="134" y="7"/>
                  </a:cubicBezTo>
                  <a:cubicBezTo>
                    <a:pt x="126" y="3"/>
                    <a:pt x="126" y="3"/>
                    <a:pt x="126" y="3"/>
                  </a:cubicBezTo>
                  <a:cubicBezTo>
                    <a:pt x="117" y="16"/>
                    <a:pt x="117" y="16"/>
                    <a:pt x="117" y="16"/>
                  </a:cubicBezTo>
                  <a:cubicBezTo>
                    <a:pt x="115" y="15"/>
                    <a:pt x="113" y="15"/>
                    <a:pt x="112" y="15"/>
                  </a:cubicBezTo>
                  <a:cubicBezTo>
                    <a:pt x="106" y="0"/>
                    <a:pt x="106" y="0"/>
                    <a:pt x="106" y="0"/>
                  </a:cubicBezTo>
                  <a:cubicBezTo>
                    <a:pt x="97" y="2"/>
                    <a:pt x="97" y="2"/>
                    <a:pt x="97" y="2"/>
                  </a:cubicBezTo>
                  <a:cubicBezTo>
                    <a:pt x="98" y="18"/>
                    <a:pt x="98" y="18"/>
                    <a:pt x="98" y="18"/>
                  </a:cubicBezTo>
                  <a:cubicBezTo>
                    <a:pt x="96" y="19"/>
                    <a:pt x="95" y="19"/>
                    <a:pt x="94" y="21"/>
                  </a:cubicBezTo>
                  <a:cubicBezTo>
                    <a:pt x="80" y="13"/>
                    <a:pt x="80" y="13"/>
                    <a:pt x="80" y="13"/>
                  </a:cubicBezTo>
                  <a:cubicBezTo>
                    <a:pt x="75" y="20"/>
                    <a:pt x="75" y="20"/>
                    <a:pt x="75" y="20"/>
                  </a:cubicBezTo>
                  <a:cubicBezTo>
                    <a:pt x="85" y="31"/>
                    <a:pt x="85" y="31"/>
                    <a:pt x="85" y="31"/>
                  </a:cubicBezTo>
                  <a:cubicBezTo>
                    <a:pt x="84" y="33"/>
                    <a:pt x="84" y="35"/>
                    <a:pt x="84" y="36"/>
                  </a:cubicBezTo>
                  <a:cubicBezTo>
                    <a:pt x="68" y="40"/>
                    <a:pt x="68" y="40"/>
                    <a:pt x="68" y="40"/>
                  </a:cubicBezTo>
                  <a:cubicBezTo>
                    <a:pt x="69" y="48"/>
                    <a:pt x="69" y="48"/>
                    <a:pt x="69" y="48"/>
                  </a:cubicBezTo>
                  <a:cubicBezTo>
                    <a:pt x="84" y="50"/>
                    <a:pt x="84" y="50"/>
                    <a:pt x="84" y="50"/>
                  </a:cubicBezTo>
                  <a:cubicBezTo>
                    <a:pt x="85" y="52"/>
                    <a:pt x="85" y="53"/>
                    <a:pt x="86" y="55"/>
                  </a:cubicBezTo>
                  <a:cubicBezTo>
                    <a:pt x="77" y="68"/>
                    <a:pt x="77" y="68"/>
                    <a:pt x="77" y="68"/>
                  </a:cubicBezTo>
                  <a:cubicBezTo>
                    <a:pt x="81" y="73"/>
                    <a:pt x="81" y="73"/>
                    <a:pt x="81" y="73"/>
                  </a:cubicBezTo>
                  <a:cubicBezTo>
                    <a:pt x="95" y="68"/>
                    <a:pt x="95" y="68"/>
                    <a:pt x="95" y="68"/>
                  </a:cubicBezTo>
                  <a:cubicBezTo>
                    <a:pt x="99" y="75"/>
                    <a:pt x="99" y="75"/>
                    <a:pt x="99" y="75"/>
                  </a:cubicBezTo>
                  <a:cubicBezTo>
                    <a:pt x="88" y="85"/>
                    <a:pt x="88" y="85"/>
                    <a:pt x="88" y="85"/>
                  </a:cubicBezTo>
                  <a:cubicBezTo>
                    <a:pt x="88" y="87"/>
                    <a:pt x="89" y="89"/>
                    <a:pt x="89" y="91"/>
                  </a:cubicBezTo>
                  <a:cubicBezTo>
                    <a:pt x="104" y="93"/>
                    <a:pt x="104" y="93"/>
                    <a:pt x="104" y="93"/>
                  </a:cubicBezTo>
                  <a:cubicBezTo>
                    <a:pt x="104" y="102"/>
                    <a:pt x="104" y="102"/>
                    <a:pt x="104" y="102"/>
                  </a:cubicBezTo>
                  <a:cubicBezTo>
                    <a:pt x="89" y="104"/>
                    <a:pt x="89" y="104"/>
                    <a:pt x="89" y="104"/>
                  </a:cubicBezTo>
                  <a:cubicBezTo>
                    <a:pt x="89" y="106"/>
                    <a:pt x="88" y="108"/>
                    <a:pt x="88" y="110"/>
                  </a:cubicBezTo>
                  <a:cubicBezTo>
                    <a:pt x="99" y="120"/>
                    <a:pt x="99" y="120"/>
                    <a:pt x="99" y="120"/>
                  </a:cubicBezTo>
                  <a:cubicBezTo>
                    <a:pt x="95" y="127"/>
                    <a:pt x="95" y="127"/>
                    <a:pt x="95" y="127"/>
                  </a:cubicBezTo>
                  <a:cubicBezTo>
                    <a:pt x="81" y="122"/>
                    <a:pt x="81" y="122"/>
                    <a:pt x="81" y="122"/>
                  </a:cubicBezTo>
                  <a:cubicBezTo>
                    <a:pt x="80" y="124"/>
                    <a:pt x="78" y="125"/>
                    <a:pt x="77" y="126"/>
                  </a:cubicBezTo>
                  <a:cubicBezTo>
                    <a:pt x="82" y="141"/>
                    <a:pt x="82" y="141"/>
                    <a:pt x="82" y="141"/>
                  </a:cubicBezTo>
                  <a:cubicBezTo>
                    <a:pt x="74" y="145"/>
                    <a:pt x="74" y="145"/>
                    <a:pt x="74" y="145"/>
                  </a:cubicBezTo>
                  <a:cubicBezTo>
                    <a:pt x="65" y="133"/>
                    <a:pt x="65" y="133"/>
                    <a:pt x="65" y="133"/>
                  </a:cubicBezTo>
                  <a:cubicBezTo>
                    <a:pt x="63" y="134"/>
                    <a:pt x="61" y="134"/>
                    <a:pt x="59" y="135"/>
                  </a:cubicBezTo>
                  <a:cubicBezTo>
                    <a:pt x="56" y="150"/>
                    <a:pt x="56" y="150"/>
                    <a:pt x="56" y="150"/>
                  </a:cubicBezTo>
                  <a:cubicBezTo>
                    <a:pt x="48" y="150"/>
                    <a:pt x="48" y="150"/>
                    <a:pt x="48" y="150"/>
                  </a:cubicBezTo>
                  <a:cubicBezTo>
                    <a:pt x="45" y="135"/>
                    <a:pt x="45" y="135"/>
                    <a:pt x="45" y="135"/>
                  </a:cubicBezTo>
                  <a:cubicBezTo>
                    <a:pt x="43" y="134"/>
                    <a:pt x="41" y="134"/>
                    <a:pt x="39" y="133"/>
                  </a:cubicBezTo>
                  <a:cubicBezTo>
                    <a:pt x="30" y="145"/>
                    <a:pt x="30" y="145"/>
                    <a:pt x="30" y="145"/>
                  </a:cubicBezTo>
                  <a:cubicBezTo>
                    <a:pt x="23" y="140"/>
                    <a:pt x="23" y="140"/>
                    <a:pt x="23" y="140"/>
                  </a:cubicBezTo>
                  <a:cubicBezTo>
                    <a:pt x="28" y="126"/>
                    <a:pt x="28" y="126"/>
                    <a:pt x="28" y="126"/>
                  </a:cubicBezTo>
                  <a:cubicBezTo>
                    <a:pt x="26" y="125"/>
                    <a:pt x="25" y="124"/>
                    <a:pt x="23" y="122"/>
                  </a:cubicBezTo>
                  <a:cubicBezTo>
                    <a:pt x="9" y="127"/>
                    <a:pt x="9" y="127"/>
                    <a:pt x="9" y="127"/>
                  </a:cubicBezTo>
                  <a:cubicBezTo>
                    <a:pt x="5" y="120"/>
                    <a:pt x="5" y="120"/>
                    <a:pt x="5" y="120"/>
                  </a:cubicBezTo>
                  <a:cubicBezTo>
                    <a:pt x="17" y="110"/>
                    <a:pt x="17" y="110"/>
                    <a:pt x="17" y="110"/>
                  </a:cubicBezTo>
                  <a:cubicBezTo>
                    <a:pt x="16" y="108"/>
                    <a:pt x="15" y="106"/>
                    <a:pt x="15" y="104"/>
                  </a:cubicBezTo>
                  <a:cubicBezTo>
                    <a:pt x="0" y="102"/>
                    <a:pt x="0" y="102"/>
                    <a:pt x="0" y="102"/>
                  </a:cubicBezTo>
                  <a:cubicBezTo>
                    <a:pt x="0" y="93"/>
                    <a:pt x="0" y="93"/>
                    <a:pt x="0" y="93"/>
                  </a:cubicBezTo>
                  <a:cubicBezTo>
                    <a:pt x="15" y="91"/>
                    <a:pt x="15" y="91"/>
                    <a:pt x="15" y="91"/>
                  </a:cubicBezTo>
                  <a:cubicBezTo>
                    <a:pt x="15" y="89"/>
                    <a:pt x="16" y="87"/>
                    <a:pt x="17" y="85"/>
                  </a:cubicBezTo>
                  <a:cubicBezTo>
                    <a:pt x="5" y="75"/>
                    <a:pt x="5" y="75"/>
                    <a:pt x="5" y="75"/>
                  </a:cubicBezTo>
                  <a:cubicBezTo>
                    <a:pt x="9" y="68"/>
                    <a:pt x="9" y="68"/>
                    <a:pt x="9" y="68"/>
                  </a:cubicBezTo>
                  <a:cubicBezTo>
                    <a:pt x="23" y="73"/>
                    <a:pt x="23" y="73"/>
                    <a:pt x="23" y="73"/>
                  </a:cubicBezTo>
                  <a:cubicBezTo>
                    <a:pt x="25" y="72"/>
                    <a:pt x="26" y="70"/>
                    <a:pt x="28" y="69"/>
                  </a:cubicBezTo>
                  <a:cubicBezTo>
                    <a:pt x="23" y="55"/>
                    <a:pt x="23" y="55"/>
                    <a:pt x="23" y="55"/>
                  </a:cubicBezTo>
                  <a:cubicBezTo>
                    <a:pt x="30" y="51"/>
                    <a:pt x="30" y="51"/>
                    <a:pt x="30" y="51"/>
                  </a:cubicBezTo>
                  <a:cubicBezTo>
                    <a:pt x="39" y="62"/>
                    <a:pt x="39" y="62"/>
                    <a:pt x="39" y="62"/>
                  </a:cubicBezTo>
                  <a:cubicBezTo>
                    <a:pt x="41" y="61"/>
                    <a:pt x="43" y="61"/>
                    <a:pt x="45" y="60"/>
                  </a:cubicBezTo>
                  <a:cubicBezTo>
                    <a:pt x="48" y="46"/>
                    <a:pt x="48" y="46"/>
                    <a:pt x="48" y="46"/>
                  </a:cubicBezTo>
                  <a:cubicBezTo>
                    <a:pt x="56" y="46"/>
                    <a:pt x="56" y="46"/>
                    <a:pt x="56" y="46"/>
                  </a:cubicBezTo>
                  <a:cubicBezTo>
                    <a:pt x="59" y="60"/>
                    <a:pt x="59" y="60"/>
                    <a:pt x="59" y="60"/>
                  </a:cubicBezTo>
                  <a:cubicBezTo>
                    <a:pt x="61" y="61"/>
                    <a:pt x="63" y="61"/>
                    <a:pt x="65" y="62"/>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2" name="Oval 123"/>
            <p:cNvSpPr>
              <a:spLocks noChangeArrowheads="1"/>
            </p:cNvSpPr>
            <p:nvPr/>
          </p:nvSpPr>
          <p:spPr bwMode="auto">
            <a:xfrm>
              <a:off x="2990851" y="1108076"/>
              <a:ext cx="57150" cy="58738"/>
            </a:xfrm>
            <a:prstGeom prst="ellipse">
              <a:avLst/>
            </a:pr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3" name="Oval 124"/>
            <p:cNvSpPr>
              <a:spLocks noChangeArrowheads="1"/>
            </p:cNvSpPr>
            <p:nvPr/>
          </p:nvSpPr>
          <p:spPr bwMode="auto">
            <a:xfrm>
              <a:off x="3105151" y="1003301"/>
              <a:ext cx="53975" cy="52388"/>
            </a:xfrm>
            <a:prstGeom prst="ellipse">
              <a:avLst/>
            </a:pr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4" name="Freeform 125"/>
            <p:cNvSpPr>
              <a:spLocks/>
            </p:cNvSpPr>
            <p:nvPr/>
          </p:nvSpPr>
          <p:spPr bwMode="auto">
            <a:xfrm>
              <a:off x="3121026" y="1111251"/>
              <a:ext cx="128588" cy="128588"/>
            </a:xfrm>
            <a:custGeom>
              <a:avLst/>
              <a:gdLst/>
              <a:ahLst/>
              <a:cxnLst>
                <a:cxn ang="0">
                  <a:pos x="3" y="1"/>
                </a:cxn>
                <a:cxn ang="0">
                  <a:pos x="12" y="8"/>
                </a:cxn>
                <a:cxn ang="0">
                  <a:pos x="18" y="0"/>
                </a:cxn>
                <a:cxn ang="0">
                  <a:pos x="21" y="0"/>
                </a:cxn>
                <a:cxn ang="0">
                  <a:pos x="26" y="9"/>
                </a:cxn>
                <a:cxn ang="0">
                  <a:pos x="30" y="9"/>
                </a:cxn>
                <a:cxn ang="0">
                  <a:pos x="32" y="0"/>
                </a:cxn>
                <a:cxn ang="0">
                  <a:pos x="37" y="0"/>
                </a:cxn>
                <a:cxn ang="0">
                  <a:pos x="38" y="9"/>
                </a:cxn>
                <a:cxn ang="0">
                  <a:pos x="42" y="10"/>
                </a:cxn>
                <a:cxn ang="0">
                  <a:pos x="48" y="3"/>
                </a:cxn>
                <a:cxn ang="0">
                  <a:pos x="53" y="6"/>
                </a:cxn>
                <a:cxn ang="0">
                  <a:pos x="49" y="15"/>
                </a:cxn>
                <a:cxn ang="0">
                  <a:pos x="52" y="18"/>
                </a:cxn>
                <a:cxn ang="0">
                  <a:pos x="61" y="15"/>
                </a:cxn>
                <a:cxn ang="0">
                  <a:pos x="64" y="19"/>
                </a:cxn>
                <a:cxn ang="0">
                  <a:pos x="56" y="25"/>
                </a:cxn>
                <a:cxn ang="0">
                  <a:pos x="57" y="29"/>
                </a:cxn>
                <a:cxn ang="0">
                  <a:pos x="66" y="31"/>
                </a:cxn>
                <a:cxn ang="0">
                  <a:pos x="66" y="36"/>
                </a:cxn>
                <a:cxn ang="0">
                  <a:pos x="57" y="38"/>
                </a:cxn>
                <a:cxn ang="0">
                  <a:pos x="56" y="41"/>
                </a:cxn>
                <a:cxn ang="0">
                  <a:pos x="63" y="48"/>
                </a:cxn>
                <a:cxn ang="0">
                  <a:pos x="60" y="52"/>
                </a:cxn>
                <a:cxn ang="0">
                  <a:pos x="51" y="49"/>
                </a:cxn>
                <a:cxn ang="0">
                  <a:pos x="49" y="51"/>
                </a:cxn>
                <a:cxn ang="0">
                  <a:pos x="52" y="60"/>
                </a:cxn>
                <a:cxn ang="0">
                  <a:pos x="47" y="63"/>
                </a:cxn>
                <a:cxn ang="0">
                  <a:pos x="41" y="56"/>
                </a:cxn>
                <a:cxn ang="0">
                  <a:pos x="37" y="56"/>
                </a:cxn>
                <a:cxn ang="0">
                  <a:pos x="35" y="66"/>
                </a:cxn>
                <a:cxn ang="0">
                  <a:pos x="30" y="66"/>
                </a:cxn>
                <a:cxn ang="0">
                  <a:pos x="29" y="56"/>
                </a:cxn>
                <a:cxn ang="0">
                  <a:pos x="25" y="55"/>
                </a:cxn>
                <a:cxn ang="0">
                  <a:pos x="19" y="62"/>
                </a:cxn>
                <a:cxn ang="0">
                  <a:pos x="14" y="60"/>
                </a:cxn>
                <a:cxn ang="0">
                  <a:pos x="17" y="51"/>
                </a:cxn>
                <a:cxn ang="0">
                  <a:pos x="15" y="48"/>
                </a:cxn>
                <a:cxn ang="0">
                  <a:pos x="6" y="51"/>
                </a:cxn>
                <a:cxn ang="0">
                  <a:pos x="3" y="46"/>
                </a:cxn>
                <a:cxn ang="0">
                  <a:pos x="11" y="40"/>
                </a:cxn>
                <a:cxn ang="0">
                  <a:pos x="10" y="37"/>
                </a:cxn>
                <a:cxn ang="0">
                  <a:pos x="0" y="35"/>
                </a:cxn>
                <a:cxn ang="0">
                  <a:pos x="1" y="29"/>
                </a:cxn>
                <a:cxn ang="0">
                  <a:pos x="10" y="28"/>
                </a:cxn>
                <a:cxn ang="0">
                  <a:pos x="11" y="24"/>
                </a:cxn>
                <a:cxn ang="0">
                  <a:pos x="4" y="18"/>
                </a:cxn>
                <a:cxn ang="0">
                  <a:pos x="7" y="13"/>
                </a:cxn>
                <a:cxn ang="0">
                  <a:pos x="16" y="17"/>
                </a:cxn>
                <a:cxn ang="0">
                  <a:pos x="18" y="14"/>
                </a:cxn>
              </a:cxnLst>
              <a:rect l="0" t="0" r="r" b="b"/>
              <a:pathLst>
                <a:path w="66" h="66">
                  <a:moveTo>
                    <a:pt x="3" y="1"/>
                  </a:moveTo>
                  <a:cubicBezTo>
                    <a:pt x="12" y="8"/>
                    <a:pt x="12" y="8"/>
                    <a:pt x="12" y="8"/>
                  </a:cubicBezTo>
                  <a:cubicBezTo>
                    <a:pt x="18" y="0"/>
                    <a:pt x="18" y="0"/>
                    <a:pt x="18" y="0"/>
                  </a:cubicBezTo>
                  <a:cubicBezTo>
                    <a:pt x="19" y="0"/>
                    <a:pt x="20" y="0"/>
                    <a:pt x="21" y="0"/>
                  </a:cubicBezTo>
                  <a:cubicBezTo>
                    <a:pt x="26" y="9"/>
                    <a:pt x="26" y="9"/>
                    <a:pt x="26" y="9"/>
                  </a:cubicBezTo>
                  <a:cubicBezTo>
                    <a:pt x="30" y="9"/>
                    <a:pt x="30" y="9"/>
                    <a:pt x="30" y="9"/>
                  </a:cubicBezTo>
                  <a:cubicBezTo>
                    <a:pt x="32" y="0"/>
                    <a:pt x="32" y="0"/>
                    <a:pt x="32" y="0"/>
                  </a:cubicBezTo>
                  <a:cubicBezTo>
                    <a:pt x="37" y="0"/>
                    <a:pt x="37" y="0"/>
                    <a:pt x="37" y="0"/>
                  </a:cubicBezTo>
                  <a:cubicBezTo>
                    <a:pt x="38" y="9"/>
                    <a:pt x="38" y="9"/>
                    <a:pt x="38" y="9"/>
                  </a:cubicBezTo>
                  <a:cubicBezTo>
                    <a:pt x="40" y="10"/>
                    <a:pt x="41" y="10"/>
                    <a:pt x="42" y="10"/>
                  </a:cubicBezTo>
                  <a:cubicBezTo>
                    <a:pt x="48" y="3"/>
                    <a:pt x="48" y="3"/>
                    <a:pt x="48" y="3"/>
                  </a:cubicBezTo>
                  <a:cubicBezTo>
                    <a:pt x="53" y="6"/>
                    <a:pt x="53" y="6"/>
                    <a:pt x="53" y="6"/>
                  </a:cubicBezTo>
                  <a:cubicBezTo>
                    <a:pt x="49" y="15"/>
                    <a:pt x="49" y="15"/>
                    <a:pt x="49" y="15"/>
                  </a:cubicBezTo>
                  <a:cubicBezTo>
                    <a:pt x="50" y="16"/>
                    <a:pt x="51" y="17"/>
                    <a:pt x="52" y="18"/>
                  </a:cubicBezTo>
                  <a:cubicBezTo>
                    <a:pt x="61" y="15"/>
                    <a:pt x="61" y="15"/>
                    <a:pt x="61" y="15"/>
                  </a:cubicBezTo>
                  <a:cubicBezTo>
                    <a:pt x="64" y="19"/>
                    <a:pt x="64" y="19"/>
                    <a:pt x="64" y="19"/>
                  </a:cubicBezTo>
                  <a:cubicBezTo>
                    <a:pt x="56" y="25"/>
                    <a:pt x="56" y="25"/>
                    <a:pt x="56" y="25"/>
                  </a:cubicBezTo>
                  <a:cubicBezTo>
                    <a:pt x="57" y="27"/>
                    <a:pt x="57" y="28"/>
                    <a:pt x="57" y="29"/>
                  </a:cubicBezTo>
                  <a:cubicBezTo>
                    <a:pt x="66" y="31"/>
                    <a:pt x="66" y="31"/>
                    <a:pt x="66" y="31"/>
                  </a:cubicBezTo>
                  <a:cubicBezTo>
                    <a:pt x="66" y="36"/>
                    <a:pt x="66" y="36"/>
                    <a:pt x="66" y="36"/>
                  </a:cubicBezTo>
                  <a:cubicBezTo>
                    <a:pt x="57" y="38"/>
                    <a:pt x="57" y="38"/>
                    <a:pt x="57" y="38"/>
                  </a:cubicBezTo>
                  <a:cubicBezTo>
                    <a:pt x="57" y="39"/>
                    <a:pt x="56" y="40"/>
                    <a:pt x="56" y="41"/>
                  </a:cubicBezTo>
                  <a:cubicBezTo>
                    <a:pt x="63" y="48"/>
                    <a:pt x="63" y="48"/>
                    <a:pt x="63" y="48"/>
                  </a:cubicBezTo>
                  <a:cubicBezTo>
                    <a:pt x="60" y="52"/>
                    <a:pt x="60" y="52"/>
                    <a:pt x="60" y="52"/>
                  </a:cubicBezTo>
                  <a:cubicBezTo>
                    <a:pt x="51" y="49"/>
                    <a:pt x="51" y="49"/>
                    <a:pt x="51" y="49"/>
                  </a:cubicBezTo>
                  <a:cubicBezTo>
                    <a:pt x="50" y="50"/>
                    <a:pt x="49" y="51"/>
                    <a:pt x="49" y="51"/>
                  </a:cubicBezTo>
                  <a:cubicBezTo>
                    <a:pt x="52" y="60"/>
                    <a:pt x="52" y="60"/>
                    <a:pt x="52" y="60"/>
                  </a:cubicBezTo>
                  <a:cubicBezTo>
                    <a:pt x="47" y="63"/>
                    <a:pt x="47" y="63"/>
                    <a:pt x="47" y="63"/>
                  </a:cubicBezTo>
                  <a:cubicBezTo>
                    <a:pt x="41" y="56"/>
                    <a:pt x="41" y="56"/>
                    <a:pt x="41" y="56"/>
                  </a:cubicBezTo>
                  <a:cubicBezTo>
                    <a:pt x="40" y="56"/>
                    <a:pt x="38" y="56"/>
                    <a:pt x="37" y="56"/>
                  </a:cubicBezTo>
                  <a:cubicBezTo>
                    <a:pt x="35" y="66"/>
                    <a:pt x="35" y="66"/>
                    <a:pt x="35" y="66"/>
                  </a:cubicBezTo>
                  <a:cubicBezTo>
                    <a:pt x="30" y="66"/>
                    <a:pt x="30" y="66"/>
                    <a:pt x="30" y="66"/>
                  </a:cubicBezTo>
                  <a:cubicBezTo>
                    <a:pt x="29" y="56"/>
                    <a:pt x="29" y="56"/>
                    <a:pt x="29" y="56"/>
                  </a:cubicBezTo>
                  <a:cubicBezTo>
                    <a:pt x="27" y="56"/>
                    <a:pt x="26" y="56"/>
                    <a:pt x="25" y="55"/>
                  </a:cubicBezTo>
                  <a:cubicBezTo>
                    <a:pt x="19" y="62"/>
                    <a:pt x="19" y="62"/>
                    <a:pt x="19" y="62"/>
                  </a:cubicBezTo>
                  <a:cubicBezTo>
                    <a:pt x="14" y="60"/>
                    <a:pt x="14" y="60"/>
                    <a:pt x="14" y="60"/>
                  </a:cubicBezTo>
                  <a:cubicBezTo>
                    <a:pt x="17" y="51"/>
                    <a:pt x="17" y="51"/>
                    <a:pt x="17" y="51"/>
                  </a:cubicBezTo>
                  <a:cubicBezTo>
                    <a:pt x="16" y="50"/>
                    <a:pt x="16" y="49"/>
                    <a:pt x="15" y="48"/>
                  </a:cubicBezTo>
                  <a:cubicBezTo>
                    <a:pt x="6" y="51"/>
                    <a:pt x="6" y="51"/>
                    <a:pt x="6" y="51"/>
                  </a:cubicBezTo>
                  <a:cubicBezTo>
                    <a:pt x="3" y="46"/>
                    <a:pt x="3" y="46"/>
                    <a:pt x="3" y="46"/>
                  </a:cubicBezTo>
                  <a:cubicBezTo>
                    <a:pt x="11" y="40"/>
                    <a:pt x="11" y="40"/>
                    <a:pt x="11" y="40"/>
                  </a:cubicBezTo>
                  <a:cubicBezTo>
                    <a:pt x="10" y="39"/>
                    <a:pt x="10" y="38"/>
                    <a:pt x="10" y="37"/>
                  </a:cubicBezTo>
                  <a:cubicBezTo>
                    <a:pt x="0" y="35"/>
                    <a:pt x="0" y="35"/>
                    <a:pt x="0" y="35"/>
                  </a:cubicBezTo>
                  <a:cubicBezTo>
                    <a:pt x="1" y="29"/>
                    <a:pt x="1" y="29"/>
                    <a:pt x="1" y="29"/>
                  </a:cubicBezTo>
                  <a:cubicBezTo>
                    <a:pt x="10" y="28"/>
                    <a:pt x="10" y="28"/>
                    <a:pt x="10" y="28"/>
                  </a:cubicBezTo>
                  <a:cubicBezTo>
                    <a:pt x="10" y="27"/>
                    <a:pt x="11" y="25"/>
                    <a:pt x="11" y="24"/>
                  </a:cubicBezTo>
                  <a:cubicBezTo>
                    <a:pt x="4" y="18"/>
                    <a:pt x="4" y="18"/>
                    <a:pt x="4" y="18"/>
                  </a:cubicBezTo>
                  <a:cubicBezTo>
                    <a:pt x="7" y="13"/>
                    <a:pt x="7" y="13"/>
                    <a:pt x="7" y="13"/>
                  </a:cubicBezTo>
                  <a:cubicBezTo>
                    <a:pt x="16" y="17"/>
                    <a:pt x="16" y="17"/>
                    <a:pt x="16" y="17"/>
                  </a:cubicBezTo>
                  <a:cubicBezTo>
                    <a:pt x="16" y="16"/>
                    <a:pt x="17" y="15"/>
                    <a:pt x="18" y="14"/>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5" name="Freeform 126"/>
            <p:cNvSpPr>
              <a:spLocks/>
            </p:cNvSpPr>
            <p:nvPr/>
          </p:nvSpPr>
          <p:spPr bwMode="auto">
            <a:xfrm>
              <a:off x="3167064" y="1154113"/>
              <a:ext cx="39688" cy="42863"/>
            </a:xfrm>
            <a:custGeom>
              <a:avLst/>
              <a:gdLst/>
              <a:ahLst/>
              <a:cxnLst>
                <a:cxn ang="0">
                  <a:pos x="16" y="3"/>
                </a:cxn>
                <a:cxn ang="0">
                  <a:pos x="18" y="16"/>
                </a:cxn>
                <a:cxn ang="0">
                  <a:pos x="5" y="19"/>
                </a:cxn>
                <a:cxn ang="0">
                  <a:pos x="3" y="6"/>
                </a:cxn>
                <a:cxn ang="0">
                  <a:pos x="16" y="3"/>
                </a:cxn>
              </a:cxnLst>
              <a:rect l="0" t="0" r="r" b="b"/>
              <a:pathLst>
                <a:path w="21" h="22">
                  <a:moveTo>
                    <a:pt x="16" y="3"/>
                  </a:moveTo>
                  <a:cubicBezTo>
                    <a:pt x="20" y="6"/>
                    <a:pt x="21" y="12"/>
                    <a:pt x="18" y="16"/>
                  </a:cubicBezTo>
                  <a:cubicBezTo>
                    <a:pt x="15" y="21"/>
                    <a:pt x="9" y="22"/>
                    <a:pt x="5" y="19"/>
                  </a:cubicBezTo>
                  <a:cubicBezTo>
                    <a:pt x="1" y="16"/>
                    <a:pt x="0" y="10"/>
                    <a:pt x="3" y="6"/>
                  </a:cubicBezTo>
                  <a:cubicBezTo>
                    <a:pt x="5" y="1"/>
                    <a:pt x="11" y="0"/>
                    <a:pt x="16" y="3"/>
                  </a:cubicBezTo>
                  <a:close/>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92" name="Rectangle 90"/>
          <p:cNvSpPr>
            <a:spLocks noChangeArrowheads="1"/>
          </p:cNvSpPr>
          <p:nvPr/>
        </p:nvSpPr>
        <p:spPr bwMode="auto">
          <a:xfrm>
            <a:off x="7191770" y="1798410"/>
            <a:ext cx="1243930"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err="1" smtClean="0">
                <a:ln>
                  <a:noFill/>
                </a:ln>
                <a:solidFill>
                  <a:srgbClr val="1A171B"/>
                </a:solidFill>
                <a:effectLst/>
                <a:cs typeface="Arial" pitchFamily="34" charset="0"/>
              </a:rPr>
              <a:t>Cost</a:t>
            </a:r>
            <a:r>
              <a:rPr kumimoji="0" lang="fr-FR" b="0" i="0" u="none" strike="noStrike" cap="none" normalizeH="0" baseline="0" dirty="0" smtClean="0">
                <a:ln>
                  <a:noFill/>
                </a:ln>
                <a:solidFill>
                  <a:srgbClr val="1A171B"/>
                </a:solidFill>
                <a:effectLst/>
                <a:cs typeface="Arial" pitchFamily="34" charset="0"/>
              </a:rPr>
              <a:t> </a:t>
            </a:r>
            <a:r>
              <a:rPr kumimoji="0" lang="fr-FR" b="0" i="0" u="none" strike="noStrike" cap="none" normalizeH="0" baseline="0" dirty="0" err="1" smtClean="0">
                <a:ln>
                  <a:noFill/>
                </a:ln>
                <a:solidFill>
                  <a:srgbClr val="1A171B"/>
                </a:solidFill>
                <a:effectLst/>
                <a:cs typeface="Arial" pitchFamily="34" charset="0"/>
              </a:rPr>
              <a:t>Saving</a:t>
            </a:r>
            <a:endParaRPr kumimoji="0" lang="fr-FR" b="0" i="0" u="none" strike="noStrike" cap="none" normalizeH="0" baseline="0" dirty="0" smtClean="0">
              <a:ln>
                <a:noFill/>
              </a:ln>
              <a:solidFill>
                <a:schemeClr val="tx1"/>
              </a:solidFill>
              <a:effectLst/>
              <a:cs typeface="Arial" pitchFamily="34" charset="0"/>
            </a:endParaRPr>
          </a:p>
        </p:txBody>
      </p:sp>
      <p:grpSp>
        <p:nvGrpSpPr>
          <p:cNvPr id="9" name="Groupe 459"/>
          <p:cNvGrpSpPr/>
          <p:nvPr/>
        </p:nvGrpSpPr>
        <p:grpSpPr>
          <a:xfrm>
            <a:off x="7467301" y="1211283"/>
            <a:ext cx="555034" cy="562302"/>
            <a:chOff x="2079626" y="690561"/>
            <a:chExt cx="342900" cy="306388"/>
          </a:xfrm>
        </p:grpSpPr>
        <p:sp>
          <p:nvSpPr>
            <p:cNvPr id="94" name="Freeform 260"/>
            <p:cNvSpPr>
              <a:spLocks/>
            </p:cNvSpPr>
            <p:nvPr/>
          </p:nvSpPr>
          <p:spPr bwMode="auto">
            <a:xfrm>
              <a:off x="2093913" y="690561"/>
              <a:ext cx="257175" cy="263525"/>
            </a:xfrm>
            <a:custGeom>
              <a:avLst/>
              <a:gdLst/>
              <a:ahLst/>
              <a:cxnLst>
                <a:cxn ang="0">
                  <a:pos x="132" y="21"/>
                </a:cxn>
                <a:cxn ang="0">
                  <a:pos x="79" y="0"/>
                </a:cxn>
                <a:cxn ang="0">
                  <a:pos x="0" y="78"/>
                </a:cxn>
                <a:cxn ang="0">
                  <a:pos x="26" y="136"/>
                </a:cxn>
              </a:cxnLst>
              <a:rect l="0" t="0" r="r" b="b"/>
              <a:pathLst>
                <a:path w="132" h="136">
                  <a:moveTo>
                    <a:pt x="132" y="21"/>
                  </a:moveTo>
                  <a:cubicBezTo>
                    <a:pt x="118" y="8"/>
                    <a:pt x="99" y="0"/>
                    <a:pt x="79" y="0"/>
                  </a:cubicBezTo>
                  <a:cubicBezTo>
                    <a:pt x="35" y="0"/>
                    <a:pt x="0" y="35"/>
                    <a:pt x="0" y="78"/>
                  </a:cubicBezTo>
                  <a:cubicBezTo>
                    <a:pt x="0" y="101"/>
                    <a:pt x="10" y="122"/>
                    <a:pt x="26" y="136"/>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5" name="Freeform 261"/>
            <p:cNvSpPr>
              <a:spLocks/>
            </p:cNvSpPr>
            <p:nvPr/>
          </p:nvSpPr>
          <p:spPr bwMode="auto">
            <a:xfrm>
              <a:off x="2352676" y="800098"/>
              <a:ext cx="46038" cy="152400"/>
            </a:xfrm>
            <a:custGeom>
              <a:avLst/>
              <a:gdLst/>
              <a:ahLst/>
              <a:cxnLst>
                <a:cxn ang="0">
                  <a:pos x="0" y="79"/>
                </a:cxn>
                <a:cxn ang="0">
                  <a:pos x="24" y="22"/>
                </a:cxn>
                <a:cxn ang="0">
                  <a:pos x="21" y="0"/>
                </a:cxn>
              </a:cxnLst>
              <a:rect l="0" t="0" r="r" b="b"/>
              <a:pathLst>
                <a:path w="24" h="79">
                  <a:moveTo>
                    <a:pt x="0" y="79"/>
                  </a:moveTo>
                  <a:cubicBezTo>
                    <a:pt x="15" y="65"/>
                    <a:pt x="24" y="45"/>
                    <a:pt x="24" y="22"/>
                  </a:cubicBezTo>
                  <a:cubicBezTo>
                    <a:pt x="24" y="15"/>
                    <a:pt x="23" y="7"/>
                    <a:pt x="21"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6" name="Freeform 262"/>
            <p:cNvSpPr>
              <a:spLocks/>
            </p:cNvSpPr>
            <p:nvPr/>
          </p:nvSpPr>
          <p:spPr bwMode="auto">
            <a:xfrm>
              <a:off x="2317751" y="731836"/>
              <a:ext cx="98425" cy="90488"/>
            </a:xfrm>
            <a:custGeom>
              <a:avLst/>
              <a:gdLst/>
              <a:ahLst/>
              <a:cxnLst>
                <a:cxn ang="0">
                  <a:pos x="21" y="0"/>
                </a:cxn>
                <a:cxn ang="0">
                  <a:pos x="21" y="26"/>
                </a:cxn>
                <a:cxn ang="0">
                  <a:pos x="0" y="26"/>
                </a:cxn>
                <a:cxn ang="0">
                  <a:pos x="30" y="57"/>
                </a:cxn>
                <a:cxn ang="0">
                  <a:pos x="62" y="26"/>
                </a:cxn>
                <a:cxn ang="0">
                  <a:pos x="43" y="26"/>
                </a:cxn>
                <a:cxn ang="0">
                  <a:pos x="43" y="0"/>
                </a:cxn>
              </a:cxnLst>
              <a:rect l="0" t="0" r="r" b="b"/>
              <a:pathLst>
                <a:path w="62" h="57">
                  <a:moveTo>
                    <a:pt x="21" y="0"/>
                  </a:moveTo>
                  <a:lnTo>
                    <a:pt x="21" y="26"/>
                  </a:lnTo>
                  <a:lnTo>
                    <a:pt x="0" y="26"/>
                  </a:lnTo>
                  <a:lnTo>
                    <a:pt x="30" y="57"/>
                  </a:lnTo>
                  <a:lnTo>
                    <a:pt x="62" y="26"/>
                  </a:lnTo>
                  <a:lnTo>
                    <a:pt x="43" y="26"/>
                  </a:lnTo>
                  <a:lnTo>
                    <a:pt x="43" y="0"/>
                  </a:ln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7" name="Freeform 263"/>
            <p:cNvSpPr>
              <a:spLocks/>
            </p:cNvSpPr>
            <p:nvPr/>
          </p:nvSpPr>
          <p:spPr bwMode="auto">
            <a:xfrm>
              <a:off x="2079626" y="954086"/>
              <a:ext cx="342900" cy="42863"/>
            </a:xfrm>
            <a:custGeom>
              <a:avLst/>
              <a:gdLst/>
              <a:ahLst/>
              <a:cxnLst>
                <a:cxn ang="0">
                  <a:pos x="0" y="22"/>
                </a:cxn>
                <a:cxn ang="0">
                  <a:pos x="0" y="22"/>
                </a:cxn>
                <a:cxn ang="0">
                  <a:pos x="22" y="0"/>
                </a:cxn>
                <a:cxn ang="0">
                  <a:pos x="155" y="0"/>
                </a:cxn>
                <a:cxn ang="0">
                  <a:pos x="177" y="22"/>
                </a:cxn>
              </a:cxnLst>
              <a:rect l="0" t="0" r="r" b="b"/>
              <a:pathLst>
                <a:path w="177" h="22">
                  <a:moveTo>
                    <a:pt x="0" y="22"/>
                  </a:moveTo>
                  <a:cubicBezTo>
                    <a:pt x="0" y="22"/>
                    <a:pt x="0" y="22"/>
                    <a:pt x="0" y="22"/>
                  </a:cubicBezTo>
                  <a:cubicBezTo>
                    <a:pt x="0" y="10"/>
                    <a:pt x="10" y="0"/>
                    <a:pt x="22" y="0"/>
                  </a:cubicBezTo>
                  <a:cubicBezTo>
                    <a:pt x="155" y="0"/>
                    <a:pt x="155" y="0"/>
                    <a:pt x="155" y="0"/>
                  </a:cubicBezTo>
                  <a:cubicBezTo>
                    <a:pt x="167" y="0"/>
                    <a:pt x="177" y="10"/>
                    <a:pt x="177" y="22"/>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8" name="Freeform 264"/>
            <p:cNvSpPr>
              <a:spLocks/>
            </p:cNvSpPr>
            <p:nvPr/>
          </p:nvSpPr>
          <p:spPr bwMode="auto">
            <a:xfrm>
              <a:off x="2181226" y="728661"/>
              <a:ext cx="112713" cy="196850"/>
            </a:xfrm>
            <a:custGeom>
              <a:avLst/>
              <a:gdLst/>
              <a:ahLst/>
              <a:cxnLst>
                <a:cxn ang="0">
                  <a:pos x="24" y="59"/>
                </a:cxn>
                <a:cxn ang="0">
                  <a:pos x="35" y="67"/>
                </a:cxn>
                <a:cxn ang="0">
                  <a:pos x="26" y="72"/>
                </a:cxn>
                <a:cxn ang="0">
                  <a:pos x="8" y="68"/>
                </a:cxn>
                <a:cxn ang="0">
                  <a:pos x="7" y="68"/>
                </a:cxn>
                <a:cxn ang="0">
                  <a:pos x="4" y="70"/>
                </a:cxn>
                <a:cxn ang="0">
                  <a:pos x="1" y="82"/>
                </a:cxn>
                <a:cxn ang="0">
                  <a:pos x="3" y="86"/>
                </a:cxn>
                <a:cxn ang="0">
                  <a:pos x="21" y="90"/>
                </a:cxn>
                <a:cxn ang="0">
                  <a:pos x="21" y="99"/>
                </a:cxn>
                <a:cxn ang="0">
                  <a:pos x="24" y="102"/>
                </a:cxn>
                <a:cxn ang="0">
                  <a:pos x="34" y="102"/>
                </a:cxn>
                <a:cxn ang="0">
                  <a:pos x="37" y="98"/>
                </a:cxn>
                <a:cxn ang="0">
                  <a:pos x="37" y="89"/>
                </a:cxn>
                <a:cxn ang="0">
                  <a:pos x="58" y="65"/>
                </a:cxn>
                <a:cxn ang="0">
                  <a:pos x="36" y="41"/>
                </a:cxn>
                <a:cxn ang="0">
                  <a:pos x="23" y="33"/>
                </a:cxn>
                <a:cxn ang="0">
                  <a:pos x="31" y="28"/>
                </a:cxn>
                <a:cxn ang="0">
                  <a:pos x="46" y="31"/>
                </a:cxn>
                <a:cxn ang="0">
                  <a:pos x="47" y="31"/>
                </a:cxn>
                <a:cxn ang="0">
                  <a:pos x="50" y="29"/>
                </a:cxn>
                <a:cxn ang="0">
                  <a:pos x="53" y="18"/>
                </a:cxn>
                <a:cxn ang="0">
                  <a:pos x="51" y="14"/>
                </a:cxn>
                <a:cxn ang="0">
                  <a:pos x="36" y="10"/>
                </a:cxn>
                <a:cxn ang="0">
                  <a:pos x="36" y="3"/>
                </a:cxn>
                <a:cxn ang="0">
                  <a:pos x="32" y="0"/>
                </a:cxn>
                <a:cxn ang="0">
                  <a:pos x="32" y="0"/>
                </a:cxn>
                <a:cxn ang="0">
                  <a:pos x="23" y="0"/>
                </a:cxn>
                <a:cxn ang="0">
                  <a:pos x="20" y="3"/>
                </a:cxn>
                <a:cxn ang="0">
                  <a:pos x="20" y="12"/>
                </a:cxn>
                <a:cxn ang="0">
                  <a:pos x="0" y="35"/>
                </a:cxn>
                <a:cxn ang="0">
                  <a:pos x="24" y="59"/>
                </a:cxn>
              </a:cxnLst>
              <a:rect l="0" t="0" r="r" b="b"/>
              <a:pathLst>
                <a:path w="58" h="102">
                  <a:moveTo>
                    <a:pt x="24" y="59"/>
                  </a:moveTo>
                  <a:cubicBezTo>
                    <a:pt x="33" y="62"/>
                    <a:pt x="35" y="64"/>
                    <a:pt x="35" y="67"/>
                  </a:cubicBezTo>
                  <a:cubicBezTo>
                    <a:pt x="35" y="71"/>
                    <a:pt x="30" y="72"/>
                    <a:pt x="26" y="72"/>
                  </a:cubicBezTo>
                  <a:cubicBezTo>
                    <a:pt x="18" y="73"/>
                    <a:pt x="12" y="70"/>
                    <a:pt x="8" y="68"/>
                  </a:cubicBezTo>
                  <a:cubicBezTo>
                    <a:pt x="8" y="68"/>
                    <a:pt x="7" y="68"/>
                    <a:pt x="7" y="68"/>
                  </a:cubicBezTo>
                  <a:cubicBezTo>
                    <a:pt x="5" y="68"/>
                    <a:pt x="4" y="69"/>
                    <a:pt x="4" y="70"/>
                  </a:cubicBezTo>
                  <a:cubicBezTo>
                    <a:pt x="1" y="82"/>
                    <a:pt x="1" y="82"/>
                    <a:pt x="1" y="82"/>
                  </a:cubicBezTo>
                  <a:cubicBezTo>
                    <a:pt x="1" y="84"/>
                    <a:pt x="1" y="85"/>
                    <a:pt x="3" y="86"/>
                  </a:cubicBezTo>
                  <a:cubicBezTo>
                    <a:pt x="8" y="89"/>
                    <a:pt x="15" y="90"/>
                    <a:pt x="21" y="90"/>
                  </a:cubicBezTo>
                  <a:cubicBezTo>
                    <a:pt x="21" y="99"/>
                    <a:pt x="21" y="99"/>
                    <a:pt x="21" y="99"/>
                  </a:cubicBezTo>
                  <a:cubicBezTo>
                    <a:pt x="21" y="101"/>
                    <a:pt x="23" y="102"/>
                    <a:pt x="24" y="102"/>
                  </a:cubicBezTo>
                  <a:cubicBezTo>
                    <a:pt x="34" y="102"/>
                    <a:pt x="34" y="102"/>
                    <a:pt x="34" y="102"/>
                  </a:cubicBezTo>
                  <a:cubicBezTo>
                    <a:pt x="36" y="102"/>
                    <a:pt x="37" y="100"/>
                    <a:pt x="37" y="98"/>
                  </a:cubicBezTo>
                  <a:cubicBezTo>
                    <a:pt x="37" y="89"/>
                    <a:pt x="37" y="89"/>
                    <a:pt x="37" y="89"/>
                  </a:cubicBezTo>
                  <a:cubicBezTo>
                    <a:pt x="50" y="86"/>
                    <a:pt x="58" y="77"/>
                    <a:pt x="58" y="65"/>
                  </a:cubicBezTo>
                  <a:cubicBezTo>
                    <a:pt x="57" y="53"/>
                    <a:pt x="51" y="46"/>
                    <a:pt x="36" y="41"/>
                  </a:cubicBezTo>
                  <a:cubicBezTo>
                    <a:pt x="26" y="37"/>
                    <a:pt x="23" y="35"/>
                    <a:pt x="23" y="33"/>
                  </a:cubicBezTo>
                  <a:cubicBezTo>
                    <a:pt x="23" y="29"/>
                    <a:pt x="28" y="28"/>
                    <a:pt x="31" y="28"/>
                  </a:cubicBezTo>
                  <a:cubicBezTo>
                    <a:pt x="38" y="28"/>
                    <a:pt x="43" y="30"/>
                    <a:pt x="46" y="31"/>
                  </a:cubicBezTo>
                  <a:cubicBezTo>
                    <a:pt x="46" y="31"/>
                    <a:pt x="47" y="31"/>
                    <a:pt x="47" y="31"/>
                  </a:cubicBezTo>
                  <a:cubicBezTo>
                    <a:pt x="49" y="31"/>
                    <a:pt x="50" y="30"/>
                    <a:pt x="50" y="29"/>
                  </a:cubicBezTo>
                  <a:cubicBezTo>
                    <a:pt x="53" y="18"/>
                    <a:pt x="53" y="18"/>
                    <a:pt x="53" y="18"/>
                  </a:cubicBezTo>
                  <a:cubicBezTo>
                    <a:pt x="53" y="16"/>
                    <a:pt x="53" y="14"/>
                    <a:pt x="51" y="14"/>
                  </a:cubicBezTo>
                  <a:cubicBezTo>
                    <a:pt x="46" y="12"/>
                    <a:pt x="41" y="11"/>
                    <a:pt x="36" y="10"/>
                  </a:cubicBezTo>
                  <a:cubicBezTo>
                    <a:pt x="36" y="3"/>
                    <a:pt x="36" y="3"/>
                    <a:pt x="36" y="3"/>
                  </a:cubicBezTo>
                  <a:cubicBezTo>
                    <a:pt x="36" y="1"/>
                    <a:pt x="34" y="0"/>
                    <a:pt x="32" y="0"/>
                  </a:cubicBezTo>
                  <a:cubicBezTo>
                    <a:pt x="32" y="0"/>
                    <a:pt x="32" y="0"/>
                    <a:pt x="32" y="0"/>
                  </a:cubicBezTo>
                  <a:cubicBezTo>
                    <a:pt x="23" y="0"/>
                    <a:pt x="23" y="0"/>
                    <a:pt x="23" y="0"/>
                  </a:cubicBezTo>
                  <a:cubicBezTo>
                    <a:pt x="21" y="0"/>
                    <a:pt x="20" y="2"/>
                    <a:pt x="20" y="3"/>
                  </a:cubicBezTo>
                  <a:cubicBezTo>
                    <a:pt x="20" y="12"/>
                    <a:pt x="20" y="12"/>
                    <a:pt x="20" y="12"/>
                  </a:cubicBezTo>
                  <a:cubicBezTo>
                    <a:pt x="7" y="15"/>
                    <a:pt x="0" y="24"/>
                    <a:pt x="0" y="35"/>
                  </a:cubicBezTo>
                  <a:cubicBezTo>
                    <a:pt x="1" y="50"/>
                    <a:pt x="13" y="55"/>
                    <a:pt x="24" y="59"/>
                  </a:cubicBez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0" name="Groupe 659"/>
          <p:cNvGrpSpPr/>
          <p:nvPr/>
        </p:nvGrpSpPr>
        <p:grpSpPr>
          <a:xfrm>
            <a:off x="1678675" y="5403238"/>
            <a:ext cx="1397034" cy="1021314"/>
            <a:chOff x="5997576" y="1749426"/>
            <a:chExt cx="460375" cy="419100"/>
          </a:xfrm>
          <a:solidFill>
            <a:schemeClr val="bg1"/>
          </a:solidFill>
        </p:grpSpPr>
        <p:sp>
          <p:nvSpPr>
            <p:cNvPr id="224" name="Freeform 183"/>
            <p:cNvSpPr>
              <a:spLocks/>
            </p:cNvSpPr>
            <p:nvPr/>
          </p:nvSpPr>
          <p:spPr bwMode="auto">
            <a:xfrm>
              <a:off x="6073776" y="1749426"/>
              <a:ext cx="134938" cy="187325"/>
            </a:xfrm>
            <a:custGeom>
              <a:avLst/>
              <a:gdLst/>
              <a:ahLst/>
              <a:cxnLst>
                <a:cxn ang="0">
                  <a:pos x="70" y="73"/>
                </a:cxn>
                <a:cxn ang="0">
                  <a:pos x="44" y="41"/>
                </a:cxn>
                <a:cxn ang="0">
                  <a:pos x="54" y="21"/>
                </a:cxn>
                <a:cxn ang="0">
                  <a:pos x="36" y="0"/>
                </a:cxn>
                <a:cxn ang="0">
                  <a:pos x="18" y="21"/>
                </a:cxn>
                <a:cxn ang="0">
                  <a:pos x="28" y="41"/>
                </a:cxn>
                <a:cxn ang="0">
                  <a:pos x="1" y="97"/>
                </a:cxn>
              </a:cxnLst>
              <a:rect l="0" t="0" r="r" b="b"/>
              <a:pathLst>
                <a:path w="70" h="97">
                  <a:moveTo>
                    <a:pt x="70" y="73"/>
                  </a:moveTo>
                  <a:cubicBezTo>
                    <a:pt x="66" y="57"/>
                    <a:pt x="58" y="45"/>
                    <a:pt x="44" y="41"/>
                  </a:cubicBezTo>
                  <a:cubicBezTo>
                    <a:pt x="48" y="37"/>
                    <a:pt x="54" y="29"/>
                    <a:pt x="54" y="21"/>
                  </a:cubicBezTo>
                  <a:cubicBezTo>
                    <a:pt x="54" y="9"/>
                    <a:pt x="46" y="0"/>
                    <a:pt x="36" y="0"/>
                  </a:cubicBezTo>
                  <a:cubicBezTo>
                    <a:pt x="26" y="0"/>
                    <a:pt x="18" y="9"/>
                    <a:pt x="18" y="21"/>
                  </a:cubicBezTo>
                  <a:cubicBezTo>
                    <a:pt x="18" y="29"/>
                    <a:pt x="24" y="37"/>
                    <a:pt x="28" y="41"/>
                  </a:cubicBezTo>
                  <a:cubicBezTo>
                    <a:pt x="7" y="47"/>
                    <a:pt x="0" y="70"/>
                    <a:pt x="1" y="97"/>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5" name="Freeform 184"/>
            <p:cNvSpPr>
              <a:spLocks/>
            </p:cNvSpPr>
            <p:nvPr/>
          </p:nvSpPr>
          <p:spPr bwMode="auto">
            <a:xfrm>
              <a:off x="6115051" y="1943101"/>
              <a:ext cx="61913" cy="1588"/>
            </a:xfrm>
            <a:custGeom>
              <a:avLst/>
              <a:gdLst/>
              <a:ahLst/>
              <a:cxnLst>
                <a:cxn ang="0">
                  <a:pos x="32" y="0"/>
                </a:cxn>
                <a:cxn ang="0">
                  <a:pos x="0" y="0"/>
                </a:cxn>
              </a:cxnLst>
              <a:rect l="0" t="0" r="r" b="b"/>
              <a:pathLst>
                <a:path w="32" h="1">
                  <a:moveTo>
                    <a:pt x="32" y="0"/>
                  </a:moveTo>
                  <a:cubicBezTo>
                    <a:pt x="22" y="1"/>
                    <a:pt x="10" y="1"/>
                    <a:pt x="0" y="0"/>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6" name="Freeform 185"/>
            <p:cNvSpPr>
              <a:spLocks/>
            </p:cNvSpPr>
            <p:nvPr/>
          </p:nvSpPr>
          <p:spPr bwMode="auto">
            <a:xfrm>
              <a:off x="6267451" y="1795463"/>
              <a:ext cx="123825" cy="139700"/>
            </a:xfrm>
            <a:custGeom>
              <a:avLst/>
              <a:gdLst/>
              <a:ahLst/>
              <a:cxnLst>
                <a:cxn ang="0">
                  <a:pos x="0" y="63"/>
                </a:cxn>
                <a:cxn ang="0">
                  <a:pos x="19" y="49"/>
                </a:cxn>
                <a:cxn ang="0">
                  <a:pos x="8" y="26"/>
                </a:cxn>
                <a:cxn ang="0">
                  <a:pos x="29" y="0"/>
                </a:cxn>
                <a:cxn ang="0">
                  <a:pos x="50" y="26"/>
                </a:cxn>
                <a:cxn ang="0">
                  <a:pos x="38" y="49"/>
                </a:cxn>
                <a:cxn ang="0">
                  <a:pos x="64" y="72"/>
                </a:cxn>
              </a:cxnLst>
              <a:rect l="0" t="0" r="r" b="b"/>
              <a:pathLst>
                <a:path w="64" h="72">
                  <a:moveTo>
                    <a:pt x="0" y="63"/>
                  </a:moveTo>
                  <a:cubicBezTo>
                    <a:pt x="4" y="56"/>
                    <a:pt x="11" y="51"/>
                    <a:pt x="19" y="49"/>
                  </a:cubicBezTo>
                  <a:cubicBezTo>
                    <a:pt x="14" y="44"/>
                    <a:pt x="8" y="35"/>
                    <a:pt x="8" y="26"/>
                  </a:cubicBezTo>
                  <a:cubicBezTo>
                    <a:pt x="8" y="11"/>
                    <a:pt x="17" y="0"/>
                    <a:pt x="29" y="0"/>
                  </a:cubicBezTo>
                  <a:cubicBezTo>
                    <a:pt x="40" y="0"/>
                    <a:pt x="49" y="11"/>
                    <a:pt x="50" y="26"/>
                  </a:cubicBezTo>
                  <a:cubicBezTo>
                    <a:pt x="50" y="34"/>
                    <a:pt x="43" y="44"/>
                    <a:pt x="38" y="49"/>
                  </a:cubicBezTo>
                  <a:cubicBezTo>
                    <a:pt x="50" y="52"/>
                    <a:pt x="59" y="61"/>
                    <a:pt x="64" y="72"/>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7" name="Freeform 186"/>
            <p:cNvSpPr>
              <a:spLocks/>
            </p:cNvSpPr>
            <p:nvPr/>
          </p:nvSpPr>
          <p:spPr bwMode="auto">
            <a:xfrm>
              <a:off x="6176963" y="1890713"/>
              <a:ext cx="31750" cy="52388"/>
            </a:xfrm>
            <a:custGeom>
              <a:avLst/>
              <a:gdLst/>
              <a:ahLst/>
              <a:cxnLst>
                <a:cxn ang="0">
                  <a:pos x="0" y="27"/>
                </a:cxn>
                <a:cxn ang="0">
                  <a:pos x="17" y="0"/>
                </a:cxn>
              </a:cxnLst>
              <a:rect l="0" t="0" r="r" b="b"/>
              <a:pathLst>
                <a:path w="17" h="27">
                  <a:moveTo>
                    <a:pt x="0" y="27"/>
                  </a:moveTo>
                  <a:cubicBezTo>
                    <a:pt x="1" y="14"/>
                    <a:pt x="7" y="4"/>
                    <a:pt x="17" y="0"/>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8" name="Freeform 187"/>
            <p:cNvSpPr>
              <a:spLocks/>
            </p:cNvSpPr>
            <p:nvPr/>
          </p:nvSpPr>
          <p:spPr bwMode="auto">
            <a:xfrm>
              <a:off x="6115051" y="1943101"/>
              <a:ext cx="88900" cy="207963"/>
            </a:xfrm>
            <a:custGeom>
              <a:avLst/>
              <a:gdLst/>
              <a:ahLst/>
              <a:cxnLst>
                <a:cxn ang="0">
                  <a:pos x="32" y="0"/>
                </a:cxn>
                <a:cxn ang="0">
                  <a:pos x="32" y="3"/>
                </a:cxn>
                <a:cxn ang="0">
                  <a:pos x="46" y="31"/>
                </a:cxn>
                <a:cxn ang="0">
                  <a:pos x="7" y="107"/>
                </a:cxn>
              </a:cxnLst>
              <a:rect l="0" t="0" r="r" b="b"/>
              <a:pathLst>
                <a:path w="46" h="107">
                  <a:moveTo>
                    <a:pt x="32" y="0"/>
                  </a:moveTo>
                  <a:cubicBezTo>
                    <a:pt x="32" y="1"/>
                    <a:pt x="32" y="2"/>
                    <a:pt x="32" y="3"/>
                  </a:cubicBezTo>
                  <a:cubicBezTo>
                    <a:pt x="32" y="13"/>
                    <a:pt x="40" y="25"/>
                    <a:pt x="46" y="31"/>
                  </a:cubicBezTo>
                  <a:cubicBezTo>
                    <a:pt x="16" y="39"/>
                    <a:pt x="0" y="68"/>
                    <a:pt x="7" y="107"/>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9" name="Freeform 188"/>
            <p:cNvSpPr>
              <a:spLocks/>
            </p:cNvSpPr>
            <p:nvPr/>
          </p:nvSpPr>
          <p:spPr bwMode="auto">
            <a:xfrm>
              <a:off x="6286501" y="2027238"/>
              <a:ext cx="36513" cy="117475"/>
            </a:xfrm>
            <a:custGeom>
              <a:avLst/>
              <a:gdLst/>
              <a:ahLst/>
              <a:cxnLst>
                <a:cxn ang="0">
                  <a:pos x="0" y="0"/>
                </a:cxn>
                <a:cxn ang="0">
                  <a:pos x="19" y="59"/>
                </a:cxn>
                <a:cxn ang="0">
                  <a:pos x="18" y="61"/>
                </a:cxn>
              </a:cxnLst>
              <a:rect l="0" t="0" r="r" b="b"/>
              <a:pathLst>
                <a:path w="19" h="61">
                  <a:moveTo>
                    <a:pt x="0" y="0"/>
                  </a:moveTo>
                  <a:cubicBezTo>
                    <a:pt x="14" y="14"/>
                    <a:pt x="19" y="31"/>
                    <a:pt x="19" y="59"/>
                  </a:cubicBezTo>
                  <a:cubicBezTo>
                    <a:pt x="19" y="60"/>
                    <a:pt x="19" y="60"/>
                    <a:pt x="18" y="61"/>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0" name="Freeform 189"/>
            <p:cNvSpPr>
              <a:spLocks/>
            </p:cNvSpPr>
            <p:nvPr/>
          </p:nvSpPr>
          <p:spPr bwMode="auto">
            <a:xfrm>
              <a:off x="6208713" y="1889126"/>
              <a:ext cx="58738" cy="28575"/>
            </a:xfrm>
            <a:custGeom>
              <a:avLst/>
              <a:gdLst/>
              <a:ahLst/>
              <a:cxnLst>
                <a:cxn ang="0">
                  <a:pos x="0" y="1"/>
                </a:cxn>
                <a:cxn ang="0">
                  <a:pos x="8" y="0"/>
                </a:cxn>
                <a:cxn ang="0">
                  <a:pos x="30" y="15"/>
                </a:cxn>
              </a:cxnLst>
              <a:rect l="0" t="0" r="r" b="b"/>
              <a:pathLst>
                <a:path w="30" h="15">
                  <a:moveTo>
                    <a:pt x="0" y="1"/>
                  </a:moveTo>
                  <a:cubicBezTo>
                    <a:pt x="2" y="0"/>
                    <a:pt x="5" y="0"/>
                    <a:pt x="8" y="0"/>
                  </a:cubicBezTo>
                  <a:cubicBezTo>
                    <a:pt x="17" y="0"/>
                    <a:pt x="25" y="6"/>
                    <a:pt x="30" y="15"/>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1" name="Freeform 190"/>
            <p:cNvSpPr>
              <a:spLocks/>
            </p:cNvSpPr>
            <p:nvPr/>
          </p:nvSpPr>
          <p:spPr bwMode="auto">
            <a:xfrm>
              <a:off x="6246813" y="1917701"/>
              <a:ext cx="39688" cy="109538"/>
            </a:xfrm>
            <a:custGeom>
              <a:avLst/>
              <a:gdLst/>
              <a:ahLst/>
              <a:cxnLst>
                <a:cxn ang="0">
                  <a:pos x="11" y="0"/>
                </a:cxn>
                <a:cxn ang="0">
                  <a:pos x="14" y="16"/>
                </a:cxn>
                <a:cxn ang="0">
                  <a:pos x="0" y="44"/>
                </a:cxn>
                <a:cxn ang="0">
                  <a:pos x="21" y="56"/>
                </a:cxn>
              </a:cxnLst>
              <a:rect l="0" t="0" r="r" b="b"/>
              <a:pathLst>
                <a:path w="21" h="56">
                  <a:moveTo>
                    <a:pt x="11" y="0"/>
                  </a:moveTo>
                  <a:cubicBezTo>
                    <a:pt x="13" y="4"/>
                    <a:pt x="14" y="10"/>
                    <a:pt x="14" y="16"/>
                  </a:cubicBezTo>
                  <a:cubicBezTo>
                    <a:pt x="14" y="26"/>
                    <a:pt x="6" y="38"/>
                    <a:pt x="0" y="44"/>
                  </a:cubicBezTo>
                  <a:cubicBezTo>
                    <a:pt x="9" y="46"/>
                    <a:pt x="15" y="50"/>
                    <a:pt x="21" y="56"/>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2" name="Freeform 191"/>
            <p:cNvSpPr>
              <a:spLocks/>
            </p:cNvSpPr>
            <p:nvPr/>
          </p:nvSpPr>
          <p:spPr bwMode="auto">
            <a:xfrm>
              <a:off x="5997576" y="1935163"/>
              <a:ext cx="134938" cy="196850"/>
            </a:xfrm>
            <a:custGeom>
              <a:avLst/>
              <a:gdLst/>
              <a:ahLst/>
              <a:cxnLst>
                <a:cxn ang="0">
                  <a:pos x="69" y="69"/>
                </a:cxn>
                <a:cxn ang="0">
                  <a:pos x="47" y="41"/>
                </a:cxn>
                <a:cxn ang="0">
                  <a:pos x="57" y="21"/>
                </a:cxn>
                <a:cxn ang="0">
                  <a:pos x="39" y="0"/>
                </a:cxn>
                <a:cxn ang="0">
                  <a:pos x="22" y="21"/>
                </a:cxn>
                <a:cxn ang="0">
                  <a:pos x="31" y="41"/>
                </a:cxn>
                <a:cxn ang="0">
                  <a:pos x="0" y="101"/>
                </a:cxn>
                <a:cxn ang="0">
                  <a:pos x="36" y="101"/>
                </a:cxn>
              </a:cxnLst>
              <a:rect l="0" t="0" r="r" b="b"/>
              <a:pathLst>
                <a:path w="69" h="101">
                  <a:moveTo>
                    <a:pt x="69" y="69"/>
                  </a:moveTo>
                  <a:cubicBezTo>
                    <a:pt x="66" y="53"/>
                    <a:pt x="62" y="45"/>
                    <a:pt x="47" y="41"/>
                  </a:cubicBezTo>
                  <a:cubicBezTo>
                    <a:pt x="51" y="37"/>
                    <a:pt x="57" y="29"/>
                    <a:pt x="57" y="21"/>
                  </a:cubicBezTo>
                  <a:cubicBezTo>
                    <a:pt x="57" y="8"/>
                    <a:pt x="49" y="0"/>
                    <a:pt x="39" y="0"/>
                  </a:cubicBezTo>
                  <a:cubicBezTo>
                    <a:pt x="29" y="0"/>
                    <a:pt x="21" y="9"/>
                    <a:pt x="22" y="21"/>
                  </a:cubicBezTo>
                  <a:cubicBezTo>
                    <a:pt x="22" y="29"/>
                    <a:pt x="27" y="37"/>
                    <a:pt x="31" y="41"/>
                  </a:cubicBezTo>
                  <a:cubicBezTo>
                    <a:pt x="11" y="47"/>
                    <a:pt x="0" y="73"/>
                    <a:pt x="0" y="101"/>
                  </a:cubicBezTo>
                  <a:cubicBezTo>
                    <a:pt x="36" y="101"/>
                    <a:pt x="36" y="101"/>
                    <a:pt x="36" y="101"/>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3" name="Freeform 192"/>
            <p:cNvSpPr>
              <a:spLocks/>
            </p:cNvSpPr>
            <p:nvPr/>
          </p:nvSpPr>
          <p:spPr bwMode="auto">
            <a:xfrm>
              <a:off x="6318251" y="1935163"/>
              <a:ext cx="139700" cy="233363"/>
            </a:xfrm>
            <a:custGeom>
              <a:avLst/>
              <a:gdLst/>
              <a:ahLst/>
              <a:cxnLst>
                <a:cxn ang="0">
                  <a:pos x="0" y="63"/>
                </a:cxn>
                <a:cxn ang="0">
                  <a:pos x="20" y="49"/>
                </a:cxn>
                <a:cxn ang="0">
                  <a:pos x="9" y="26"/>
                </a:cxn>
                <a:cxn ang="0">
                  <a:pos x="29" y="0"/>
                </a:cxn>
                <a:cxn ang="0">
                  <a:pos x="50" y="26"/>
                </a:cxn>
                <a:cxn ang="0">
                  <a:pos x="39" y="49"/>
                </a:cxn>
                <a:cxn ang="0">
                  <a:pos x="72" y="114"/>
                </a:cxn>
                <a:cxn ang="0">
                  <a:pos x="10" y="119"/>
                </a:cxn>
              </a:cxnLst>
              <a:rect l="0" t="0" r="r" b="b"/>
              <a:pathLst>
                <a:path w="72" h="120">
                  <a:moveTo>
                    <a:pt x="0" y="63"/>
                  </a:moveTo>
                  <a:cubicBezTo>
                    <a:pt x="5" y="56"/>
                    <a:pt x="12" y="51"/>
                    <a:pt x="20" y="49"/>
                  </a:cubicBezTo>
                  <a:cubicBezTo>
                    <a:pt x="15" y="44"/>
                    <a:pt x="9" y="35"/>
                    <a:pt x="9" y="26"/>
                  </a:cubicBezTo>
                  <a:cubicBezTo>
                    <a:pt x="8" y="11"/>
                    <a:pt x="18" y="0"/>
                    <a:pt x="29" y="0"/>
                  </a:cubicBezTo>
                  <a:cubicBezTo>
                    <a:pt x="41" y="0"/>
                    <a:pt x="50" y="11"/>
                    <a:pt x="50" y="26"/>
                  </a:cubicBezTo>
                  <a:cubicBezTo>
                    <a:pt x="50" y="34"/>
                    <a:pt x="44" y="44"/>
                    <a:pt x="39" y="49"/>
                  </a:cubicBezTo>
                  <a:cubicBezTo>
                    <a:pt x="63" y="56"/>
                    <a:pt x="72" y="82"/>
                    <a:pt x="72" y="114"/>
                  </a:cubicBezTo>
                  <a:cubicBezTo>
                    <a:pt x="72" y="118"/>
                    <a:pt x="35" y="120"/>
                    <a:pt x="10" y="119"/>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1" name="Groupe 659"/>
          <p:cNvGrpSpPr/>
          <p:nvPr/>
        </p:nvGrpSpPr>
        <p:grpSpPr>
          <a:xfrm>
            <a:off x="3970453" y="5392707"/>
            <a:ext cx="1397034" cy="1021314"/>
            <a:chOff x="5997576" y="1749426"/>
            <a:chExt cx="460375" cy="419100"/>
          </a:xfrm>
        </p:grpSpPr>
        <p:sp>
          <p:nvSpPr>
            <p:cNvPr id="235" name="Freeform 183"/>
            <p:cNvSpPr>
              <a:spLocks/>
            </p:cNvSpPr>
            <p:nvPr/>
          </p:nvSpPr>
          <p:spPr bwMode="auto">
            <a:xfrm>
              <a:off x="6073776" y="1749426"/>
              <a:ext cx="134938" cy="187325"/>
            </a:xfrm>
            <a:custGeom>
              <a:avLst/>
              <a:gdLst/>
              <a:ahLst/>
              <a:cxnLst>
                <a:cxn ang="0">
                  <a:pos x="70" y="73"/>
                </a:cxn>
                <a:cxn ang="0">
                  <a:pos x="44" y="41"/>
                </a:cxn>
                <a:cxn ang="0">
                  <a:pos x="54" y="21"/>
                </a:cxn>
                <a:cxn ang="0">
                  <a:pos x="36" y="0"/>
                </a:cxn>
                <a:cxn ang="0">
                  <a:pos x="18" y="21"/>
                </a:cxn>
                <a:cxn ang="0">
                  <a:pos x="28" y="41"/>
                </a:cxn>
                <a:cxn ang="0">
                  <a:pos x="1" y="97"/>
                </a:cxn>
              </a:cxnLst>
              <a:rect l="0" t="0" r="r" b="b"/>
              <a:pathLst>
                <a:path w="70" h="97">
                  <a:moveTo>
                    <a:pt x="70" y="73"/>
                  </a:moveTo>
                  <a:cubicBezTo>
                    <a:pt x="66" y="57"/>
                    <a:pt x="58" y="45"/>
                    <a:pt x="44" y="41"/>
                  </a:cubicBezTo>
                  <a:cubicBezTo>
                    <a:pt x="48" y="37"/>
                    <a:pt x="54" y="29"/>
                    <a:pt x="54" y="21"/>
                  </a:cubicBezTo>
                  <a:cubicBezTo>
                    <a:pt x="54" y="9"/>
                    <a:pt x="46" y="0"/>
                    <a:pt x="36" y="0"/>
                  </a:cubicBezTo>
                  <a:cubicBezTo>
                    <a:pt x="26" y="0"/>
                    <a:pt x="18" y="9"/>
                    <a:pt x="18" y="21"/>
                  </a:cubicBezTo>
                  <a:cubicBezTo>
                    <a:pt x="18" y="29"/>
                    <a:pt x="24" y="37"/>
                    <a:pt x="28" y="41"/>
                  </a:cubicBezTo>
                  <a:cubicBezTo>
                    <a:pt x="7" y="47"/>
                    <a:pt x="0" y="70"/>
                    <a:pt x="1" y="9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6" name="Freeform 184"/>
            <p:cNvSpPr>
              <a:spLocks/>
            </p:cNvSpPr>
            <p:nvPr/>
          </p:nvSpPr>
          <p:spPr bwMode="auto">
            <a:xfrm>
              <a:off x="6115051" y="1943101"/>
              <a:ext cx="61913" cy="1588"/>
            </a:xfrm>
            <a:custGeom>
              <a:avLst/>
              <a:gdLst/>
              <a:ahLst/>
              <a:cxnLst>
                <a:cxn ang="0">
                  <a:pos x="32" y="0"/>
                </a:cxn>
                <a:cxn ang="0">
                  <a:pos x="0" y="0"/>
                </a:cxn>
              </a:cxnLst>
              <a:rect l="0" t="0" r="r" b="b"/>
              <a:pathLst>
                <a:path w="32" h="1">
                  <a:moveTo>
                    <a:pt x="32" y="0"/>
                  </a:moveTo>
                  <a:cubicBezTo>
                    <a:pt x="22" y="1"/>
                    <a:pt x="10" y="1"/>
                    <a:pt x="0"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7" name="Freeform 185"/>
            <p:cNvSpPr>
              <a:spLocks/>
            </p:cNvSpPr>
            <p:nvPr/>
          </p:nvSpPr>
          <p:spPr bwMode="auto">
            <a:xfrm>
              <a:off x="6267451" y="1795463"/>
              <a:ext cx="123825" cy="139700"/>
            </a:xfrm>
            <a:custGeom>
              <a:avLst/>
              <a:gdLst/>
              <a:ahLst/>
              <a:cxnLst>
                <a:cxn ang="0">
                  <a:pos x="0" y="63"/>
                </a:cxn>
                <a:cxn ang="0">
                  <a:pos x="19" y="49"/>
                </a:cxn>
                <a:cxn ang="0">
                  <a:pos x="8" y="26"/>
                </a:cxn>
                <a:cxn ang="0">
                  <a:pos x="29" y="0"/>
                </a:cxn>
                <a:cxn ang="0">
                  <a:pos x="50" y="26"/>
                </a:cxn>
                <a:cxn ang="0">
                  <a:pos x="38" y="49"/>
                </a:cxn>
                <a:cxn ang="0">
                  <a:pos x="64" y="72"/>
                </a:cxn>
              </a:cxnLst>
              <a:rect l="0" t="0" r="r" b="b"/>
              <a:pathLst>
                <a:path w="64" h="72">
                  <a:moveTo>
                    <a:pt x="0" y="63"/>
                  </a:moveTo>
                  <a:cubicBezTo>
                    <a:pt x="4" y="56"/>
                    <a:pt x="11" y="51"/>
                    <a:pt x="19" y="49"/>
                  </a:cubicBezTo>
                  <a:cubicBezTo>
                    <a:pt x="14" y="44"/>
                    <a:pt x="8" y="35"/>
                    <a:pt x="8" y="26"/>
                  </a:cubicBezTo>
                  <a:cubicBezTo>
                    <a:pt x="8" y="11"/>
                    <a:pt x="17" y="0"/>
                    <a:pt x="29" y="0"/>
                  </a:cubicBezTo>
                  <a:cubicBezTo>
                    <a:pt x="40" y="0"/>
                    <a:pt x="49" y="11"/>
                    <a:pt x="50" y="26"/>
                  </a:cubicBezTo>
                  <a:cubicBezTo>
                    <a:pt x="50" y="34"/>
                    <a:pt x="43" y="44"/>
                    <a:pt x="38" y="49"/>
                  </a:cubicBezTo>
                  <a:cubicBezTo>
                    <a:pt x="50" y="52"/>
                    <a:pt x="59" y="61"/>
                    <a:pt x="64" y="72"/>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8" name="Freeform 186"/>
            <p:cNvSpPr>
              <a:spLocks/>
            </p:cNvSpPr>
            <p:nvPr/>
          </p:nvSpPr>
          <p:spPr bwMode="auto">
            <a:xfrm>
              <a:off x="6176963" y="1890713"/>
              <a:ext cx="31750" cy="52388"/>
            </a:xfrm>
            <a:custGeom>
              <a:avLst/>
              <a:gdLst/>
              <a:ahLst/>
              <a:cxnLst>
                <a:cxn ang="0">
                  <a:pos x="0" y="27"/>
                </a:cxn>
                <a:cxn ang="0">
                  <a:pos x="17" y="0"/>
                </a:cxn>
              </a:cxnLst>
              <a:rect l="0" t="0" r="r" b="b"/>
              <a:pathLst>
                <a:path w="17" h="27">
                  <a:moveTo>
                    <a:pt x="0" y="27"/>
                  </a:moveTo>
                  <a:cubicBezTo>
                    <a:pt x="1" y="14"/>
                    <a:pt x="7" y="4"/>
                    <a:pt x="17"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9" name="Freeform 187"/>
            <p:cNvSpPr>
              <a:spLocks/>
            </p:cNvSpPr>
            <p:nvPr/>
          </p:nvSpPr>
          <p:spPr bwMode="auto">
            <a:xfrm>
              <a:off x="6115051" y="1943101"/>
              <a:ext cx="88900" cy="207963"/>
            </a:xfrm>
            <a:custGeom>
              <a:avLst/>
              <a:gdLst/>
              <a:ahLst/>
              <a:cxnLst>
                <a:cxn ang="0">
                  <a:pos x="32" y="0"/>
                </a:cxn>
                <a:cxn ang="0">
                  <a:pos x="32" y="3"/>
                </a:cxn>
                <a:cxn ang="0">
                  <a:pos x="46" y="31"/>
                </a:cxn>
                <a:cxn ang="0">
                  <a:pos x="7" y="107"/>
                </a:cxn>
              </a:cxnLst>
              <a:rect l="0" t="0" r="r" b="b"/>
              <a:pathLst>
                <a:path w="46" h="107">
                  <a:moveTo>
                    <a:pt x="32" y="0"/>
                  </a:moveTo>
                  <a:cubicBezTo>
                    <a:pt x="32" y="1"/>
                    <a:pt x="32" y="2"/>
                    <a:pt x="32" y="3"/>
                  </a:cubicBezTo>
                  <a:cubicBezTo>
                    <a:pt x="32" y="13"/>
                    <a:pt x="40" y="25"/>
                    <a:pt x="46" y="31"/>
                  </a:cubicBezTo>
                  <a:cubicBezTo>
                    <a:pt x="16" y="39"/>
                    <a:pt x="0" y="68"/>
                    <a:pt x="7" y="10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0" name="Freeform 188"/>
            <p:cNvSpPr>
              <a:spLocks/>
            </p:cNvSpPr>
            <p:nvPr/>
          </p:nvSpPr>
          <p:spPr bwMode="auto">
            <a:xfrm>
              <a:off x="6286501" y="2027238"/>
              <a:ext cx="36513" cy="117475"/>
            </a:xfrm>
            <a:custGeom>
              <a:avLst/>
              <a:gdLst/>
              <a:ahLst/>
              <a:cxnLst>
                <a:cxn ang="0">
                  <a:pos x="0" y="0"/>
                </a:cxn>
                <a:cxn ang="0">
                  <a:pos x="19" y="59"/>
                </a:cxn>
                <a:cxn ang="0">
                  <a:pos x="18" y="61"/>
                </a:cxn>
              </a:cxnLst>
              <a:rect l="0" t="0" r="r" b="b"/>
              <a:pathLst>
                <a:path w="19" h="61">
                  <a:moveTo>
                    <a:pt x="0" y="0"/>
                  </a:moveTo>
                  <a:cubicBezTo>
                    <a:pt x="14" y="14"/>
                    <a:pt x="19" y="31"/>
                    <a:pt x="19" y="59"/>
                  </a:cubicBezTo>
                  <a:cubicBezTo>
                    <a:pt x="19" y="60"/>
                    <a:pt x="19" y="60"/>
                    <a:pt x="18" y="61"/>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1" name="Freeform 189"/>
            <p:cNvSpPr>
              <a:spLocks/>
            </p:cNvSpPr>
            <p:nvPr/>
          </p:nvSpPr>
          <p:spPr bwMode="auto">
            <a:xfrm>
              <a:off x="6208713" y="1889126"/>
              <a:ext cx="58738" cy="28575"/>
            </a:xfrm>
            <a:custGeom>
              <a:avLst/>
              <a:gdLst/>
              <a:ahLst/>
              <a:cxnLst>
                <a:cxn ang="0">
                  <a:pos x="0" y="1"/>
                </a:cxn>
                <a:cxn ang="0">
                  <a:pos x="8" y="0"/>
                </a:cxn>
                <a:cxn ang="0">
                  <a:pos x="30" y="15"/>
                </a:cxn>
              </a:cxnLst>
              <a:rect l="0" t="0" r="r" b="b"/>
              <a:pathLst>
                <a:path w="30" h="15">
                  <a:moveTo>
                    <a:pt x="0" y="1"/>
                  </a:moveTo>
                  <a:cubicBezTo>
                    <a:pt x="2" y="0"/>
                    <a:pt x="5" y="0"/>
                    <a:pt x="8" y="0"/>
                  </a:cubicBezTo>
                  <a:cubicBezTo>
                    <a:pt x="17" y="0"/>
                    <a:pt x="25" y="6"/>
                    <a:pt x="30" y="15"/>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2" name="Freeform 190"/>
            <p:cNvSpPr>
              <a:spLocks/>
            </p:cNvSpPr>
            <p:nvPr/>
          </p:nvSpPr>
          <p:spPr bwMode="auto">
            <a:xfrm>
              <a:off x="6246813" y="1917701"/>
              <a:ext cx="39688" cy="109538"/>
            </a:xfrm>
            <a:custGeom>
              <a:avLst/>
              <a:gdLst/>
              <a:ahLst/>
              <a:cxnLst>
                <a:cxn ang="0">
                  <a:pos x="11" y="0"/>
                </a:cxn>
                <a:cxn ang="0">
                  <a:pos x="14" y="16"/>
                </a:cxn>
                <a:cxn ang="0">
                  <a:pos x="0" y="44"/>
                </a:cxn>
                <a:cxn ang="0">
                  <a:pos x="21" y="56"/>
                </a:cxn>
              </a:cxnLst>
              <a:rect l="0" t="0" r="r" b="b"/>
              <a:pathLst>
                <a:path w="21" h="56">
                  <a:moveTo>
                    <a:pt x="11" y="0"/>
                  </a:moveTo>
                  <a:cubicBezTo>
                    <a:pt x="13" y="4"/>
                    <a:pt x="14" y="10"/>
                    <a:pt x="14" y="16"/>
                  </a:cubicBezTo>
                  <a:cubicBezTo>
                    <a:pt x="14" y="26"/>
                    <a:pt x="6" y="38"/>
                    <a:pt x="0" y="44"/>
                  </a:cubicBezTo>
                  <a:cubicBezTo>
                    <a:pt x="9" y="46"/>
                    <a:pt x="15" y="50"/>
                    <a:pt x="21" y="56"/>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3" name="Freeform 191"/>
            <p:cNvSpPr>
              <a:spLocks/>
            </p:cNvSpPr>
            <p:nvPr/>
          </p:nvSpPr>
          <p:spPr bwMode="auto">
            <a:xfrm>
              <a:off x="5997576" y="1935163"/>
              <a:ext cx="134938" cy="196850"/>
            </a:xfrm>
            <a:custGeom>
              <a:avLst/>
              <a:gdLst/>
              <a:ahLst/>
              <a:cxnLst>
                <a:cxn ang="0">
                  <a:pos x="69" y="69"/>
                </a:cxn>
                <a:cxn ang="0">
                  <a:pos x="47" y="41"/>
                </a:cxn>
                <a:cxn ang="0">
                  <a:pos x="57" y="21"/>
                </a:cxn>
                <a:cxn ang="0">
                  <a:pos x="39" y="0"/>
                </a:cxn>
                <a:cxn ang="0">
                  <a:pos x="22" y="21"/>
                </a:cxn>
                <a:cxn ang="0">
                  <a:pos x="31" y="41"/>
                </a:cxn>
                <a:cxn ang="0">
                  <a:pos x="0" y="101"/>
                </a:cxn>
                <a:cxn ang="0">
                  <a:pos x="36" y="101"/>
                </a:cxn>
              </a:cxnLst>
              <a:rect l="0" t="0" r="r" b="b"/>
              <a:pathLst>
                <a:path w="69" h="101">
                  <a:moveTo>
                    <a:pt x="69" y="69"/>
                  </a:moveTo>
                  <a:cubicBezTo>
                    <a:pt x="66" y="53"/>
                    <a:pt x="62" y="45"/>
                    <a:pt x="47" y="41"/>
                  </a:cubicBezTo>
                  <a:cubicBezTo>
                    <a:pt x="51" y="37"/>
                    <a:pt x="57" y="29"/>
                    <a:pt x="57" y="21"/>
                  </a:cubicBezTo>
                  <a:cubicBezTo>
                    <a:pt x="57" y="8"/>
                    <a:pt x="49" y="0"/>
                    <a:pt x="39" y="0"/>
                  </a:cubicBezTo>
                  <a:cubicBezTo>
                    <a:pt x="29" y="0"/>
                    <a:pt x="21" y="9"/>
                    <a:pt x="22" y="21"/>
                  </a:cubicBezTo>
                  <a:cubicBezTo>
                    <a:pt x="22" y="29"/>
                    <a:pt x="27" y="37"/>
                    <a:pt x="31" y="41"/>
                  </a:cubicBezTo>
                  <a:cubicBezTo>
                    <a:pt x="11" y="47"/>
                    <a:pt x="0" y="73"/>
                    <a:pt x="0" y="101"/>
                  </a:cubicBezTo>
                  <a:cubicBezTo>
                    <a:pt x="36" y="101"/>
                    <a:pt x="36" y="101"/>
                    <a:pt x="36" y="101"/>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4" name="Freeform 192"/>
            <p:cNvSpPr>
              <a:spLocks/>
            </p:cNvSpPr>
            <p:nvPr/>
          </p:nvSpPr>
          <p:spPr bwMode="auto">
            <a:xfrm>
              <a:off x="6318251" y="1935163"/>
              <a:ext cx="139700" cy="233363"/>
            </a:xfrm>
            <a:custGeom>
              <a:avLst/>
              <a:gdLst/>
              <a:ahLst/>
              <a:cxnLst>
                <a:cxn ang="0">
                  <a:pos x="0" y="63"/>
                </a:cxn>
                <a:cxn ang="0">
                  <a:pos x="20" y="49"/>
                </a:cxn>
                <a:cxn ang="0">
                  <a:pos x="9" y="26"/>
                </a:cxn>
                <a:cxn ang="0">
                  <a:pos x="29" y="0"/>
                </a:cxn>
                <a:cxn ang="0">
                  <a:pos x="50" y="26"/>
                </a:cxn>
                <a:cxn ang="0">
                  <a:pos x="39" y="49"/>
                </a:cxn>
                <a:cxn ang="0">
                  <a:pos x="72" y="114"/>
                </a:cxn>
                <a:cxn ang="0">
                  <a:pos x="10" y="119"/>
                </a:cxn>
              </a:cxnLst>
              <a:rect l="0" t="0" r="r" b="b"/>
              <a:pathLst>
                <a:path w="72" h="120">
                  <a:moveTo>
                    <a:pt x="0" y="63"/>
                  </a:moveTo>
                  <a:cubicBezTo>
                    <a:pt x="5" y="56"/>
                    <a:pt x="12" y="51"/>
                    <a:pt x="20" y="49"/>
                  </a:cubicBezTo>
                  <a:cubicBezTo>
                    <a:pt x="15" y="44"/>
                    <a:pt x="9" y="35"/>
                    <a:pt x="9" y="26"/>
                  </a:cubicBezTo>
                  <a:cubicBezTo>
                    <a:pt x="8" y="11"/>
                    <a:pt x="18" y="0"/>
                    <a:pt x="29" y="0"/>
                  </a:cubicBezTo>
                  <a:cubicBezTo>
                    <a:pt x="41" y="0"/>
                    <a:pt x="50" y="11"/>
                    <a:pt x="50" y="26"/>
                  </a:cubicBezTo>
                  <a:cubicBezTo>
                    <a:pt x="50" y="34"/>
                    <a:pt x="44" y="44"/>
                    <a:pt x="39" y="49"/>
                  </a:cubicBezTo>
                  <a:cubicBezTo>
                    <a:pt x="63" y="56"/>
                    <a:pt x="72" y="82"/>
                    <a:pt x="72" y="114"/>
                  </a:cubicBezTo>
                  <a:cubicBezTo>
                    <a:pt x="72" y="118"/>
                    <a:pt x="35" y="120"/>
                    <a:pt x="10" y="119"/>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2" name="Groupe 659"/>
          <p:cNvGrpSpPr/>
          <p:nvPr/>
        </p:nvGrpSpPr>
        <p:grpSpPr>
          <a:xfrm>
            <a:off x="6453851" y="5373634"/>
            <a:ext cx="1397034" cy="1021314"/>
            <a:chOff x="5997576" y="1749426"/>
            <a:chExt cx="460375" cy="419100"/>
          </a:xfrm>
        </p:grpSpPr>
        <p:sp>
          <p:nvSpPr>
            <p:cNvPr id="246" name="Freeform 183"/>
            <p:cNvSpPr>
              <a:spLocks/>
            </p:cNvSpPr>
            <p:nvPr/>
          </p:nvSpPr>
          <p:spPr bwMode="auto">
            <a:xfrm>
              <a:off x="6073776" y="1749426"/>
              <a:ext cx="134938" cy="187325"/>
            </a:xfrm>
            <a:custGeom>
              <a:avLst/>
              <a:gdLst/>
              <a:ahLst/>
              <a:cxnLst>
                <a:cxn ang="0">
                  <a:pos x="70" y="73"/>
                </a:cxn>
                <a:cxn ang="0">
                  <a:pos x="44" y="41"/>
                </a:cxn>
                <a:cxn ang="0">
                  <a:pos x="54" y="21"/>
                </a:cxn>
                <a:cxn ang="0">
                  <a:pos x="36" y="0"/>
                </a:cxn>
                <a:cxn ang="0">
                  <a:pos x="18" y="21"/>
                </a:cxn>
                <a:cxn ang="0">
                  <a:pos x="28" y="41"/>
                </a:cxn>
                <a:cxn ang="0">
                  <a:pos x="1" y="97"/>
                </a:cxn>
              </a:cxnLst>
              <a:rect l="0" t="0" r="r" b="b"/>
              <a:pathLst>
                <a:path w="70" h="97">
                  <a:moveTo>
                    <a:pt x="70" y="73"/>
                  </a:moveTo>
                  <a:cubicBezTo>
                    <a:pt x="66" y="57"/>
                    <a:pt x="58" y="45"/>
                    <a:pt x="44" y="41"/>
                  </a:cubicBezTo>
                  <a:cubicBezTo>
                    <a:pt x="48" y="37"/>
                    <a:pt x="54" y="29"/>
                    <a:pt x="54" y="21"/>
                  </a:cubicBezTo>
                  <a:cubicBezTo>
                    <a:pt x="54" y="9"/>
                    <a:pt x="46" y="0"/>
                    <a:pt x="36" y="0"/>
                  </a:cubicBezTo>
                  <a:cubicBezTo>
                    <a:pt x="26" y="0"/>
                    <a:pt x="18" y="9"/>
                    <a:pt x="18" y="21"/>
                  </a:cubicBezTo>
                  <a:cubicBezTo>
                    <a:pt x="18" y="29"/>
                    <a:pt x="24" y="37"/>
                    <a:pt x="28" y="41"/>
                  </a:cubicBezTo>
                  <a:cubicBezTo>
                    <a:pt x="7" y="47"/>
                    <a:pt x="0" y="70"/>
                    <a:pt x="1" y="9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7" name="Freeform 184"/>
            <p:cNvSpPr>
              <a:spLocks/>
            </p:cNvSpPr>
            <p:nvPr/>
          </p:nvSpPr>
          <p:spPr bwMode="auto">
            <a:xfrm>
              <a:off x="6115051" y="1943101"/>
              <a:ext cx="61913" cy="1588"/>
            </a:xfrm>
            <a:custGeom>
              <a:avLst/>
              <a:gdLst/>
              <a:ahLst/>
              <a:cxnLst>
                <a:cxn ang="0">
                  <a:pos x="32" y="0"/>
                </a:cxn>
                <a:cxn ang="0">
                  <a:pos x="0" y="0"/>
                </a:cxn>
              </a:cxnLst>
              <a:rect l="0" t="0" r="r" b="b"/>
              <a:pathLst>
                <a:path w="32" h="1">
                  <a:moveTo>
                    <a:pt x="32" y="0"/>
                  </a:moveTo>
                  <a:cubicBezTo>
                    <a:pt x="22" y="1"/>
                    <a:pt x="10" y="1"/>
                    <a:pt x="0"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8" name="Freeform 185"/>
            <p:cNvSpPr>
              <a:spLocks/>
            </p:cNvSpPr>
            <p:nvPr/>
          </p:nvSpPr>
          <p:spPr bwMode="auto">
            <a:xfrm>
              <a:off x="6267451" y="1795463"/>
              <a:ext cx="123825" cy="139700"/>
            </a:xfrm>
            <a:custGeom>
              <a:avLst/>
              <a:gdLst/>
              <a:ahLst/>
              <a:cxnLst>
                <a:cxn ang="0">
                  <a:pos x="0" y="63"/>
                </a:cxn>
                <a:cxn ang="0">
                  <a:pos x="19" y="49"/>
                </a:cxn>
                <a:cxn ang="0">
                  <a:pos x="8" y="26"/>
                </a:cxn>
                <a:cxn ang="0">
                  <a:pos x="29" y="0"/>
                </a:cxn>
                <a:cxn ang="0">
                  <a:pos x="50" y="26"/>
                </a:cxn>
                <a:cxn ang="0">
                  <a:pos x="38" y="49"/>
                </a:cxn>
                <a:cxn ang="0">
                  <a:pos x="64" y="72"/>
                </a:cxn>
              </a:cxnLst>
              <a:rect l="0" t="0" r="r" b="b"/>
              <a:pathLst>
                <a:path w="64" h="72">
                  <a:moveTo>
                    <a:pt x="0" y="63"/>
                  </a:moveTo>
                  <a:cubicBezTo>
                    <a:pt x="4" y="56"/>
                    <a:pt x="11" y="51"/>
                    <a:pt x="19" y="49"/>
                  </a:cubicBezTo>
                  <a:cubicBezTo>
                    <a:pt x="14" y="44"/>
                    <a:pt x="8" y="35"/>
                    <a:pt x="8" y="26"/>
                  </a:cubicBezTo>
                  <a:cubicBezTo>
                    <a:pt x="8" y="11"/>
                    <a:pt x="17" y="0"/>
                    <a:pt x="29" y="0"/>
                  </a:cubicBezTo>
                  <a:cubicBezTo>
                    <a:pt x="40" y="0"/>
                    <a:pt x="49" y="11"/>
                    <a:pt x="50" y="26"/>
                  </a:cubicBezTo>
                  <a:cubicBezTo>
                    <a:pt x="50" y="34"/>
                    <a:pt x="43" y="44"/>
                    <a:pt x="38" y="49"/>
                  </a:cubicBezTo>
                  <a:cubicBezTo>
                    <a:pt x="50" y="52"/>
                    <a:pt x="59" y="61"/>
                    <a:pt x="64" y="72"/>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9" name="Freeform 186"/>
            <p:cNvSpPr>
              <a:spLocks/>
            </p:cNvSpPr>
            <p:nvPr/>
          </p:nvSpPr>
          <p:spPr bwMode="auto">
            <a:xfrm>
              <a:off x="6176963" y="1890713"/>
              <a:ext cx="31750" cy="52388"/>
            </a:xfrm>
            <a:custGeom>
              <a:avLst/>
              <a:gdLst/>
              <a:ahLst/>
              <a:cxnLst>
                <a:cxn ang="0">
                  <a:pos x="0" y="27"/>
                </a:cxn>
                <a:cxn ang="0">
                  <a:pos x="17" y="0"/>
                </a:cxn>
              </a:cxnLst>
              <a:rect l="0" t="0" r="r" b="b"/>
              <a:pathLst>
                <a:path w="17" h="27">
                  <a:moveTo>
                    <a:pt x="0" y="27"/>
                  </a:moveTo>
                  <a:cubicBezTo>
                    <a:pt x="1" y="14"/>
                    <a:pt x="7" y="4"/>
                    <a:pt x="17"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0" name="Freeform 187"/>
            <p:cNvSpPr>
              <a:spLocks/>
            </p:cNvSpPr>
            <p:nvPr/>
          </p:nvSpPr>
          <p:spPr bwMode="auto">
            <a:xfrm>
              <a:off x="6115051" y="1943101"/>
              <a:ext cx="88900" cy="207963"/>
            </a:xfrm>
            <a:custGeom>
              <a:avLst/>
              <a:gdLst/>
              <a:ahLst/>
              <a:cxnLst>
                <a:cxn ang="0">
                  <a:pos x="32" y="0"/>
                </a:cxn>
                <a:cxn ang="0">
                  <a:pos x="32" y="3"/>
                </a:cxn>
                <a:cxn ang="0">
                  <a:pos x="46" y="31"/>
                </a:cxn>
                <a:cxn ang="0">
                  <a:pos x="7" y="107"/>
                </a:cxn>
              </a:cxnLst>
              <a:rect l="0" t="0" r="r" b="b"/>
              <a:pathLst>
                <a:path w="46" h="107">
                  <a:moveTo>
                    <a:pt x="32" y="0"/>
                  </a:moveTo>
                  <a:cubicBezTo>
                    <a:pt x="32" y="1"/>
                    <a:pt x="32" y="2"/>
                    <a:pt x="32" y="3"/>
                  </a:cubicBezTo>
                  <a:cubicBezTo>
                    <a:pt x="32" y="13"/>
                    <a:pt x="40" y="25"/>
                    <a:pt x="46" y="31"/>
                  </a:cubicBezTo>
                  <a:cubicBezTo>
                    <a:pt x="16" y="39"/>
                    <a:pt x="0" y="68"/>
                    <a:pt x="7" y="10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1" name="Freeform 188"/>
            <p:cNvSpPr>
              <a:spLocks/>
            </p:cNvSpPr>
            <p:nvPr/>
          </p:nvSpPr>
          <p:spPr bwMode="auto">
            <a:xfrm>
              <a:off x="6286501" y="2027238"/>
              <a:ext cx="36513" cy="117475"/>
            </a:xfrm>
            <a:custGeom>
              <a:avLst/>
              <a:gdLst/>
              <a:ahLst/>
              <a:cxnLst>
                <a:cxn ang="0">
                  <a:pos x="0" y="0"/>
                </a:cxn>
                <a:cxn ang="0">
                  <a:pos x="19" y="59"/>
                </a:cxn>
                <a:cxn ang="0">
                  <a:pos x="18" y="61"/>
                </a:cxn>
              </a:cxnLst>
              <a:rect l="0" t="0" r="r" b="b"/>
              <a:pathLst>
                <a:path w="19" h="61">
                  <a:moveTo>
                    <a:pt x="0" y="0"/>
                  </a:moveTo>
                  <a:cubicBezTo>
                    <a:pt x="14" y="14"/>
                    <a:pt x="19" y="31"/>
                    <a:pt x="19" y="59"/>
                  </a:cubicBezTo>
                  <a:cubicBezTo>
                    <a:pt x="19" y="60"/>
                    <a:pt x="19" y="60"/>
                    <a:pt x="18" y="61"/>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2" name="Freeform 189"/>
            <p:cNvSpPr>
              <a:spLocks/>
            </p:cNvSpPr>
            <p:nvPr/>
          </p:nvSpPr>
          <p:spPr bwMode="auto">
            <a:xfrm>
              <a:off x="6208713" y="1889126"/>
              <a:ext cx="58738" cy="28575"/>
            </a:xfrm>
            <a:custGeom>
              <a:avLst/>
              <a:gdLst/>
              <a:ahLst/>
              <a:cxnLst>
                <a:cxn ang="0">
                  <a:pos x="0" y="1"/>
                </a:cxn>
                <a:cxn ang="0">
                  <a:pos x="8" y="0"/>
                </a:cxn>
                <a:cxn ang="0">
                  <a:pos x="30" y="15"/>
                </a:cxn>
              </a:cxnLst>
              <a:rect l="0" t="0" r="r" b="b"/>
              <a:pathLst>
                <a:path w="30" h="15">
                  <a:moveTo>
                    <a:pt x="0" y="1"/>
                  </a:moveTo>
                  <a:cubicBezTo>
                    <a:pt x="2" y="0"/>
                    <a:pt x="5" y="0"/>
                    <a:pt x="8" y="0"/>
                  </a:cubicBezTo>
                  <a:cubicBezTo>
                    <a:pt x="17" y="0"/>
                    <a:pt x="25" y="6"/>
                    <a:pt x="30" y="15"/>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3" name="Freeform 190"/>
            <p:cNvSpPr>
              <a:spLocks/>
            </p:cNvSpPr>
            <p:nvPr/>
          </p:nvSpPr>
          <p:spPr bwMode="auto">
            <a:xfrm>
              <a:off x="6246813" y="1917701"/>
              <a:ext cx="39688" cy="109538"/>
            </a:xfrm>
            <a:custGeom>
              <a:avLst/>
              <a:gdLst/>
              <a:ahLst/>
              <a:cxnLst>
                <a:cxn ang="0">
                  <a:pos x="11" y="0"/>
                </a:cxn>
                <a:cxn ang="0">
                  <a:pos x="14" y="16"/>
                </a:cxn>
                <a:cxn ang="0">
                  <a:pos x="0" y="44"/>
                </a:cxn>
                <a:cxn ang="0">
                  <a:pos x="21" y="56"/>
                </a:cxn>
              </a:cxnLst>
              <a:rect l="0" t="0" r="r" b="b"/>
              <a:pathLst>
                <a:path w="21" h="56">
                  <a:moveTo>
                    <a:pt x="11" y="0"/>
                  </a:moveTo>
                  <a:cubicBezTo>
                    <a:pt x="13" y="4"/>
                    <a:pt x="14" y="10"/>
                    <a:pt x="14" y="16"/>
                  </a:cubicBezTo>
                  <a:cubicBezTo>
                    <a:pt x="14" y="26"/>
                    <a:pt x="6" y="38"/>
                    <a:pt x="0" y="44"/>
                  </a:cubicBezTo>
                  <a:cubicBezTo>
                    <a:pt x="9" y="46"/>
                    <a:pt x="15" y="50"/>
                    <a:pt x="21" y="56"/>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4" name="Freeform 191"/>
            <p:cNvSpPr>
              <a:spLocks/>
            </p:cNvSpPr>
            <p:nvPr/>
          </p:nvSpPr>
          <p:spPr bwMode="auto">
            <a:xfrm>
              <a:off x="5997576" y="1935163"/>
              <a:ext cx="134938" cy="196850"/>
            </a:xfrm>
            <a:custGeom>
              <a:avLst/>
              <a:gdLst/>
              <a:ahLst/>
              <a:cxnLst>
                <a:cxn ang="0">
                  <a:pos x="69" y="69"/>
                </a:cxn>
                <a:cxn ang="0">
                  <a:pos x="47" y="41"/>
                </a:cxn>
                <a:cxn ang="0">
                  <a:pos x="57" y="21"/>
                </a:cxn>
                <a:cxn ang="0">
                  <a:pos x="39" y="0"/>
                </a:cxn>
                <a:cxn ang="0">
                  <a:pos x="22" y="21"/>
                </a:cxn>
                <a:cxn ang="0">
                  <a:pos x="31" y="41"/>
                </a:cxn>
                <a:cxn ang="0">
                  <a:pos x="0" y="101"/>
                </a:cxn>
                <a:cxn ang="0">
                  <a:pos x="36" y="101"/>
                </a:cxn>
              </a:cxnLst>
              <a:rect l="0" t="0" r="r" b="b"/>
              <a:pathLst>
                <a:path w="69" h="101">
                  <a:moveTo>
                    <a:pt x="69" y="69"/>
                  </a:moveTo>
                  <a:cubicBezTo>
                    <a:pt x="66" y="53"/>
                    <a:pt x="62" y="45"/>
                    <a:pt x="47" y="41"/>
                  </a:cubicBezTo>
                  <a:cubicBezTo>
                    <a:pt x="51" y="37"/>
                    <a:pt x="57" y="29"/>
                    <a:pt x="57" y="21"/>
                  </a:cubicBezTo>
                  <a:cubicBezTo>
                    <a:pt x="57" y="8"/>
                    <a:pt x="49" y="0"/>
                    <a:pt x="39" y="0"/>
                  </a:cubicBezTo>
                  <a:cubicBezTo>
                    <a:pt x="29" y="0"/>
                    <a:pt x="21" y="9"/>
                    <a:pt x="22" y="21"/>
                  </a:cubicBezTo>
                  <a:cubicBezTo>
                    <a:pt x="22" y="29"/>
                    <a:pt x="27" y="37"/>
                    <a:pt x="31" y="41"/>
                  </a:cubicBezTo>
                  <a:cubicBezTo>
                    <a:pt x="11" y="47"/>
                    <a:pt x="0" y="73"/>
                    <a:pt x="0" y="101"/>
                  </a:cubicBezTo>
                  <a:cubicBezTo>
                    <a:pt x="36" y="101"/>
                    <a:pt x="36" y="101"/>
                    <a:pt x="36" y="101"/>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5" name="Freeform 192"/>
            <p:cNvSpPr>
              <a:spLocks/>
            </p:cNvSpPr>
            <p:nvPr/>
          </p:nvSpPr>
          <p:spPr bwMode="auto">
            <a:xfrm>
              <a:off x="6318251" y="1935163"/>
              <a:ext cx="139700" cy="233363"/>
            </a:xfrm>
            <a:custGeom>
              <a:avLst/>
              <a:gdLst/>
              <a:ahLst/>
              <a:cxnLst>
                <a:cxn ang="0">
                  <a:pos x="0" y="63"/>
                </a:cxn>
                <a:cxn ang="0">
                  <a:pos x="20" y="49"/>
                </a:cxn>
                <a:cxn ang="0">
                  <a:pos x="9" y="26"/>
                </a:cxn>
                <a:cxn ang="0">
                  <a:pos x="29" y="0"/>
                </a:cxn>
                <a:cxn ang="0">
                  <a:pos x="50" y="26"/>
                </a:cxn>
                <a:cxn ang="0">
                  <a:pos x="39" y="49"/>
                </a:cxn>
                <a:cxn ang="0">
                  <a:pos x="72" y="114"/>
                </a:cxn>
                <a:cxn ang="0">
                  <a:pos x="10" y="119"/>
                </a:cxn>
              </a:cxnLst>
              <a:rect l="0" t="0" r="r" b="b"/>
              <a:pathLst>
                <a:path w="72" h="120">
                  <a:moveTo>
                    <a:pt x="0" y="63"/>
                  </a:moveTo>
                  <a:cubicBezTo>
                    <a:pt x="5" y="56"/>
                    <a:pt x="12" y="51"/>
                    <a:pt x="20" y="49"/>
                  </a:cubicBezTo>
                  <a:cubicBezTo>
                    <a:pt x="15" y="44"/>
                    <a:pt x="9" y="35"/>
                    <a:pt x="9" y="26"/>
                  </a:cubicBezTo>
                  <a:cubicBezTo>
                    <a:pt x="8" y="11"/>
                    <a:pt x="18" y="0"/>
                    <a:pt x="29" y="0"/>
                  </a:cubicBezTo>
                  <a:cubicBezTo>
                    <a:pt x="41" y="0"/>
                    <a:pt x="50" y="11"/>
                    <a:pt x="50" y="26"/>
                  </a:cubicBezTo>
                  <a:cubicBezTo>
                    <a:pt x="50" y="34"/>
                    <a:pt x="44" y="44"/>
                    <a:pt x="39" y="49"/>
                  </a:cubicBezTo>
                  <a:cubicBezTo>
                    <a:pt x="63" y="56"/>
                    <a:pt x="72" y="82"/>
                    <a:pt x="72" y="114"/>
                  </a:cubicBezTo>
                  <a:cubicBezTo>
                    <a:pt x="72" y="118"/>
                    <a:pt x="35" y="120"/>
                    <a:pt x="10" y="119"/>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3" name="Groupe 384"/>
          <p:cNvGrpSpPr/>
          <p:nvPr/>
        </p:nvGrpSpPr>
        <p:grpSpPr>
          <a:xfrm>
            <a:off x="6903060" y="2323264"/>
            <a:ext cx="672419" cy="484872"/>
            <a:chOff x="4275138" y="3554413"/>
            <a:chExt cx="327025" cy="214313"/>
          </a:xfrm>
        </p:grpSpPr>
        <p:sp>
          <p:nvSpPr>
            <p:cNvPr id="258" name="Freeform 380"/>
            <p:cNvSpPr>
              <a:spLocks/>
            </p:cNvSpPr>
            <p:nvPr/>
          </p:nvSpPr>
          <p:spPr bwMode="auto">
            <a:xfrm>
              <a:off x="4365626" y="3709988"/>
              <a:ext cx="188913" cy="58738"/>
            </a:xfrm>
            <a:custGeom>
              <a:avLst/>
              <a:gdLst/>
              <a:ahLst/>
              <a:cxnLst>
                <a:cxn ang="0">
                  <a:pos x="0" y="0"/>
                </a:cxn>
                <a:cxn ang="0">
                  <a:pos x="10" y="1"/>
                </a:cxn>
                <a:cxn ang="0">
                  <a:pos x="61" y="25"/>
                </a:cxn>
                <a:cxn ang="0">
                  <a:pos x="84" y="17"/>
                </a:cxn>
              </a:cxnLst>
              <a:rect l="0" t="0" r="r" b="b"/>
              <a:pathLst>
                <a:path w="84" h="26">
                  <a:moveTo>
                    <a:pt x="0" y="0"/>
                  </a:moveTo>
                  <a:cubicBezTo>
                    <a:pt x="4" y="1"/>
                    <a:pt x="8" y="1"/>
                    <a:pt x="10" y="1"/>
                  </a:cubicBezTo>
                  <a:cubicBezTo>
                    <a:pt x="22" y="2"/>
                    <a:pt x="39" y="26"/>
                    <a:pt x="61" y="25"/>
                  </a:cubicBezTo>
                  <a:cubicBezTo>
                    <a:pt x="83" y="25"/>
                    <a:pt x="84" y="17"/>
                    <a:pt x="84" y="1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381"/>
            <p:cNvSpPr>
              <a:spLocks/>
            </p:cNvSpPr>
            <p:nvPr/>
          </p:nvSpPr>
          <p:spPr bwMode="auto">
            <a:xfrm>
              <a:off x="4289426" y="3713163"/>
              <a:ext cx="34925" cy="1588"/>
            </a:xfrm>
            <a:custGeom>
              <a:avLst/>
              <a:gdLst/>
              <a:ahLst/>
              <a:cxnLst>
                <a:cxn ang="0">
                  <a:pos x="16" y="0"/>
                </a:cxn>
                <a:cxn ang="0">
                  <a:pos x="0" y="0"/>
                </a:cxn>
              </a:cxnLst>
              <a:rect l="0" t="0" r="r" b="b"/>
              <a:pathLst>
                <a:path w="16">
                  <a:moveTo>
                    <a:pt x="16" y="0"/>
                  </a:moveTo>
                  <a:cubicBezTo>
                    <a:pt x="7" y="0"/>
                    <a:pt x="0" y="0"/>
                    <a:pt x="0" y="0"/>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382"/>
            <p:cNvSpPr>
              <a:spLocks/>
            </p:cNvSpPr>
            <p:nvPr/>
          </p:nvSpPr>
          <p:spPr bwMode="auto">
            <a:xfrm>
              <a:off x="4365626" y="3554413"/>
              <a:ext cx="209550" cy="30163"/>
            </a:xfrm>
            <a:custGeom>
              <a:avLst/>
              <a:gdLst/>
              <a:ahLst/>
              <a:cxnLst>
                <a:cxn ang="0">
                  <a:pos x="93" y="9"/>
                </a:cxn>
                <a:cxn ang="0">
                  <a:pos x="72" y="3"/>
                </a:cxn>
                <a:cxn ang="0">
                  <a:pos x="20" y="13"/>
                </a:cxn>
                <a:cxn ang="0">
                  <a:pos x="0" y="13"/>
                </a:cxn>
              </a:cxnLst>
              <a:rect l="0" t="0" r="r" b="b"/>
              <a:pathLst>
                <a:path w="93" h="13">
                  <a:moveTo>
                    <a:pt x="93" y="9"/>
                  </a:moveTo>
                  <a:cubicBezTo>
                    <a:pt x="88" y="6"/>
                    <a:pt x="81" y="4"/>
                    <a:pt x="72" y="3"/>
                  </a:cubicBezTo>
                  <a:cubicBezTo>
                    <a:pt x="47" y="0"/>
                    <a:pt x="30" y="13"/>
                    <a:pt x="20" y="13"/>
                  </a:cubicBezTo>
                  <a:cubicBezTo>
                    <a:pt x="9" y="13"/>
                    <a:pt x="0" y="13"/>
                    <a:pt x="0" y="13"/>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Line 383"/>
            <p:cNvSpPr>
              <a:spLocks noChangeShapeType="1"/>
            </p:cNvSpPr>
            <p:nvPr/>
          </p:nvSpPr>
          <p:spPr bwMode="auto">
            <a:xfrm flipH="1">
              <a:off x="4275138" y="3584575"/>
              <a:ext cx="492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Line 384"/>
            <p:cNvSpPr>
              <a:spLocks noChangeShapeType="1"/>
            </p:cNvSpPr>
            <p:nvPr/>
          </p:nvSpPr>
          <p:spPr bwMode="auto">
            <a:xfrm>
              <a:off x="4324351" y="3584575"/>
              <a:ext cx="1588" cy="1905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Line 385"/>
            <p:cNvSpPr>
              <a:spLocks noChangeShapeType="1"/>
            </p:cNvSpPr>
            <p:nvPr/>
          </p:nvSpPr>
          <p:spPr bwMode="auto">
            <a:xfrm flipV="1">
              <a:off x="4365626" y="3584575"/>
              <a:ext cx="1588" cy="1905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386"/>
            <p:cNvSpPr>
              <a:spLocks/>
            </p:cNvSpPr>
            <p:nvPr/>
          </p:nvSpPr>
          <p:spPr bwMode="auto">
            <a:xfrm>
              <a:off x="4324351" y="3581400"/>
              <a:ext cx="41275" cy="3175"/>
            </a:xfrm>
            <a:custGeom>
              <a:avLst/>
              <a:gdLst/>
              <a:ahLst/>
              <a:cxnLst>
                <a:cxn ang="0">
                  <a:pos x="0" y="2"/>
                </a:cxn>
                <a:cxn ang="0">
                  <a:pos x="0" y="0"/>
                </a:cxn>
                <a:cxn ang="0">
                  <a:pos x="26" y="0"/>
                </a:cxn>
                <a:cxn ang="0">
                  <a:pos x="26" y="2"/>
                </a:cxn>
              </a:cxnLst>
              <a:rect l="0" t="0" r="r" b="b"/>
              <a:pathLst>
                <a:path w="26" h="2">
                  <a:moveTo>
                    <a:pt x="0" y="2"/>
                  </a:moveTo>
                  <a:lnTo>
                    <a:pt x="0" y="0"/>
                  </a:lnTo>
                  <a:lnTo>
                    <a:pt x="26" y="0"/>
                  </a:lnTo>
                  <a:lnTo>
                    <a:pt x="26" y="2"/>
                  </a:ln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Line 387"/>
            <p:cNvSpPr>
              <a:spLocks noChangeShapeType="1"/>
            </p:cNvSpPr>
            <p:nvPr/>
          </p:nvSpPr>
          <p:spPr bwMode="auto">
            <a:xfrm flipV="1">
              <a:off x="4324351" y="3687763"/>
              <a:ext cx="1588" cy="254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388"/>
            <p:cNvSpPr>
              <a:spLocks/>
            </p:cNvSpPr>
            <p:nvPr/>
          </p:nvSpPr>
          <p:spPr bwMode="auto">
            <a:xfrm>
              <a:off x="4324351" y="3709988"/>
              <a:ext cx="41275" cy="3175"/>
            </a:xfrm>
            <a:custGeom>
              <a:avLst/>
              <a:gdLst/>
              <a:ahLst/>
              <a:cxnLst>
                <a:cxn ang="0">
                  <a:pos x="0" y="2"/>
                </a:cxn>
                <a:cxn ang="0">
                  <a:pos x="0" y="2"/>
                </a:cxn>
                <a:cxn ang="0">
                  <a:pos x="26" y="2"/>
                </a:cxn>
                <a:cxn ang="0">
                  <a:pos x="26" y="0"/>
                </a:cxn>
              </a:cxnLst>
              <a:rect l="0" t="0" r="r" b="b"/>
              <a:pathLst>
                <a:path w="26" h="2">
                  <a:moveTo>
                    <a:pt x="0" y="2"/>
                  </a:moveTo>
                  <a:lnTo>
                    <a:pt x="0" y="2"/>
                  </a:lnTo>
                  <a:lnTo>
                    <a:pt x="26" y="2"/>
                  </a:lnTo>
                  <a:lnTo>
                    <a:pt x="26" y="0"/>
                  </a:ln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Line 389"/>
            <p:cNvSpPr>
              <a:spLocks noChangeShapeType="1"/>
            </p:cNvSpPr>
            <p:nvPr/>
          </p:nvSpPr>
          <p:spPr bwMode="auto">
            <a:xfrm flipV="1">
              <a:off x="4365626" y="3687763"/>
              <a:ext cx="1588" cy="22225"/>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390"/>
            <p:cNvSpPr>
              <a:spLocks/>
            </p:cNvSpPr>
            <p:nvPr/>
          </p:nvSpPr>
          <p:spPr bwMode="auto">
            <a:xfrm>
              <a:off x="4297363" y="3603625"/>
              <a:ext cx="26988" cy="84138"/>
            </a:xfrm>
            <a:custGeom>
              <a:avLst/>
              <a:gdLst/>
              <a:ahLst/>
              <a:cxnLst>
                <a:cxn ang="0">
                  <a:pos x="12" y="37"/>
                </a:cxn>
                <a:cxn ang="0">
                  <a:pos x="0" y="19"/>
                </a:cxn>
                <a:cxn ang="0">
                  <a:pos x="12" y="0"/>
                </a:cxn>
              </a:cxnLst>
              <a:rect l="0" t="0" r="r" b="b"/>
              <a:pathLst>
                <a:path w="12" h="37">
                  <a:moveTo>
                    <a:pt x="12" y="37"/>
                  </a:moveTo>
                  <a:cubicBezTo>
                    <a:pt x="5" y="34"/>
                    <a:pt x="0" y="27"/>
                    <a:pt x="0" y="19"/>
                  </a:cubicBezTo>
                  <a:cubicBezTo>
                    <a:pt x="0" y="11"/>
                    <a:pt x="5" y="4"/>
                    <a:pt x="12" y="0"/>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391"/>
            <p:cNvSpPr>
              <a:spLocks/>
            </p:cNvSpPr>
            <p:nvPr/>
          </p:nvSpPr>
          <p:spPr bwMode="auto">
            <a:xfrm>
              <a:off x="4324351" y="3600450"/>
              <a:ext cx="41275" cy="3175"/>
            </a:xfrm>
            <a:custGeom>
              <a:avLst/>
              <a:gdLst/>
              <a:ahLst/>
              <a:cxnLst>
                <a:cxn ang="0">
                  <a:pos x="0" y="2"/>
                </a:cxn>
                <a:cxn ang="0">
                  <a:pos x="9" y="0"/>
                </a:cxn>
                <a:cxn ang="0">
                  <a:pos x="18" y="2"/>
                </a:cxn>
              </a:cxnLst>
              <a:rect l="0" t="0" r="r" b="b"/>
              <a:pathLst>
                <a:path w="18" h="2">
                  <a:moveTo>
                    <a:pt x="0" y="2"/>
                  </a:moveTo>
                  <a:cubicBezTo>
                    <a:pt x="3" y="1"/>
                    <a:pt x="6" y="0"/>
                    <a:pt x="9" y="0"/>
                  </a:cubicBezTo>
                  <a:cubicBezTo>
                    <a:pt x="13" y="0"/>
                    <a:pt x="16" y="1"/>
                    <a:pt x="18"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392"/>
            <p:cNvSpPr>
              <a:spLocks/>
            </p:cNvSpPr>
            <p:nvPr/>
          </p:nvSpPr>
          <p:spPr bwMode="auto">
            <a:xfrm>
              <a:off x="4365626" y="3603625"/>
              <a:ext cx="26988" cy="84138"/>
            </a:xfrm>
            <a:custGeom>
              <a:avLst/>
              <a:gdLst/>
              <a:ahLst/>
              <a:cxnLst>
                <a:cxn ang="0">
                  <a:pos x="0" y="37"/>
                </a:cxn>
                <a:cxn ang="0">
                  <a:pos x="12" y="19"/>
                </a:cxn>
                <a:cxn ang="0">
                  <a:pos x="0" y="0"/>
                </a:cxn>
              </a:cxnLst>
              <a:rect l="0" t="0" r="r" b="b"/>
              <a:pathLst>
                <a:path w="12" h="37">
                  <a:moveTo>
                    <a:pt x="0" y="37"/>
                  </a:moveTo>
                  <a:cubicBezTo>
                    <a:pt x="7" y="34"/>
                    <a:pt x="12" y="27"/>
                    <a:pt x="12" y="19"/>
                  </a:cubicBezTo>
                  <a:cubicBezTo>
                    <a:pt x="12" y="11"/>
                    <a:pt x="7" y="4"/>
                    <a:pt x="0" y="0"/>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393"/>
            <p:cNvSpPr>
              <a:spLocks/>
            </p:cNvSpPr>
            <p:nvPr/>
          </p:nvSpPr>
          <p:spPr bwMode="auto">
            <a:xfrm>
              <a:off x="4324351" y="3687763"/>
              <a:ext cx="41275" cy="6350"/>
            </a:xfrm>
            <a:custGeom>
              <a:avLst/>
              <a:gdLst/>
              <a:ahLst/>
              <a:cxnLst>
                <a:cxn ang="0">
                  <a:pos x="0" y="0"/>
                </a:cxn>
                <a:cxn ang="0">
                  <a:pos x="9" y="3"/>
                </a:cxn>
                <a:cxn ang="0">
                  <a:pos x="18" y="0"/>
                </a:cxn>
              </a:cxnLst>
              <a:rect l="0" t="0" r="r" b="b"/>
              <a:pathLst>
                <a:path w="18" h="3">
                  <a:moveTo>
                    <a:pt x="0" y="0"/>
                  </a:moveTo>
                  <a:cubicBezTo>
                    <a:pt x="3" y="2"/>
                    <a:pt x="6" y="3"/>
                    <a:pt x="9" y="3"/>
                  </a:cubicBezTo>
                  <a:cubicBezTo>
                    <a:pt x="13" y="3"/>
                    <a:pt x="16" y="2"/>
                    <a:pt x="18" y="0"/>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394"/>
            <p:cNvSpPr>
              <a:spLocks/>
            </p:cNvSpPr>
            <p:nvPr/>
          </p:nvSpPr>
          <p:spPr bwMode="auto">
            <a:xfrm>
              <a:off x="4344988" y="3613150"/>
              <a:ext cx="20638" cy="33338"/>
            </a:xfrm>
            <a:custGeom>
              <a:avLst/>
              <a:gdLst/>
              <a:ahLst/>
              <a:cxnLst>
                <a:cxn ang="0">
                  <a:pos x="0" y="0"/>
                </a:cxn>
                <a:cxn ang="0">
                  <a:pos x="0" y="21"/>
                </a:cxn>
                <a:cxn ang="0">
                  <a:pos x="13" y="21"/>
                </a:cxn>
              </a:cxnLst>
              <a:rect l="0" t="0" r="r" b="b"/>
              <a:pathLst>
                <a:path w="13" h="21">
                  <a:moveTo>
                    <a:pt x="0" y="0"/>
                  </a:moveTo>
                  <a:lnTo>
                    <a:pt x="0" y="21"/>
                  </a:lnTo>
                  <a:lnTo>
                    <a:pt x="13" y="21"/>
                  </a:ln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395"/>
            <p:cNvSpPr>
              <a:spLocks/>
            </p:cNvSpPr>
            <p:nvPr/>
          </p:nvSpPr>
          <p:spPr bwMode="auto">
            <a:xfrm>
              <a:off x="4525963" y="3575050"/>
              <a:ext cx="76200" cy="173038"/>
            </a:xfrm>
            <a:custGeom>
              <a:avLst/>
              <a:gdLst/>
              <a:ahLst/>
              <a:cxnLst>
                <a:cxn ang="0">
                  <a:pos x="24" y="0"/>
                </a:cxn>
                <a:cxn ang="0">
                  <a:pos x="32" y="8"/>
                </a:cxn>
                <a:cxn ang="0">
                  <a:pos x="28" y="19"/>
                </a:cxn>
                <a:cxn ang="0">
                  <a:pos x="34" y="28"/>
                </a:cxn>
                <a:cxn ang="0">
                  <a:pos x="29" y="38"/>
                </a:cxn>
                <a:cxn ang="0">
                  <a:pos x="33" y="49"/>
                </a:cxn>
                <a:cxn ang="0">
                  <a:pos x="25" y="58"/>
                </a:cxn>
                <a:cxn ang="0">
                  <a:pos x="27" y="70"/>
                </a:cxn>
                <a:cxn ang="0">
                  <a:pos x="0" y="75"/>
                </a:cxn>
              </a:cxnLst>
              <a:rect l="0" t="0" r="r" b="b"/>
              <a:pathLst>
                <a:path w="34" h="77">
                  <a:moveTo>
                    <a:pt x="24" y="0"/>
                  </a:moveTo>
                  <a:cubicBezTo>
                    <a:pt x="24" y="0"/>
                    <a:pt x="31" y="3"/>
                    <a:pt x="32" y="8"/>
                  </a:cubicBezTo>
                  <a:cubicBezTo>
                    <a:pt x="33" y="13"/>
                    <a:pt x="28" y="14"/>
                    <a:pt x="28" y="19"/>
                  </a:cubicBezTo>
                  <a:cubicBezTo>
                    <a:pt x="29" y="23"/>
                    <a:pt x="34" y="23"/>
                    <a:pt x="34" y="28"/>
                  </a:cubicBezTo>
                  <a:cubicBezTo>
                    <a:pt x="34" y="33"/>
                    <a:pt x="29" y="33"/>
                    <a:pt x="29" y="38"/>
                  </a:cubicBezTo>
                  <a:cubicBezTo>
                    <a:pt x="29" y="43"/>
                    <a:pt x="33" y="44"/>
                    <a:pt x="33" y="49"/>
                  </a:cubicBezTo>
                  <a:cubicBezTo>
                    <a:pt x="32" y="54"/>
                    <a:pt x="26" y="53"/>
                    <a:pt x="25" y="58"/>
                  </a:cubicBezTo>
                  <a:cubicBezTo>
                    <a:pt x="24" y="62"/>
                    <a:pt x="29" y="66"/>
                    <a:pt x="27" y="70"/>
                  </a:cubicBezTo>
                  <a:cubicBezTo>
                    <a:pt x="24" y="77"/>
                    <a:pt x="8" y="73"/>
                    <a:pt x="0" y="75"/>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4" name="Groupe 362"/>
          <p:cNvGrpSpPr/>
          <p:nvPr/>
        </p:nvGrpSpPr>
        <p:grpSpPr>
          <a:xfrm>
            <a:off x="1201892" y="3942806"/>
            <a:ext cx="608207" cy="723348"/>
            <a:chOff x="363538" y="1962150"/>
            <a:chExt cx="334963" cy="401638"/>
          </a:xfrm>
          <a:solidFill>
            <a:schemeClr val="bg1"/>
          </a:solidFill>
        </p:grpSpPr>
        <p:sp>
          <p:nvSpPr>
            <p:cNvPr id="275" name="Freeform 343"/>
            <p:cNvSpPr>
              <a:spLocks/>
            </p:cNvSpPr>
            <p:nvPr/>
          </p:nvSpPr>
          <p:spPr bwMode="auto">
            <a:xfrm>
              <a:off x="441326" y="2063750"/>
              <a:ext cx="182563" cy="300038"/>
            </a:xfrm>
            <a:custGeom>
              <a:avLst/>
              <a:gdLst/>
              <a:ahLst/>
              <a:cxnLst>
                <a:cxn ang="0">
                  <a:pos x="60" y="76"/>
                </a:cxn>
                <a:cxn ang="0">
                  <a:pos x="81" y="40"/>
                </a:cxn>
                <a:cxn ang="0">
                  <a:pos x="40" y="0"/>
                </a:cxn>
                <a:cxn ang="0">
                  <a:pos x="0" y="40"/>
                </a:cxn>
                <a:cxn ang="0">
                  <a:pos x="21" y="76"/>
                </a:cxn>
                <a:cxn ang="0">
                  <a:pos x="21" y="95"/>
                </a:cxn>
                <a:cxn ang="0">
                  <a:pos x="60" y="95"/>
                </a:cxn>
                <a:cxn ang="0">
                  <a:pos x="60" y="117"/>
                </a:cxn>
                <a:cxn ang="0">
                  <a:pos x="51" y="126"/>
                </a:cxn>
                <a:cxn ang="0">
                  <a:pos x="51" y="126"/>
                </a:cxn>
                <a:cxn ang="0">
                  <a:pos x="40" y="133"/>
                </a:cxn>
                <a:cxn ang="0">
                  <a:pos x="29" y="126"/>
                </a:cxn>
                <a:cxn ang="0">
                  <a:pos x="29" y="126"/>
                </a:cxn>
                <a:cxn ang="0">
                  <a:pos x="21" y="117"/>
                </a:cxn>
                <a:cxn ang="0">
                  <a:pos x="21" y="109"/>
                </a:cxn>
              </a:cxnLst>
              <a:rect l="0" t="0" r="r" b="b"/>
              <a:pathLst>
                <a:path w="81" h="133">
                  <a:moveTo>
                    <a:pt x="60" y="76"/>
                  </a:moveTo>
                  <a:cubicBezTo>
                    <a:pt x="72" y="69"/>
                    <a:pt x="81" y="56"/>
                    <a:pt x="81" y="40"/>
                  </a:cubicBezTo>
                  <a:cubicBezTo>
                    <a:pt x="81" y="18"/>
                    <a:pt x="63" y="0"/>
                    <a:pt x="40" y="0"/>
                  </a:cubicBezTo>
                  <a:cubicBezTo>
                    <a:pt x="18" y="0"/>
                    <a:pt x="0" y="18"/>
                    <a:pt x="0" y="40"/>
                  </a:cubicBezTo>
                  <a:cubicBezTo>
                    <a:pt x="0" y="56"/>
                    <a:pt x="8" y="69"/>
                    <a:pt x="21" y="76"/>
                  </a:cubicBezTo>
                  <a:cubicBezTo>
                    <a:pt x="21" y="95"/>
                    <a:pt x="21" y="95"/>
                    <a:pt x="21" y="95"/>
                  </a:cubicBezTo>
                  <a:cubicBezTo>
                    <a:pt x="60" y="95"/>
                    <a:pt x="60" y="95"/>
                    <a:pt x="60" y="95"/>
                  </a:cubicBezTo>
                  <a:cubicBezTo>
                    <a:pt x="60" y="117"/>
                    <a:pt x="60" y="117"/>
                    <a:pt x="60" y="117"/>
                  </a:cubicBezTo>
                  <a:cubicBezTo>
                    <a:pt x="60" y="120"/>
                    <a:pt x="56" y="124"/>
                    <a:pt x="51" y="126"/>
                  </a:cubicBezTo>
                  <a:cubicBezTo>
                    <a:pt x="51" y="126"/>
                    <a:pt x="51" y="126"/>
                    <a:pt x="51" y="126"/>
                  </a:cubicBezTo>
                  <a:cubicBezTo>
                    <a:pt x="51" y="130"/>
                    <a:pt x="46" y="133"/>
                    <a:pt x="40" y="133"/>
                  </a:cubicBezTo>
                  <a:cubicBezTo>
                    <a:pt x="34" y="133"/>
                    <a:pt x="29" y="130"/>
                    <a:pt x="29" y="126"/>
                  </a:cubicBezTo>
                  <a:cubicBezTo>
                    <a:pt x="29" y="126"/>
                    <a:pt x="29" y="126"/>
                    <a:pt x="29" y="126"/>
                  </a:cubicBezTo>
                  <a:cubicBezTo>
                    <a:pt x="24" y="124"/>
                    <a:pt x="21" y="120"/>
                    <a:pt x="21" y="117"/>
                  </a:cubicBezTo>
                  <a:cubicBezTo>
                    <a:pt x="21" y="109"/>
                    <a:pt x="21" y="109"/>
                    <a:pt x="21" y="109"/>
                  </a:cubicBezTo>
                </a:path>
              </a:pathLst>
            </a:cu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344"/>
            <p:cNvSpPr>
              <a:spLocks/>
            </p:cNvSpPr>
            <p:nvPr/>
          </p:nvSpPr>
          <p:spPr bwMode="auto">
            <a:xfrm>
              <a:off x="477838" y="2093913"/>
              <a:ext cx="63500" cy="66675"/>
            </a:xfrm>
            <a:custGeom>
              <a:avLst/>
              <a:gdLst/>
              <a:ahLst/>
              <a:cxnLst>
                <a:cxn ang="0">
                  <a:pos x="0" y="29"/>
                </a:cxn>
                <a:cxn ang="0">
                  <a:pos x="28" y="0"/>
                </a:cxn>
              </a:cxnLst>
              <a:rect l="0" t="0" r="r" b="b"/>
              <a:pathLst>
                <a:path w="28" h="29">
                  <a:moveTo>
                    <a:pt x="0" y="29"/>
                  </a:moveTo>
                  <a:cubicBezTo>
                    <a:pt x="0" y="13"/>
                    <a:pt x="13" y="0"/>
                    <a:pt x="28" y="0"/>
                  </a:cubicBezTo>
                </a:path>
              </a:pathLst>
            </a:cu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Line 345"/>
            <p:cNvSpPr>
              <a:spLocks noChangeShapeType="1"/>
            </p:cNvSpPr>
            <p:nvPr/>
          </p:nvSpPr>
          <p:spPr bwMode="auto">
            <a:xfrm flipV="1">
              <a:off x="531813" y="1962150"/>
              <a:ext cx="1588" cy="66675"/>
            </a:xfrm>
            <a:prstGeom prst="line">
              <a:avLst/>
            </a:pr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Line 346"/>
            <p:cNvSpPr>
              <a:spLocks noChangeShapeType="1"/>
            </p:cNvSpPr>
            <p:nvPr/>
          </p:nvSpPr>
          <p:spPr bwMode="auto">
            <a:xfrm flipH="1" flipV="1">
              <a:off x="365126" y="2055813"/>
              <a:ext cx="58738" cy="34925"/>
            </a:xfrm>
            <a:prstGeom prst="line">
              <a:avLst/>
            </a:pr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Line 347"/>
            <p:cNvSpPr>
              <a:spLocks noChangeShapeType="1"/>
            </p:cNvSpPr>
            <p:nvPr/>
          </p:nvSpPr>
          <p:spPr bwMode="auto">
            <a:xfrm flipH="1">
              <a:off x="363538" y="2214563"/>
              <a:ext cx="55563" cy="33338"/>
            </a:xfrm>
            <a:prstGeom prst="line">
              <a:avLst/>
            </a:pr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Line 348"/>
            <p:cNvSpPr>
              <a:spLocks noChangeShapeType="1"/>
            </p:cNvSpPr>
            <p:nvPr/>
          </p:nvSpPr>
          <p:spPr bwMode="auto">
            <a:xfrm>
              <a:off x="638176" y="2220913"/>
              <a:ext cx="55563" cy="31750"/>
            </a:xfrm>
            <a:prstGeom prst="line">
              <a:avLst/>
            </a:pr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Line 349"/>
            <p:cNvSpPr>
              <a:spLocks noChangeShapeType="1"/>
            </p:cNvSpPr>
            <p:nvPr/>
          </p:nvSpPr>
          <p:spPr bwMode="auto">
            <a:xfrm flipV="1">
              <a:off x="639763" y="2060575"/>
              <a:ext cx="58738" cy="33338"/>
            </a:xfrm>
            <a:prstGeom prst="line">
              <a:avLst/>
            </a:pr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3" name="Rectangle 122"/>
          <p:cNvSpPr/>
          <p:nvPr/>
        </p:nvSpPr>
        <p:spPr>
          <a:xfrm rot="1877491">
            <a:off x="7783445" y="315201"/>
            <a:ext cx="1812876"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Minna</a:t>
            </a:r>
          </a:p>
        </p:txBody>
      </p:sp>
      <p:sp>
        <p:nvSpPr>
          <p:cNvPr id="128" name="Oval 127"/>
          <p:cNvSpPr/>
          <p:nvPr/>
        </p:nvSpPr>
        <p:spPr>
          <a:xfrm>
            <a:off x="992810" y="4805316"/>
            <a:ext cx="999319" cy="147818"/>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Oval 76"/>
          <p:cNvSpPr/>
          <p:nvPr/>
        </p:nvSpPr>
        <p:spPr>
          <a:xfrm>
            <a:off x="1609931" y="1968521"/>
            <a:ext cx="2465424" cy="1828800"/>
          </a:xfrm>
          <a:prstGeom prst="ellipse">
            <a:avLst/>
          </a:prstGeom>
          <a:gradFill>
            <a:gsLst>
              <a:gs pos="75000">
                <a:schemeClr val="tx2">
                  <a:lumMod val="20000"/>
                  <a:lumOff val="80000"/>
                </a:schemeClr>
              </a:gs>
              <a:gs pos="100000">
                <a:schemeClr val="bg1"/>
              </a:gs>
            </a:gsLst>
            <a:lin ang="16200000" scaled="1"/>
          </a:gradFill>
          <a:ln w="9525" cap="flat" cmpd="sng" algn="ctr">
            <a:solidFill>
              <a:schemeClr val="bg1">
                <a:lumMod val="75000"/>
              </a:schemeClr>
            </a:solidFill>
            <a:prstDash val="solid"/>
          </a:ln>
          <a:effectLst/>
        </p:spPr>
        <p:txBody>
          <a:bodyPr rtlCol="0" anchor="ctr"/>
          <a:lstStyle/>
          <a:p>
            <a:pPr algn="ctr" defTabSz="914400">
              <a:defRPr/>
            </a:pPr>
            <a:endParaRPr lang="en-GB" sz="1100" kern="0" dirty="0">
              <a:solidFill>
                <a:sysClr val="windowText" lastClr="000000"/>
              </a:solidFill>
              <a:cs typeface="Arial" pitchFamily="34" charset="0"/>
            </a:endParaRPr>
          </a:p>
        </p:txBody>
      </p:sp>
      <p:sp>
        <p:nvSpPr>
          <p:cNvPr id="2" name="Title 1"/>
          <p:cNvSpPr>
            <a:spLocks noGrp="1"/>
          </p:cNvSpPr>
          <p:nvPr>
            <p:ph type="title"/>
          </p:nvPr>
        </p:nvSpPr>
        <p:spPr/>
        <p:txBody>
          <a:bodyPr/>
          <a:lstStyle/>
          <a:p>
            <a:r>
              <a:rPr lang="fi-FI" dirty="0" smtClean="0"/>
              <a:t>Capgemini </a:t>
            </a:r>
            <a:r>
              <a:rPr lang="fi-FI" dirty="0" smtClean="0"/>
              <a:t>Continous </a:t>
            </a:r>
            <a:r>
              <a:rPr lang="fi-FI" dirty="0" smtClean="0"/>
              <a:t>D</a:t>
            </a:r>
            <a:r>
              <a:rPr lang="fi-FI" dirty="0" smtClean="0"/>
              <a:t>elivery Technology </a:t>
            </a:r>
            <a:r>
              <a:rPr lang="fi-FI" dirty="0" smtClean="0"/>
              <a:t>solution</a:t>
            </a:r>
            <a:endParaRPr lang="fi-FI" dirty="0"/>
          </a:p>
        </p:txBody>
      </p:sp>
      <p:sp>
        <p:nvSpPr>
          <p:cNvPr id="4" name="Rounded Rectangle 3"/>
          <p:cNvSpPr/>
          <p:nvPr/>
        </p:nvSpPr>
        <p:spPr>
          <a:xfrm>
            <a:off x="713671" y="1301771"/>
            <a:ext cx="8655060" cy="609600"/>
          </a:xfrm>
          <a:prstGeom prst="roundRect">
            <a:avLst>
              <a:gd name="adj" fmla="val 17810"/>
            </a:avLst>
          </a:prstGeom>
          <a:solidFill>
            <a:schemeClr val="bg1">
              <a:lumMod val="95000"/>
            </a:schemeClr>
          </a:solidFill>
          <a:ln w="9525" cap="flat" cmpd="sng" algn="ctr">
            <a:solidFill>
              <a:schemeClr val="accent5"/>
            </a:solidFill>
            <a:prstDash val="solid"/>
          </a:ln>
          <a:effectLst/>
        </p:spPr>
        <p:txBody>
          <a:bodyPr lIns="365760" rtlCol="0" anchor="ctr"/>
          <a:lstStyle/>
          <a:p>
            <a:pPr algn="ctr" defTabSz="914400">
              <a:defRPr/>
            </a:pPr>
            <a:r>
              <a:rPr lang="en-GB" sz="1200" b="1" kern="0" dirty="0" smtClean="0">
                <a:solidFill>
                  <a:schemeClr val="tx2">
                    <a:lumMod val="50000"/>
                  </a:schemeClr>
                </a:solidFill>
                <a:cs typeface="Arial" pitchFamily="34" charset="0"/>
              </a:rPr>
              <a:t>Real-time </a:t>
            </a:r>
            <a:r>
              <a:rPr lang="en-GB" b="1" kern="0" dirty="0" smtClean="0">
                <a:solidFill>
                  <a:schemeClr val="tx2">
                    <a:lumMod val="50000"/>
                  </a:schemeClr>
                </a:solidFill>
                <a:cs typeface="Arial" pitchFamily="34" charset="0"/>
              </a:rPr>
              <a:t>application performance monitoring </a:t>
            </a:r>
            <a:r>
              <a:rPr lang="en-GB" sz="1200" b="1" kern="0" dirty="0" smtClean="0">
                <a:solidFill>
                  <a:schemeClr val="tx2">
                    <a:lumMod val="50000"/>
                  </a:schemeClr>
                </a:solidFill>
                <a:cs typeface="Arial" pitchFamily="34" charset="0"/>
              </a:rPr>
              <a:t>throughout application lifecycle  </a:t>
            </a:r>
            <a:endParaRPr lang="en-GB" sz="1200" b="1" kern="0" dirty="0">
              <a:solidFill>
                <a:schemeClr val="tx2">
                  <a:lumMod val="50000"/>
                </a:schemeClr>
              </a:solidFill>
              <a:cs typeface="Arial" pitchFamily="34" charset="0"/>
            </a:endParaRPr>
          </a:p>
        </p:txBody>
      </p:sp>
      <p:sp>
        <p:nvSpPr>
          <p:cNvPr id="8" name="Oval 7"/>
          <p:cNvSpPr/>
          <p:nvPr/>
        </p:nvSpPr>
        <p:spPr>
          <a:xfrm>
            <a:off x="6804689" y="2101871"/>
            <a:ext cx="2465424" cy="1143000"/>
          </a:xfrm>
          <a:prstGeom prst="ellipse">
            <a:avLst/>
          </a:prstGeom>
          <a:gradFill>
            <a:gsLst>
              <a:gs pos="75000">
                <a:schemeClr val="tx2">
                  <a:lumMod val="20000"/>
                  <a:lumOff val="80000"/>
                </a:schemeClr>
              </a:gs>
              <a:gs pos="100000">
                <a:schemeClr val="bg1"/>
              </a:gs>
            </a:gsLst>
            <a:lin ang="16200000" scaled="1"/>
          </a:gradFill>
          <a:ln w="9525" cap="flat" cmpd="sng" algn="ctr">
            <a:solidFill>
              <a:schemeClr val="bg1">
                <a:lumMod val="75000"/>
              </a:schemeClr>
            </a:solidFill>
            <a:prstDash val="solid"/>
          </a:ln>
          <a:effectLst/>
        </p:spPr>
        <p:txBody>
          <a:bodyPr rtlCol="0" anchor="ctr"/>
          <a:lstStyle/>
          <a:p>
            <a:pPr algn="ctr" defTabSz="914400">
              <a:defRPr/>
            </a:pPr>
            <a:endParaRPr lang="en-GB" sz="1100" kern="0" dirty="0">
              <a:solidFill>
                <a:sysClr val="windowText" lastClr="000000"/>
              </a:solidFill>
              <a:cs typeface="Arial" pitchFamily="34" charset="0"/>
            </a:endParaRPr>
          </a:p>
        </p:txBody>
      </p:sp>
      <p:sp>
        <p:nvSpPr>
          <p:cNvPr id="9" name="Rectangle 8"/>
          <p:cNvSpPr/>
          <p:nvPr/>
        </p:nvSpPr>
        <p:spPr>
          <a:xfrm>
            <a:off x="8060622" y="3244871"/>
            <a:ext cx="908050" cy="285750"/>
          </a:xfrm>
          <a:prstGeom prst="rect">
            <a:avLst/>
          </a:prstGeom>
          <a:gradFill>
            <a:gsLst>
              <a:gs pos="75000">
                <a:schemeClr val="accent6"/>
              </a:gs>
              <a:gs pos="100000">
                <a:schemeClr val="accent6">
                  <a:lumMod val="20000"/>
                  <a:lumOff val="80000"/>
                </a:schemeClr>
              </a:gs>
            </a:gsLst>
            <a:lin ang="16200000" scaled="1"/>
          </a:gradFill>
          <a:ln w="25400" cap="flat" cmpd="sng" algn="ctr">
            <a:solidFill>
              <a:schemeClr val="accent6"/>
            </a:solidFill>
            <a:prstDash val="solid"/>
          </a:ln>
          <a:effectLst/>
        </p:spPr>
        <p:txBody>
          <a:bodyPr wrap="none" rtlCol="0" anchor="ctr"/>
          <a:lstStyle/>
          <a:p>
            <a:pPr algn="ctr">
              <a:defRPr/>
            </a:pPr>
            <a:r>
              <a:rPr lang="en-GB" sz="1000" b="1" kern="0" dirty="0" smtClean="0">
                <a:solidFill>
                  <a:sysClr val="window" lastClr="FFFFFF"/>
                </a:solidFill>
                <a:cs typeface="Arial" pitchFamily="34" charset="0"/>
              </a:rPr>
              <a:t>Puppet /</a:t>
            </a:r>
            <a:r>
              <a:rPr lang="en-GB" sz="1000" b="1" kern="0" dirty="0" err="1" smtClean="0">
                <a:solidFill>
                  <a:sysClr val="window" lastClr="FFFFFF"/>
                </a:solidFill>
                <a:cs typeface="Arial" pitchFamily="34" charset="0"/>
              </a:rPr>
              <a:t>Ansible</a:t>
            </a:r>
            <a:endParaRPr lang="en-GB" sz="1000" b="1" kern="0" dirty="0">
              <a:solidFill>
                <a:sysClr val="window" lastClr="FFFFFF"/>
              </a:solidFill>
              <a:cs typeface="Arial" pitchFamily="34" charset="0"/>
            </a:endParaRPr>
          </a:p>
        </p:txBody>
      </p:sp>
      <p:sp>
        <p:nvSpPr>
          <p:cNvPr id="10" name="Rounded Rectangle 9"/>
          <p:cNvSpPr/>
          <p:nvPr/>
        </p:nvSpPr>
        <p:spPr>
          <a:xfrm>
            <a:off x="7692242" y="2254271"/>
            <a:ext cx="591702" cy="1905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11" name="Rounded Rectangle 10"/>
          <p:cNvSpPr/>
          <p:nvPr/>
        </p:nvSpPr>
        <p:spPr>
          <a:xfrm>
            <a:off x="7001923" y="2635271"/>
            <a:ext cx="591702" cy="1905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12" name="Rounded Rectangle 11"/>
          <p:cNvSpPr/>
          <p:nvPr/>
        </p:nvSpPr>
        <p:spPr>
          <a:xfrm>
            <a:off x="7001923" y="3092471"/>
            <a:ext cx="591702" cy="1905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13" name="Rounded Rectangle 12"/>
          <p:cNvSpPr/>
          <p:nvPr/>
        </p:nvSpPr>
        <p:spPr>
          <a:xfrm>
            <a:off x="8382560" y="2482871"/>
            <a:ext cx="591702" cy="1905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cxnSp>
        <p:nvCxnSpPr>
          <p:cNvPr id="14" name="Straight Arrow Connector 13"/>
          <p:cNvCxnSpPr/>
          <p:nvPr/>
        </p:nvCxnSpPr>
        <p:spPr>
          <a:xfrm flipH="1" flipV="1">
            <a:off x="7692242" y="3168671"/>
            <a:ext cx="394468" cy="1524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7692243" y="2787671"/>
            <a:ext cx="493085"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0"/>
          </p:cNvCxnSpPr>
          <p:nvPr/>
        </p:nvCxnSpPr>
        <p:spPr>
          <a:xfrm flipH="1" flipV="1">
            <a:off x="7988095" y="2559071"/>
            <a:ext cx="526552" cy="6858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8579794" y="3073421"/>
            <a:ext cx="0" cy="17145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706071" y="3473472"/>
            <a:ext cx="1066709" cy="461665"/>
          </a:xfrm>
          <a:prstGeom prst="rect">
            <a:avLst/>
          </a:prstGeom>
          <a:noFill/>
        </p:spPr>
        <p:txBody>
          <a:bodyPr wrap="square" rtlCol="0">
            <a:spAutoFit/>
          </a:bodyPr>
          <a:lstStyle/>
          <a:p>
            <a:r>
              <a:rPr lang="en-GB" sz="1200" b="1" dirty="0" smtClean="0">
                <a:solidFill>
                  <a:schemeClr val="accent5"/>
                </a:solidFill>
              </a:rPr>
              <a:t>PRE-PROD</a:t>
            </a:r>
          </a:p>
          <a:p>
            <a:r>
              <a:rPr lang="en-GB" sz="1200" b="1" dirty="0" smtClean="0">
                <a:solidFill>
                  <a:schemeClr val="accent5"/>
                </a:solidFill>
              </a:rPr>
              <a:t>PROD</a:t>
            </a:r>
            <a:endParaRPr lang="en-GB" sz="1200" b="1" dirty="0">
              <a:solidFill>
                <a:schemeClr val="accent5"/>
              </a:solidFill>
            </a:endParaRPr>
          </a:p>
        </p:txBody>
      </p:sp>
      <p:sp>
        <p:nvSpPr>
          <p:cNvPr id="19" name="Oval 18"/>
          <p:cNvSpPr/>
          <p:nvPr/>
        </p:nvSpPr>
        <p:spPr>
          <a:xfrm>
            <a:off x="1676606" y="2101871"/>
            <a:ext cx="2465424" cy="1143000"/>
          </a:xfrm>
          <a:prstGeom prst="ellipse">
            <a:avLst/>
          </a:prstGeom>
          <a:gradFill>
            <a:gsLst>
              <a:gs pos="75000">
                <a:schemeClr val="tx2">
                  <a:lumMod val="20000"/>
                  <a:lumOff val="80000"/>
                </a:schemeClr>
              </a:gs>
              <a:gs pos="100000">
                <a:schemeClr val="bg1"/>
              </a:gs>
            </a:gsLst>
            <a:lin ang="16200000" scaled="1"/>
          </a:gradFill>
          <a:ln w="9525" cap="flat" cmpd="sng" algn="ctr">
            <a:solidFill>
              <a:schemeClr val="bg1">
                <a:lumMod val="75000"/>
              </a:schemeClr>
            </a:solidFill>
            <a:prstDash val="solid"/>
          </a:ln>
          <a:effectLst/>
        </p:spPr>
        <p:txBody>
          <a:bodyPr rtlCol="0" anchor="ctr"/>
          <a:lstStyle/>
          <a:p>
            <a:pPr algn="ctr" defTabSz="914400">
              <a:defRPr/>
            </a:pPr>
            <a:endParaRPr lang="en-GB" sz="1100" kern="0" dirty="0">
              <a:solidFill>
                <a:sysClr val="windowText" lastClr="000000"/>
              </a:solidFill>
              <a:cs typeface="Arial" pitchFamily="34" charset="0"/>
            </a:endParaRPr>
          </a:p>
        </p:txBody>
      </p:sp>
      <p:sp>
        <p:nvSpPr>
          <p:cNvPr id="20" name="Rectangle 19"/>
          <p:cNvSpPr/>
          <p:nvPr/>
        </p:nvSpPr>
        <p:spPr>
          <a:xfrm>
            <a:off x="2859971" y="3244871"/>
            <a:ext cx="908050" cy="285750"/>
          </a:xfrm>
          <a:prstGeom prst="rect">
            <a:avLst/>
          </a:prstGeom>
          <a:gradFill>
            <a:gsLst>
              <a:gs pos="75000">
                <a:schemeClr val="accent6"/>
              </a:gs>
              <a:gs pos="100000">
                <a:schemeClr val="accent6">
                  <a:lumMod val="20000"/>
                  <a:lumOff val="80000"/>
                </a:schemeClr>
              </a:gs>
            </a:gsLst>
            <a:lin ang="16200000" scaled="1"/>
          </a:gradFill>
          <a:ln w="25400" cap="flat" cmpd="sng" algn="ctr">
            <a:solidFill>
              <a:schemeClr val="accent6"/>
            </a:solidFill>
            <a:prstDash val="solid"/>
          </a:ln>
          <a:effectLst/>
        </p:spPr>
        <p:txBody>
          <a:bodyPr wrap="none" rtlCol="0" anchor="ctr"/>
          <a:lstStyle/>
          <a:p>
            <a:pPr algn="ctr">
              <a:defRPr/>
            </a:pPr>
            <a:r>
              <a:rPr lang="en-GB" sz="1000" b="1" kern="0" dirty="0" smtClean="0">
                <a:solidFill>
                  <a:sysClr val="window" lastClr="FFFFFF"/>
                </a:solidFill>
                <a:cs typeface="Arial" pitchFamily="34" charset="0"/>
              </a:rPr>
              <a:t>Puppet /</a:t>
            </a:r>
            <a:r>
              <a:rPr lang="en-GB" sz="1000" b="1" kern="0" dirty="0" err="1" smtClean="0">
                <a:solidFill>
                  <a:sysClr val="window" lastClr="FFFFFF"/>
                </a:solidFill>
                <a:cs typeface="Arial" pitchFamily="34" charset="0"/>
              </a:rPr>
              <a:t>Ansible</a:t>
            </a:r>
            <a:endParaRPr lang="en-GB" sz="1000" b="1" kern="0" dirty="0">
              <a:solidFill>
                <a:sysClr val="window" lastClr="FFFFFF"/>
              </a:solidFill>
              <a:cs typeface="Arial" pitchFamily="34" charset="0"/>
            </a:endParaRPr>
          </a:p>
        </p:txBody>
      </p:sp>
      <p:sp>
        <p:nvSpPr>
          <p:cNvPr id="21" name="Rounded Rectangle 20"/>
          <p:cNvSpPr/>
          <p:nvPr/>
        </p:nvSpPr>
        <p:spPr>
          <a:xfrm>
            <a:off x="2564159" y="2254271"/>
            <a:ext cx="591702" cy="1905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100" b="1" kern="0" dirty="0">
              <a:solidFill>
                <a:sysClr val="window" lastClr="FFFFFF"/>
              </a:solidFill>
              <a:cs typeface="Arial" pitchFamily="34" charset="0"/>
            </a:endParaRPr>
          </a:p>
        </p:txBody>
      </p:sp>
      <p:sp>
        <p:nvSpPr>
          <p:cNvPr id="22" name="Rounded Rectangle 21"/>
          <p:cNvSpPr/>
          <p:nvPr/>
        </p:nvSpPr>
        <p:spPr>
          <a:xfrm>
            <a:off x="1873840" y="2635271"/>
            <a:ext cx="591702" cy="1905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23" name="Rounded Rectangle 22"/>
          <p:cNvSpPr/>
          <p:nvPr/>
        </p:nvSpPr>
        <p:spPr>
          <a:xfrm>
            <a:off x="1873840" y="3092471"/>
            <a:ext cx="591702" cy="1905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smtClean="0">
              <a:solidFill>
                <a:sysClr val="window" lastClr="FFFFFF"/>
              </a:solidFill>
              <a:cs typeface="Arial" pitchFamily="34" charset="0"/>
            </a:endParaRPr>
          </a:p>
        </p:txBody>
      </p:sp>
      <p:sp>
        <p:nvSpPr>
          <p:cNvPr id="24" name="Rounded Rectangle 23"/>
          <p:cNvSpPr/>
          <p:nvPr/>
        </p:nvSpPr>
        <p:spPr>
          <a:xfrm>
            <a:off x="3254477" y="2482871"/>
            <a:ext cx="591702" cy="1905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cxnSp>
        <p:nvCxnSpPr>
          <p:cNvPr id="25" name="Straight Arrow Connector 24"/>
          <p:cNvCxnSpPr/>
          <p:nvPr/>
        </p:nvCxnSpPr>
        <p:spPr>
          <a:xfrm flipH="1" flipV="1">
            <a:off x="2564159" y="3168671"/>
            <a:ext cx="394468" cy="1524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2564160" y="2787671"/>
            <a:ext cx="493085"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0"/>
          </p:cNvCxnSpPr>
          <p:nvPr/>
        </p:nvCxnSpPr>
        <p:spPr>
          <a:xfrm flipH="1" flipV="1">
            <a:off x="2860013" y="2559071"/>
            <a:ext cx="453983" cy="6858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451711" y="3073421"/>
            <a:ext cx="0" cy="17145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169691" y="3416321"/>
            <a:ext cx="587020" cy="461665"/>
          </a:xfrm>
          <a:prstGeom prst="rect">
            <a:avLst/>
          </a:prstGeom>
          <a:noFill/>
        </p:spPr>
        <p:txBody>
          <a:bodyPr wrap="square" rtlCol="0">
            <a:spAutoFit/>
          </a:bodyPr>
          <a:lstStyle/>
          <a:p>
            <a:r>
              <a:rPr lang="en-GB" sz="1200" b="1" dirty="0" smtClean="0">
                <a:solidFill>
                  <a:schemeClr val="accent5"/>
                </a:solidFill>
              </a:rPr>
              <a:t>DEV/</a:t>
            </a:r>
          </a:p>
          <a:p>
            <a:r>
              <a:rPr lang="en-GB" sz="1200" b="1" dirty="0" smtClean="0">
                <a:solidFill>
                  <a:schemeClr val="accent5"/>
                </a:solidFill>
              </a:rPr>
              <a:t>SYST</a:t>
            </a:r>
            <a:endParaRPr lang="en-GB" sz="1200" b="1" dirty="0">
              <a:solidFill>
                <a:schemeClr val="accent5"/>
              </a:solidFill>
            </a:endParaRPr>
          </a:p>
        </p:txBody>
      </p:sp>
      <p:sp>
        <p:nvSpPr>
          <p:cNvPr id="30" name="Oval 29"/>
          <p:cNvSpPr/>
          <p:nvPr/>
        </p:nvSpPr>
        <p:spPr>
          <a:xfrm>
            <a:off x="4240647" y="2101871"/>
            <a:ext cx="2465424" cy="1143000"/>
          </a:xfrm>
          <a:prstGeom prst="ellipse">
            <a:avLst/>
          </a:prstGeom>
          <a:gradFill>
            <a:gsLst>
              <a:gs pos="75000">
                <a:schemeClr val="tx2">
                  <a:lumMod val="20000"/>
                  <a:lumOff val="80000"/>
                </a:schemeClr>
              </a:gs>
              <a:gs pos="100000">
                <a:schemeClr val="bg1"/>
              </a:gs>
            </a:gsLst>
            <a:lin ang="16200000" scaled="1"/>
          </a:gradFill>
          <a:ln w="9525" cap="flat" cmpd="sng" algn="ctr">
            <a:solidFill>
              <a:schemeClr val="bg1">
                <a:lumMod val="75000"/>
              </a:schemeClr>
            </a:solidFill>
            <a:prstDash val="solid"/>
          </a:ln>
          <a:effectLst/>
        </p:spPr>
        <p:txBody>
          <a:bodyPr rtlCol="0" anchor="ctr"/>
          <a:lstStyle/>
          <a:p>
            <a:pPr algn="ctr" defTabSz="914400">
              <a:defRPr/>
            </a:pPr>
            <a:endParaRPr lang="en-GB" sz="1100" kern="0" dirty="0">
              <a:solidFill>
                <a:sysClr val="windowText" lastClr="000000"/>
              </a:solidFill>
              <a:cs typeface="Arial" pitchFamily="34" charset="0"/>
            </a:endParaRPr>
          </a:p>
        </p:txBody>
      </p:sp>
      <p:sp>
        <p:nvSpPr>
          <p:cNvPr id="31" name="Rectangle 30"/>
          <p:cNvSpPr/>
          <p:nvPr/>
        </p:nvSpPr>
        <p:spPr>
          <a:xfrm>
            <a:off x="5419022" y="3244871"/>
            <a:ext cx="990599" cy="304800"/>
          </a:xfrm>
          <a:prstGeom prst="rect">
            <a:avLst/>
          </a:prstGeom>
          <a:gradFill>
            <a:gsLst>
              <a:gs pos="75000">
                <a:schemeClr val="accent6"/>
              </a:gs>
              <a:gs pos="100000">
                <a:schemeClr val="accent6">
                  <a:lumMod val="20000"/>
                  <a:lumOff val="80000"/>
                </a:schemeClr>
              </a:gs>
            </a:gsLst>
            <a:lin ang="16200000" scaled="1"/>
          </a:gradFill>
          <a:ln w="25400" cap="flat" cmpd="sng" algn="ctr">
            <a:solidFill>
              <a:schemeClr val="accent6"/>
            </a:solidFill>
            <a:prstDash val="solid"/>
          </a:ln>
          <a:effectLst/>
        </p:spPr>
        <p:txBody>
          <a:bodyPr wrap="none" rtlCol="0" anchor="ctr"/>
          <a:lstStyle/>
          <a:p>
            <a:pPr algn="ctr">
              <a:defRPr/>
            </a:pPr>
            <a:r>
              <a:rPr lang="en-GB" sz="1000" b="1" kern="0" dirty="0" smtClean="0">
                <a:solidFill>
                  <a:sysClr val="window" lastClr="FFFFFF"/>
                </a:solidFill>
                <a:cs typeface="Arial" pitchFamily="34" charset="0"/>
              </a:rPr>
              <a:t>Puppet /</a:t>
            </a:r>
            <a:r>
              <a:rPr lang="en-GB" sz="1000" b="1" kern="0" dirty="0" err="1" smtClean="0">
                <a:solidFill>
                  <a:sysClr val="window" lastClr="FFFFFF"/>
                </a:solidFill>
                <a:cs typeface="Arial" pitchFamily="34" charset="0"/>
              </a:rPr>
              <a:t>Ansible</a:t>
            </a:r>
            <a:endParaRPr lang="en-GB" sz="1000" b="1" kern="0" dirty="0">
              <a:solidFill>
                <a:sysClr val="window" lastClr="FFFFFF"/>
              </a:solidFill>
              <a:cs typeface="Arial" pitchFamily="34" charset="0"/>
            </a:endParaRPr>
          </a:p>
        </p:txBody>
      </p:sp>
      <p:sp>
        <p:nvSpPr>
          <p:cNvPr id="32" name="Rounded Rectangle 31"/>
          <p:cNvSpPr/>
          <p:nvPr/>
        </p:nvSpPr>
        <p:spPr>
          <a:xfrm>
            <a:off x="5128201" y="2254271"/>
            <a:ext cx="591702" cy="1905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33" name="Rounded Rectangle 32"/>
          <p:cNvSpPr/>
          <p:nvPr/>
        </p:nvSpPr>
        <p:spPr>
          <a:xfrm>
            <a:off x="4437881" y="2635271"/>
            <a:ext cx="591702" cy="1905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34" name="Rounded Rectangle 33"/>
          <p:cNvSpPr/>
          <p:nvPr/>
        </p:nvSpPr>
        <p:spPr>
          <a:xfrm>
            <a:off x="4437881" y="3092471"/>
            <a:ext cx="591702" cy="1905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35" name="Rounded Rectangle 34"/>
          <p:cNvSpPr/>
          <p:nvPr/>
        </p:nvSpPr>
        <p:spPr>
          <a:xfrm>
            <a:off x="5818519" y="2482871"/>
            <a:ext cx="591702" cy="1905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cxnSp>
        <p:nvCxnSpPr>
          <p:cNvPr id="36" name="Straight Arrow Connector 35"/>
          <p:cNvCxnSpPr/>
          <p:nvPr/>
        </p:nvCxnSpPr>
        <p:spPr>
          <a:xfrm flipH="1" flipV="1">
            <a:off x="5128201" y="3168671"/>
            <a:ext cx="394468" cy="1524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5128202" y="2787671"/>
            <a:ext cx="493085"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0"/>
          </p:cNvCxnSpPr>
          <p:nvPr/>
        </p:nvCxnSpPr>
        <p:spPr>
          <a:xfrm flipH="1" flipV="1">
            <a:off x="5424054" y="2559071"/>
            <a:ext cx="490268" cy="6858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015753" y="3073421"/>
            <a:ext cx="0" cy="17145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733732" y="3473472"/>
            <a:ext cx="611065" cy="276999"/>
          </a:xfrm>
          <a:prstGeom prst="rect">
            <a:avLst/>
          </a:prstGeom>
          <a:noFill/>
        </p:spPr>
        <p:txBody>
          <a:bodyPr wrap="square" rtlCol="0">
            <a:spAutoFit/>
          </a:bodyPr>
          <a:lstStyle/>
          <a:p>
            <a:r>
              <a:rPr lang="en-GB" sz="1200" b="1" dirty="0" smtClean="0">
                <a:solidFill>
                  <a:schemeClr val="accent5"/>
                </a:solidFill>
              </a:rPr>
              <a:t>UAT</a:t>
            </a:r>
            <a:endParaRPr lang="en-GB" sz="1200" b="1" dirty="0">
              <a:solidFill>
                <a:schemeClr val="accent5"/>
              </a:solidFill>
            </a:endParaRPr>
          </a:p>
        </p:txBody>
      </p:sp>
      <p:sp>
        <p:nvSpPr>
          <p:cNvPr id="41" name="Rounded Rectangle 40"/>
          <p:cNvSpPr/>
          <p:nvPr/>
        </p:nvSpPr>
        <p:spPr>
          <a:xfrm>
            <a:off x="1577989" y="3930671"/>
            <a:ext cx="7692125" cy="304800"/>
          </a:xfrm>
          <a:prstGeom prst="roundRect">
            <a:avLst/>
          </a:prstGeom>
          <a:gradFill>
            <a:gsLst>
              <a:gs pos="75000">
                <a:schemeClr val="accent5"/>
              </a:gs>
              <a:gs pos="100000">
                <a:schemeClr val="accent5">
                  <a:lumMod val="20000"/>
                  <a:lumOff val="80000"/>
                </a:schemeClr>
              </a:gs>
            </a:gsLst>
            <a:lin ang="16200000" scaled="1"/>
          </a:gradFill>
          <a:ln w="25400" cap="flat" cmpd="sng" algn="ctr">
            <a:solidFill>
              <a:schemeClr val="accent5"/>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Remote server automation and virtualization (Dynamic capacity)</a:t>
            </a:r>
            <a:endParaRPr lang="en-GB" sz="1200" b="1" kern="0" dirty="0">
              <a:solidFill>
                <a:sysClr val="window" lastClr="FFFFFF"/>
              </a:solidFill>
              <a:cs typeface="Arial" pitchFamily="34" charset="0"/>
            </a:endParaRPr>
          </a:p>
        </p:txBody>
      </p:sp>
      <p:sp>
        <p:nvSpPr>
          <p:cNvPr id="42" name="Rounded Rectangle 41"/>
          <p:cNvSpPr/>
          <p:nvPr/>
        </p:nvSpPr>
        <p:spPr>
          <a:xfrm>
            <a:off x="1577989" y="4329863"/>
            <a:ext cx="7692125" cy="304800"/>
          </a:xfrm>
          <a:prstGeom prst="roundRect">
            <a:avLst/>
          </a:prstGeom>
          <a:gradFill>
            <a:gsLst>
              <a:gs pos="75000">
                <a:schemeClr val="bg2"/>
              </a:gs>
              <a:gs pos="100000">
                <a:schemeClr val="bg2">
                  <a:lumMod val="20000"/>
                  <a:lumOff val="80000"/>
                </a:schemeClr>
              </a:gs>
            </a:gsLst>
            <a:lin ang="16200000" scaled="1"/>
          </a:gradFill>
          <a:ln w="25400" cap="flat" cmpd="sng" algn="ctr">
            <a:solidFill>
              <a:schemeClr val="bg2"/>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Continuous Delivery</a:t>
            </a:r>
            <a:endParaRPr lang="en-GB" sz="1200" b="1" kern="0" dirty="0">
              <a:solidFill>
                <a:sysClr val="window" lastClr="FFFFFF"/>
              </a:solidFill>
              <a:cs typeface="Arial" pitchFamily="34" charset="0"/>
            </a:endParaRPr>
          </a:p>
        </p:txBody>
      </p:sp>
      <p:cxnSp>
        <p:nvCxnSpPr>
          <p:cNvPr id="43" name="Straight Arrow Connector 42"/>
          <p:cNvCxnSpPr/>
          <p:nvPr/>
        </p:nvCxnSpPr>
        <p:spPr>
          <a:xfrm>
            <a:off x="3155860" y="3702071"/>
            <a:ext cx="0"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719902" y="3702071"/>
            <a:ext cx="0"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382561" y="3702071"/>
            <a:ext cx="0"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2071073" y="5140346"/>
            <a:ext cx="7297657" cy="609600"/>
          </a:xfrm>
          <a:prstGeom prst="roundRect">
            <a:avLst>
              <a:gd name="adj" fmla="val 17289"/>
            </a:avLst>
          </a:prstGeom>
          <a:solidFill>
            <a:schemeClr val="accent3">
              <a:lumMod val="20000"/>
              <a:lumOff val="80000"/>
            </a:schemeClr>
          </a:solidFill>
          <a:ln w="9525" cap="flat" cmpd="sng" algn="ctr">
            <a:solidFill>
              <a:schemeClr val="accent3"/>
            </a:solidFill>
            <a:prstDash val="solid"/>
          </a:ln>
          <a:effectLst/>
        </p:spPr>
        <p:txBody>
          <a:bodyPr rtlCol="0" anchor="ctr"/>
          <a:lstStyle/>
          <a:p>
            <a:pPr algn="ctr" defTabSz="914400"/>
            <a:endParaRPr lang="en-GB" sz="1100" kern="0" dirty="0">
              <a:solidFill>
                <a:sysClr val="windowText" lastClr="000000"/>
              </a:solidFill>
              <a:cs typeface="Arial" pitchFamily="34" charset="0"/>
            </a:endParaRPr>
          </a:p>
        </p:txBody>
      </p:sp>
      <p:sp>
        <p:nvSpPr>
          <p:cNvPr id="47" name="Rounded Rectangle 46"/>
          <p:cNvSpPr/>
          <p:nvPr/>
        </p:nvSpPr>
        <p:spPr>
          <a:xfrm>
            <a:off x="2169690" y="5216546"/>
            <a:ext cx="1023022" cy="457200"/>
          </a:xfrm>
          <a:prstGeom prst="roundRect">
            <a:avLst>
              <a:gd name="adj" fmla="val 23559"/>
            </a:avLst>
          </a:prstGeom>
          <a:gradFill>
            <a:gsLst>
              <a:gs pos="75000">
                <a:schemeClr val="accent3"/>
              </a:gs>
              <a:gs pos="100000">
                <a:schemeClr val="accent3">
                  <a:lumMod val="20000"/>
                  <a:lumOff val="80000"/>
                </a:schemeClr>
              </a:gs>
            </a:gsLst>
            <a:lin ang="16200000" scaled="1"/>
          </a:gradFill>
          <a:ln w="25400" cap="flat" cmpd="sng" algn="ctr">
            <a:solidFill>
              <a:schemeClr val="accent3"/>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Unstable / Develop</a:t>
            </a:r>
          </a:p>
        </p:txBody>
      </p:sp>
      <p:sp>
        <p:nvSpPr>
          <p:cNvPr id="48" name="Rounded Rectangle 47"/>
          <p:cNvSpPr/>
          <p:nvPr/>
        </p:nvSpPr>
        <p:spPr>
          <a:xfrm>
            <a:off x="4733731" y="5216546"/>
            <a:ext cx="1084787" cy="457200"/>
          </a:xfrm>
          <a:prstGeom prst="roundRect">
            <a:avLst>
              <a:gd name="adj" fmla="val 23559"/>
            </a:avLst>
          </a:prstGeom>
          <a:gradFill>
            <a:gsLst>
              <a:gs pos="75000">
                <a:schemeClr val="accent3"/>
              </a:gs>
              <a:gs pos="100000">
                <a:schemeClr val="accent3">
                  <a:lumMod val="20000"/>
                  <a:lumOff val="80000"/>
                </a:schemeClr>
              </a:gs>
            </a:gsLst>
            <a:lin ang="16200000" scaled="1"/>
          </a:gradFill>
          <a:ln w="25400" cap="flat" cmpd="sng" algn="ctr">
            <a:solidFill>
              <a:schemeClr val="accent3"/>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Release – 1.0</a:t>
            </a:r>
            <a:endParaRPr lang="en-GB" sz="1200" b="1" kern="0" dirty="0">
              <a:solidFill>
                <a:sysClr val="window" lastClr="FFFFFF"/>
              </a:solidFill>
              <a:cs typeface="Arial" pitchFamily="34" charset="0"/>
            </a:endParaRPr>
          </a:p>
        </p:txBody>
      </p:sp>
      <p:sp>
        <p:nvSpPr>
          <p:cNvPr id="49" name="Rounded Rectangle 48"/>
          <p:cNvSpPr/>
          <p:nvPr/>
        </p:nvSpPr>
        <p:spPr>
          <a:xfrm>
            <a:off x="7199157" y="5216546"/>
            <a:ext cx="1084787" cy="457200"/>
          </a:xfrm>
          <a:prstGeom prst="roundRect">
            <a:avLst>
              <a:gd name="adj" fmla="val 23559"/>
            </a:avLst>
          </a:prstGeom>
          <a:gradFill>
            <a:gsLst>
              <a:gs pos="75000">
                <a:schemeClr val="accent3"/>
              </a:gs>
              <a:gs pos="100000">
                <a:schemeClr val="accent3">
                  <a:lumMod val="20000"/>
                  <a:lumOff val="80000"/>
                </a:schemeClr>
              </a:gs>
            </a:gsLst>
            <a:lin ang="16200000" scaled="1"/>
          </a:gradFill>
          <a:ln w="25400" cap="flat" cmpd="sng" algn="ctr">
            <a:solidFill>
              <a:schemeClr val="accent3"/>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Release – 1.0</a:t>
            </a:r>
            <a:endParaRPr lang="en-GB" sz="1200" b="1" kern="0" dirty="0">
              <a:solidFill>
                <a:sysClr val="window" lastClr="FFFFFF"/>
              </a:solidFill>
              <a:cs typeface="Arial" pitchFamily="34" charset="0"/>
            </a:endParaRPr>
          </a:p>
        </p:txBody>
      </p:sp>
      <p:cxnSp>
        <p:nvCxnSpPr>
          <p:cNvPr id="50" name="Straight Arrow Connector 49"/>
          <p:cNvCxnSpPr/>
          <p:nvPr/>
        </p:nvCxnSpPr>
        <p:spPr>
          <a:xfrm flipV="1">
            <a:off x="3207952" y="5597546"/>
            <a:ext cx="1525779" cy="7620"/>
          </a:xfrm>
          <a:prstGeom prst="straightConnector1">
            <a:avLst/>
          </a:prstGeom>
          <a:ln w="12700">
            <a:solidFill>
              <a:srgbClr val="0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818519" y="5597546"/>
            <a:ext cx="1380638" cy="0"/>
          </a:xfrm>
          <a:prstGeom prst="straightConnector1">
            <a:avLst/>
          </a:prstGeom>
          <a:ln w="12700">
            <a:solidFill>
              <a:srgbClr val="0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hape 68"/>
          <p:cNvCxnSpPr>
            <a:stCxn id="49" idx="3"/>
          </p:cNvCxnSpPr>
          <p:nvPr/>
        </p:nvCxnSpPr>
        <p:spPr>
          <a:xfrm flipV="1">
            <a:off x="8283944" y="4002426"/>
            <a:ext cx="532329" cy="1442720"/>
          </a:xfrm>
          <a:prstGeom prst="bentConnector2">
            <a:avLst/>
          </a:prstGeom>
          <a:ln w="12700">
            <a:solidFill>
              <a:srgbClr val="0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hape 69"/>
          <p:cNvCxnSpPr>
            <a:stCxn id="48" idx="3"/>
          </p:cNvCxnSpPr>
          <p:nvPr/>
        </p:nvCxnSpPr>
        <p:spPr>
          <a:xfrm flipV="1">
            <a:off x="5818519" y="4002426"/>
            <a:ext cx="203754" cy="1442720"/>
          </a:xfrm>
          <a:prstGeom prst="bentConnector2">
            <a:avLst/>
          </a:prstGeom>
          <a:ln w="12700">
            <a:solidFill>
              <a:srgbClr val="0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hape 70"/>
          <p:cNvCxnSpPr>
            <a:stCxn id="47" idx="3"/>
          </p:cNvCxnSpPr>
          <p:nvPr/>
        </p:nvCxnSpPr>
        <p:spPr>
          <a:xfrm flipV="1">
            <a:off x="3192712" y="4020569"/>
            <a:ext cx="155303" cy="1424577"/>
          </a:xfrm>
          <a:prstGeom prst="bentConnector2">
            <a:avLst/>
          </a:prstGeom>
          <a:ln w="12700">
            <a:solidFill>
              <a:srgbClr val="0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379349" y="5185033"/>
            <a:ext cx="1080824" cy="400110"/>
          </a:xfrm>
          <a:prstGeom prst="rect">
            <a:avLst/>
          </a:prstGeom>
          <a:noFill/>
        </p:spPr>
        <p:txBody>
          <a:bodyPr wrap="square" rtlCol="0">
            <a:spAutoFit/>
          </a:bodyPr>
          <a:lstStyle/>
          <a:p>
            <a:pPr algn="ctr"/>
            <a:r>
              <a:rPr lang="en-GB" sz="1000" b="1" dirty="0" smtClean="0">
                <a:solidFill>
                  <a:schemeClr val="tx2">
                    <a:lumMod val="50000"/>
                  </a:schemeClr>
                </a:solidFill>
              </a:rPr>
              <a:t>Branch for release</a:t>
            </a:r>
            <a:endParaRPr lang="en-GB" sz="1000" b="1" dirty="0">
              <a:solidFill>
                <a:schemeClr val="tx2">
                  <a:lumMod val="50000"/>
                </a:schemeClr>
              </a:solidFill>
            </a:endParaRPr>
          </a:p>
        </p:txBody>
      </p:sp>
      <p:sp>
        <p:nvSpPr>
          <p:cNvPr id="56" name="TextBox 55"/>
          <p:cNvSpPr txBox="1"/>
          <p:nvPr/>
        </p:nvSpPr>
        <p:spPr>
          <a:xfrm>
            <a:off x="6030459" y="5119292"/>
            <a:ext cx="1198313" cy="400110"/>
          </a:xfrm>
          <a:prstGeom prst="rect">
            <a:avLst/>
          </a:prstGeom>
          <a:noFill/>
        </p:spPr>
        <p:txBody>
          <a:bodyPr wrap="square" rtlCol="0">
            <a:spAutoFit/>
          </a:bodyPr>
          <a:lstStyle/>
          <a:p>
            <a:r>
              <a:rPr lang="en-GB" sz="1000" b="1" dirty="0" smtClean="0">
                <a:solidFill>
                  <a:schemeClr val="tx2">
                    <a:lumMod val="50000"/>
                  </a:schemeClr>
                </a:solidFill>
              </a:rPr>
              <a:t>Release sign-off</a:t>
            </a:r>
          </a:p>
          <a:p>
            <a:r>
              <a:rPr lang="en-GB" sz="1000" b="1" dirty="0" smtClean="0">
                <a:solidFill>
                  <a:schemeClr val="tx2">
                    <a:lumMod val="50000"/>
                  </a:schemeClr>
                </a:solidFill>
              </a:rPr>
              <a:t>Promote release</a:t>
            </a:r>
            <a:endParaRPr lang="en-GB" sz="1000" b="1" dirty="0">
              <a:solidFill>
                <a:schemeClr val="tx2">
                  <a:lumMod val="50000"/>
                </a:schemeClr>
              </a:solidFill>
            </a:endParaRPr>
          </a:p>
        </p:txBody>
      </p:sp>
      <p:sp>
        <p:nvSpPr>
          <p:cNvPr id="57" name="TextBox 56"/>
          <p:cNvSpPr txBox="1"/>
          <p:nvPr/>
        </p:nvSpPr>
        <p:spPr>
          <a:xfrm>
            <a:off x="8413928" y="5445147"/>
            <a:ext cx="851515" cy="246221"/>
          </a:xfrm>
          <a:prstGeom prst="rect">
            <a:avLst/>
          </a:prstGeom>
          <a:noFill/>
        </p:spPr>
        <p:txBody>
          <a:bodyPr wrap="none" rtlCol="0">
            <a:spAutoFit/>
          </a:bodyPr>
          <a:lstStyle/>
          <a:p>
            <a:r>
              <a:rPr lang="en-GB" sz="1000" b="1" dirty="0" smtClean="0">
                <a:solidFill>
                  <a:schemeClr val="tx2">
                    <a:lumMod val="50000"/>
                  </a:schemeClr>
                </a:solidFill>
              </a:rPr>
              <a:t>GIT / Stash</a:t>
            </a:r>
          </a:p>
        </p:txBody>
      </p:sp>
      <p:sp>
        <p:nvSpPr>
          <p:cNvPr id="58" name="TextBox 57"/>
          <p:cNvSpPr txBox="1"/>
          <p:nvPr/>
        </p:nvSpPr>
        <p:spPr>
          <a:xfrm>
            <a:off x="1229677" y="5951785"/>
            <a:ext cx="808235" cy="338554"/>
          </a:xfrm>
          <a:prstGeom prst="rect">
            <a:avLst/>
          </a:prstGeom>
          <a:noFill/>
        </p:spPr>
        <p:txBody>
          <a:bodyPr wrap="none" rtlCol="0">
            <a:spAutoFit/>
          </a:bodyPr>
          <a:lstStyle/>
          <a:p>
            <a:pPr algn="ctr"/>
            <a:r>
              <a:rPr lang="en-GB" sz="800" b="1" dirty="0" smtClean="0">
                <a:solidFill>
                  <a:schemeClr val="tx2">
                    <a:lumMod val="50000"/>
                  </a:schemeClr>
                </a:solidFill>
              </a:rPr>
              <a:t>Merge </a:t>
            </a:r>
          </a:p>
          <a:p>
            <a:pPr algn="ctr"/>
            <a:r>
              <a:rPr lang="en-GB" sz="800" b="1" dirty="0" smtClean="0">
                <a:solidFill>
                  <a:schemeClr val="tx2">
                    <a:lumMod val="50000"/>
                  </a:schemeClr>
                </a:solidFill>
              </a:rPr>
              <a:t>Pull Request</a:t>
            </a:r>
            <a:endParaRPr lang="en-GB" sz="800" b="1" dirty="0">
              <a:solidFill>
                <a:schemeClr val="tx2">
                  <a:lumMod val="50000"/>
                </a:schemeClr>
              </a:solidFill>
            </a:endParaRPr>
          </a:p>
        </p:txBody>
      </p:sp>
      <p:sp>
        <p:nvSpPr>
          <p:cNvPr id="59" name="TextBox 58"/>
          <p:cNvSpPr txBox="1"/>
          <p:nvPr/>
        </p:nvSpPr>
        <p:spPr>
          <a:xfrm>
            <a:off x="844605" y="5116117"/>
            <a:ext cx="665567" cy="338554"/>
          </a:xfrm>
          <a:prstGeom prst="rect">
            <a:avLst/>
          </a:prstGeom>
          <a:noFill/>
        </p:spPr>
        <p:txBody>
          <a:bodyPr wrap="none" rtlCol="0">
            <a:spAutoFit/>
          </a:bodyPr>
          <a:lstStyle/>
          <a:p>
            <a:pPr algn="ctr"/>
            <a:r>
              <a:rPr lang="en-GB" sz="800" b="1" dirty="0" smtClean="0">
                <a:solidFill>
                  <a:schemeClr val="tx2">
                    <a:lumMod val="50000"/>
                  </a:schemeClr>
                </a:solidFill>
              </a:rPr>
              <a:t>Open Pull</a:t>
            </a:r>
          </a:p>
          <a:p>
            <a:pPr algn="ctr"/>
            <a:r>
              <a:rPr lang="en-GB" sz="800" b="1" dirty="0" smtClean="0">
                <a:solidFill>
                  <a:schemeClr val="tx2">
                    <a:lumMod val="50000"/>
                  </a:schemeClr>
                </a:solidFill>
              </a:rPr>
              <a:t>Request</a:t>
            </a:r>
          </a:p>
        </p:txBody>
      </p:sp>
      <p:sp>
        <p:nvSpPr>
          <p:cNvPr id="64" name="Arc 63"/>
          <p:cNvSpPr/>
          <p:nvPr/>
        </p:nvSpPr>
        <p:spPr>
          <a:xfrm flipH="1">
            <a:off x="887670" y="1873271"/>
            <a:ext cx="2070956" cy="3276600"/>
          </a:xfrm>
          <a:prstGeom prst="arc">
            <a:avLst/>
          </a:prstGeom>
          <a:ln w="127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65" name="TextBox 64"/>
          <p:cNvSpPr txBox="1"/>
          <p:nvPr/>
        </p:nvSpPr>
        <p:spPr>
          <a:xfrm>
            <a:off x="811619" y="2682896"/>
            <a:ext cx="960237" cy="707886"/>
          </a:xfrm>
          <a:prstGeom prst="rect">
            <a:avLst/>
          </a:prstGeom>
          <a:noFill/>
        </p:spPr>
        <p:txBody>
          <a:bodyPr wrap="square" rtlCol="0">
            <a:spAutoFit/>
          </a:bodyPr>
          <a:lstStyle/>
          <a:p>
            <a:pPr algn="ctr"/>
            <a:r>
              <a:rPr lang="en-GB" sz="800" b="1" dirty="0" smtClean="0">
                <a:solidFill>
                  <a:schemeClr val="tx2">
                    <a:lumMod val="50000"/>
                  </a:schemeClr>
                </a:solidFill>
              </a:rPr>
              <a:t>Feedback / </a:t>
            </a:r>
          </a:p>
          <a:p>
            <a:pPr algn="ctr"/>
            <a:r>
              <a:rPr lang="en-GB" sz="800" b="1" dirty="0" smtClean="0">
                <a:solidFill>
                  <a:schemeClr val="tx2">
                    <a:lumMod val="50000"/>
                  </a:schemeClr>
                </a:solidFill>
              </a:rPr>
              <a:t>Metrics,</a:t>
            </a:r>
          </a:p>
          <a:p>
            <a:pPr algn="ctr"/>
            <a:r>
              <a:rPr lang="en-GB" sz="800" b="1" dirty="0" smtClean="0">
                <a:solidFill>
                  <a:schemeClr val="tx2">
                    <a:lumMod val="50000"/>
                  </a:schemeClr>
                </a:solidFill>
              </a:rPr>
              <a:t>Real Data on End User Experience</a:t>
            </a:r>
          </a:p>
        </p:txBody>
      </p:sp>
      <p:sp>
        <p:nvSpPr>
          <p:cNvPr id="66" name="TextBox 65"/>
          <p:cNvSpPr txBox="1"/>
          <p:nvPr/>
        </p:nvSpPr>
        <p:spPr>
          <a:xfrm>
            <a:off x="11023" y="2404439"/>
            <a:ext cx="1271115" cy="646331"/>
          </a:xfrm>
          <a:prstGeom prst="rect">
            <a:avLst/>
          </a:prstGeom>
          <a:noFill/>
        </p:spPr>
        <p:txBody>
          <a:bodyPr wrap="square" rtlCol="0">
            <a:spAutoFit/>
          </a:bodyPr>
          <a:lstStyle/>
          <a:p>
            <a:pPr algn="ctr"/>
            <a:r>
              <a:rPr lang="en-GB" sz="900" b="1" i="1" dirty="0" smtClean="0">
                <a:solidFill>
                  <a:schemeClr val="accent3"/>
                </a:solidFill>
              </a:rPr>
              <a:t>Development process based on feedback and customer needs</a:t>
            </a:r>
          </a:p>
        </p:txBody>
      </p:sp>
      <p:cxnSp>
        <p:nvCxnSpPr>
          <p:cNvPr id="67" name="Straight Arrow Connector 66"/>
          <p:cNvCxnSpPr/>
          <p:nvPr/>
        </p:nvCxnSpPr>
        <p:spPr>
          <a:xfrm>
            <a:off x="604230" y="2743389"/>
            <a:ext cx="197234" cy="2286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493202" y="4083071"/>
            <a:ext cx="788936" cy="381000"/>
          </a:xfrm>
          <a:prstGeom prst="roundRect">
            <a:avLst/>
          </a:prstGeom>
          <a:gradFill>
            <a:gsLst>
              <a:gs pos="75000">
                <a:schemeClr val="accent3"/>
              </a:gs>
              <a:gs pos="100000">
                <a:schemeClr val="accent3">
                  <a:lumMod val="20000"/>
                  <a:lumOff val="80000"/>
                </a:schemeClr>
              </a:gs>
            </a:gsLst>
            <a:lin ang="16200000" scaled="1"/>
          </a:gradFill>
          <a:ln w="25400" cap="flat" cmpd="sng" algn="ctr">
            <a:solidFill>
              <a:schemeClr val="accent3"/>
            </a:solidFill>
            <a:prstDash val="solid"/>
          </a:ln>
          <a:effectLst/>
        </p:spPr>
        <p:txBody>
          <a:bodyPr rtlCol="0" anchor="ctr"/>
          <a:lstStyle/>
          <a:p>
            <a:pPr algn="ctr" defTabSz="914400">
              <a:defRPr/>
            </a:pPr>
            <a:r>
              <a:rPr lang="en-GB" sz="1050" b="1" kern="0" dirty="0" smtClean="0">
                <a:solidFill>
                  <a:sysClr val="window" lastClr="FFFFFF"/>
                </a:solidFill>
                <a:cs typeface="Arial" pitchFamily="34" charset="0"/>
              </a:rPr>
              <a:t>Feature</a:t>
            </a:r>
          </a:p>
          <a:p>
            <a:pPr algn="ctr" defTabSz="914400">
              <a:defRPr/>
            </a:pPr>
            <a:r>
              <a:rPr lang="en-GB" sz="1050" b="1" kern="0" dirty="0" smtClean="0">
                <a:solidFill>
                  <a:sysClr val="window" lastClr="FFFFFF"/>
                </a:solidFill>
                <a:cs typeface="Arial" pitchFamily="34" charset="0"/>
              </a:rPr>
              <a:t>Branch</a:t>
            </a:r>
            <a:endParaRPr lang="en-GB" sz="1050" b="1" kern="0" dirty="0">
              <a:solidFill>
                <a:sysClr val="window" lastClr="FFFFFF"/>
              </a:solidFill>
              <a:cs typeface="Arial" pitchFamily="34" charset="0"/>
            </a:endParaRPr>
          </a:p>
        </p:txBody>
      </p:sp>
      <p:cxnSp>
        <p:nvCxnSpPr>
          <p:cNvPr id="69" name="Straight Arrow Connector 68"/>
          <p:cNvCxnSpPr/>
          <p:nvPr/>
        </p:nvCxnSpPr>
        <p:spPr>
          <a:xfrm>
            <a:off x="887670" y="4464071"/>
            <a:ext cx="0" cy="1143000"/>
          </a:xfrm>
          <a:prstGeom prst="straightConnector1">
            <a:avLst/>
          </a:prstGeom>
          <a:ln w="127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1380755" y="5911871"/>
            <a:ext cx="690319" cy="0"/>
          </a:xfrm>
          <a:prstGeom prst="straightConnector1">
            <a:avLst/>
          </a:prstGeom>
          <a:ln w="127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1" name="Picture 5" descr="C:\Documents and Settings\aniparam\Local Settings\Temporary Internet Files\Content.IE5\HWQ8MRLC\MC900432621[1].png"/>
          <p:cNvPicPr>
            <a:picLocks noChangeAspect="1" noChangeArrowheads="1"/>
          </p:cNvPicPr>
          <p:nvPr/>
        </p:nvPicPr>
        <p:blipFill>
          <a:blip r:embed="rId2" cstate="print"/>
          <a:srcRect/>
          <a:stretch>
            <a:fillRect/>
          </a:stretch>
        </p:blipFill>
        <p:spPr bwMode="auto">
          <a:xfrm>
            <a:off x="693347" y="3552067"/>
            <a:ext cx="386777" cy="386777"/>
          </a:xfrm>
          <a:prstGeom prst="rect">
            <a:avLst/>
          </a:prstGeom>
          <a:noFill/>
        </p:spPr>
      </p:pic>
      <p:grpSp>
        <p:nvGrpSpPr>
          <p:cNvPr id="3" name="Group 119"/>
          <p:cNvGrpSpPr/>
          <p:nvPr/>
        </p:nvGrpSpPr>
        <p:grpSpPr>
          <a:xfrm>
            <a:off x="622115" y="5777107"/>
            <a:ext cx="652483" cy="364816"/>
            <a:chOff x="2557300" y="5818270"/>
            <a:chExt cx="905585" cy="506330"/>
          </a:xfrm>
        </p:grpSpPr>
        <p:pic>
          <p:nvPicPr>
            <p:cNvPr id="73" name="Picture 6" descr="C:\Documents and Settings\aniparam\Local Settings\Temporary Internet Files\Content.IE5\TT92WK26\MC900431640[1].png"/>
            <p:cNvPicPr>
              <a:picLocks noChangeAspect="1" noChangeArrowheads="1"/>
            </p:cNvPicPr>
            <p:nvPr/>
          </p:nvPicPr>
          <p:blipFill>
            <a:blip r:embed="rId3" cstate="print"/>
            <a:srcRect/>
            <a:stretch>
              <a:fillRect/>
            </a:stretch>
          </p:blipFill>
          <p:spPr bwMode="auto">
            <a:xfrm>
              <a:off x="2557300" y="5818270"/>
              <a:ext cx="506330" cy="506330"/>
            </a:xfrm>
            <a:prstGeom prst="rect">
              <a:avLst/>
            </a:prstGeom>
            <a:noFill/>
          </p:spPr>
        </p:pic>
        <p:pic>
          <p:nvPicPr>
            <p:cNvPr id="74" name="Picture 5" descr="C:\Documents and Settings\aniparam\Local Settings\Temporary Internet Files\Content.IE5\HWQ8MRLC\MC900432621[1].png"/>
            <p:cNvPicPr>
              <a:picLocks noChangeAspect="1" noChangeArrowheads="1"/>
            </p:cNvPicPr>
            <p:nvPr/>
          </p:nvPicPr>
          <p:blipFill>
            <a:blip r:embed="rId2" cstate="print"/>
            <a:srcRect/>
            <a:stretch>
              <a:fillRect/>
            </a:stretch>
          </p:blipFill>
          <p:spPr bwMode="auto">
            <a:xfrm>
              <a:off x="2956555" y="5818270"/>
              <a:ext cx="506330" cy="506330"/>
            </a:xfrm>
            <a:prstGeom prst="rect">
              <a:avLst/>
            </a:prstGeom>
            <a:noFill/>
          </p:spPr>
        </p:pic>
      </p:grpSp>
      <p:sp>
        <p:nvSpPr>
          <p:cNvPr id="75" name="Rectangle 74"/>
          <p:cNvSpPr/>
          <p:nvPr/>
        </p:nvSpPr>
        <p:spPr>
          <a:xfrm rot="1877491">
            <a:off x="8201599" y="-101896"/>
            <a:ext cx="2821128" cy="1612237"/>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smtClean="0"/>
              <a:t>Capgemini continous delivery technology solution</a:t>
            </a:r>
            <a:endParaRPr lang="en-US" sz="2400" dirty="0" smtClean="0">
              <a:solidFill>
                <a:schemeClr val="tx2">
                  <a:lumMod val="50000"/>
                </a:schemeClr>
              </a:solidFill>
            </a:endParaRPr>
          </a:p>
        </p:txBody>
      </p:sp>
      <p:sp>
        <p:nvSpPr>
          <p:cNvPr id="79" name="TextBox 78"/>
          <p:cNvSpPr txBox="1"/>
          <p:nvPr/>
        </p:nvSpPr>
        <p:spPr>
          <a:xfrm>
            <a:off x="3768021" y="6395767"/>
            <a:ext cx="2287806" cy="369332"/>
          </a:xfrm>
          <a:prstGeom prst="rect">
            <a:avLst/>
          </a:prstGeom>
          <a:noFill/>
        </p:spPr>
        <p:txBody>
          <a:bodyPr wrap="none" rtlCol="0">
            <a:spAutoFit/>
          </a:bodyPr>
          <a:lstStyle/>
          <a:p>
            <a:r>
              <a:rPr lang="en-US" dirty="0" smtClean="0">
                <a:solidFill>
                  <a:srgbClr val="FF0000"/>
                </a:solidFill>
              </a:rPr>
              <a:t>Agile way of working</a:t>
            </a:r>
          </a:p>
        </p:txBody>
      </p:sp>
      <p:sp>
        <p:nvSpPr>
          <p:cNvPr id="80" name="Rounded Rectangle 79"/>
          <p:cNvSpPr/>
          <p:nvPr/>
        </p:nvSpPr>
        <p:spPr>
          <a:xfrm>
            <a:off x="1580261" y="4700631"/>
            <a:ext cx="7692125" cy="304800"/>
          </a:xfrm>
          <a:prstGeom prst="roundRect">
            <a:avLst/>
          </a:prstGeom>
          <a:gradFill>
            <a:gsLst>
              <a:gs pos="75000">
                <a:schemeClr val="bg2"/>
              </a:gs>
              <a:gs pos="100000">
                <a:schemeClr val="bg2">
                  <a:lumMod val="20000"/>
                  <a:lumOff val="80000"/>
                </a:schemeClr>
              </a:gs>
            </a:gsLst>
            <a:lin ang="16200000" scaled="1"/>
          </a:gradFill>
          <a:ln w="25400" cap="flat" cmpd="sng" algn="ctr">
            <a:solidFill>
              <a:schemeClr val="bg2"/>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Continuous Integration</a:t>
            </a:r>
            <a:endParaRPr lang="en-GB" sz="1200" b="1" kern="0" dirty="0">
              <a:solidFill>
                <a:sysClr val="window" lastClr="FFFFFF"/>
              </a:solidFill>
              <a:cs typeface="Arial" pitchFamily="34" charset="0"/>
            </a:endParaRPr>
          </a:p>
        </p:txBody>
      </p:sp>
      <p:sp>
        <p:nvSpPr>
          <p:cNvPr id="81" name="Rounded Rectangle 80"/>
          <p:cNvSpPr/>
          <p:nvPr/>
        </p:nvSpPr>
        <p:spPr>
          <a:xfrm>
            <a:off x="713671" y="849739"/>
            <a:ext cx="7692125" cy="304800"/>
          </a:xfrm>
          <a:prstGeom prst="roundRect">
            <a:avLst/>
          </a:prstGeom>
          <a:gradFill>
            <a:gsLst>
              <a:gs pos="75000">
                <a:schemeClr val="bg2"/>
              </a:gs>
              <a:gs pos="100000">
                <a:schemeClr val="bg2">
                  <a:lumMod val="20000"/>
                  <a:lumOff val="80000"/>
                </a:schemeClr>
              </a:gs>
            </a:gsLst>
            <a:lin ang="16200000" scaled="1"/>
          </a:gradFill>
          <a:ln w="25400" cap="flat" cmpd="sng" algn="ctr">
            <a:solidFill>
              <a:schemeClr val="bg2"/>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Automated testing and security </a:t>
            </a:r>
            <a:endParaRPr lang="en-GB" sz="1200" b="1" kern="0" dirty="0">
              <a:solidFill>
                <a:sysClr val="window" lastClr="FFFFFF"/>
              </a:solidFill>
              <a:cs typeface="Arial" pitchFamily="34" charset="0"/>
            </a:endParaRPr>
          </a:p>
        </p:txBody>
      </p:sp>
      <p:sp>
        <p:nvSpPr>
          <p:cNvPr id="82" name="Rounded Rectangle 81"/>
          <p:cNvSpPr/>
          <p:nvPr/>
        </p:nvSpPr>
        <p:spPr>
          <a:xfrm>
            <a:off x="25712" y="4558463"/>
            <a:ext cx="785907" cy="940895"/>
          </a:xfrm>
          <a:prstGeom prst="roundRect">
            <a:avLst/>
          </a:prstGeom>
          <a:gradFill>
            <a:gsLst>
              <a:gs pos="75000">
                <a:schemeClr val="bg2"/>
              </a:gs>
              <a:gs pos="100000">
                <a:schemeClr val="bg2">
                  <a:lumMod val="20000"/>
                  <a:lumOff val="80000"/>
                </a:schemeClr>
              </a:gs>
            </a:gsLst>
            <a:lin ang="16200000" scaled="1"/>
          </a:gradFill>
          <a:ln w="25400" cap="flat" cmpd="sng" algn="ctr">
            <a:solidFill>
              <a:schemeClr val="bg2"/>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Agile Development</a:t>
            </a:r>
            <a:endParaRPr lang="en-GB" sz="1200" b="1" kern="0" dirty="0">
              <a:solidFill>
                <a:sysClr val="window" lastClr="FFFFFF"/>
              </a:solidFill>
              <a:cs typeface="Arial" pitchFamily="34" charset="0"/>
            </a:endParaRPr>
          </a:p>
        </p:txBody>
      </p:sp>
      <p:sp>
        <p:nvSpPr>
          <p:cNvPr id="92" name="Rounded Rectangle 91"/>
          <p:cNvSpPr/>
          <p:nvPr/>
        </p:nvSpPr>
        <p:spPr>
          <a:xfrm>
            <a:off x="1771856" y="5911871"/>
            <a:ext cx="7692125" cy="304800"/>
          </a:xfrm>
          <a:prstGeom prst="roundRect">
            <a:avLst/>
          </a:prstGeom>
          <a:gradFill>
            <a:gsLst>
              <a:gs pos="75000">
                <a:schemeClr val="bg2"/>
              </a:gs>
              <a:gs pos="100000">
                <a:schemeClr val="bg2">
                  <a:lumMod val="20000"/>
                  <a:lumOff val="80000"/>
                </a:schemeClr>
              </a:gs>
            </a:gsLst>
            <a:lin ang="16200000" scaled="1"/>
          </a:gradFill>
          <a:ln w="25400" cap="flat" cmpd="sng" algn="ctr">
            <a:solidFill>
              <a:schemeClr val="bg2"/>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Delivery Orchestration (</a:t>
            </a:r>
            <a:r>
              <a:rPr lang="en-GB" sz="1200" b="1" kern="0" dirty="0" err="1" smtClean="0">
                <a:solidFill>
                  <a:sysClr val="window" lastClr="FFFFFF"/>
                </a:solidFill>
                <a:cs typeface="Arial" pitchFamily="34" charset="0"/>
              </a:rPr>
              <a:t>ServiceNow</a:t>
            </a:r>
            <a:r>
              <a:rPr lang="en-GB" sz="1200" b="1" kern="0" dirty="0" smtClean="0">
                <a:solidFill>
                  <a:sysClr val="window" lastClr="FFFFFF"/>
                </a:solidFill>
                <a:cs typeface="Arial" pitchFamily="34" charset="0"/>
              </a:rPr>
              <a:t>)</a:t>
            </a:r>
            <a:endParaRPr lang="en-GB" sz="1200" b="1" kern="0" dirty="0">
              <a:solidFill>
                <a:sysClr val="window" lastClr="FFFFFF"/>
              </a:solidFill>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Agile</a:t>
            </a:r>
            <a:r>
              <a:rPr lang="fi-FI" dirty="0" smtClean="0"/>
              <a:t> </a:t>
            </a:r>
            <a:r>
              <a:rPr lang="fi-FI" dirty="0" err="1" smtClean="0"/>
              <a:t>Development</a:t>
            </a:r>
            <a:endParaRPr lang="en-US" dirty="0"/>
          </a:p>
        </p:txBody>
      </p:sp>
      <p:sp>
        <p:nvSpPr>
          <p:cNvPr id="6" name="Rounded Rectangle 5"/>
          <p:cNvSpPr/>
          <p:nvPr/>
        </p:nvSpPr>
        <p:spPr>
          <a:xfrm>
            <a:off x="409433" y="141224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endParaRPr lang="en-US" sz="2400" b="1" i="1" dirty="0" smtClean="0">
              <a:solidFill>
                <a:schemeClr val="tx2">
                  <a:lumMod val="50000"/>
                </a:schemeClr>
              </a:solidFill>
            </a:endParaRPr>
          </a:p>
        </p:txBody>
      </p:sp>
      <p:sp>
        <p:nvSpPr>
          <p:cNvPr id="14" name="Rectangle 13"/>
          <p:cNvSpPr/>
          <p:nvPr/>
        </p:nvSpPr>
        <p:spPr>
          <a:xfrm>
            <a:off x="3234521" y="1276350"/>
            <a:ext cx="6250673" cy="1535089"/>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0" indent="-274320" defTabSz="914400">
              <a:spcBef>
                <a:spcPts val="300"/>
              </a:spcBef>
              <a:spcAft>
                <a:spcPts val="300"/>
              </a:spcAft>
              <a:buClr>
                <a:schemeClr val="accent5"/>
              </a:buClr>
              <a:buFont typeface="Wingdings" pitchFamily="2" charset="2"/>
              <a:buChar char="§"/>
              <a:defRPr/>
            </a:pPr>
            <a:r>
              <a:rPr lang="en-US" sz="1600" kern="0" dirty="0" smtClean="0">
                <a:solidFill>
                  <a:sysClr val="windowText" lastClr="000000"/>
                </a:solidFill>
              </a:rPr>
              <a:t>Agile software development is a group of software development methods in which requirements and solutions evolve through collaboration between self-organizing, cross-functional teams. It promotes adaptive planning, evolutionary development, early delivery, continuous improvement, and encourages rapid and flexible response to change.</a:t>
            </a:r>
            <a:endParaRPr lang="en-GB" sz="1600" kern="0" dirty="0" smtClean="0">
              <a:solidFill>
                <a:sysClr val="windowText" lastClr="000000"/>
              </a:solidFill>
            </a:endParaRPr>
          </a:p>
        </p:txBody>
      </p:sp>
      <p:sp>
        <p:nvSpPr>
          <p:cNvPr id="15" name="Rectangle 14"/>
          <p:cNvSpPr/>
          <p:nvPr/>
        </p:nvSpPr>
        <p:spPr>
          <a:xfrm>
            <a:off x="3234521" y="3058238"/>
            <a:ext cx="6250673" cy="290583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How coding is managed</a:t>
            </a:r>
          </a:p>
          <a:p>
            <a:pPr marL="355600" indent="-355600">
              <a:buClr>
                <a:schemeClr val="accent5"/>
              </a:buClr>
              <a:buFont typeface="Wingdings" pitchFamily="2" charset="2"/>
              <a:buChar char="§"/>
            </a:pPr>
            <a:r>
              <a:rPr lang="en-US" sz="1600" dirty="0" smtClean="0">
                <a:solidFill>
                  <a:schemeClr val="tx2">
                    <a:lumMod val="50000"/>
                  </a:schemeClr>
                </a:solidFill>
              </a:rPr>
              <a:t>Daily stand up and Scrum meetings</a:t>
            </a:r>
          </a:p>
          <a:p>
            <a:pPr marL="355600" indent="-355600">
              <a:buClr>
                <a:schemeClr val="accent5"/>
              </a:buClr>
              <a:buFont typeface="Wingdings" pitchFamily="2" charset="2"/>
              <a:buChar char="§"/>
            </a:pPr>
            <a:r>
              <a:rPr lang="en-US" sz="1600" dirty="0" smtClean="0">
                <a:solidFill>
                  <a:schemeClr val="tx2">
                    <a:lumMod val="50000"/>
                  </a:schemeClr>
                </a:solidFill>
              </a:rPr>
              <a:t>Managing back log</a:t>
            </a:r>
          </a:p>
          <a:p>
            <a:pPr marL="355600" indent="-355600">
              <a:buClr>
                <a:schemeClr val="accent5"/>
              </a:buClr>
              <a:buFont typeface="Wingdings" pitchFamily="2" charset="2"/>
              <a:buChar char="§"/>
            </a:pPr>
            <a:r>
              <a:rPr lang="en-US" sz="1600" dirty="0" smtClean="0">
                <a:solidFill>
                  <a:schemeClr val="tx2">
                    <a:lumMod val="50000"/>
                  </a:schemeClr>
                </a:solidFill>
              </a:rPr>
              <a:t>Change management (SCM)</a:t>
            </a:r>
          </a:p>
          <a:p>
            <a:pPr marL="355600" indent="-355600">
              <a:buClr>
                <a:schemeClr val="accent5"/>
              </a:buClr>
              <a:buFont typeface="Wingdings" pitchFamily="2" charset="2"/>
              <a:buChar char="§"/>
            </a:pPr>
            <a:r>
              <a:rPr lang="en-US" sz="1600" dirty="0" smtClean="0">
                <a:solidFill>
                  <a:schemeClr val="tx2">
                    <a:lumMod val="50000"/>
                  </a:schemeClr>
                </a:solidFill>
              </a:rPr>
              <a:t>ALM</a:t>
            </a:r>
          </a:p>
          <a:p>
            <a:pPr marL="355600" indent="-355600">
              <a:buClr>
                <a:schemeClr val="accent5"/>
              </a:buClr>
              <a:buFont typeface="Wingdings" pitchFamily="2" charset="2"/>
              <a:buChar char="§"/>
            </a:pP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smtClean="0">
                <a:solidFill>
                  <a:schemeClr val="tx2">
                    <a:lumMod val="50000"/>
                  </a:schemeClr>
                </a:solidFill>
              </a:rPr>
              <a:t>Ari Paajanen: </a:t>
            </a:r>
            <a:r>
              <a:rPr lang="en-US" sz="1600" dirty="0" err="1" smtClean="0">
                <a:solidFill>
                  <a:schemeClr val="tx2">
                    <a:lumMod val="50000"/>
                  </a:schemeClr>
                </a:solidFill>
              </a:rPr>
              <a:t>Mitä</a:t>
            </a:r>
            <a:r>
              <a:rPr lang="en-US" sz="1600" dirty="0" smtClean="0">
                <a:solidFill>
                  <a:schemeClr val="tx2">
                    <a:lumMod val="50000"/>
                  </a:schemeClr>
                </a:solidFill>
              </a:rPr>
              <a:t> </a:t>
            </a:r>
            <a:r>
              <a:rPr lang="en-US" sz="1600" dirty="0" err="1" smtClean="0">
                <a:solidFill>
                  <a:schemeClr val="tx2">
                    <a:lumMod val="50000"/>
                  </a:schemeClr>
                </a:solidFill>
              </a:rPr>
              <a:t>työkaluja</a:t>
            </a:r>
            <a:r>
              <a:rPr lang="en-US" sz="1600" dirty="0" smtClean="0">
                <a:solidFill>
                  <a:schemeClr val="tx2">
                    <a:lumMod val="50000"/>
                  </a:schemeClr>
                </a:solidFill>
              </a:rPr>
              <a:t> </a:t>
            </a:r>
            <a:r>
              <a:rPr lang="en-US" sz="1600" dirty="0" err="1" smtClean="0">
                <a:solidFill>
                  <a:schemeClr val="tx2">
                    <a:lumMod val="50000"/>
                  </a:schemeClr>
                </a:solidFill>
              </a:rPr>
              <a:t>käytettiin</a:t>
            </a:r>
            <a:r>
              <a:rPr lang="en-US" sz="1600" dirty="0" smtClean="0">
                <a:solidFill>
                  <a:schemeClr val="tx2">
                    <a:lumMod val="50000"/>
                  </a:schemeClr>
                </a:solidFill>
              </a:rPr>
              <a:t> </a:t>
            </a:r>
            <a:r>
              <a:rPr lang="en-US" sz="1600" dirty="0" err="1" smtClean="0">
                <a:solidFill>
                  <a:schemeClr val="tx2">
                    <a:lumMod val="50000"/>
                  </a:schemeClr>
                </a:solidFill>
              </a:rPr>
              <a:t>Fosterissa</a:t>
            </a:r>
            <a:r>
              <a:rPr lang="en-US" sz="1600" dirty="0" smtClean="0">
                <a:solidFill>
                  <a:schemeClr val="tx2">
                    <a:lumMod val="50000"/>
                  </a:schemeClr>
                </a:solidFill>
              </a:rPr>
              <a:t>??</a:t>
            </a:r>
            <a:br>
              <a:rPr lang="en-US" sz="1600" dirty="0" smtClean="0">
                <a:solidFill>
                  <a:schemeClr val="tx2">
                    <a:lumMod val="50000"/>
                  </a:schemeClr>
                </a:solidFill>
              </a:rPr>
            </a:br>
            <a:r>
              <a:rPr lang="en-US" sz="1600" dirty="0" smtClean="0">
                <a:solidFill>
                  <a:schemeClr val="tx2">
                    <a:lumMod val="50000"/>
                  </a:schemeClr>
                </a:solidFill>
              </a:rPr>
              <a:t>Sanna Virtanen / Tommi </a:t>
            </a:r>
            <a:r>
              <a:rPr lang="en-US" sz="1600" dirty="0" err="1" smtClean="0">
                <a:solidFill>
                  <a:schemeClr val="tx2">
                    <a:lumMod val="50000"/>
                  </a:schemeClr>
                </a:solidFill>
              </a:rPr>
              <a:t>Lehto</a:t>
            </a:r>
            <a:r>
              <a:rPr lang="en-US" sz="1600" dirty="0" smtClean="0">
                <a:solidFill>
                  <a:schemeClr val="tx2">
                    <a:lumMod val="50000"/>
                  </a:schemeClr>
                </a:solidFill>
              </a:rPr>
              <a:t> -&gt; </a:t>
            </a:r>
            <a:r>
              <a:rPr lang="en-US" sz="1600" dirty="0" err="1" smtClean="0">
                <a:solidFill>
                  <a:schemeClr val="tx2">
                    <a:lumMod val="50000"/>
                  </a:schemeClr>
                </a:solidFill>
              </a:rPr>
              <a:t>Meidän</a:t>
            </a:r>
            <a:r>
              <a:rPr lang="en-US" sz="1600" dirty="0" smtClean="0">
                <a:solidFill>
                  <a:schemeClr val="tx2">
                    <a:lumMod val="50000"/>
                  </a:schemeClr>
                </a:solidFill>
              </a:rPr>
              <a:t> </a:t>
            </a:r>
            <a:r>
              <a:rPr lang="en-US" sz="1600" dirty="0" err="1" smtClean="0">
                <a:solidFill>
                  <a:schemeClr val="tx2">
                    <a:lumMod val="50000"/>
                  </a:schemeClr>
                </a:solidFill>
              </a:rPr>
              <a:t>agileprojektityökalut</a:t>
            </a:r>
            <a:endParaRPr lang="en-US" sz="1600" dirty="0" smtClean="0">
              <a:solidFill>
                <a:schemeClr val="tx2">
                  <a:lumMod val="50000"/>
                </a:schemeClr>
              </a:solidFill>
            </a:endParaRP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Continuous</a:t>
            </a:r>
            <a:r>
              <a:rPr lang="fi-FI" dirty="0" smtClean="0"/>
              <a:t> </a:t>
            </a:r>
            <a:r>
              <a:rPr lang="fi-FI" dirty="0" err="1" smtClean="0"/>
              <a:t>Integration</a:t>
            </a:r>
            <a:endParaRPr lang="en-US" dirty="0"/>
          </a:p>
        </p:txBody>
      </p:sp>
      <p:sp>
        <p:nvSpPr>
          <p:cNvPr id="6" name="Rounded Rectangle 5"/>
          <p:cNvSpPr/>
          <p:nvPr/>
        </p:nvSpPr>
        <p:spPr>
          <a:xfrm>
            <a:off x="409433" y="1416820"/>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 –Why?</a:t>
            </a:r>
          </a:p>
        </p:txBody>
      </p:sp>
      <p:sp>
        <p:nvSpPr>
          <p:cNvPr id="8" name="Rounded Rectangle 7"/>
          <p:cNvSpPr/>
          <p:nvPr/>
        </p:nvSpPr>
        <p:spPr>
          <a:xfrm>
            <a:off x="409433" y="30582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r>
              <a:rPr lang="en-US" sz="2400" b="1" i="1" dirty="0" smtClean="0">
                <a:solidFill>
                  <a:schemeClr val="tx2">
                    <a:lumMod val="50000"/>
                  </a:schemeClr>
                </a:solidFill>
              </a:rPr>
              <a:t> –What?</a:t>
            </a:r>
          </a:p>
        </p:txBody>
      </p:sp>
      <p:sp>
        <p:nvSpPr>
          <p:cNvPr id="14" name="Rectangle 13"/>
          <p:cNvSpPr/>
          <p:nvPr/>
        </p:nvSpPr>
        <p:spPr>
          <a:xfrm>
            <a:off x="3234521" y="1219200"/>
            <a:ext cx="6250673" cy="1470319"/>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90500" lvl="0" indent="-190500">
              <a:lnSpc>
                <a:spcPct val="90000"/>
              </a:lnSpc>
              <a:spcBef>
                <a:spcPct val="30000"/>
              </a:spcBef>
              <a:buFontTx/>
              <a:buChar char="•"/>
              <a:defRPr/>
            </a:pPr>
            <a:r>
              <a:rPr lang="en-US" sz="1600" kern="0" dirty="0" smtClean="0">
                <a:solidFill>
                  <a:sysClr val="windowText" lastClr="000000"/>
                </a:solidFill>
              </a:rPr>
              <a:t>Improve code quality by minimizing the time between merging code snippets done by individual developers</a:t>
            </a:r>
          </a:p>
          <a:p>
            <a:pPr marL="190500" lvl="0" indent="-190500">
              <a:lnSpc>
                <a:spcPct val="90000"/>
              </a:lnSpc>
              <a:spcBef>
                <a:spcPct val="30000"/>
              </a:spcBef>
              <a:buFontTx/>
              <a:buChar char="•"/>
              <a:defRPr/>
            </a:pPr>
            <a:r>
              <a:rPr lang="en-US" sz="1600" kern="0" dirty="0" smtClean="0">
                <a:solidFill>
                  <a:sysClr val="windowText" lastClr="000000"/>
                </a:solidFill>
              </a:rPr>
              <a:t>Monitor code quality by testing (compiling) it daily</a:t>
            </a:r>
          </a:p>
          <a:p>
            <a:pPr marL="190500" lvl="0" indent="-190500">
              <a:lnSpc>
                <a:spcPct val="90000"/>
              </a:lnSpc>
              <a:spcBef>
                <a:spcPct val="30000"/>
              </a:spcBef>
              <a:buFontTx/>
              <a:buChar char="•"/>
              <a:defRPr/>
            </a:pPr>
            <a:r>
              <a:rPr lang="en-US" sz="1600" kern="0" dirty="0" smtClean="0">
                <a:solidFill>
                  <a:sysClr val="windowText" lastClr="000000"/>
                </a:solidFill>
              </a:rPr>
              <a:t>Enforce code quality by not allowing commits for code that does not compile</a:t>
            </a:r>
          </a:p>
        </p:txBody>
      </p:sp>
      <p:sp>
        <p:nvSpPr>
          <p:cNvPr id="15" name="Rectangle 14"/>
          <p:cNvSpPr/>
          <p:nvPr/>
        </p:nvSpPr>
        <p:spPr>
          <a:xfrm>
            <a:off x="3258905" y="2777822"/>
            <a:ext cx="6250673" cy="162349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Commit </a:t>
            </a:r>
            <a:r>
              <a:rPr lang="en-US" sz="1600" dirty="0" smtClean="0">
                <a:solidFill>
                  <a:schemeClr val="tx2">
                    <a:lumMod val="50000"/>
                  </a:schemeClr>
                </a:solidFill>
              </a:rPr>
              <a:t>code to central repository several times a day</a:t>
            </a:r>
          </a:p>
          <a:p>
            <a:pPr marL="355600" indent="-355600">
              <a:buClr>
                <a:schemeClr val="accent5"/>
              </a:buClr>
              <a:buFont typeface="Wingdings" pitchFamily="2" charset="2"/>
              <a:buChar char="§"/>
            </a:pPr>
            <a:r>
              <a:rPr lang="en-US" sz="1600" dirty="0" smtClean="0">
                <a:solidFill>
                  <a:schemeClr val="tx2">
                    <a:lumMod val="50000"/>
                  </a:schemeClr>
                </a:solidFill>
              </a:rPr>
              <a:t>Check-in is verified by an automated build</a:t>
            </a:r>
          </a:p>
          <a:p>
            <a:pPr marL="355600" indent="-355600">
              <a:buClr>
                <a:schemeClr val="accent5"/>
              </a:buClr>
              <a:buFont typeface="Wingdings" pitchFamily="2" charset="2"/>
              <a:buChar char="§"/>
            </a:pPr>
            <a:r>
              <a:rPr lang="en-US" sz="1600" dirty="0" smtClean="0">
                <a:solidFill>
                  <a:schemeClr val="tx2">
                    <a:lumMod val="50000"/>
                  </a:schemeClr>
                </a:solidFill>
              </a:rPr>
              <a:t>Run </a:t>
            </a:r>
            <a:r>
              <a:rPr lang="en-US" sz="1600" dirty="0" smtClean="0">
                <a:solidFill>
                  <a:schemeClr val="tx2">
                    <a:lumMod val="50000"/>
                  </a:schemeClr>
                </a:solidFill>
              </a:rPr>
              <a:t>Code Review tools </a:t>
            </a:r>
            <a:r>
              <a:rPr lang="en-US" sz="1600" dirty="0" smtClean="0">
                <a:solidFill>
                  <a:schemeClr val="tx2">
                    <a:lumMod val="50000"/>
                  </a:schemeClr>
                </a:solidFill>
              </a:rPr>
              <a:t>to perform static code analysis </a:t>
            </a:r>
          </a:p>
          <a:p>
            <a:pPr marL="355600" indent="-355600">
              <a:buClr>
                <a:schemeClr val="accent5"/>
              </a:buClr>
              <a:buFont typeface="Wingdings" pitchFamily="2" charset="2"/>
              <a:buChar char="§"/>
            </a:pPr>
            <a:r>
              <a:rPr lang="en-US" sz="1600" dirty="0" smtClean="0">
                <a:solidFill>
                  <a:schemeClr val="tx2">
                    <a:lumMod val="50000"/>
                  </a:schemeClr>
                </a:solidFill>
              </a:rPr>
              <a:t>Jenkins (</a:t>
            </a:r>
            <a:r>
              <a:rPr lang="en-US" sz="1600" dirty="0" smtClean="0">
                <a:solidFill>
                  <a:schemeClr val="tx2">
                    <a:lumMod val="50000"/>
                  </a:schemeClr>
                </a:solidFill>
              </a:rPr>
              <a:t>job having Build files) </a:t>
            </a:r>
            <a:r>
              <a:rPr lang="en-US" sz="1600" dirty="0" smtClean="0">
                <a:solidFill>
                  <a:schemeClr val="tx2">
                    <a:lumMod val="50000"/>
                  </a:schemeClr>
                </a:solidFill>
              </a:rPr>
              <a:t>to create the binaries (war, ear) for deployments on to the Application Servers including </a:t>
            </a:r>
            <a:r>
              <a:rPr lang="en-US" sz="1600" dirty="0" smtClean="0">
                <a:solidFill>
                  <a:schemeClr val="tx2">
                    <a:lumMod val="50000"/>
                  </a:schemeClr>
                </a:solidFill>
              </a:rPr>
              <a:t>packaging the different modules/applications</a:t>
            </a:r>
            <a:endParaRPr lang="en-US" sz="1600" dirty="0" smtClean="0">
              <a:solidFill>
                <a:schemeClr val="tx2">
                  <a:lumMod val="50000"/>
                </a:schemeClr>
              </a:solidFill>
            </a:endParaRPr>
          </a:p>
        </p:txBody>
      </p:sp>
      <p:sp>
        <p:nvSpPr>
          <p:cNvPr id="12" name="Rounded Rectangular Callout 11"/>
          <p:cNvSpPr/>
          <p:nvPr/>
        </p:nvSpPr>
        <p:spPr>
          <a:xfrm>
            <a:off x="409433" y="4864608"/>
            <a:ext cx="2729552" cy="1194817"/>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
        <p:nvSpPr>
          <p:cNvPr id="9" name="Rectangle 8"/>
          <p:cNvSpPr/>
          <p:nvPr/>
        </p:nvSpPr>
        <p:spPr>
          <a:xfrm>
            <a:off x="7363967" y="180975"/>
            <a:ext cx="1995419" cy="821164"/>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Seetesh</a:t>
            </a:r>
          </a:p>
        </p:txBody>
      </p:sp>
      <p:sp>
        <p:nvSpPr>
          <p:cNvPr id="10" name="Rectangle 9"/>
          <p:cNvSpPr/>
          <p:nvPr/>
        </p:nvSpPr>
        <p:spPr>
          <a:xfrm>
            <a:off x="3258905" y="4514401"/>
            <a:ext cx="6250673" cy="2111951"/>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pP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smtClean="0">
                <a:solidFill>
                  <a:schemeClr val="tx2">
                    <a:lumMod val="50000"/>
                  </a:schemeClr>
                </a:solidFill>
              </a:rPr>
              <a:t>Maven </a:t>
            </a:r>
            <a:r>
              <a:rPr lang="en-US" sz="1600" dirty="0" smtClean="0">
                <a:solidFill>
                  <a:schemeClr val="tx2">
                    <a:lumMod val="50000"/>
                  </a:schemeClr>
                </a:solidFill>
              </a:rPr>
              <a:t>or </a:t>
            </a:r>
            <a:r>
              <a:rPr lang="en-US" sz="1600" dirty="0" smtClean="0">
                <a:solidFill>
                  <a:schemeClr val="tx2">
                    <a:lumMod val="50000"/>
                  </a:schemeClr>
                </a:solidFill>
              </a:rPr>
              <a:t>Ant - </a:t>
            </a:r>
            <a:r>
              <a:rPr lang="en-US" sz="1600" dirty="0" smtClean="0">
                <a:solidFill>
                  <a:schemeClr val="tx2">
                    <a:lumMod val="50000"/>
                  </a:schemeClr>
                </a:solidFill>
              </a:rPr>
              <a:t>Build</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smtClean="0">
                <a:solidFill>
                  <a:schemeClr val="tx2">
                    <a:lumMod val="50000"/>
                  </a:schemeClr>
                </a:solidFill>
              </a:rPr>
              <a:t>Jenkins or Bamboo</a:t>
            </a:r>
            <a:r>
              <a:rPr lang="en-US" sz="1600" dirty="0" smtClean="0">
                <a:solidFill>
                  <a:schemeClr val="tx2">
                    <a:lumMod val="50000"/>
                  </a:schemeClr>
                </a:solidFill>
              </a:rPr>
              <a:t> – Build Server</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smtClean="0">
                <a:solidFill>
                  <a:schemeClr val="tx2">
                    <a:lumMod val="50000"/>
                  </a:schemeClr>
                </a:solidFill>
              </a:rPr>
              <a:t>Scripts </a:t>
            </a:r>
            <a:r>
              <a:rPr lang="en-US" sz="1600" dirty="0" smtClean="0">
                <a:solidFill>
                  <a:schemeClr val="tx2">
                    <a:lumMod val="50000"/>
                  </a:schemeClr>
                </a:solidFill>
              </a:rPr>
              <a:t>in </a:t>
            </a:r>
            <a:r>
              <a:rPr lang="en-US" sz="1600" dirty="0" smtClean="0">
                <a:solidFill>
                  <a:schemeClr val="tx2">
                    <a:lumMod val="50000"/>
                  </a:schemeClr>
                </a:solidFill>
              </a:rPr>
              <a:t>Jenkins </a:t>
            </a:r>
            <a:r>
              <a:rPr lang="en-US" sz="1600" dirty="0" smtClean="0">
                <a:solidFill>
                  <a:schemeClr val="tx2">
                    <a:lumMod val="50000"/>
                  </a:schemeClr>
                </a:solidFill>
              </a:rPr>
              <a:t> </a:t>
            </a:r>
            <a:r>
              <a:rPr lang="en-US" sz="1600" dirty="0" smtClean="0">
                <a:solidFill>
                  <a:schemeClr val="tx2">
                    <a:lumMod val="50000"/>
                  </a:schemeClr>
                </a:solidFill>
              </a:rPr>
              <a:t>- </a:t>
            </a:r>
            <a:r>
              <a:rPr lang="en-US" sz="1600" dirty="0" smtClean="0">
                <a:solidFill>
                  <a:schemeClr val="tx2">
                    <a:lumMod val="50000"/>
                  </a:schemeClr>
                </a:solidFill>
              </a:rPr>
              <a:t>Deploy</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smtClean="0">
                <a:solidFill>
                  <a:schemeClr val="tx2">
                    <a:lumMod val="50000"/>
                  </a:schemeClr>
                </a:solidFill>
              </a:rPr>
              <a:t>GIT </a:t>
            </a:r>
            <a:r>
              <a:rPr lang="en-US" sz="1600" dirty="0" smtClean="0">
                <a:solidFill>
                  <a:schemeClr val="tx2">
                    <a:lumMod val="50000"/>
                  </a:schemeClr>
                </a:solidFill>
              </a:rPr>
              <a:t>or </a:t>
            </a:r>
            <a:r>
              <a:rPr lang="en-US" sz="1600" dirty="0" smtClean="0">
                <a:solidFill>
                  <a:schemeClr val="tx2">
                    <a:lumMod val="50000"/>
                  </a:schemeClr>
                </a:solidFill>
              </a:rPr>
              <a:t>SVN - Configuration </a:t>
            </a:r>
            <a:r>
              <a:rPr lang="en-US" sz="1600" dirty="0" smtClean="0">
                <a:solidFill>
                  <a:schemeClr val="tx2">
                    <a:lumMod val="50000"/>
                  </a:schemeClr>
                </a:solidFill>
              </a:rPr>
              <a:t>Management/Repository</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smtClean="0">
                <a:solidFill>
                  <a:schemeClr val="tx2">
                    <a:lumMod val="50000"/>
                  </a:schemeClr>
                </a:solidFill>
              </a:rPr>
              <a:t>CAST, </a:t>
            </a:r>
            <a:r>
              <a:rPr lang="en-US" sz="1600" dirty="0" err="1" smtClean="0">
                <a:solidFill>
                  <a:schemeClr val="tx2">
                    <a:lumMod val="50000"/>
                  </a:schemeClr>
                </a:solidFill>
              </a:rPr>
              <a:t>SonarQube</a:t>
            </a:r>
            <a:r>
              <a:rPr lang="en-US" sz="1600" dirty="0" smtClean="0">
                <a:solidFill>
                  <a:schemeClr val="tx2">
                    <a:lumMod val="50000"/>
                  </a:schemeClr>
                </a:solidFill>
              </a:rPr>
              <a:t>, </a:t>
            </a:r>
            <a:r>
              <a:rPr lang="en-US" sz="1600" dirty="0" err="1" smtClean="0">
                <a:solidFill>
                  <a:schemeClr val="tx2">
                    <a:lumMod val="50000"/>
                  </a:schemeClr>
                </a:solidFill>
              </a:rPr>
              <a:t>CheckStyle</a:t>
            </a:r>
            <a:r>
              <a:rPr lang="en-US" sz="1600" dirty="0" smtClean="0">
                <a:solidFill>
                  <a:schemeClr val="tx2">
                    <a:lumMod val="50000"/>
                  </a:schemeClr>
                </a:solidFill>
              </a:rPr>
              <a:t> – Code Review</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err="1" smtClean="0">
                <a:solidFill>
                  <a:schemeClr val="tx2">
                    <a:lumMod val="50000"/>
                  </a:schemeClr>
                </a:solidFill>
              </a:rPr>
              <a:t>uDeploy</a:t>
            </a:r>
            <a:r>
              <a:rPr lang="en-US" sz="1600" dirty="0" smtClean="0">
                <a:solidFill>
                  <a:schemeClr val="tx2">
                    <a:lumMod val="50000"/>
                  </a:schemeClr>
                </a:solidFill>
              </a:rPr>
              <a:t>, </a:t>
            </a:r>
            <a:r>
              <a:rPr lang="en-US" sz="1600" dirty="0" err="1" smtClean="0">
                <a:solidFill>
                  <a:schemeClr val="tx2">
                    <a:lumMod val="50000"/>
                  </a:schemeClr>
                </a:solidFill>
              </a:rPr>
              <a:t>Nolio</a:t>
            </a:r>
            <a:r>
              <a:rPr lang="en-US" sz="1600" dirty="0" smtClean="0">
                <a:solidFill>
                  <a:schemeClr val="tx2">
                    <a:lumMod val="50000"/>
                  </a:schemeClr>
                </a:solidFill>
              </a:rPr>
              <a:t> Zero Touch Deployment - Automated </a:t>
            </a:r>
            <a:r>
              <a:rPr lang="en-US" sz="1600" dirty="0" smtClean="0">
                <a:solidFill>
                  <a:schemeClr val="tx2">
                    <a:lumMod val="50000"/>
                  </a:schemeClr>
                </a:solidFill>
              </a:rPr>
              <a:t>release </a:t>
            </a:r>
            <a:r>
              <a:rPr lang="en-US" sz="1600" dirty="0" smtClean="0">
                <a:solidFill>
                  <a:schemeClr val="tx2">
                    <a:lumMod val="50000"/>
                  </a:schemeClr>
                </a:solidFill>
              </a:rPr>
              <a:t>mgmt</a:t>
            </a:r>
          </a:p>
          <a:p>
            <a:pPr marL="355600" indent="-355600">
              <a:buClr>
                <a:schemeClr val="accent5"/>
              </a:buClr>
              <a:buFont typeface="Wingdings" pitchFamily="2" charset="2"/>
              <a:buChar char="§"/>
            </a:pPr>
            <a:r>
              <a:rPr lang="en-US" sz="1600" dirty="0" smtClean="0">
                <a:solidFill>
                  <a:schemeClr val="tx2">
                    <a:lumMod val="50000"/>
                  </a:schemeClr>
                </a:solidFill>
              </a:rPr>
              <a:t>Package</a:t>
            </a:r>
            <a:endParaRPr lang="en-US" sz="1600" dirty="0" smtClean="0">
              <a:solidFill>
                <a:schemeClr val="tx2">
                  <a:lumMod val="50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Continuous</a:t>
            </a:r>
            <a:r>
              <a:rPr lang="fi-FI" dirty="0" smtClean="0"/>
              <a:t> </a:t>
            </a:r>
            <a:r>
              <a:rPr lang="fi-FI" dirty="0" err="1" smtClean="0"/>
              <a:t>Delivery</a:t>
            </a:r>
            <a:endParaRPr lang="en-US" dirty="0"/>
          </a:p>
        </p:txBody>
      </p:sp>
      <p:sp>
        <p:nvSpPr>
          <p:cNvPr id="6" name="Rounded Rectangle 5"/>
          <p:cNvSpPr/>
          <p:nvPr/>
        </p:nvSpPr>
        <p:spPr>
          <a:xfrm>
            <a:off x="409433" y="1429012"/>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 –Why?</a:t>
            </a:r>
          </a:p>
        </p:txBody>
      </p:sp>
      <p:sp>
        <p:nvSpPr>
          <p:cNvPr id="8" name="Rounded Rectangle 7"/>
          <p:cNvSpPr/>
          <p:nvPr/>
        </p:nvSpPr>
        <p:spPr>
          <a:xfrm>
            <a:off x="409433" y="3058238"/>
            <a:ext cx="2729552" cy="1379650"/>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r>
              <a:rPr lang="en-US" sz="2400" b="1" i="1" dirty="0" smtClean="0">
                <a:solidFill>
                  <a:schemeClr val="tx2">
                    <a:lumMod val="50000"/>
                  </a:schemeClr>
                </a:solidFill>
              </a:rPr>
              <a:t> –What?</a:t>
            </a:r>
          </a:p>
        </p:txBody>
      </p:sp>
      <p:sp>
        <p:nvSpPr>
          <p:cNvPr id="14" name="Rectangle 13"/>
          <p:cNvSpPr/>
          <p:nvPr/>
        </p:nvSpPr>
        <p:spPr>
          <a:xfrm>
            <a:off x="3415210" y="1365503"/>
            <a:ext cx="6250673" cy="1445935"/>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90500" lvl="0" indent="-190500">
              <a:lnSpc>
                <a:spcPct val="90000"/>
              </a:lnSpc>
              <a:spcBef>
                <a:spcPct val="30000"/>
              </a:spcBef>
              <a:buFont typeface="Arial" pitchFamily="34" charset="0"/>
              <a:buChar char="•"/>
              <a:defRPr/>
            </a:pPr>
            <a:r>
              <a:rPr lang="en-US" sz="1600" kern="0" dirty="0" smtClean="0">
                <a:solidFill>
                  <a:sysClr val="windowText" lastClr="000000"/>
                </a:solidFill>
              </a:rPr>
              <a:t>Manage, plan and control the storage of binaries used for</a:t>
            </a:r>
          </a:p>
          <a:p>
            <a:pPr marL="190500" lvl="0" indent="-190500">
              <a:lnSpc>
                <a:spcPct val="90000"/>
              </a:lnSpc>
              <a:spcBef>
                <a:spcPct val="30000"/>
              </a:spcBef>
              <a:defRPr/>
            </a:pPr>
            <a:r>
              <a:rPr lang="en-US" sz="1600" kern="0" dirty="0" smtClean="0">
                <a:solidFill>
                  <a:sysClr val="windowText" lastClr="000000"/>
                </a:solidFill>
              </a:rPr>
              <a:t>    deployments </a:t>
            </a:r>
            <a:r>
              <a:rPr lang="en-US" sz="1600" kern="0" dirty="0" smtClean="0">
                <a:solidFill>
                  <a:sysClr val="windowText" lastClr="000000"/>
                </a:solidFill>
              </a:rPr>
              <a:t>relying on the software release cycles. </a:t>
            </a:r>
          </a:p>
          <a:p>
            <a:pPr marL="190500" lvl="0" indent="-190500">
              <a:lnSpc>
                <a:spcPct val="90000"/>
              </a:lnSpc>
              <a:spcBef>
                <a:spcPct val="30000"/>
              </a:spcBef>
              <a:buFont typeface="Arial" pitchFamily="34" charset="0"/>
              <a:buChar char="•"/>
              <a:defRPr/>
            </a:pPr>
            <a:r>
              <a:rPr lang="en-US" sz="1600" kern="0" dirty="0" smtClean="0">
                <a:solidFill>
                  <a:sysClr val="windowText" lastClr="000000"/>
                </a:solidFill>
              </a:rPr>
              <a:t>It also controls the flow of binary artifacts from development to</a:t>
            </a:r>
          </a:p>
          <a:p>
            <a:pPr marL="190500" lvl="0" indent="-190500">
              <a:lnSpc>
                <a:spcPct val="90000"/>
              </a:lnSpc>
              <a:spcBef>
                <a:spcPct val="30000"/>
              </a:spcBef>
              <a:defRPr/>
            </a:pPr>
            <a:r>
              <a:rPr lang="en-US" sz="1600" kern="0" dirty="0" smtClean="0">
                <a:solidFill>
                  <a:sysClr val="windowText" lastClr="000000"/>
                </a:solidFill>
              </a:rPr>
              <a:t>    production </a:t>
            </a:r>
            <a:r>
              <a:rPr lang="en-US" sz="1600" kern="0" dirty="0" smtClean="0">
                <a:solidFill>
                  <a:sysClr val="windowText" lastClr="000000"/>
                </a:solidFill>
              </a:rPr>
              <a:t>environment.</a:t>
            </a:r>
          </a:p>
          <a:p>
            <a:pPr marL="190500" lvl="0" indent="-190500">
              <a:lnSpc>
                <a:spcPct val="90000"/>
              </a:lnSpc>
              <a:spcBef>
                <a:spcPct val="30000"/>
              </a:spcBef>
              <a:buFont typeface="Arial" pitchFamily="34" charset="0"/>
              <a:buChar char="•"/>
              <a:defRPr/>
            </a:pPr>
            <a:r>
              <a:rPr lang="en-US" sz="1600" kern="0" dirty="0" smtClean="0">
                <a:solidFill>
                  <a:sysClr val="windowText" lastClr="000000"/>
                </a:solidFill>
              </a:rPr>
              <a:t>Automate and improve the process of software delivery.</a:t>
            </a:r>
          </a:p>
        </p:txBody>
      </p:sp>
      <p:sp>
        <p:nvSpPr>
          <p:cNvPr id="15" name="Rectangle 14"/>
          <p:cNvSpPr/>
          <p:nvPr/>
        </p:nvSpPr>
        <p:spPr>
          <a:xfrm>
            <a:off x="3415209" y="3058238"/>
            <a:ext cx="6250673" cy="198925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lvl="0" indent="-355600">
              <a:buClr>
                <a:schemeClr val="accent5"/>
              </a:buClr>
            </a:pPr>
            <a:r>
              <a:rPr lang="en-US" sz="1600" kern="0" dirty="0" smtClean="0">
                <a:solidFill>
                  <a:sysClr val="windowText" lastClr="000000"/>
                </a:solidFill>
              </a:rPr>
              <a:t>	Techniques </a:t>
            </a:r>
            <a:r>
              <a:rPr lang="en-US" sz="1600" kern="0" dirty="0" smtClean="0">
                <a:solidFill>
                  <a:sysClr val="windowText" lastClr="000000"/>
                </a:solidFill>
              </a:rPr>
              <a:t>such as </a:t>
            </a:r>
            <a:r>
              <a:rPr lang="en-US" sz="1600" kern="0" dirty="0" smtClean="0">
                <a:solidFill>
                  <a:sysClr val="windowText" lastClr="000000"/>
                </a:solidFill>
              </a:rPr>
              <a:t>continuous integration, continuous deployment </a:t>
            </a:r>
            <a:r>
              <a:rPr lang="en-US" sz="1600" kern="0" dirty="0" smtClean="0">
                <a:solidFill>
                  <a:sysClr val="windowText" lastClr="000000"/>
                </a:solidFill>
              </a:rPr>
              <a:t>and </a:t>
            </a:r>
            <a:r>
              <a:rPr lang="en-US" sz="1600" kern="0" dirty="0" smtClean="0">
                <a:solidFill>
                  <a:sysClr val="windowText" lastClr="000000"/>
                </a:solidFill>
              </a:rPr>
              <a:t>automated </a:t>
            </a:r>
            <a:r>
              <a:rPr lang="en-US" sz="1600" kern="0" dirty="0" smtClean="0">
                <a:solidFill>
                  <a:sysClr val="windowText" lastClr="000000"/>
                </a:solidFill>
              </a:rPr>
              <a:t>testing </a:t>
            </a:r>
            <a:r>
              <a:rPr lang="en-US" sz="1600" kern="0" dirty="0" smtClean="0">
                <a:solidFill>
                  <a:sysClr val="windowText" lastClr="000000"/>
                </a:solidFill>
              </a:rPr>
              <a:t>allow </a:t>
            </a:r>
            <a:r>
              <a:rPr lang="en-US" sz="1600" kern="0" dirty="0" smtClean="0">
                <a:solidFill>
                  <a:sysClr val="windowText" lastClr="000000"/>
                </a:solidFill>
              </a:rPr>
              <a:t>software to be developed to a high standard and easily </a:t>
            </a:r>
            <a:r>
              <a:rPr lang="en-US" sz="1600" kern="0" dirty="0" smtClean="0">
                <a:solidFill>
                  <a:sysClr val="windowText" lastClr="000000"/>
                </a:solidFill>
              </a:rPr>
              <a:t>packaged and </a:t>
            </a:r>
            <a:r>
              <a:rPr lang="en-US" sz="1600" kern="0" dirty="0" smtClean="0">
                <a:solidFill>
                  <a:sysClr val="windowText" lastClr="000000"/>
                </a:solidFill>
              </a:rPr>
              <a:t>deployed to test environments, resulting in the ability to rapidly, reliably and repeatedly push out enhancements and bug fixes to customers at low risk and with minimal manual overhead. </a:t>
            </a:r>
          </a:p>
        </p:txBody>
      </p:sp>
      <p:sp>
        <p:nvSpPr>
          <p:cNvPr id="12" name="Rounded Rectangular Callout 11"/>
          <p:cNvSpPr/>
          <p:nvPr/>
        </p:nvSpPr>
        <p:spPr>
          <a:xfrm>
            <a:off x="409433" y="5204577"/>
            <a:ext cx="2729552" cy="984817"/>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
        <p:nvSpPr>
          <p:cNvPr id="10" name="Rectangle 9"/>
          <p:cNvSpPr/>
          <p:nvPr/>
        </p:nvSpPr>
        <p:spPr>
          <a:xfrm>
            <a:off x="7359411" y="207263"/>
            <a:ext cx="2306472" cy="79487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Seetesh</a:t>
            </a:r>
          </a:p>
        </p:txBody>
      </p:sp>
      <p:sp>
        <p:nvSpPr>
          <p:cNvPr id="9" name="Rectangle 8"/>
          <p:cNvSpPr/>
          <p:nvPr/>
        </p:nvSpPr>
        <p:spPr>
          <a:xfrm>
            <a:off x="3415210" y="5205984"/>
            <a:ext cx="6250673" cy="98341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Nexus</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err="1" smtClean="0">
                <a:solidFill>
                  <a:schemeClr val="tx2">
                    <a:lumMod val="50000"/>
                  </a:schemeClr>
                </a:solidFill>
              </a:rPr>
              <a:t>Redis</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err="1" smtClean="0">
                <a:solidFill>
                  <a:schemeClr val="tx2">
                    <a:lumMod val="50000"/>
                  </a:schemeClr>
                </a:solidFill>
              </a:rPr>
              <a:t>Artifactory</a:t>
            </a:r>
            <a:r>
              <a:rPr lang="en-US" sz="1600" dirty="0" smtClean="0">
                <a:solidFill>
                  <a:schemeClr val="tx2">
                    <a:lumMod val="50000"/>
                  </a:schemeClr>
                </a:solidFill>
              </a:rPr>
              <a:t> or Jenkins </a:t>
            </a:r>
            <a:r>
              <a:rPr lang="en-US" sz="1600" dirty="0" err="1" smtClean="0">
                <a:solidFill>
                  <a:schemeClr val="tx2">
                    <a:lumMod val="50000"/>
                  </a:schemeClr>
                </a:solidFill>
              </a:rPr>
              <a:t>Plugins</a:t>
            </a:r>
            <a:endParaRPr lang="en-US" sz="1600" dirty="0" smtClean="0">
              <a:solidFill>
                <a:schemeClr val="tx2">
                  <a:lumMod val="50000"/>
                </a:schemeClr>
              </a:solidFill>
            </a:endParaRPr>
          </a:p>
          <a:p>
            <a:pPr marL="355600" indent="-355600">
              <a:buClr>
                <a:schemeClr val="accent5"/>
              </a:buClr>
              <a:buFont typeface="Wingdings" pitchFamily="2" charset="2"/>
              <a:buChar char="§"/>
            </a:pPr>
            <a:endParaRPr lang="en-US" sz="1600" dirty="0" smtClean="0">
              <a:solidFill>
                <a:schemeClr val="tx2">
                  <a:lumMod val="5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t>
            </a:r>
            <a:r>
              <a:rPr lang="en-US" dirty="0" smtClean="0"/>
              <a:t>Automation</a:t>
            </a:r>
            <a:endParaRPr lang="en-US" dirty="0"/>
          </a:p>
        </p:txBody>
      </p:sp>
      <p:sp>
        <p:nvSpPr>
          <p:cNvPr id="6" name="Rounded Rectangle 5"/>
          <p:cNvSpPr/>
          <p:nvPr/>
        </p:nvSpPr>
        <p:spPr>
          <a:xfrm>
            <a:off x="409433" y="162408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 -WHY</a:t>
            </a:r>
          </a:p>
        </p:txBody>
      </p:sp>
      <p:sp>
        <p:nvSpPr>
          <p:cNvPr id="8" name="Rounded Rectangle 7"/>
          <p:cNvSpPr/>
          <p:nvPr/>
        </p:nvSpPr>
        <p:spPr>
          <a:xfrm>
            <a:off x="409433" y="33630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r>
              <a:rPr lang="en-US" sz="2400" b="1" i="1" dirty="0" smtClean="0">
                <a:solidFill>
                  <a:schemeClr val="tx2">
                    <a:lumMod val="50000"/>
                  </a:schemeClr>
                </a:solidFill>
              </a:rPr>
              <a:t> -WHAT</a:t>
            </a:r>
          </a:p>
        </p:txBody>
      </p:sp>
      <p:sp>
        <p:nvSpPr>
          <p:cNvPr id="14" name="Rectangle 13"/>
          <p:cNvSpPr/>
          <p:nvPr/>
        </p:nvSpPr>
        <p:spPr>
          <a:xfrm>
            <a:off x="3234521" y="3058238"/>
            <a:ext cx="6250673" cy="1643966"/>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0" indent="-274320" defTabSz="914400">
              <a:spcBef>
                <a:spcPts val="300"/>
              </a:spcBef>
              <a:spcAft>
                <a:spcPts val="300"/>
              </a:spcAft>
              <a:buClr>
                <a:schemeClr val="accent5"/>
              </a:buClr>
              <a:buFont typeface="Wingdings" pitchFamily="2" charset="2"/>
              <a:buChar char="§"/>
              <a:defRPr/>
            </a:pPr>
            <a:r>
              <a:rPr lang="en-US" sz="1600" kern="0" dirty="0" smtClean="0">
                <a:solidFill>
                  <a:sysClr val="windowText" lastClr="000000"/>
                </a:solidFill>
              </a:rPr>
              <a:t>Test automation is the use of special software (separate from the software being tested) to control the execution of tests and the comparison of actual outcomes with predicted outcomes. </a:t>
            </a:r>
          </a:p>
          <a:p>
            <a:pPr marL="274320" lvl="0" indent="-274320" defTabSz="914400">
              <a:spcBef>
                <a:spcPts val="300"/>
              </a:spcBef>
              <a:spcAft>
                <a:spcPts val="300"/>
              </a:spcAft>
              <a:buClr>
                <a:schemeClr val="accent5"/>
              </a:buClr>
              <a:buFont typeface="Wingdings" pitchFamily="2" charset="2"/>
              <a:buChar char="§"/>
              <a:defRPr/>
            </a:pPr>
            <a:r>
              <a:rPr lang="en-US" sz="1600" kern="0" dirty="0" smtClean="0">
                <a:solidFill>
                  <a:sysClr val="windowText" lastClr="000000"/>
                </a:solidFill>
              </a:rPr>
              <a:t>Faster time-to-market with quality software functionality at lower infrastructure cost.</a:t>
            </a:r>
            <a:endParaRPr lang="en-GB" sz="1600" kern="0" dirty="0" smtClean="0">
              <a:solidFill>
                <a:sysClr val="windowText" lastClr="000000"/>
              </a:solidFill>
            </a:endParaRPr>
          </a:p>
        </p:txBody>
      </p:sp>
      <p:sp>
        <p:nvSpPr>
          <p:cNvPr id="15" name="Rectangle 14"/>
          <p:cNvSpPr/>
          <p:nvPr/>
        </p:nvSpPr>
        <p:spPr>
          <a:xfrm>
            <a:off x="3234521" y="5035296"/>
            <a:ext cx="6250673" cy="928776"/>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Automatic testing</a:t>
            </a:r>
          </a:p>
          <a:p>
            <a:pPr marL="355600" indent="-355600">
              <a:buClr>
                <a:schemeClr val="accent5"/>
              </a:buClr>
              <a:buFont typeface="Wingdings" pitchFamily="2" charset="2"/>
              <a:buChar char="§"/>
            </a:pP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smtClean="0">
                <a:solidFill>
                  <a:schemeClr val="tx2">
                    <a:lumMod val="50000"/>
                  </a:schemeClr>
                </a:solidFill>
              </a:rPr>
              <a:t>Selenium or QTP or HP </a:t>
            </a:r>
            <a:r>
              <a:rPr lang="en-US" sz="1600" dirty="0" smtClean="0">
                <a:solidFill>
                  <a:schemeClr val="tx2">
                    <a:lumMod val="50000"/>
                  </a:schemeClr>
                </a:solidFill>
              </a:rPr>
              <a:t>Tester</a:t>
            </a:r>
            <a:endParaRPr lang="en-US" sz="1600" dirty="0" smtClean="0">
              <a:solidFill>
                <a:schemeClr val="tx2">
                  <a:lumMod val="50000"/>
                </a:schemeClr>
              </a:solidFill>
            </a:endParaRPr>
          </a:p>
        </p:txBody>
      </p:sp>
      <p:sp>
        <p:nvSpPr>
          <p:cNvPr id="12" name="Rounded Rectangular Callout 11"/>
          <p:cNvSpPr/>
          <p:nvPr/>
        </p:nvSpPr>
        <p:spPr>
          <a:xfrm>
            <a:off x="409433" y="5254752"/>
            <a:ext cx="2729552" cy="997009"/>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
        <p:nvSpPr>
          <p:cNvPr id="9" name="Rectangle 8"/>
          <p:cNvSpPr/>
          <p:nvPr/>
        </p:nvSpPr>
        <p:spPr>
          <a:xfrm>
            <a:off x="3228425" y="1426465"/>
            <a:ext cx="6250673" cy="138497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90500" lvl="0" indent="-190500">
              <a:lnSpc>
                <a:spcPct val="90000"/>
              </a:lnSpc>
              <a:spcBef>
                <a:spcPct val="30000"/>
              </a:spcBef>
              <a:buFontTx/>
              <a:buChar char="•"/>
              <a:defRPr/>
            </a:pPr>
            <a:r>
              <a:rPr lang="en-US" sz="1600" kern="0" dirty="0" smtClean="0">
                <a:solidFill>
                  <a:sysClr val="windowText" lastClr="000000"/>
                </a:solidFill>
              </a:rPr>
              <a:t>Enable early detection of functional errors and give immediate feedback to developers thus increasing code quality</a:t>
            </a:r>
          </a:p>
          <a:p>
            <a:pPr marL="190500" lvl="0" indent="-190500">
              <a:lnSpc>
                <a:spcPct val="90000"/>
              </a:lnSpc>
              <a:spcBef>
                <a:spcPct val="30000"/>
              </a:spcBef>
              <a:buFontTx/>
              <a:buChar char="•"/>
              <a:defRPr/>
            </a:pPr>
            <a:r>
              <a:rPr lang="en-US" sz="1600" kern="0" dirty="0" smtClean="0">
                <a:solidFill>
                  <a:sysClr val="windowText" lastClr="000000"/>
                </a:solidFill>
              </a:rPr>
              <a:t>Improve time to market with virtual test environments (by reducing the requirements for non-scope environments to be available for test runs)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References</a:t>
            </a:r>
          </a:p>
          <a:p>
            <a:pPr lvl="1">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(+Service Virtualization</a:t>
            </a:r>
            <a:r>
              <a:rPr lang="en-US" dirty="0" smtClean="0"/>
              <a:t>?)</a:t>
            </a:r>
            <a:endParaRPr lang="en-US" dirty="0"/>
          </a:p>
        </p:txBody>
      </p:sp>
      <p:sp>
        <p:nvSpPr>
          <p:cNvPr id="6" name="Rounded Rectangle 5"/>
          <p:cNvSpPr/>
          <p:nvPr/>
        </p:nvSpPr>
        <p:spPr>
          <a:xfrm>
            <a:off x="409433" y="162408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endParaRPr lang="en-US" sz="2400" b="1" i="1" dirty="0" smtClean="0">
              <a:solidFill>
                <a:schemeClr val="tx2">
                  <a:lumMod val="50000"/>
                </a:schemeClr>
              </a:solidFill>
            </a:endParaRPr>
          </a:p>
        </p:txBody>
      </p:sp>
      <p:sp>
        <p:nvSpPr>
          <p:cNvPr id="14" name="Rectangle 13"/>
          <p:cNvSpPr/>
          <p:nvPr/>
        </p:nvSpPr>
        <p:spPr>
          <a:xfrm>
            <a:off x="3234521" y="1624084"/>
            <a:ext cx="6250673" cy="1187355"/>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pPr>
            <a:endParaRPr lang="en-US" sz="1600" dirty="0" smtClean="0">
              <a:solidFill>
                <a:schemeClr val="tx2">
                  <a:lumMod val="50000"/>
                </a:schemeClr>
              </a:solidFill>
            </a:endParaRPr>
          </a:p>
        </p:txBody>
      </p:sp>
      <p:sp>
        <p:nvSpPr>
          <p:cNvPr id="15" name="Rectangle 14"/>
          <p:cNvSpPr/>
          <p:nvPr/>
        </p:nvSpPr>
        <p:spPr>
          <a:xfrm>
            <a:off x="3234521" y="3058238"/>
            <a:ext cx="6250673" cy="290583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GB" sz="1600" kern="0" dirty="0" smtClean="0">
                <a:solidFill>
                  <a:sysClr val="windowText" lastClr="000000"/>
                </a:solidFill>
              </a:rPr>
              <a:t>Service Virtualization </a:t>
            </a:r>
            <a:r>
              <a:rPr lang="en-US" sz="1600" kern="0" dirty="0" smtClean="0">
                <a:solidFill>
                  <a:sysClr val="windowText" lastClr="000000"/>
                </a:solidFill>
              </a:rPr>
              <a:t>captures and simulates the behavior, data and performance characteristics of complete composite application environments, making them available for development and test teams throughout the software lifecycle,</a:t>
            </a:r>
            <a:endParaRPr lang="en-US" sz="1600" dirty="0" smtClean="0">
              <a:solidFill>
                <a:schemeClr val="tx2">
                  <a:lumMod val="50000"/>
                </a:schemeClr>
              </a:solidFill>
            </a:endParaRPr>
          </a:p>
          <a:p>
            <a:pPr marL="355600" indent="-355600">
              <a:buClr>
                <a:schemeClr val="accent5"/>
              </a:buClr>
              <a:buFont typeface="Wingdings" pitchFamily="2" charset="2"/>
              <a:buChar char="§"/>
            </a:pPr>
            <a:endParaRPr lang="en-US" sz="1600" dirty="0" smtClean="0">
              <a:solidFill>
                <a:schemeClr val="tx2">
                  <a:lumMod val="50000"/>
                </a:schemeClr>
              </a:solidFill>
            </a:endParaRPr>
          </a:p>
          <a:p>
            <a:pPr marL="355600" indent="-355600">
              <a:buClr>
                <a:schemeClr val="accent5"/>
              </a:buClr>
              <a:buFont typeface="Wingdings" pitchFamily="2" charset="2"/>
              <a:buChar char="§"/>
            </a:pP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err="1" smtClean="0">
                <a:solidFill>
                  <a:schemeClr val="tx2">
                    <a:lumMod val="50000"/>
                  </a:schemeClr>
                </a:solidFill>
              </a:rPr>
              <a:t>Sogeti</a:t>
            </a:r>
            <a:r>
              <a:rPr lang="en-US" sz="1600" dirty="0" smtClean="0">
                <a:solidFill>
                  <a:schemeClr val="tx2">
                    <a:lumMod val="50000"/>
                  </a:schemeClr>
                </a:solidFill>
              </a:rPr>
              <a:t> </a:t>
            </a:r>
            <a:r>
              <a:rPr lang="en-US" sz="1600" dirty="0" err="1" smtClean="0">
                <a:solidFill>
                  <a:schemeClr val="tx2">
                    <a:lumMod val="50000"/>
                  </a:schemeClr>
                </a:solidFill>
              </a:rPr>
              <a:t>SaaS</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smtClean="0">
                <a:solidFill>
                  <a:schemeClr val="tx2">
                    <a:lumMod val="50000"/>
                  </a:schemeClr>
                </a:solidFill>
              </a:rPr>
              <a:t>Service virtualization</a:t>
            </a:r>
          </a:p>
          <a:p>
            <a:pPr marL="355600" indent="-355600">
              <a:buClr>
                <a:schemeClr val="accent5"/>
              </a:buClr>
              <a:buFont typeface="Wingdings" pitchFamily="2" charset="2"/>
              <a:buChar char="§"/>
            </a:pPr>
            <a:endParaRPr lang="en-US" sz="1600" dirty="0" smtClean="0">
              <a:solidFill>
                <a:schemeClr val="tx2">
                  <a:lumMod val="50000"/>
                </a:schemeClr>
              </a:solidFill>
            </a:endParaRP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
        <p:nvSpPr>
          <p:cNvPr id="9" name="Rectangle 8"/>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Emma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t>
            </a:r>
            <a:r>
              <a:rPr lang="en-US" dirty="0" smtClean="0"/>
              <a:t>Performance </a:t>
            </a:r>
            <a:r>
              <a:rPr lang="en-US" dirty="0" smtClean="0"/>
              <a:t>M</a:t>
            </a:r>
            <a:r>
              <a:rPr lang="en-US" dirty="0" smtClean="0"/>
              <a:t>onitoring (APM)</a:t>
            </a:r>
            <a:endParaRPr lang="en-US" dirty="0"/>
          </a:p>
        </p:txBody>
      </p:sp>
      <p:sp>
        <p:nvSpPr>
          <p:cNvPr id="6" name="Rounded Rectangle 5"/>
          <p:cNvSpPr/>
          <p:nvPr/>
        </p:nvSpPr>
        <p:spPr>
          <a:xfrm>
            <a:off x="409433" y="152654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385049" y="3436190"/>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endParaRPr lang="en-US" sz="2400" b="1" i="1" dirty="0" smtClean="0">
              <a:solidFill>
                <a:schemeClr val="tx2">
                  <a:lumMod val="50000"/>
                </a:schemeClr>
              </a:solidFill>
            </a:endParaRPr>
          </a:p>
        </p:txBody>
      </p:sp>
      <p:sp>
        <p:nvSpPr>
          <p:cNvPr id="14" name="Rectangle 13"/>
          <p:cNvSpPr/>
          <p:nvPr/>
        </p:nvSpPr>
        <p:spPr>
          <a:xfrm>
            <a:off x="3234521" y="1207008"/>
            <a:ext cx="6250673" cy="185123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endParaRPr lang="en-US" sz="1600" kern="0" dirty="0" smtClean="0">
              <a:solidFill>
                <a:sysClr val="windowText" lastClr="000000"/>
              </a:solidFill>
            </a:endParaRPr>
          </a:p>
          <a:p>
            <a:pPr marL="355600" indent="-355600">
              <a:buClr>
                <a:schemeClr val="accent5"/>
              </a:buClr>
              <a:buFont typeface="Wingdings" pitchFamily="2" charset="2"/>
              <a:buChar char="§"/>
            </a:pPr>
            <a:r>
              <a:rPr lang="en-US" sz="1600" kern="0" dirty="0" smtClean="0">
                <a:solidFill>
                  <a:sysClr val="windowText" lastClr="000000"/>
                </a:solidFill>
              </a:rPr>
              <a:t>Enable feedback loop for the team,</a:t>
            </a:r>
          </a:p>
          <a:p>
            <a:pPr marL="355600" indent="-355600">
              <a:buClr>
                <a:schemeClr val="accent5"/>
              </a:buClr>
              <a:buFont typeface="Wingdings" pitchFamily="2" charset="2"/>
              <a:buChar char="§"/>
            </a:pPr>
            <a:r>
              <a:rPr lang="en-US" sz="1600" dirty="0" smtClean="0">
                <a:solidFill>
                  <a:schemeClr val="tx2">
                    <a:lumMod val="50000"/>
                  </a:schemeClr>
                </a:solidFill>
              </a:rPr>
              <a:t>Monitor IT infrastructure</a:t>
            </a:r>
          </a:p>
          <a:p>
            <a:pPr marL="355600" indent="-355600">
              <a:buClr>
                <a:schemeClr val="accent5"/>
              </a:buClr>
              <a:buFont typeface="Wingdings" pitchFamily="2" charset="2"/>
              <a:buChar char="§"/>
            </a:pPr>
            <a:r>
              <a:rPr lang="en-US" sz="1600" dirty="0" smtClean="0">
                <a:solidFill>
                  <a:schemeClr val="tx2">
                    <a:lumMod val="50000"/>
                  </a:schemeClr>
                </a:solidFill>
              </a:rPr>
              <a:t>Detect security breaches, Plan &amp; budget for IT upgrades</a:t>
            </a:r>
          </a:p>
          <a:p>
            <a:pPr marL="355600" indent="-355600">
              <a:buClr>
                <a:schemeClr val="accent5"/>
              </a:buClr>
              <a:buFont typeface="Wingdings" pitchFamily="2" charset="2"/>
              <a:buChar char="§"/>
            </a:pPr>
            <a:r>
              <a:rPr lang="en-US" sz="1600" dirty="0" smtClean="0">
                <a:solidFill>
                  <a:schemeClr val="tx2">
                    <a:lumMod val="50000"/>
                  </a:schemeClr>
                </a:solidFill>
              </a:rPr>
              <a:t>Reduce downtime and business </a:t>
            </a:r>
            <a:r>
              <a:rPr lang="en-US" sz="1600" dirty="0" smtClean="0">
                <a:solidFill>
                  <a:schemeClr val="tx2">
                    <a:lumMod val="50000"/>
                  </a:schemeClr>
                </a:solidFill>
              </a:rPr>
              <a:t>losses</a:t>
            </a:r>
          </a:p>
          <a:p>
            <a:pPr marL="355600" indent="-355600">
              <a:buClr>
                <a:schemeClr val="accent5"/>
              </a:buClr>
              <a:buFont typeface="Wingdings" pitchFamily="2" charset="2"/>
              <a:buChar char="§"/>
            </a:pPr>
            <a:r>
              <a:rPr lang="en-US" sz="1600" dirty="0" smtClean="0">
                <a:solidFill>
                  <a:schemeClr val="tx2">
                    <a:lumMod val="50000"/>
                  </a:schemeClr>
                </a:solidFill>
              </a:rPr>
              <a:t>Prevent problems </a:t>
            </a:r>
            <a:r>
              <a:rPr lang="en-US" sz="1600" kern="0" dirty="0" smtClean="0">
                <a:solidFill>
                  <a:sysClr val="windowText" lastClr="000000"/>
                </a:solidFill>
              </a:rPr>
              <a:t>by automatically collection the normal metrics for normal application performance and comparing those to the current state in real time</a:t>
            </a:r>
            <a:endParaRPr lang="en-US" sz="1600" dirty="0" smtClean="0">
              <a:solidFill>
                <a:schemeClr val="tx2">
                  <a:lumMod val="50000"/>
                </a:schemeClr>
              </a:solidFill>
            </a:endParaRPr>
          </a:p>
          <a:p>
            <a:pPr marL="355600" indent="-355600">
              <a:buClr>
                <a:schemeClr val="accent5"/>
              </a:buClr>
              <a:buFont typeface="Wingdings" pitchFamily="2" charset="2"/>
              <a:buChar char="§"/>
            </a:pPr>
            <a:endParaRPr lang="en-US" sz="1600" kern="0" dirty="0" smtClean="0">
              <a:solidFill>
                <a:sysClr val="windowText" lastClr="000000"/>
              </a:solidFill>
            </a:endParaRPr>
          </a:p>
        </p:txBody>
      </p:sp>
      <p:sp>
        <p:nvSpPr>
          <p:cNvPr id="15" name="Rectangle 14"/>
          <p:cNvSpPr/>
          <p:nvPr/>
        </p:nvSpPr>
        <p:spPr>
          <a:xfrm>
            <a:off x="3234521" y="3180158"/>
            <a:ext cx="6250673" cy="165114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kern="0" dirty="0" smtClean="0">
                <a:solidFill>
                  <a:sysClr val="windowText" lastClr="000000"/>
                </a:solidFill>
              </a:rPr>
              <a:t>APM tools alert IT staff to disruptions in availability and/or quality. In addition to real-time monitoring, many application performance management tools prevent problems from occurring by detecting early warning signs of issues and can also help automatically resolve some performance and quality </a:t>
            </a:r>
            <a:r>
              <a:rPr lang="en-US" sz="1600" kern="0" dirty="0" smtClean="0">
                <a:solidFill>
                  <a:sysClr val="windowText" lastClr="000000"/>
                </a:solidFill>
              </a:rPr>
              <a:t>issues</a:t>
            </a:r>
            <a:endParaRPr lang="en-US" sz="1600" dirty="0" smtClean="0">
              <a:solidFill>
                <a:schemeClr val="tx2">
                  <a:lumMod val="50000"/>
                </a:schemeClr>
              </a:solidFill>
            </a:endParaRPr>
          </a:p>
        </p:txBody>
      </p:sp>
      <p:sp>
        <p:nvSpPr>
          <p:cNvPr id="12" name="Rounded Rectangular Callout 11"/>
          <p:cNvSpPr/>
          <p:nvPr/>
        </p:nvSpPr>
        <p:spPr>
          <a:xfrm>
            <a:off x="409433" y="5209255"/>
            <a:ext cx="2729552" cy="1033050"/>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
        <p:nvSpPr>
          <p:cNvPr id="9" name="Rectangle 8"/>
          <p:cNvSpPr/>
          <p:nvPr/>
        </p:nvSpPr>
        <p:spPr>
          <a:xfrm rot="1877491">
            <a:off x="7936080" y="215479"/>
            <a:ext cx="2306472" cy="767941"/>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Emma</a:t>
            </a:r>
          </a:p>
        </p:txBody>
      </p:sp>
      <p:sp>
        <p:nvSpPr>
          <p:cNvPr id="10" name="Rectangle 9"/>
          <p:cNvSpPr/>
          <p:nvPr/>
        </p:nvSpPr>
        <p:spPr>
          <a:xfrm>
            <a:off x="3252809" y="5035297"/>
            <a:ext cx="6250673" cy="1438656"/>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pP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smtClean="0">
                <a:solidFill>
                  <a:schemeClr val="tx2">
                    <a:lumMod val="50000"/>
                  </a:schemeClr>
                </a:solidFill>
              </a:rPr>
              <a:t>Analysis, Alerts</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err="1" smtClean="0">
                <a:solidFill>
                  <a:schemeClr val="tx2">
                    <a:lumMod val="50000"/>
                  </a:schemeClr>
                </a:solidFill>
              </a:rPr>
              <a:t>AppDynamics</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smtClean="0">
                <a:solidFill>
                  <a:schemeClr val="tx2">
                    <a:lumMod val="50000"/>
                  </a:schemeClr>
                </a:solidFill>
              </a:rPr>
              <a:t>New </a:t>
            </a:r>
            <a:r>
              <a:rPr lang="en-US" sz="1600" dirty="0" smtClean="0">
                <a:solidFill>
                  <a:schemeClr val="tx2">
                    <a:lumMod val="50000"/>
                  </a:schemeClr>
                </a:solidFill>
              </a:rPr>
              <a:t>Relic</a:t>
            </a:r>
          </a:p>
          <a:p>
            <a:pPr marL="355600" indent="-355600">
              <a:buClr>
                <a:schemeClr val="accent5"/>
              </a:buClr>
              <a:buFont typeface="Wingdings" pitchFamily="2" charset="2"/>
              <a:buChar char="§"/>
            </a:pPr>
            <a:r>
              <a:rPr lang="en-US" sz="1600" dirty="0" err="1" smtClean="0">
                <a:solidFill>
                  <a:schemeClr val="tx2">
                    <a:lumMod val="50000"/>
                  </a:schemeClr>
                </a:solidFill>
              </a:rPr>
              <a:t>Nagios</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smtClean="0">
                <a:solidFill>
                  <a:schemeClr val="tx2">
                    <a:lumMod val="50000"/>
                  </a:schemeClr>
                </a:solidFill>
              </a:rPr>
              <a:t>G</a:t>
            </a:r>
            <a:r>
              <a:rPr lang="en-US" sz="1600" dirty="0" smtClean="0">
                <a:solidFill>
                  <a:schemeClr val="tx2">
                    <a:lumMod val="50000"/>
                  </a:schemeClr>
                </a:solidFill>
              </a:rPr>
              <a:t>raphite, </a:t>
            </a:r>
            <a:r>
              <a:rPr lang="en-US" sz="1600" dirty="0" smtClean="0">
                <a:solidFill>
                  <a:schemeClr val="tx2">
                    <a:lumMod val="50000"/>
                  </a:schemeClr>
                </a:solidFill>
              </a:rPr>
              <a:t>Gomez</a:t>
            </a:r>
            <a:endParaRPr lang="en-US" sz="1600" dirty="0" smtClean="0">
              <a:solidFill>
                <a:schemeClr val="tx2">
                  <a:lumMod val="50000"/>
                </a:schemeClr>
              </a:solidFill>
            </a:endParaRPr>
          </a:p>
          <a:p>
            <a:pPr marL="355600" indent="-355600">
              <a:buClr>
                <a:schemeClr val="accent5"/>
              </a:buClr>
              <a:buFont typeface="Wingdings" pitchFamily="2" charset="2"/>
              <a:buChar char="§"/>
            </a:pPr>
            <a:endParaRPr lang="en-US" sz="1600" dirty="0" smtClean="0">
              <a:solidFill>
                <a:schemeClr val="tx2">
                  <a:lumMod val="50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Capgemini</a:t>
            </a:r>
            <a:r>
              <a:rPr lang="en-US" smtClean="0"/>
              <a:t> Dynamic </a:t>
            </a:r>
            <a:r>
              <a:rPr lang="en-US" dirty="0" smtClean="0"/>
              <a:t>Infrastructure</a:t>
            </a:r>
            <a:endParaRPr lang="en-US" dirty="0"/>
          </a:p>
        </p:txBody>
      </p:sp>
      <p:sp>
        <p:nvSpPr>
          <p:cNvPr id="6" name="Rounded Rectangle 5"/>
          <p:cNvSpPr/>
          <p:nvPr/>
        </p:nvSpPr>
        <p:spPr>
          <a:xfrm>
            <a:off x="409433" y="162408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endParaRPr lang="en-US" sz="2400" b="1" i="1" dirty="0" smtClean="0">
              <a:solidFill>
                <a:schemeClr val="tx2">
                  <a:lumMod val="50000"/>
                </a:schemeClr>
              </a:solidFill>
            </a:endParaRPr>
          </a:p>
        </p:txBody>
      </p:sp>
      <p:sp>
        <p:nvSpPr>
          <p:cNvPr id="14" name="Rectangle 13"/>
          <p:cNvSpPr/>
          <p:nvPr/>
        </p:nvSpPr>
        <p:spPr>
          <a:xfrm>
            <a:off x="3234521" y="1624084"/>
            <a:ext cx="6250673" cy="1187355"/>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endParaRPr lang="en-US" sz="1600" dirty="0" smtClean="0">
              <a:solidFill>
                <a:schemeClr val="tx2">
                  <a:lumMod val="50000"/>
                </a:schemeClr>
              </a:solidFill>
            </a:endParaRPr>
          </a:p>
          <a:p>
            <a:pPr marL="355600" indent="-355600">
              <a:buClr>
                <a:schemeClr val="accent5"/>
              </a:buClr>
              <a:buFont typeface="Wingdings" pitchFamily="2" charset="2"/>
              <a:buChar char="§"/>
            </a:pPr>
            <a:endParaRPr lang="en-US" sz="1600" dirty="0" smtClean="0">
              <a:solidFill>
                <a:schemeClr val="tx2">
                  <a:lumMod val="50000"/>
                </a:schemeClr>
              </a:solidFill>
            </a:endParaRPr>
          </a:p>
          <a:p>
            <a:pPr marL="355600" indent="-355600">
              <a:buClr>
                <a:schemeClr val="accent5"/>
              </a:buClr>
              <a:buFont typeface="Wingdings" pitchFamily="2" charset="2"/>
              <a:buChar char="§"/>
            </a:pPr>
            <a:endParaRPr lang="en-US" sz="1600" dirty="0" smtClean="0">
              <a:solidFill>
                <a:schemeClr val="tx2">
                  <a:lumMod val="50000"/>
                </a:schemeClr>
              </a:solidFill>
            </a:endParaRPr>
          </a:p>
          <a:p>
            <a:pPr marL="355600" indent="-355600">
              <a:buClr>
                <a:schemeClr val="accent5"/>
              </a:buClr>
              <a:buFont typeface="Wingdings" pitchFamily="2" charset="2"/>
              <a:buChar char="§"/>
            </a:pP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smtClean="0">
                <a:solidFill>
                  <a:schemeClr val="tx2">
                    <a:lumMod val="50000"/>
                  </a:schemeClr>
                </a:solidFill>
              </a:rPr>
              <a:t>Reduce pricing trough pay-as-you-go model</a:t>
            </a:r>
          </a:p>
          <a:p>
            <a:pPr marL="355600" indent="-355600">
              <a:buClr>
                <a:schemeClr val="accent5"/>
              </a:buClr>
              <a:buFont typeface="Wingdings" pitchFamily="2" charset="2"/>
              <a:buChar char="§"/>
            </a:pPr>
            <a:r>
              <a:rPr lang="en-US" sz="1600" dirty="0" smtClean="0">
                <a:solidFill>
                  <a:schemeClr val="tx2">
                    <a:lumMod val="50000"/>
                  </a:schemeClr>
                </a:solidFill>
              </a:rPr>
              <a:t>Reduce time-to-market</a:t>
            </a:r>
          </a:p>
          <a:p>
            <a:pPr marL="355600" indent="-355600">
              <a:buClr>
                <a:schemeClr val="accent5"/>
              </a:buClr>
              <a:buFont typeface="Wingdings" pitchFamily="2" charset="2"/>
              <a:buChar char="§"/>
            </a:pPr>
            <a:r>
              <a:rPr lang="en-US" sz="1600" dirty="0" smtClean="0">
                <a:solidFill>
                  <a:schemeClr val="tx2">
                    <a:lumMod val="50000"/>
                  </a:schemeClr>
                </a:solidFill>
              </a:rPr>
              <a:t>Increase quality, reliability and visibility of infrastructure</a:t>
            </a:r>
          </a:p>
          <a:p>
            <a:pPr marL="355600" indent="-355600">
              <a:buClr>
                <a:schemeClr val="accent5"/>
              </a:buClr>
            </a:pPr>
            <a:endParaRPr lang="en-US" sz="1600" dirty="0" smtClean="0">
              <a:solidFill>
                <a:schemeClr val="tx2">
                  <a:lumMod val="50000"/>
                </a:schemeClr>
              </a:solidFill>
            </a:endParaRPr>
          </a:p>
          <a:p>
            <a:pPr marL="355600" indent="-355600">
              <a:buClr>
                <a:schemeClr val="accent5"/>
              </a:buClr>
            </a:pPr>
            <a:endParaRPr lang="en-US" sz="1600" dirty="0" smtClean="0">
              <a:solidFill>
                <a:schemeClr val="tx2">
                  <a:lumMod val="50000"/>
                </a:schemeClr>
              </a:solidFill>
            </a:endParaRPr>
          </a:p>
          <a:p>
            <a:pPr marL="355600" indent="-355600">
              <a:buClr>
                <a:schemeClr val="accent5"/>
              </a:buClr>
              <a:buFont typeface="Wingdings" pitchFamily="2" charset="2"/>
              <a:buChar char="§"/>
            </a:pPr>
            <a:endParaRPr lang="en-US" sz="1600" dirty="0" smtClean="0">
              <a:solidFill>
                <a:schemeClr val="tx2">
                  <a:lumMod val="50000"/>
                </a:schemeClr>
              </a:solidFill>
            </a:endParaRPr>
          </a:p>
          <a:p>
            <a:pPr marL="355600" indent="-355600">
              <a:buClr>
                <a:schemeClr val="accent5"/>
              </a:buClr>
              <a:buFont typeface="Wingdings" pitchFamily="2" charset="2"/>
              <a:buChar char="§"/>
            </a:pPr>
            <a:endParaRPr lang="en-US" sz="1600" dirty="0" smtClean="0">
              <a:solidFill>
                <a:schemeClr val="tx2">
                  <a:lumMod val="50000"/>
                </a:schemeClr>
              </a:solidFill>
            </a:endParaRPr>
          </a:p>
        </p:txBody>
      </p:sp>
      <p:sp>
        <p:nvSpPr>
          <p:cNvPr id="15" name="Rectangle 14"/>
          <p:cNvSpPr/>
          <p:nvPr/>
        </p:nvSpPr>
        <p:spPr>
          <a:xfrm>
            <a:off x="3234521" y="3058238"/>
            <a:ext cx="6250673" cy="1471232"/>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smtClean="0">
                <a:solidFill>
                  <a:schemeClr val="tx2">
                    <a:lumMod val="50000"/>
                  </a:schemeClr>
                </a:solidFill>
              </a:rPr>
              <a:t>Dynamic Capacity with horizontal &amp; vertical scalability</a:t>
            </a:r>
          </a:p>
          <a:p>
            <a:pPr marL="355600" indent="-355600">
              <a:buClr>
                <a:schemeClr val="accent5"/>
              </a:buClr>
              <a:buFont typeface="Wingdings" pitchFamily="2" charset="2"/>
              <a:buChar char="§"/>
            </a:pPr>
            <a:r>
              <a:rPr lang="en-US" sz="1600" dirty="0" smtClean="0">
                <a:solidFill>
                  <a:schemeClr val="tx2">
                    <a:lumMod val="50000"/>
                  </a:schemeClr>
                </a:solidFill>
              </a:rPr>
              <a:t>Automated provisioning via self service portal</a:t>
            </a:r>
          </a:p>
          <a:p>
            <a:pPr marL="355600" indent="-355600">
              <a:buClr>
                <a:schemeClr val="accent5"/>
              </a:buClr>
              <a:buFont typeface="Wingdings" pitchFamily="2" charset="2"/>
              <a:buChar char="§"/>
            </a:pPr>
            <a:r>
              <a:rPr lang="en-US" sz="1600" dirty="0" smtClean="0">
                <a:solidFill>
                  <a:schemeClr val="tx2">
                    <a:lumMod val="50000"/>
                  </a:schemeClr>
                </a:solidFill>
              </a:rPr>
              <a:t>Fast, versatile and standard delivery</a:t>
            </a:r>
          </a:p>
          <a:p>
            <a:pPr marL="355600" indent="-355600">
              <a:buClr>
                <a:schemeClr val="accent5"/>
              </a:buClr>
              <a:buFont typeface="Wingdings" pitchFamily="2" charset="2"/>
              <a:buChar char="§"/>
            </a:pPr>
            <a:r>
              <a:rPr lang="en-US" sz="1600" dirty="0" smtClean="0">
                <a:solidFill>
                  <a:schemeClr val="tx2">
                    <a:lumMod val="50000"/>
                  </a:schemeClr>
                </a:solidFill>
              </a:rPr>
              <a:t>High-secure infrastructure</a:t>
            </a:r>
          </a:p>
          <a:p>
            <a:pPr marL="355600" indent="-355600">
              <a:buClr>
                <a:schemeClr val="accent5"/>
              </a:buClr>
            </a:pPr>
            <a:endParaRPr lang="en-US" sz="1600" dirty="0" smtClean="0">
              <a:solidFill>
                <a:schemeClr val="tx2">
                  <a:lumMod val="50000"/>
                </a:schemeClr>
              </a:solidFill>
            </a:endParaRP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a:p>
            <a:pPr algn="ctr"/>
            <a:endParaRPr lang="en-US" sz="1600" b="1" i="1" dirty="0" smtClean="0">
              <a:solidFill>
                <a:schemeClr val="tx2">
                  <a:lumMod val="50000"/>
                </a:schemeClr>
              </a:solidFill>
            </a:endParaRPr>
          </a:p>
          <a:p>
            <a:pPr algn="ctr"/>
            <a:r>
              <a:rPr lang="en-US" sz="1600" b="1" i="1" dirty="0" err="1" smtClean="0">
                <a:solidFill>
                  <a:schemeClr val="tx2">
                    <a:lumMod val="50000"/>
                  </a:schemeClr>
                </a:solidFill>
              </a:rPr>
              <a:t>Capgemini</a:t>
            </a:r>
            <a:r>
              <a:rPr lang="en-US" sz="1600" b="1" i="1" dirty="0" smtClean="0">
                <a:solidFill>
                  <a:schemeClr val="tx2">
                    <a:lumMod val="50000"/>
                  </a:schemeClr>
                </a:solidFill>
              </a:rPr>
              <a:t> Nordic Cloud</a:t>
            </a:r>
          </a:p>
          <a:p>
            <a:pPr algn="ctr"/>
            <a:endParaRPr lang="en-US" sz="2000" b="1" i="1" dirty="0" smtClean="0">
              <a:solidFill>
                <a:schemeClr val="tx2">
                  <a:lumMod val="50000"/>
                </a:schemeClr>
              </a:solidFill>
            </a:endParaRPr>
          </a:p>
        </p:txBody>
      </p:sp>
      <p:sp>
        <p:nvSpPr>
          <p:cNvPr id="9" name="Rectangle 8"/>
          <p:cNvSpPr/>
          <p:nvPr/>
        </p:nvSpPr>
        <p:spPr>
          <a:xfrm rot="1877491">
            <a:off x="7643228" y="456228"/>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Saki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a:t>
            </a:r>
            <a:r>
              <a:rPr lang="en-US" dirty="0" smtClean="0"/>
              <a:t>Orchestration </a:t>
            </a:r>
            <a:r>
              <a:rPr lang="en-US" dirty="0" smtClean="0"/>
              <a:t>(to me removed)</a:t>
            </a:r>
            <a:endParaRPr lang="en-US" dirty="0"/>
          </a:p>
        </p:txBody>
      </p:sp>
      <p:sp>
        <p:nvSpPr>
          <p:cNvPr id="6" name="Rounded Rectangle 5"/>
          <p:cNvSpPr/>
          <p:nvPr/>
        </p:nvSpPr>
        <p:spPr>
          <a:xfrm>
            <a:off x="409433" y="162408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endParaRPr lang="en-US" sz="2400" b="1" i="1" dirty="0" smtClean="0">
              <a:solidFill>
                <a:schemeClr val="tx2">
                  <a:lumMod val="50000"/>
                </a:schemeClr>
              </a:solidFill>
            </a:endParaRPr>
          </a:p>
        </p:txBody>
      </p:sp>
      <p:sp>
        <p:nvSpPr>
          <p:cNvPr id="14" name="Rectangle 13"/>
          <p:cNvSpPr/>
          <p:nvPr/>
        </p:nvSpPr>
        <p:spPr>
          <a:xfrm>
            <a:off x="3234521" y="1624084"/>
            <a:ext cx="6250673" cy="1187355"/>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err="1" smtClean="0">
                <a:solidFill>
                  <a:schemeClr val="tx2">
                    <a:lumMod val="50000"/>
                  </a:schemeClr>
                </a:solidFill>
              </a:rPr>
              <a:t>xxxx</a:t>
            </a:r>
            <a:endParaRPr lang="en-US" sz="1600" dirty="0" smtClean="0">
              <a:solidFill>
                <a:schemeClr val="tx2">
                  <a:lumMod val="50000"/>
                </a:schemeClr>
              </a:solidFill>
            </a:endParaRPr>
          </a:p>
        </p:txBody>
      </p:sp>
      <p:sp>
        <p:nvSpPr>
          <p:cNvPr id="15" name="Rectangle 14"/>
          <p:cNvSpPr/>
          <p:nvPr/>
        </p:nvSpPr>
        <p:spPr>
          <a:xfrm>
            <a:off x="3234521" y="3058238"/>
            <a:ext cx="6250673" cy="290583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How coding is managed</a:t>
            </a:r>
          </a:p>
          <a:p>
            <a:pPr marL="355600" indent="-355600">
              <a:buClr>
                <a:schemeClr val="accent5"/>
              </a:buClr>
              <a:buFont typeface="Wingdings" pitchFamily="2" charset="2"/>
              <a:buChar char="§"/>
            </a:pPr>
            <a:r>
              <a:rPr lang="en-US" sz="1600" dirty="0" smtClean="0">
                <a:solidFill>
                  <a:schemeClr val="tx2">
                    <a:lumMod val="50000"/>
                  </a:schemeClr>
                </a:solidFill>
              </a:rPr>
              <a:t>Daily stand up meetings</a:t>
            </a:r>
          </a:p>
          <a:p>
            <a:pPr marL="355600" indent="-355600">
              <a:buClr>
                <a:schemeClr val="accent5"/>
              </a:buClr>
              <a:buFont typeface="Wingdings" pitchFamily="2" charset="2"/>
              <a:buChar char="§"/>
            </a:pPr>
            <a:r>
              <a:rPr lang="en-US" sz="1600" dirty="0" smtClean="0">
                <a:solidFill>
                  <a:schemeClr val="tx2">
                    <a:lumMod val="50000"/>
                  </a:schemeClr>
                </a:solidFill>
              </a:rPr>
              <a:t>Managing back log</a:t>
            </a:r>
          </a:p>
          <a:p>
            <a:pPr marL="355600" indent="-355600">
              <a:buClr>
                <a:schemeClr val="accent5"/>
              </a:buClr>
              <a:buFont typeface="Wingdings" pitchFamily="2" charset="2"/>
              <a:buChar char="§"/>
            </a:pPr>
            <a:r>
              <a:rPr lang="en-US" sz="1600" dirty="0" smtClean="0">
                <a:solidFill>
                  <a:schemeClr val="tx2">
                    <a:lumMod val="50000"/>
                  </a:schemeClr>
                </a:solidFill>
              </a:rPr>
              <a:t>Change management (SCM)</a:t>
            </a:r>
          </a:p>
          <a:p>
            <a:pPr marL="355600" indent="-355600">
              <a:buClr>
                <a:schemeClr val="accent5"/>
              </a:buClr>
              <a:buFont typeface="Wingdings" pitchFamily="2" charset="2"/>
              <a:buChar char="§"/>
            </a:pPr>
            <a:r>
              <a:rPr lang="en-US" sz="1600" dirty="0" smtClean="0">
                <a:solidFill>
                  <a:schemeClr val="tx2">
                    <a:lumMod val="50000"/>
                  </a:schemeClr>
                </a:solidFill>
              </a:rPr>
              <a:t>ALM</a:t>
            </a:r>
          </a:p>
          <a:p>
            <a:pPr marL="355600" indent="-355600">
              <a:buClr>
                <a:schemeClr val="accent5"/>
              </a:buClr>
              <a:buFont typeface="Wingdings" pitchFamily="2" charset="2"/>
              <a:buChar char="§"/>
            </a:pPr>
            <a:r>
              <a:rPr lang="en-US" sz="1600" dirty="0" err="1" smtClean="0">
                <a:solidFill>
                  <a:schemeClr val="tx2">
                    <a:lumMod val="50000"/>
                  </a:schemeClr>
                </a:solidFill>
              </a:rPr>
              <a:t>Xxxxx</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smtClean="0">
                <a:solidFill>
                  <a:schemeClr val="tx2">
                    <a:lumMod val="50000"/>
                  </a:schemeClr>
                </a:solidFill>
              </a:rPr>
              <a:t>Ari Paajanen: </a:t>
            </a:r>
            <a:r>
              <a:rPr lang="en-US" sz="1600" dirty="0" err="1" smtClean="0">
                <a:solidFill>
                  <a:schemeClr val="tx2">
                    <a:lumMod val="50000"/>
                  </a:schemeClr>
                </a:solidFill>
              </a:rPr>
              <a:t>Mitä</a:t>
            </a:r>
            <a:r>
              <a:rPr lang="en-US" sz="1600" dirty="0" smtClean="0">
                <a:solidFill>
                  <a:schemeClr val="tx2">
                    <a:lumMod val="50000"/>
                  </a:schemeClr>
                </a:solidFill>
              </a:rPr>
              <a:t> </a:t>
            </a:r>
            <a:r>
              <a:rPr lang="en-US" sz="1600" dirty="0" err="1" smtClean="0">
                <a:solidFill>
                  <a:schemeClr val="tx2">
                    <a:lumMod val="50000"/>
                  </a:schemeClr>
                </a:solidFill>
              </a:rPr>
              <a:t>työkaluja</a:t>
            </a:r>
            <a:r>
              <a:rPr lang="en-US" sz="1600" dirty="0" smtClean="0">
                <a:solidFill>
                  <a:schemeClr val="tx2">
                    <a:lumMod val="50000"/>
                  </a:schemeClr>
                </a:solidFill>
              </a:rPr>
              <a:t> </a:t>
            </a:r>
            <a:r>
              <a:rPr lang="en-US" sz="1600" dirty="0" err="1" smtClean="0">
                <a:solidFill>
                  <a:schemeClr val="tx2">
                    <a:lumMod val="50000"/>
                  </a:schemeClr>
                </a:solidFill>
              </a:rPr>
              <a:t>käytettiin</a:t>
            </a:r>
            <a:r>
              <a:rPr lang="en-US" sz="1600" dirty="0" smtClean="0">
                <a:solidFill>
                  <a:schemeClr val="tx2">
                    <a:lumMod val="50000"/>
                  </a:schemeClr>
                </a:solidFill>
              </a:rPr>
              <a:t> </a:t>
            </a:r>
            <a:r>
              <a:rPr lang="en-US" sz="1600" dirty="0" err="1" smtClean="0">
                <a:solidFill>
                  <a:schemeClr val="tx2">
                    <a:lumMod val="50000"/>
                  </a:schemeClr>
                </a:solidFill>
              </a:rPr>
              <a:t>Fosterissa</a:t>
            </a:r>
            <a:r>
              <a:rPr lang="en-US" sz="1600" dirty="0" smtClean="0">
                <a:solidFill>
                  <a:schemeClr val="tx2">
                    <a:lumMod val="50000"/>
                  </a:schemeClr>
                </a:solidFill>
              </a:rPr>
              <a:t>??</a:t>
            </a:r>
            <a:br>
              <a:rPr lang="en-US" sz="1600" dirty="0" smtClean="0">
                <a:solidFill>
                  <a:schemeClr val="tx2">
                    <a:lumMod val="50000"/>
                  </a:schemeClr>
                </a:solidFill>
              </a:rPr>
            </a:br>
            <a:r>
              <a:rPr lang="en-US" sz="1600" dirty="0" smtClean="0">
                <a:solidFill>
                  <a:schemeClr val="tx2">
                    <a:lumMod val="50000"/>
                  </a:schemeClr>
                </a:solidFill>
              </a:rPr>
              <a:t>Sanna Virtanen / Tommi </a:t>
            </a:r>
            <a:r>
              <a:rPr lang="en-US" sz="1600" dirty="0" err="1" smtClean="0">
                <a:solidFill>
                  <a:schemeClr val="tx2">
                    <a:lumMod val="50000"/>
                  </a:schemeClr>
                </a:solidFill>
              </a:rPr>
              <a:t>Lehto</a:t>
            </a:r>
            <a:r>
              <a:rPr lang="en-US" sz="1600" dirty="0" smtClean="0">
                <a:solidFill>
                  <a:schemeClr val="tx2">
                    <a:lumMod val="50000"/>
                  </a:schemeClr>
                </a:solidFill>
              </a:rPr>
              <a:t> -&gt; </a:t>
            </a:r>
            <a:r>
              <a:rPr lang="en-US" sz="1600" dirty="0" err="1" smtClean="0">
                <a:solidFill>
                  <a:schemeClr val="tx2">
                    <a:lumMod val="50000"/>
                  </a:schemeClr>
                </a:solidFill>
              </a:rPr>
              <a:t>Meidän</a:t>
            </a:r>
            <a:r>
              <a:rPr lang="en-US" sz="1600" dirty="0" smtClean="0">
                <a:solidFill>
                  <a:schemeClr val="tx2">
                    <a:lumMod val="50000"/>
                  </a:schemeClr>
                </a:solidFill>
              </a:rPr>
              <a:t> </a:t>
            </a:r>
            <a:r>
              <a:rPr lang="en-US" sz="1600" dirty="0" err="1" smtClean="0">
                <a:solidFill>
                  <a:schemeClr val="tx2">
                    <a:lumMod val="50000"/>
                  </a:schemeClr>
                </a:solidFill>
              </a:rPr>
              <a:t>agileprojektityökalut</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err="1" smtClean="0">
                <a:solidFill>
                  <a:schemeClr val="tx2">
                    <a:lumMod val="50000"/>
                  </a:schemeClr>
                </a:solidFill>
              </a:rPr>
              <a:t>ServiceNow</a:t>
            </a:r>
            <a:endParaRPr lang="en-US" sz="1600" dirty="0" smtClean="0">
              <a:solidFill>
                <a:schemeClr val="tx2">
                  <a:lumMod val="50000"/>
                </a:schemeClr>
              </a:solidFill>
            </a:endParaRP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
        <p:nvSpPr>
          <p:cNvPr id="9" name="Rectangle 8"/>
          <p:cNvSpPr/>
          <p:nvPr/>
        </p:nvSpPr>
        <p:spPr>
          <a:xfrm rot="159778">
            <a:off x="7546444" y="1854484"/>
            <a:ext cx="2306472" cy="233879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50000"/>
                  </a:schemeClr>
                </a:solidFill>
              </a:rPr>
              <a:t>Emma: do we want to highlight </a:t>
            </a:r>
          </a:p>
          <a:p>
            <a:pPr algn="ctr"/>
            <a:r>
              <a:rPr lang="en-US" sz="1600" dirty="0" smtClean="0">
                <a:solidFill>
                  <a:schemeClr val="tx2">
                    <a:lumMod val="50000"/>
                  </a:schemeClr>
                </a:solidFill>
              </a:rPr>
              <a:t>Security, </a:t>
            </a:r>
          </a:p>
          <a:p>
            <a:pPr algn="ctr"/>
            <a:r>
              <a:rPr lang="en-US" sz="1600" dirty="0" err="1" smtClean="0">
                <a:solidFill>
                  <a:schemeClr val="tx2">
                    <a:lumMod val="50000"/>
                  </a:schemeClr>
                </a:solidFill>
              </a:rPr>
              <a:t>Microservice</a:t>
            </a:r>
            <a:r>
              <a:rPr lang="en-US" sz="1600" dirty="0" smtClean="0">
                <a:solidFill>
                  <a:schemeClr val="tx2">
                    <a:lumMod val="50000"/>
                  </a:schemeClr>
                </a:solidFill>
              </a:rPr>
              <a:t> architecture (API), ALM (ticketing system) ?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References</a:t>
            </a:r>
          </a:p>
          <a:p>
            <a:pPr lvl="1">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cross-functional team is responsible for the application product end-to-end</a:t>
            </a:r>
            <a:endParaRPr lang="en-US" dirty="0"/>
          </a:p>
        </p:txBody>
      </p:sp>
      <p:sp>
        <p:nvSpPr>
          <p:cNvPr id="3" name="Content Placeholder 2"/>
          <p:cNvSpPr>
            <a:spLocks noGrp="1"/>
          </p:cNvSpPr>
          <p:nvPr>
            <p:ph idx="1"/>
          </p:nvPr>
        </p:nvSpPr>
        <p:spPr/>
        <p:txBody>
          <a:bodyPr/>
          <a:lstStyle/>
          <a:p>
            <a:r>
              <a:rPr lang="en-US" dirty="0" smtClean="0"/>
              <a:t>Traditional silos are destroyed and everybody has access to same dashboards and tools</a:t>
            </a:r>
          </a:p>
          <a:p>
            <a:r>
              <a:rPr lang="en-US" dirty="0" smtClean="0"/>
              <a:t>Instead of each team focusing separately either on coding, testing or deploying everybody focuses on the product itself and strives for common goal </a:t>
            </a:r>
          </a:p>
          <a:p>
            <a:endParaRPr lang="en-US" dirty="0" smtClean="0"/>
          </a:p>
          <a:p>
            <a:r>
              <a:rPr lang="en-US" dirty="0" smtClean="0"/>
              <a:t>New approach improves efficiency and knowledge sharing</a:t>
            </a:r>
          </a:p>
          <a:p>
            <a:r>
              <a:rPr lang="en-US" dirty="0" smtClean="0"/>
              <a:t>It tightly integrates business, development and operations to drive agility and delivery excellence across the entire lifecycle </a:t>
            </a:r>
          </a:p>
          <a:p>
            <a:endParaRPr lang="en-US" dirty="0" smtClean="0"/>
          </a:p>
        </p:txBody>
      </p:sp>
      <p:sp>
        <p:nvSpPr>
          <p:cNvPr id="4" name="Rectangle 3"/>
          <p:cNvSpPr/>
          <p:nvPr/>
        </p:nvSpPr>
        <p:spPr>
          <a:xfrm rot="1877491">
            <a:off x="7483743" y="-116624"/>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Emma</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Certain roles are vital for successful implementation of agile methods throughout application lifecycle </a:t>
            </a:r>
            <a:endParaRPr lang="en-US" dirty="0"/>
          </a:p>
        </p:txBody>
      </p:sp>
      <p:grpSp>
        <p:nvGrpSpPr>
          <p:cNvPr id="3" name="Groupe 660"/>
          <p:cNvGrpSpPr>
            <a:grpSpLocks noChangeAspect="1"/>
          </p:cNvGrpSpPr>
          <p:nvPr/>
        </p:nvGrpSpPr>
        <p:grpSpPr>
          <a:xfrm>
            <a:off x="1017871" y="2905125"/>
            <a:ext cx="774601" cy="515571"/>
            <a:chOff x="5292726" y="1836738"/>
            <a:chExt cx="493713" cy="328613"/>
          </a:xfrm>
        </p:grpSpPr>
        <p:sp>
          <p:nvSpPr>
            <p:cNvPr id="49" name="Freeform 172"/>
            <p:cNvSpPr>
              <a:spLocks/>
            </p:cNvSpPr>
            <p:nvPr/>
          </p:nvSpPr>
          <p:spPr bwMode="auto">
            <a:xfrm>
              <a:off x="5292726" y="1941513"/>
              <a:ext cx="165100" cy="223838"/>
            </a:xfrm>
            <a:custGeom>
              <a:avLst/>
              <a:gdLst/>
              <a:ahLst/>
              <a:cxnLst>
                <a:cxn ang="0">
                  <a:pos x="85" y="116"/>
                </a:cxn>
                <a:cxn ang="0">
                  <a:pos x="52" y="50"/>
                </a:cxn>
                <a:cxn ang="0">
                  <a:pos x="63" y="26"/>
                </a:cxn>
                <a:cxn ang="0">
                  <a:pos x="42" y="0"/>
                </a:cxn>
                <a:cxn ang="0">
                  <a:pos x="21" y="26"/>
                </a:cxn>
                <a:cxn ang="0">
                  <a:pos x="33" y="50"/>
                </a:cxn>
                <a:cxn ang="0">
                  <a:pos x="0" y="116"/>
                </a:cxn>
              </a:cxnLst>
              <a:rect l="0" t="0" r="r" b="b"/>
              <a:pathLst>
                <a:path w="85" h="116">
                  <a:moveTo>
                    <a:pt x="85" y="116"/>
                  </a:moveTo>
                  <a:cubicBezTo>
                    <a:pt x="85" y="84"/>
                    <a:pt x="76" y="57"/>
                    <a:pt x="52" y="50"/>
                  </a:cubicBezTo>
                  <a:cubicBezTo>
                    <a:pt x="57" y="45"/>
                    <a:pt x="63" y="35"/>
                    <a:pt x="63" y="26"/>
                  </a:cubicBezTo>
                  <a:cubicBezTo>
                    <a:pt x="63" y="11"/>
                    <a:pt x="54" y="0"/>
                    <a:pt x="42" y="0"/>
                  </a:cubicBezTo>
                  <a:cubicBezTo>
                    <a:pt x="31" y="0"/>
                    <a:pt x="21" y="11"/>
                    <a:pt x="21" y="26"/>
                  </a:cubicBezTo>
                  <a:cubicBezTo>
                    <a:pt x="21"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0" name="Freeform 173"/>
            <p:cNvSpPr>
              <a:spLocks/>
            </p:cNvSpPr>
            <p:nvPr/>
          </p:nvSpPr>
          <p:spPr bwMode="auto">
            <a:xfrm>
              <a:off x="5457826" y="1941513"/>
              <a:ext cx="165100" cy="223838"/>
            </a:xfrm>
            <a:custGeom>
              <a:avLst/>
              <a:gdLst/>
              <a:ahLst/>
              <a:cxnLst>
                <a:cxn ang="0">
                  <a:pos x="85" y="116"/>
                </a:cxn>
                <a:cxn ang="0">
                  <a:pos x="52" y="50"/>
                </a:cxn>
                <a:cxn ang="0">
                  <a:pos x="64" y="26"/>
                </a:cxn>
                <a:cxn ang="0">
                  <a:pos x="42" y="0"/>
                </a:cxn>
                <a:cxn ang="0">
                  <a:pos x="21" y="26"/>
                </a:cxn>
                <a:cxn ang="0">
                  <a:pos x="33" y="50"/>
                </a:cxn>
                <a:cxn ang="0">
                  <a:pos x="0" y="116"/>
                </a:cxn>
              </a:cxnLst>
              <a:rect l="0" t="0" r="r" b="b"/>
              <a:pathLst>
                <a:path w="85" h="116">
                  <a:moveTo>
                    <a:pt x="85" y="116"/>
                  </a:moveTo>
                  <a:cubicBezTo>
                    <a:pt x="85" y="84"/>
                    <a:pt x="77" y="57"/>
                    <a:pt x="52" y="50"/>
                  </a:cubicBezTo>
                  <a:cubicBezTo>
                    <a:pt x="57" y="45"/>
                    <a:pt x="64" y="35"/>
                    <a:pt x="64" y="26"/>
                  </a:cubicBezTo>
                  <a:cubicBezTo>
                    <a:pt x="64" y="11"/>
                    <a:pt x="54" y="0"/>
                    <a:pt x="42" y="0"/>
                  </a:cubicBezTo>
                  <a:cubicBezTo>
                    <a:pt x="31" y="0"/>
                    <a:pt x="21" y="11"/>
                    <a:pt x="21" y="26"/>
                  </a:cubicBezTo>
                  <a:cubicBezTo>
                    <a:pt x="21"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1" name="Freeform 174"/>
            <p:cNvSpPr>
              <a:spLocks/>
            </p:cNvSpPr>
            <p:nvPr/>
          </p:nvSpPr>
          <p:spPr bwMode="auto">
            <a:xfrm>
              <a:off x="5622926" y="1941513"/>
              <a:ext cx="163513" cy="223838"/>
            </a:xfrm>
            <a:custGeom>
              <a:avLst/>
              <a:gdLst/>
              <a:ahLst/>
              <a:cxnLst>
                <a:cxn ang="0">
                  <a:pos x="85" y="116"/>
                </a:cxn>
                <a:cxn ang="0">
                  <a:pos x="52" y="50"/>
                </a:cxn>
                <a:cxn ang="0">
                  <a:pos x="64" y="26"/>
                </a:cxn>
                <a:cxn ang="0">
                  <a:pos x="43" y="0"/>
                </a:cxn>
                <a:cxn ang="0">
                  <a:pos x="22" y="26"/>
                </a:cxn>
                <a:cxn ang="0">
                  <a:pos x="33" y="50"/>
                </a:cxn>
                <a:cxn ang="0">
                  <a:pos x="0" y="116"/>
                </a:cxn>
              </a:cxnLst>
              <a:rect l="0" t="0" r="r" b="b"/>
              <a:pathLst>
                <a:path w="85" h="116">
                  <a:moveTo>
                    <a:pt x="85" y="116"/>
                  </a:moveTo>
                  <a:cubicBezTo>
                    <a:pt x="85" y="84"/>
                    <a:pt x="77" y="57"/>
                    <a:pt x="52" y="50"/>
                  </a:cubicBezTo>
                  <a:cubicBezTo>
                    <a:pt x="57" y="45"/>
                    <a:pt x="64" y="35"/>
                    <a:pt x="64" y="26"/>
                  </a:cubicBezTo>
                  <a:cubicBezTo>
                    <a:pt x="64" y="11"/>
                    <a:pt x="54" y="0"/>
                    <a:pt x="43" y="0"/>
                  </a:cubicBezTo>
                  <a:cubicBezTo>
                    <a:pt x="31" y="0"/>
                    <a:pt x="22" y="11"/>
                    <a:pt x="22" y="26"/>
                  </a:cubicBezTo>
                  <a:cubicBezTo>
                    <a:pt x="22"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2" name="Freeform 175"/>
            <p:cNvSpPr>
              <a:spLocks/>
            </p:cNvSpPr>
            <p:nvPr/>
          </p:nvSpPr>
          <p:spPr bwMode="auto">
            <a:xfrm>
              <a:off x="5402263" y="1836738"/>
              <a:ext cx="107950" cy="120650"/>
            </a:xfrm>
            <a:custGeom>
              <a:avLst/>
              <a:gdLst/>
              <a:ahLst/>
              <a:cxnLst>
                <a:cxn ang="0">
                  <a:pos x="56" y="62"/>
                </a:cxn>
                <a:cxn ang="0">
                  <a:pos x="36" y="49"/>
                </a:cxn>
                <a:cxn ang="0">
                  <a:pos x="48" y="26"/>
                </a:cxn>
                <a:cxn ang="0">
                  <a:pos x="27" y="0"/>
                </a:cxn>
                <a:cxn ang="0">
                  <a:pos x="6" y="26"/>
                </a:cxn>
                <a:cxn ang="0">
                  <a:pos x="17" y="49"/>
                </a:cxn>
                <a:cxn ang="0">
                  <a:pos x="0" y="60"/>
                </a:cxn>
              </a:cxnLst>
              <a:rect l="0" t="0" r="r" b="b"/>
              <a:pathLst>
                <a:path w="56" h="62">
                  <a:moveTo>
                    <a:pt x="56" y="62"/>
                  </a:moveTo>
                  <a:cubicBezTo>
                    <a:pt x="51" y="56"/>
                    <a:pt x="45" y="52"/>
                    <a:pt x="36" y="49"/>
                  </a:cubicBezTo>
                  <a:cubicBezTo>
                    <a:pt x="42" y="44"/>
                    <a:pt x="48" y="35"/>
                    <a:pt x="48" y="26"/>
                  </a:cubicBezTo>
                  <a:cubicBezTo>
                    <a:pt x="48" y="11"/>
                    <a:pt x="39" y="0"/>
                    <a:pt x="27" y="0"/>
                  </a:cubicBezTo>
                  <a:cubicBezTo>
                    <a:pt x="15" y="0"/>
                    <a:pt x="6" y="11"/>
                    <a:pt x="6" y="26"/>
                  </a:cubicBezTo>
                  <a:cubicBezTo>
                    <a:pt x="6" y="35"/>
                    <a:pt x="12" y="44"/>
                    <a:pt x="17" y="49"/>
                  </a:cubicBezTo>
                  <a:cubicBezTo>
                    <a:pt x="10" y="51"/>
                    <a:pt x="5" y="55"/>
                    <a:pt x="0" y="60"/>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3" name="Freeform 176"/>
            <p:cNvSpPr>
              <a:spLocks/>
            </p:cNvSpPr>
            <p:nvPr/>
          </p:nvSpPr>
          <p:spPr bwMode="auto">
            <a:xfrm>
              <a:off x="5565776" y="1836738"/>
              <a:ext cx="109538" cy="120650"/>
            </a:xfrm>
            <a:custGeom>
              <a:avLst/>
              <a:gdLst/>
              <a:ahLst/>
              <a:cxnLst>
                <a:cxn ang="0">
                  <a:pos x="56" y="62"/>
                </a:cxn>
                <a:cxn ang="0">
                  <a:pos x="37" y="49"/>
                </a:cxn>
                <a:cxn ang="0">
                  <a:pos x="48" y="26"/>
                </a:cxn>
                <a:cxn ang="0">
                  <a:pos x="27" y="0"/>
                </a:cxn>
                <a:cxn ang="0">
                  <a:pos x="6" y="26"/>
                </a:cxn>
                <a:cxn ang="0">
                  <a:pos x="18" y="49"/>
                </a:cxn>
                <a:cxn ang="0">
                  <a:pos x="0" y="61"/>
                </a:cxn>
              </a:cxnLst>
              <a:rect l="0" t="0" r="r" b="b"/>
              <a:pathLst>
                <a:path w="56" h="62">
                  <a:moveTo>
                    <a:pt x="56" y="62"/>
                  </a:moveTo>
                  <a:cubicBezTo>
                    <a:pt x="51" y="56"/>
                    <a:pt x="45" y="52"/>
                    <a:pt x="37" y="49"/>
                  </a:cubicBezTo>
                  <a:cubicBezTo>
                    <a:pt x="42" y="44"/>
                    <a:pt x="48" y="35"/>
                    <a:pt x="48" y="26"/>
                  </a:cubicBezTo>
                  <a:cubicBezTo>
                    <a:pt x="48" y="11"/>
                    <a:pt x="39" y="0"/>
                    <a:pt x="27" y="0"/>
                  </a:cubicBezTo>
                  <a:cubicBezTo>
                    <a:pt x="16" y="0"/>
                    <a:pt x="6" y="11"/>
                    <a:pt x="6" y="26"/>
                  </a:cubicBezTo>
                  <a:cubicBezTo>
                    <a:pt x="6" y="35"/>
                    <a:pt x="13" y="44"/>
                    <a:pt x="18" y="49"/>
                  </a:cubicBezTo>
                  <a:cubicBezTo>
                    <a:pt x="10" y="51"/>
                    <a:pt x="4" y="55"/>
                    <a:pt x="0" y="61"/>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67" name="Freeform 576"/>
          <p:cNvSpPr>
            <a:spLocks noChangeAspect="1" noEditPoints="1"/>
          </p:cNvSpPr>
          <p:nvPr/>
        </p:nvSpPr>
        <p:spPr bwMode="auto">
          <a:xfrm>
            <a:off x="7845340" y="2133474"/>
            <a:ext cx="637702" cy="1392309"/>
          </a:xfrm>
          <a:custGeom>
            <a:avLst/>
            <a:gdLst/>
            <a:ahLst/>
            <a:cxnLst>
              <a:cxn ang="0">
                <a:pos x="39" y="112"/>
              </a:cxn>
              <a:cxn ang="0">
                <a:pos x="43" y="215"/>
              </a:cxn>
              <a:cxn ang="0">
                <a:pos x="57" y="215"/>
              </a:cxn>
              <a:cxn ang="0">
                <a:pos x="62" y="122"/>
              </a:cxn>
              <a:cxn ang="0">
                <a:pos x="67" y="215"/>
              </a:cxn>
              <a:cxn ang="0">
                <a:pos x="81" y="215"/>
              </a:cxn>
              <a:cxn ang="0">
                <a:pos x="86" y="112"/>
              </a:cxn>
              <a:cxn ang="0">
                <a:pos x="87" y="125"/>
              </a:cxn>
              <a:cxn ang="0">
                <a:pos x="98" y="86"/>
              </a:cxn>
              <a:cxn ang="0">
                <a:pos x="70" y="39"/>
              </a:cxn>
              <a:cxn ang="0">
                <a:pos x="79" y="20"/>
              </a:cxn>
              <a:cxn ang="0">
                <a:pos x="63" y="0"/>
              </a:cxn>
              <a:cxn ang="0">
                <a:pos x="47" y="20"/>
              </a:cxn>
              <a:cxn ang="0">
                <a:pos x="55" y="39"/>
              </a:cxn>
              <a:cxn ang="0">
                <a:pos x="27" y="86"/>
              </a:cxn>
              <a:cxn ang="0">
                <a:pos x="0" y="114"/>
              </a:cxn>
            </a:cxnLst>
            <a:rect l="0" t="0" r="r" b="b"/>
            <a:pathLst>
              <a:path w="99" h="215">
                <a:moveTo>
                  <a:pt x="39" y="112"/>
                </a:moveTo>
                <a:cubicBezTo>
                  <a:pt x="39" y="115"/>
                  <a:pt x="43" y="215"/>
                  <a:pt x="43" y="215"/>
                </a:cubicBezTo>
                <a:cubicBezTo>
                  <a:pt x="57" y="215"/>
                  <a:pt x="57" y="215"/>
                  <a:pt x="57" y="215"/>
                </a:cubicBezTo>
                <a:cubicBezTo>
                  <a:pt x="62" y="122"/>
                  <a:pt x="62" y="122"/>
                  <a:pt x="62" y="122"/>
                </a:cubicBezTo>
                <a:cubicBezTo>
                  <a:pt x="67" y="215"/>
                  <a:pt x="67" y="215"/>
                  <a:pt x="67" y="215"/>
                </a:cubicBezTo>
                <a:cubicBezTo>
                  <a:pt x="81" y="215"/>
                  <a:pt x="81" y="215"/>
                  <a:pt x="81" y="215"/>
                </a:cubicBezTo>
                <a:cubicBezTo>
                  <a:pt x="86" y="112"/>
                  <a:pt x="86" y="112"/>
                  <a:pt x="86" y="112"/>
                </a:cubicBezTo>
                <a:moveTo>
                  <a:pt x="87" y="125"/>
                </a:moveTo>
                <a:cubicBezTo>
                  <a:pt x="87" y="120"/>
                  <a:pt x="98" y="106"/>
                  <a:pt x="98" y="86"/>
                </a:cubicBezTo>
                <a:cubicBezTo>
                  <a:pt x="99" y="59"/>
                  <a:pt x="91" y="40"/>
                  <a:pt x="70" y="39"/>
                </a:cubicBezTo>
                <a:cubicBezTo>
                  <a:pt x="73" y="35"/>
                  <a:pt x="79" y="26"/>
                  <a:pt x="79" y="20"/>
                </a:cubicBezTo>
                <a:cubicBezTo>
                  <a:pt x="79" y="9"/>
                  <a:pt x="71" y="0"/>
                  <a:pt x="63" y="0"/>
                </a:cubicBezTo>
                <a:cubicBezTo>
                  <a:pt x="54" y="0"/>
                  <a:pt x="47" y="9"/>
                  <a:pt x="47" y="20"/>
                </a:cubicBezTo>
                <a:cubicBezTo>
                  <a:pt x="47" y="26"/>
                  <a:pt x="52" y="35"/>
                  <a:pt x="55" y="39"/>
                </a:cubicBezTo>
                <a:cubicBezTo>
                  <a:pt x="28" y="42"/>
                  <a:pt x="27" y="59"/>
                  <a:pt x="27" y="86"/>
                </a:cubicBezTo>
                <a:cubicBezTo>
                  <a:pt x="27" y="91"/>
                  <a:pt x="0" y="109"/>
                  <a:pt x="0" y="114"/>
                </a:cubicBezTo>
              </a:path>
            </a:pathLst>
          </a:cu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 name="Freeform 582"/>
          <p:cNvSpPr>
            <a:spLocks noChangeAspect="1" noEditPoints="1"/>
          </p:cNvSpPr>
          <p:nvPr/>
        </p:nvSpPr>
        <p:spPr bwMode="auto">
          <a:xfrm>
            <a:off x="4493151" y="1196929"/>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 name="Rectangle 69"/>
          <p:cNvSpPr/>
          <p:nvPr/>
        </p:nvSpPr>
        <p:spPr>
          <a:xfrm>
            <a:off x="7276175" y="3518975"/>
            <a:ext cx="2019109" cy="646331"/>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Product Owner </a:t>
            </a:r>
            <a:r>
              <a:rPr lang="en-US" sz="1200" dirty="0" smtClean="0">
                <a:latin typeface="Arial" panose="020B0604020202020204" pitchFamily="34" charset="0"/>
                <a:cs typeface="Arial" panose="020B0604020202020204" pitchFamily="34" charset="0"/>
              </a:rPr>
              <a:t>is responsible for the product success and value creation</a:t>
            </a:r>
            <a:endParaRPr lang="fi-FI" sz="1200" dirty="0">
              <a:effectLst/>
              <a:latin typeface="Arial" panose="020B0604020202020204" pitchFamily="34" charset="0"/>
              <a:cs typeface="Arial" panose="020B0604020202020204" pitchFamily="34" charset="0"/>
            </a:endParaRPr>
          </a:p>
        </p:txBody>
      </p:sp>
      <p:sp>
        <p:nvSpPr>
          <p:cNvPr id="71" name="Rectangle 70"/>
          <p:cNvSpPr/>
          <p:nvPr/>
        </p:nvSpPr>
        <p:spPr>
          <a:xfrm>
            <a:off x="355378" y="3426084"/>
            <a:ext cx="2292572" cy="646331"/>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Technical specialists </a:t>
            </a:r>
            <a:r>
              <a:rPr lang="en-US" sz="1200" dirty="0" smtClean="0">
                <a:latin typeface="Arial" panose="020B0604020202020204" pitchFamily="34" charset="0"/>
                <a:cs typeface="Arial" panose="020B0604020202020204" pitchFamily="34" charset="0"/>
              </a:rPr>
              <a:t>takes care of both development and operational tasks and testing</a:t>
            </a:r>
            <a:endParaRPr lang="fi-FI" sz="1200" dirty="0">
              <a:effectLst/>
              <a:latin typeface="Arial" panose="020B0604020202020204" pitchFamily="34" charset="0"/>
              <a:cs typeface="Arial" panose="020B0604020202020204" pitchFamily="34" charset="0"/>
            </a:endParaRPr>
          </a:p>
        </p:txBody>
      </p:sp>
      <p:sp>
        <p:nvSpPr>
          <p:cNvPr id="72" name="Rectangle 71"/>
          <p:cNvSpPr/>
          <p:nvPr/>
        </p:nvSpPr>
        <p:spPr>
          <a:xfrm>
            <a:off x="3547757" y="1704796"/>
            <a:ext cx="2069877" cy="830997"/>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Automation Architect </a:t>
            </a:r>
            <a:r>
              <a:rPr lang="en-US" sz="1200" dirty="0" smtClean="0">
                <a:latin typeface="Arial" panose="020B0604020202020204" pitchFamily="34" charset="0"/>
                <a:cs typeface="Arial" panose="020B0604020202020204" pitchFamily="34" charset="0"/>
              </a:rPr>
              <a:t>analyze, design, and implement automation strategies </a:t>
            </a:r>
            <a:endParaRPr lang="fi-FI" sz="1200" dirty="0">
              <a:effectLst/>
              <a:latin typeface="Arial" panose="020B0604020202020204" pitchFamily="34" charset="0"/>
              <a:cs typeface="Arial" panose="020B0604020202020204" pitchFamily="34" charset="0"/>
            </a:endParaRPr>
          </a:p>
        </p:txBody>
      </p:sp>
      <p:sp>
        <p:nvSpPr>
          <p:cNvPr id="73" name="Freeform 582"/>
          <p:cNvSpPr>
            <a:spLocks noChangeAspect="1" noEditPoints="1"/>
          </p:cNvSpPr>
          <p:nvPr/>
        </p:nvSpPr>
        <p:spPr bwMode="auto">
          <a:xfrm>
            <a:off x="1288233" y="4213719"/>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4" name="Rectangle 73"/>
          <p:cNvSpPr/>
          <p:nvPr/>
        </p:nvSpPr>
        <p:spPr>
          <a:xfrm>
            <a:off x="393754" y="4721586"/>
            <a:ext cx="2105025" cy="646331"/>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SCRUM Master </a:t>
            </a:r>
            <a:r>
              <a:rPr lang="en-US" sz="1200" dirty="0" smtClean="0">
                <a:latin typeface="Arial" panose="020B0604020202020204" pitchFamily="34" charset="0"/>
                <a:cs typeface="Arial" panose="020B0604020202020204" pitchFamily="34" charset="0"/>
              </a:rPr>
              <a:t>is responsible for the success of agile processes</a:t>
            </a:r>
            <a:endParaRPr lang="fi-FI" sz="1200" dirty="0">
              <a:effectLst/>
              <a:latin typeface="Arial" panose="020B0604020202020204" pitchFamily="34" charset="0"/>
              <a:cs typeface="Arial" panose="020B0604020202020204" pitchFamily="34" charset="0"/>
            </a:endParaRPr>
          </a:p>
        </p:txBody>
      </p:sp>
      <p:sp>
        <p:nvSpPr>
          <p:cNvPr id="97" name="Freeform 582"/>
          <p:cNvSpPr>
            <a:spLocks noChangeAspect="1" noEditPoints="1"/>
          </p:cNvSpPr>
          <p:nvPr/>
        </p:nvSpPr>
        <p:spPr bwMode="auto">
          <a:xfrm>
            <a:off x="2526100" y="1481929"/>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endParaRPr>
          </a:p>
        </p:txBody>
      </p:sp>
      <p:sp>
        <p:nvSpPr>
          <p:cNvPr id="98" name="Rectangle 97"/>
          <p:cNvSpPr/>
          <p:nvPr/>
        </p:nvSpPr>
        <p:spPr>
          <a:xfrm>
            <a:off x="1714056" y="1989796"/>
            <a:ext cx="2069877"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Release Manager </a:t>
            </a:r>
            <a:r>
              <a:rPr lang="en-US" sz="1200" dirty="0" smtClean="0">
                <a:latin typeface="Arial" panose="020B0604020202020204" pitchFamily="34" charset="0"/>
                <a:cs typeface="Arial" panose="020B0604020202020204" pitchFamily="34" charset="0"/>
              </a:rPr>
              <a:t>oversees coordination and integration of development, testing and deployment tasks to support continuous delivery</a:t>
            </a:r>
            <a:endParaRPr lang="fi-FI" sz="1200" dirty="0">
              <a:effectLst/>
              <a:latin typeface="Arial" panose="020B0604020202020204" pitchFamily="34" charset="0"/>
              <a:cs typeface="Arial" panose="020B0604020202020204" pitchFamily="34" charset="0"/>
            </a:endParaRPr>
          </a:p>
        </p:txBody>
      </p:sp>
      <p:sp>
        <p:nvSpPr>
          <p:cNvPr id="99" name="Freeform 582"/>
          <p:cNvSpPr>
            <a:spLocks noChangeAspect="1" noEditPoints="1"/>
          </p:cNvSpPr>
          <p:nvPr/>
        </p:nvSpPr>
        <p:spPr bwMode="auto">
          <a:xfrm>
            <a:off x="7714717" y="4289235"/>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 name="Rectangle 99"/>
          <p:cNvSpPr/>
          <p:nvPr/>
        </p:nvSpPr>
        <p:spPr>
          <a:xfrm>
            <a:off x="6912198" y="4768527"/>
            <a:ext cx="2069877" cy="1015663"/>
          </a:xfrm>
          <a:prstGeom prst="rect">
            <a:avLst/>
          </a:prstGeom>
        </p:spPr>
        <p:txBody>
          <a:bodyPr wrap="square">
            <a:spAutoFit/>
          </a:bodyPr>
          <a:lstStyle/>
          <a:p>
            <a:pPr algn="ctr"/>
            <a:r>
              <a:rPr lang="en-US" sz="1200" b="1" dirty="0" err="1" smtClean="0">
                <a:latin typeface="Arial" panose="020B0604020202020204" pitchFamily="34" charset="0"/>
                <a:cs typeface="Arial" panose="020B0604020202020204" pitchFamily="34" charset="0"/>
              </a:rPr>
              <a:t>Microservice</a:t>
            </a:r>
            <a:r>
              <a:rPr lang="en-US" sz="1200" b="1" dirty="0" smtClean="0">
                <a:latin typeface="Arial" panose="020B0604020202020204" pitchFamily="34" charset="0"/>
                <a:cs typeface="Arial" panose="020B0604020202020204" pitchFamily="34" charset="0"/>
              </a:rPr>
              <a:t> and Service Virtualization Architect </a:t>
            </a:r>
            <a:r>
              <a:rPr lang="en-US" sz="1200" dirty="0" smtClean="0">
                <a:latin typeface="Arial" panose="020B0604020202020204" pitchFamily="34" charset="0"/>
                <a:cs typeface="Arial" panose="020B0604020202020204" pitchFamily="34" charset="0"/>
              </a:rPr>
              <a:t>defines and designs </a:t>
            </a:r>
            <a:r>
              <a:rPr lang="en-US" sz="1200" dirty="0" err="1" smtClean="0">
                <a:latin typeface="Arial" panose="020B0604020202020204" pitchFamily="34" charset="0"/>
                <a:cs typeface="Arial" panose="020B0604020202020204" pitchFamily="34" charset="0"/>
              </a:rPr>
              <a:t>microservices</a:t>
            </a:r>
            <a:r>
              <a:rPr lang="en-US" sz="1200" dirty="0" smtClean="0">
                <a:latin typeface="Arial" panose="020B0604020202020204" pitchFamily="34" charset="0"/>
                <a:cs typeface="Arial" panose="020B0604020202020204" pitchFamily="34" charset="0"/>
              </a:rPr>
              <a:t> and service virtualization </a:t>
            </a:r>
            <a:endParaRPr lang="fi-FI" sz="1200" dirty="0">
              <a:effectLst/>
              <a:latin typeface="Arial" panose="020B0604020202020204" pitchFamily="34" charset="0"/>
              <a:cs typeface="Arial" panose="020B0604020202020204" pitchFamily="34" charset="0"/>
            </a:endParaRPr>
          </a:p>
        </p:txBody>
      </p:sp>
      <p:sp>
        <p:nvSpPr>
          <p:cNvPr id="103" name="Rectangle 102"/>
          <p:cNvSpPr/>
          <p:nvPr/>
        </p:nvSpPr>
        <p:spPr>
          <a:xfrm>
            <a:off x="5778025" y="1918900"/>
            <a:ext cx="2019109"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Experience Assurance Professional </a:t>
            </a:r>
            <a:r>
              <a:rPr lang="en-US" sz="1200" dirty="0" smtClean="0"/>
              <a:t>ensures that all new features and functions are released with intended end user experience</a:t>
            </a:r>
            <a:endParaRPr lang="fi-FI" sz="1200" dirty="0">
              <a:effectLst/>
              <a:latin typeface="Arial" panose="020B0604020202020204" pitchFamily="34" charset="0"/>
              <a:cs typeface="Arial" panose="020B0604020202020204" pitchFamily="34" charset="0"/>
            </a:endParaRPr>
          </a:p>
        </p:txBody>
      </p:sp>
      <p:sp>
        <p:nvSpPr>
          <p:cNvPr id="104" name="Freeform 582"/>
          <p:cNvSpPr>
            <a:spLocks noChangeAspect="1" noEditPoints="1"/>
          </p:cNvSpPr>
          <p:nvPr/>
        </p:nvSpPr>
        <p:spPr bwMode="auto">
          <a:xfrm>
            <a:off x="6543142" y="1403160"/>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5" name="Freeform 582"/>
          <p:cNvSpPr>
            <a:spLocks noChangeAspect="1" noEditPoints="1"/>
          </p:cNvSpPr>
          <p:nvPr/>
        </p:nvSpPr>
        <p:spPr bwMode="auto">
          <a:xfrm>
            <a:off x="5749967" y="4651185"/>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 name="Rectangle 105"/>
          <p:cNvSpPr/>
          <p:nvPr/>
        </p:nvSpPr>
        <p:spPr>
          <a:xfrm>
            <a:off x="4937923" y="5159052"/>
            <a:ext cx="2069877"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Security Engineer </a:t>
            </a:r>
            <a:r>
              <a:rPr lang="en-US" sz="1200" dirty="0" smtClean="0"/>
              <a:t>works side by side with developers to ensure security issues are taken into account early in the process</a:t>
            </a:r>
            <a:endParaRPr lang="fi-FI" sz="1200" dirty="0">
              <a:effectLst/>
              <a:latin typeface="Arial" panose="020B0604020202020204" pitchFamily="34" charset="0"/>
              <a:cs typeface="Arial" panose="020B0604020202020204" pitchFamily="34" charset="0"/>
            </a:endParaRPr>
          </a:p>
        </p:txBody>
      </p:sp>
      <p:sp>
        <p:nvSpPr>
          <p:cNvPr id="109" name="Freeform 582"/>
          <p:cNvSpPr>
            <a:spLocks noChangeAspect="1" noEditPoints="1"/>
          </p:cNvSpPr>
          <p:nvPr/>
        </p:nvSpPr>
        <p:spPr bwMode="auto">
          <a:xfrm>
            <a:off x="3352267" y="4613085"/>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Rectangle 109"/>
          <p:cNvSpPr/>
          <p:nvPr/>
        </p:nvSpPr>
        <p:spPr>
          <a:xfrm>
            <a:off x="2216373" y="5120952"/>
            <a:ext cx="2593752"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Utility Professional </a:t>
            </a:r>
            <a:r>
              <a:rPr lang="en-US" sz="1200" dirty="0" smtClean="0"/>
              <a:t>operates across development platforms, tools, networks, servers and databases to ensure quality and resource management are taken care of</a:t>
            </a:r>
            <a:endParaRPr lang="fi-FI" sz="1200" dirty="0">
              <a:effectLst/>
              <a:latin typeface="Arial" panose="020B0604020202020204" pitchFamily="34" charset="0"/>
              <a:cs typeface="Arial" panose="020B0604020202020204" pitchFamily="34" charset="0"/>
            </a:endParaRPr>
          </a:p>
        </p:txBody>
      </p:sp>
      <p:grpSp>
        <p:nvGrpSpPr>
          <p:cNvPr id="4" name="Group 6"/>
          <p:cNvGrpSpPr>
            <a:grpSpLocks noChangeAspect="1"/>
          </p:cNvGrpSpPr>
          <p:nvPr/>
        </p:nvGrpSpPr>
        <p:grpSpPr>
          <a:xfrm>
            <a:off x="3682178" y="2706552"/>
            <a:ext cx="2201947" cy="2250922"/>
            <a:chOff x="1373422" y="2395567"/>
            <a:chExt cx="1224042" cy="1307322"/>
          </a:xfrm>
        </p:grpSpPr>
        <p:sp>
          <p:nvSpPr>
            <p:cNvPr id="127" name="Oval 126"/>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28" name="Oval 127"/>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5" name="Group 27"/>
          <p:cNvGrpSpPr>
            <a:grpSpLocks noChangeAspect="1"/>
          </p:cNvGrpSpPr>
          <p:nvPr/>
        </p:nvGrpSpPr>
        <p:grpSpPr bwMode="auto">
          <a:xfrm>
            <a:off x="3838929" y="2892716"/>
            <a:ext cx="1888445" cy="1688595"/>
            <a:chOff x="1282" y="898"/>
            <a:chExt cx="3194" cy="2856"/>
          </a:xfrm>
          <a:solidFill>
            <a:schemeClr val="bg1"/>
          </a:solidFill>
        </p:grpSpPr>
        <p:sp>
          <p:nvSpPr>
            <p:cNvPr id="133" name="Freeform 31"/>
            <p:cNvSpPr>
              <a:spLocks/>
            </p:cNvSpPr>
            <p:nvPr/>
          </p:nvSpPr>
          <p:spPr bwMode="auto">
            <a:xfrm>
              <a:off x="1570" y="898"/>
              <a:ext cx="2906" cy="1424"/>
            </a:xfrm>
            <a:custGeom>
              <a:avLst/>
              <a:gdLst>
                <a:gd name="T0" fmla="*/ 1142 w 1230"/>
                <a:gd name="T1" fmla="*/ 467 h 603"/>
                <a:gd name="T2" fmla="*/ 938 w 1230"/>
                <a:gd name="T3" fmla="*/ 138 h 603"/>
                <a:gd name="T4" fmla="*/ 555 w 1230"/>
                <a:gd name="T5" fmla="*/ 0 h 603"/>
                <a:gd name="T6" fmla="*/ 0 w 1230"/>
                <a:gd name="T7" fmla="*/ 368 h 603"/>
                <a:gd name="T8" fmla="*/ 80 w 1230"/>
                <a:gd name="T9" fmla="*/ 402 h 603"/>
                <a:gd name="T10" fmla="*/ 555 w 1230"/>
                <a:gd name="T11" fmla="*/ 87 h 603"/>
                <a:gd name="T12" fmla="*/ 1055 w 1230"/>
                <a:gd name="T13" fmla="*/ 477 h 603"/>
                <a:gd name="T14" fmla="*/ 968 w 1230"/>
                <a:gd name="T15" fmla="*/ 486 h 603"/>
                <a:gd name="T16" fmla="*/ 1114 w 1230"/>
                <a:gd name="T17" fmla="*/ 603 h 603"/>
                <a:gd name="T18" fmla="*/ 1230 w 1230"/>
                <a:gd name="T19" fmla="*/ 457 h 603"/>
                <a:gd name="T20" fmla="*/ 1142 w 1230"/>
                <a:gd name="T21" fmla="*/ 467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0" h="603">
                  <a:moveTo>
                    <a:pt x="1142" y="467"/>
                  </a:moveTo>
                  <a:cubicBezTo>
                    <a:pt x="1112" y="338"/>
                    <a:pt x="1040" y="222"/>
                    <a:pt x="938" y="138"/>
                  </a:cubicBezTo>
                  <a:cubicBezTo>
                    <a:pt x="830" y="49"/>
                    <a:pt x="694" y="0"/>
                    <a:pt x="555" y="0"/>
                  </a:cubicBezTo>
                  <a:cubicBezTo>
                    <a:pt x="312" y="0"/>
                    <a:pt x="94" y="145"/>
                    <a:pt x="0" y="368"/>
                  </a:cubicBezTo>
                  <a:cubicBezTo>
                    <a:pt x="80" y="402"/>
                    <a:pt x="80" y="402"/>
                    <a:pt x="80" y="402"/>
                  </a:cubicBezTo>
                  <a:cubicBezTo>
                    <a:pt x="161" y="211"/>
                    <a:pt x="347" y="87"/>
                    <a:pt x="555" y="87"/>
                  </a:cubicBezTo>
                  <a:cubicBezTo>
                    <a:pt x="791" y="87"/>
                    <a:pt x="998" y="250"/>
                    <a:pt x="1055" y="477"/>
                  </a:cubicBezTo>
                  <a:cubicBezTo>
                    <a:pt x="968" y="486"/>
                    <a:pt x="968" y="486"/>
                    <a:pt x="968" y="486"/>
                  </a:cubicBezTo>
                  <a:cubicBezTo>
                    <a:pt x="1114" y="603"/>
                    <a:pt x="1114" y="603"/>
                    <a:pt x="1114" y="603"/>
                  </a:cubicBezTo>
                  <a:cubicBezTo>
                    <a:pt x="1230" y="457"/>
                    <a:pt x="1230" y="457"/>
                    <a:pt x="1230" y="457"/>
                  </a:cubicBezTo>
                  <a:lnTo>
                    <a:pt x="1142" y="4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sp>
          <p:nvSpPr>
            <p:cNvPr id="134" name="Freeform 32"/>
            <p:cNvSpPr>
              <a:spLocks/>
            </p:cNvSpPr>
            <p:nvPr/>
          </p:nvSpPr>
          <p:spPr bwMode="auto">
            <a:xfrm>
              <a:off x="1282" y="2331"/>
              <a:ext cx="2908" cy="1423"/>
            </a:xfrm>
            <a:custGeom>
              <a:avLst/>
              <a:gdLst>
                <a:gd name="T0" fmla="*/ 88 w 1231"/>
                <a:gd name="T1" fmla="*/ 136 h 602"/>
                <a:gd name="T2" fmla="*/ 293 w 1231"/>
                <a:gd name="T3" fmla="*/ 465 h 602"/>
                <a:gd name="T4" fmla="*/ 675 w 1231"/>
                <a:gd name="T5" fmla="*/ 602 h 602"/>
                <a:gd name="T6" fmla="*/ 1231 w 1231"/>
                <a:gd name="T7" fmla="*/ 234 h 602"/>
                <a:gd name="T8" fmla="*/ 1150 w 1231"/>
                <a:gd name="T9" fmla="*/ 200 h 602"/>
                <a:gd name="T10" fmla="*/ 675 w 1231"/>
                <a:gd name="T11" fmla="*/ 515 h 602"/>
                <a:gd name="T12" fmla="*/ 175 w 1231"/>
                <a:gd name="T13" fmla="*/ 126 h 602"/>
                <a:gd name="T14" fmla="*/ 263 w 1231"/>
                <a:gd name="T15" fmla="*/ 116 h 602"/>
                <a:gd name="T16" fmla="*/ 116 w 1231"/>
                <a:gd name="T17" fmla="*/ 0 h 602"/>
                <a:gd name="T18" fmla="*/ 0 w 1231"/>
                <a:gd name="T19" fmla="*/ 146 h 602"/>
                <a:gd name="T20" fmla="*/ 88 w 1231"/>
                <a:gd name="T21" fmla="*/ 136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1" h="602">
                  <a:moveTo>
                    <a:pt x="88" y="136"/>
                  </a:moveTo>
                  <a:cubicBezTo>
                    <a:pt x="118" y="264"/>
                    <a:pt x="190" y="381"/>
                    <a:pt x="293" y="465"/>
                  </a:cubicBezTo>
                  <a:cubicBezTo>
                    <a:pt x="400" y="554"/>
                    <a:pt x="536" y="602"/>
                    <a:pt x="675" y="602"/>
                  </a:cubicBezTo>
                  <a:cubicBezTo>
                    <a:pt x="918" y="602"/>
                    <a:pt x="1136" y="458"/>
                    <a:pt x="1231" y="234"/>
                  </a:cubicBezTo>
                  <a:cubicBezTo>
                    <a:pt x="1150" y="200"/>
                    <a:pt x="1150" y="200"/>
                    <a:pt x="1150" y="200"/>
                  </a:cubicBezTo>
                  <a:cubicBezTo>
                    <a:pt x="1069" y="392"/>
                    <a:pt x="883" y="515"/>
                    <a:pt x="675" y="515"/>
                  </a:cubicBezTo>
                  <a:cubicBezTo>
                    <a:pt x="439" y="515"/>
                    <a:pt x="233" y="353"/>
                    <a:pt x="175" y="126"/>
                  </a:cubicBezTo>
                  <a:cubicBezTo>
                    <a:pt x="263" y="116"/>
                    <a:pt x="263" y="116"/>
                    <a:pt x="263" y="116"/>
                  </a:cubicBezTo>
                  <a:cubicBezTo>
                    <a:pt x="116" y="0"/>
                    <a:pt x="116" y="0"/>
                    <a:pt x="116" y="0"/>
                  </a:cubicBezTo>
                  <a:cubicBezTo>
                    <a:pt x="0" y="146"/>
                    <a:pt x="0" y="146"/>
                    <a:pt x="0" y="146"/>
                  </a:cubicBezTo>
                  <a:lnTo>
                    <a:pt x="88" y="1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grpSp>
      <p:grpSp>
        <p:nvGrpSpPr>
          <p:cNvPr id="6" name="Groupe 662"/>
          <p:cNvGrpSpPr>
            <a:grpSpLocks noChangeAspect="1"/>
          </p:cNvGrpSpPr>
          <p:nvPr/>
        </p:nvGrpSpPr>
        <p:grpSpPr>
          <a:xfrm>
            <a:off x="4238734" y="3183184"/>
            <a:ext cx="1088834" cy="1083908"/>
            <a:chOff x="5080001" y="2759075"/>
            <a:chExt cx="350838" cy="349251"/>
          </a:xfrm>
        </p:grpSpPr>
        <p:sp>
          <p:nvSpPr>
            <p:cNvPr id="136" name="Freeform 193"/>
            <p:cNvSpPr>
              <a:spLocks/>
            </p:cNvSpPr>
            <p:nvPr/>
          </p:nvSpPr>
          <p:spPr bwMode="auto">
            <a:xfrm>
              <a:off x="5194301" y="2855913"/>
              <a:ext cx="63500" cy="82550"/>
            </a:xfrm>
            <a:custGeom>
              <a:avLst/>
              <a:gdLst/>
              <a:ahLst/>
              <a:cxnLst>
                <a:cxn ang="0">
                  <a:pos x="32" y="34"/>
                </a:cxn>
                <a:cxn ang="0">
                  <a:pos x="20" y="19"/>
                </a:cxn>
                <a:cxn ang="0">
                  <a:pos x="24" y="10"/>
                </a:cxn>
                <a:cxn ang="0">
                  <a:pos x="16" y="0"/>
                </a:cxn>
                <a:cxn ang="0">
                  <a:pos x="8" y="10"/>
                </a:cxn>
                <a:cxn ang="0">
                  <a:pos x="13" y="19"/>
                </a:cxn>
                <a:cxn ang="0">
                  <a:pos x="0" y="43"/>
                </a:cxn>
              </a:cxnLst>
              <a:rect l="0" t="0" r="r" b="b"/>
              <a:pathLst>
                <a:path w="32" h="43">
                  <a:moveTo>
                    <a:pt x="32" y="34"/>
                  </a:moveTo>
                  <a:cubicBezTo>
                    <a:pt x="30" y="26"/>
                    <a:pt x="26" y="21"/>
                    <a:pt x="20" y="19"/>
                  </a:cubicBezTo>
                  <a:cubicBezTo>
                    <a:pt x="22" y="17"/>
                    <a:pt x="24" y="13"/>
                    <a:pt x="24" y="10"/>
                  </a:cubicBezTo>
                  <a:cubicBezTo>
                    <a:pt x="24" y="4"/>
                    <a:pt x="21" y="0"/>
                    <a:pt x="16" y="0"/>
                  </a:cubicBezTo>
                  <a:cubicBezTo>
                    <a:pt x="12" y="0"/>
                    <a:pt x="8" y="4"/>
                    <a:pt x="8" y="10"/>
                  </a:cubicBezTo>
                  <a:cubicBezTo>
                    <a:pt x="8" y="13"/>
                    <a:pt x="11" y="17"/>
                    <a:pt x="13" y="19"/>
                  </a:cubicBezTo>
                  <a:cubicBezTo>
                    <a:pt x="3" y="21"/>
                    <a:pt x="0" y="30"/>
                    <a:pt x="0" y="43"/>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7" name="Freeform 194"/>
            <p:cNvSpPr>
              <a:spLocks/>
            </p:cNvSpPr>
            <p:nvPr/>
          </p:nvSpPr>
          <p:spPr bwMode="auto">
            <a:xfrm>
              <a:off x="5218113" y="2944813"/>
              <a:ext cx="23813" cy="1588"/>
            </a:xfrm>
            <a:custGeom>
              <a:avLst/>
              <a:gdLst/>
              <a:ahLst/>
              <a:cxnLst>
                <a:cxn ang="0">
                  <a:pos x="12" y="0"/>
                </a:cxn>
                <a:cxn ang="0">
                  <a:pos x="0" y="0"/>
                </a:cxn>
              </a:cxnLst>
              <a:rect l="0" t="0" r="r" b="b"/>
              <a:pathLst>
                <a:path w="12">
                  <a:moveTo>
                    <a:pt x="12" y="0"/>
                  </a:moveTo>
                  <a:cubicBezTo>
                    <a:pt x="7" y="0"/>
                    <a:pt x="5" y="0"/>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8" name="Freeform 195"/>
            <p:cNvSpPr>
              <a:spLocks/>
            </p:cNvSpPr>
            <p:nvPr/>
          </p:nvSpPr>
          <p:spPr bwMode="auto">
            <a:xfrm>
              <a:off x="5281613" y="2876551"/>
              <a:ext cx="58738" cy="63500"/>
            </a:xfrm>
            <a:custGeom>
              <a:avLst/>
              <a:gdLst/>
              <a:ahLst/>
              <a:cxnLst>
                <a:cxn ang="0">
                  <a:pos x="0" y="29"/>
                </a:cxn>
                <a:cxn ang="0">
                  <a:pos x="9" y="22"/>
                </a:cxn>
                <a:cxn ang="0">
                  <a:pos x="4" y="12"/>
                </a:cxn>
                <a:cxn ang="0">
                  <a:pos x="14" y="0"/>
                </a:cxn>
                <a:cxn ang="0">
                  <a:pos x="23" y="12"/>
                </a:cxn>
                <a:cxn ang="0">
                  <a:pos x="18" y="22"/>
                </a:cxn>
                <a:cxn ang="0">
                  <a:pos x="30" y="33"/>
                </a:cxn>
              </a:cxnLst>
              <a:rect l="0" t="0" r="r" b="b"/>
              <a:pathLst>
                <a:path w="30" h="33">
                  <a:moveTo>
                    <a:pt x="0" y="29"/>
                  </a:moveTo>
                  <a:cubicBezTo>
                    <a:pt x="3" y="26"/>
                    <a:pt x="6" y="23"/>
                    <a:pt x="9" y="22"/>
                  </a:cubicBezTo>
                  <a:cubicBezTo>
                    <a:pt x="7" y="20"/>
                    <a:pt x="4" y="16"/>
                    <a:pt x="4" y="12"/>
                  </a:cubicBezTo>
                  <a:cubicBezTo>
                    <a:pt x="4" y="5"/>
                    <a:pt x="8" y="0"/>
                    <a:pt x="14" y="0"/>
                  </a:cubicBezTo>
                  <a:cubicBezTo>
                    <a:pt x="19" y="0"/>
                    <a:pt x="23" y="5"/>
                    <a:pt x="23" y="12"/>
                  </a:cubicBezTo>
                  <a:cubicBezTo>
                    <a:pt x="23" y="16"/>
                    <a:pt x="20" y="20"/>
                    <a:pt x="18" y="22"/>
                  </a:cubicBezTo>
                  <a:cubicBezTo>
                    <a:pt x="24" y="24"/>
                    <a:pt x="27" y="28"/>
                    <a:pt x="30" y="33"/>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9" name="Freeform 196"/>
            <p:cNvSpPr>
              <a:spLocks/>
            </p:cNvSpPr>
            <p:nvPr/>
          </p:nvSpPr>
          <p:spPr bwMode="auto">
            <a:xfrm>
              <a:off x="5241926" y="2921001"/>
              <a:ext cx="15875" cy="23813"/>
            </a:xfrm>
            <a:custGeom>
              <a:avLst/>
              <a:gdLst/>
              <a:ahLst/>
              <a:cxnLst>
                <a:cxn ang="0">
                  <a:pos x="0" y="12"/>
                </a:cxn>
                <a:cxn ang="0">
                  <a:pos x="8" y="0"/>
                </a:cxn>
              </a:cxnLst>
              <a:rect l="0" t="0" r="r" b="b"/>
              <a:pathLst>
                <a:path w="8" h="12">
                  <a:moveTo>
                    <a:pt x="0" y="12"/>
                  </a:moveTo>
                  <a:cubicBezTo>
                    <a:pt x="0" y="6"/>
                    <a:pt x="3" y="1"/>
                    <a:pt x="8"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0" name="Freeform 197"/>
            <p:cNvSpPr>
              <a:spLocks/>
            </p:cNvSpPr>
            <p:nvPr/>
          </p:nvSpPr>
          <p:spPr bwMode="auto">
            <a:xfrm>
              <a:off x="5218113" y="2944813"/>
              <a:ext cx="34925" cy="71438"/>
            </a:xfrm>
            <a:custGeom>
              <a:avLst/>
              <a:gdLst/>
              <a:ahLst/>
              <a:cxnLst>
                <a:cxn ang="0">
                  <a:pos x="12" y="0"/>
                </a:cxn>
                <a:cxn ang="0">
                  <a:pos x="12" y="1"/>
                </a:cxn>
                <a:cxn ang="0">
                  <a:pos x="18" y="14"/>
                </a:cxn>
                <a:cxn ang="0">
                  <a:pos x="0" y="37"/>
                </a:cxn>
              </a:cxnLst>
              <a:rect l="0" t="0" r="r" b="b"/>
              <a:pathLst>
                <a:path w="18" h="37">
                  <a:moveTo>
                    <a:pt x="12" y="0"/>
                  </a:moveTo>
                  <a:cubicBezTo>
                    <a:pt x="12" y="0"/>
                    <a:pt x="12" y="1"/>
                    <a:pt x="12" y="1"/>
                  </a:cubicBezTo>
                  <a:cubicBezTo>
                    <a:pt x="12" y="6"/>
                    <a:pt x="15" y="11"/>
                    <a:pt x="18" y="14"/>
                  </a:cubicBezTo>
                  <a:cubicBezTo>
                    <a:pt x="8" y="17"/>
                    <a:pt x="1" y="25"/>
                    <a:pt x="0" y="3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1" name="Freeform 198"/>
            <p:cNvSpPr>
              <a:spLocks/>
            </p:cNvSpPr>
            <p:nvPr/>
          </p:nvSpPr>
          <p:spPr bwMode="auto">
            <a:xfrm>
              <a:off x="5292726" y="2981326"/>
              <a:ext cx="17463" cy="36513"/>
            </a:xfrm>
            <a:custGeom>
              <a:avLst/>
              <a:gdLst/>
              <a:ahLst/>
              <a:cxnLst>
                <a:cxn ang="0">
                  <a:pos x="0" y="0"/>
                </a:cxn>
                <a:cxn ang="0">
                  <a:pos x="9" y="19"/>
                </a:cxn>
              </a:cxnLst>
              <a:rect l="0" t="0" r="r" b="b"/>
              <a:pathLst>
                <a:path w="9" h="19">
                  <a:moveTo>
                    <a:pt x="0" y="0"/>
                  </a:moveTo>
                  <a:cubicBezTo>
                    <a:pt x="5" y="6"/>
                    <a:pt x="8" y="10"/>
                    <a:pt x="9" y="1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2" name="Freeform 199"/>
            <p:cNvSpPr>
              <a:spLocks/>
            </p:cNvSpPr>
            <p:nvPr/>
          </p:nvSpPr>
          <p:spPr bwMode="auto">
            <a:xfrm>
              <a:off x="5257801" y="2919413"/>
              <a:ext cx="23813" cy="12700"/>
            </a:xfrm>
            <a:custGeom>
              <a:avLst/>
              <a:gdLst/>
              <a:ahLst/>
              <a:cxnLst>
                <a:cxn ang="0">
                  <a:pos x="0" y="1"/>
                </a:cxn>
                <a:cxn ang="0">
                  <a:pos x="3" y="0"/>
                </a:cxn>
                <a:cxn ang="0">
                  <a:pos x="13" y="7"/>
                </a:cxn>
              </a:cxnLst>
              <a:rect l="0" t="0" r="r" b="b"/>
              <a:pathLst>
                <a:path w="13" h="7">
                  <a:moveTo>
                    <a:pt x="0" y="1"/>
                  </a:moveTo>
                  <a:cubicBezTo>
                    <a:pt x="1" y="0"/>
                    <a:pt x="2" y="0"/>
                    <a:pt x="3" y="0"/>
                  </a:cubicBezTo>
                  <a:cubicBezTo>
                    <a:pt x="8" y="0"/>
                    <a:pt x="11" y="2"/>
                    <a:pt x="13" y="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3" name="Freeform 200"/>
            <p:cNvSpPr>
              <a:spLocks/>
            </p:cNvSpPr>
            <p:nvPr/>
          </p:nvSpPr>
          <p:spPr bwMode="auto">
            <a:xfrm>
              <a:off x="5275263" y="2932113"/>
              <a:ext cx="17463" cy="49213"/>
            </a:xfrm>
            <a:custGeom>
              <a:avLst/>
              <a:gdLst/>
              <a:ahLst/>
              <a:cxnLst>
                <a:cxn ang="0">
                  <a:pos x="4" y="0"/>
                </a:cxn>
                <a:cxn ang="0">
                  <a:pos x="6" y="7"/>
                </a:cxn>
                <a:cxn ang="0">
                  <a:pos x="0" y="20"/>
                </a:cxn>
                <a:cxn ang="0">
                  <a:pos x="9" y="25"/>
                </a:cxn>
              </a:cxnLst>
              <a:rect l="0" t="0" r="r" b="b"/>
              <a:pathLst>
                <a:path w="9" h="25">
                  <a:moveTo>
                    <a:pt x="4" y="0"/>
                  </a:moveTo>
                  <a:cubicBezTo>
                    <a:pt x="5" y="2"/>
                    <a:pt x="6" y="4"/>
                    <a:pt x="6" y="7"/>
                  </a:cubicBezTo>
                  <a:cubicBezTo>
                    <a:pt x="6" y="12"/>
                    <a:pt x="2" y="17"/>
                    <a:pt x="0" y="20"/>
                  </a:cubicBezTo>
                  <a:cubicBezTo>
                    <a:pt x="3" y="21"/>
                    <a:pt x="6" y="23"/>
                    <a:pt x="9" y="2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4" name="Freeform 201"/>
            <p:cNvSpPr>
              <a:spLocks/>
            </p:cNvSpPr>
            <p:nvPr/>
          </p:nvSpPr>
          <p:spPr bwMode="auto">
            <a:xfrm>
              <a:off x="5160963" y="2940051"/>
              <a:ext cx="61913" cy="88900"/>
            </a:xfrm>
            <a:custGeom>
              <a:avLst/>
              <a:gdLst/>
              <a:ahLst/>
              <a:cxnLst>
                <a:cxn ang="0">
                  <a:pos x="32" y="32"/>
                </a:cxn>
                <a:cxn ang="0">
                  <a:pos x="21" y="19"/>
                </a:cxn>
                <a:cxn ang="0">
                  <a:pos x="26" y="10"/>
                </a:cxn>
                <a:cxn ang="0">
                  <a:pos x="18" y="0"/>
                </a:cxn>
                <a:cxn ang="0">
                  <a:pos x="10" y="10"/>
                </a:cxn>
                <a:cxn ang="0">
                  <a:pos x="14" y="19"/>
                </a:cxn>
                <a:cxn ang="0">
                  <a:pos x="0" y="46"/>
                </a:cxn>
              </a:cxnLst>
              <a:rect l="0" t="0" r="r" b="b"/>
              <a:pathLst>
                <a:path w="32" h="46">
                  <a:moveTo>
                    <a:pt x="32" y="32"/>
                  </a:moveTo>
                  <a:cubicBezTo>
                    <a:pt x="30" y="24"/>
                    <a:pt x="28" y="20"/>
                    <a:pt x="21" y="19"/>
                  </a:cubicBezTo>
                  <a:cubicBezTo>
                    <a:pt x="23" y="17"/>
                    <a:pt x="26" y="13"/>
                    <a:pt x="26" y="10"/>
                  </a:cubicBezTo>
                  <a:cubicBezTo>
                    <a:pt x="26" y="4"/>
                    <a:pt x="22" y="0"/>
                    <a:pt x="18" y="0"/>
                  </a:cubicBezTo>
                  <a:cubicBezTo>
                    <a:pt x="13" y="0"/>
                    <a:pt x="10" y="4"/>
                    <a:pt x="10" y="10"/>
                  </a:cubicBezTo>
                  <a:cubicBezTo>
                    <a:pt x="10" y="13"/>
                    <a:pt x="12" y="17"/>
                    <a:pt x="14" y="19"/>
                  </a:cubicBezTo>
                  <a:cubicBezTo>
                    <a:pt x="5" y="21"/>
                    <a:pt x="0" y="33"/>
                    <a:pt x="0" y="46"/>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5" name="Freeform 202"/>
            <p:cNvSpPr>
              <a:spLocks/>
            </p:cNvSpPr>
            <p:nvPr/>
          </p:nvSpPr>
          <p:spPr bwMode="auto">
            <a:xfrm>
              <a:off x="5303838" y="2940051"/>
              <a:ext cx="65088" cy="106363"/>
            </a:xfrm>
            <a:custGeom>
              <a:avLst/>
              <a:gdLst/>
              <a:ahLst/>
              <a:cxnLst>
                <a:cxn ang="0">
                  <a:pos x="0" y="29"/>
                </a:cxn>
                <a:cxn ang="0">
                  <a:pos x="11" y="22"/>
                </a:cxn>
                <a:cxn ang="0">
                  <a:pos x="5" y="12"/>
                </a:cxn>
                <a:cxn ang="0">
                  <a:pos x="15" y="0"/>
                </a:cxn>
                <a:cxn ang="0">
                  <a:pos x="24" y="12"/>
                </a:cxn>
                <a:cxn ang="0">
                  <a:pos x="19" y="22"/>
                </a:cxn>
                <a:cxn ang="0">
                  <a:pos x="34" y="52"/>
                </a:cxn>
                <a:cxn ang="0">
                  <a:pos x="6" y="54"/>
                </a:cxn>
              </a:cxnLst>
              <a:rect l="0" t="0" r="r" b="b"/>
              <a:pathLst>
                <a:path w="34" h="55">
                  <a:moveTo>
                    <a:pt x="0" y="29"/>
                  </a:moveTo>
                  <a:cubicBezTo>
                    <a:pt x="2" y="26"/>
                    <a:pt x="7" y="23"/>
                    <a:pt x="11" y="22"/>
                  </a:cubicBezTo>
                  <a:cubicBezTo>
                    <a:pt x="8" y="20"/>
                    <a:pt x="5" y="16"/>
                    <a:pt x="5" y="12"/>
                  </a:cubicBezTo>
                  <a:cubicBezTo>
                    <a:pt x="5" y="5"/>
                    <a:pt x="10" y="0"/>
                    <a:pt x="15" y="0"/>
                  </a:cubicBezTo>
                  <a:cubicBezTo>
                    <a:pt x="20" y="0"/>
                    <a:pt x="24" y="5"/>
                    <a:pt x="24" y="12"/>
                  </a:cubicBezTo>
                  <a:cubicBezTo>
                    <a:pt x="24" y="16"/>
                    <a:pt x="21" y="20"/>
                    <a:pt x="19" y="22"/>
                  </a:cubicBezTo>
                  <a:cubicBezTo>
                    <a:pt x="30" y="25"/>
                    <a:pt x="34" y="38"/>
                    <a:pt x="34" y="52"/>
                  </a:cubicBezTo>
                  <a:cubicBezTo>
                    <a:pt x="34" y="54"/>
                    <a:pt x="17" y="55"/>
                    <a:pt x="6" y="54"/>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6" name="Freeform 203"/>
            <p:cNvSpPr>
              <a:spLocks/>
            </p:cNvSpPr>
            <p:nvPr/>
          </p:nvSpPr>
          <p:spPr bwMode="auto">
            <a:xfrm>
              <a:off x="5340351" y="2820988"/>
              <a:ext cx="90488" cy="266700"/>
            </a:xfrm>
            <a:custGeom>
              <a:avLst/>
              <a:gdLst/>
              <a:ahLst/>
              <a:cxnLst>
                <a:cxn ang="0">
                  <a:pos x="0" y="138"/>
                </a:cxn>
                <a:cxn ang="0">
                  <a:pos x="26" y="117"/>
                </a:cxn>
                <a:cxn ang="0">
                  <a:pos x="47" y="58"/>
                </a:cxn>
                <a:cxn ang="0">
                  <a:pos x="26" y="0"/>
                </a:cxn>
              </a:cxnLst>
              <a:rect l="0" t="0" r="r" b="b"/>
              <a:pathLst>
                <a:path w="47" h="138">
                  <a:moveTo>
                    <a:pt x="0" y="138"/>
                  </a:moveTo>
                  <a:cubicBezTo>
                    <a:pt x="10" y="132"/>
                    <a:pt x="19" y="125"/>
                    <a:pt x="26" y="117"/>
                  </a:cubicBezTo>
                  <a:cubicBezTo>
                    <a:pt x="39" y="101"/>
                    <a:pt x="47" y="81"/>
                    <a:pt x="47" y="58"/>
                  </a:cubicBezTo>
                  <a:cubicBezTo>
                    <a:pt x="47" y="36"/>
                    <a:pt x="39" y="16"/>
                    <a:pt x="26"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7" name="Freeform 204"/>
            <p:cNvSpPr>
              <a:spLocks/>
            </p:cNvSpPr>
            <p:nvPr/>
          </p:nvSpPr>
          <p:spPr bwMode="auto">
            <a:xfrm>
              <a:off x="5080001" y="2820988"/>
              <a:ext cx="174625" cy="287338"/>
            </a:xfrm>
            <a:custGeom>
              <a:avLst/>
              <a:gdLst/>
              <a:ahLst/>
              <a:cxnLst>
                <a:cxn ang="0">
                  <a:pos x="21" y="0"/>
                </a:cxn>
                <a:cxn ang="0">
                  <a:pos x="0" y="58"/>
                </a:cxn>
                <a:cxn ang="0">
                  <a:pos x="90" y="149"/>
                </a:cxn>
              </a:cxnLst>
              <a:rect l="0" t="0" r="r" b="b"/>
              <a:pathLst>
                <a:path w="90" h="149">
                  <a:moveTo>
                    <a:pt x="21" y="0"/>
                  </a:moveTo>
                  <a:cubicBezTo>
                    <a:pt x="8" y="16"/>
                    <a:pt x="0" y="36"/>
                    <a:pt x="0" y="58"/>
                  </a:cubicBezTo>
                  <a:cubicBezTo>
                    <a:pt x="0" y="109"/>
                    <a:pt x="40" y="149"/>
                    <a:pt x="90" y="14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8" name="Freeform 206"/>
            <p:cNvSpPr>
              <a:spLocks/>
            </p:cNvSpPr>
            <p:nvPr/>
          </p:nvSpPr>
          <p:spPr bwMode="auto">
            <a:xfrm>
              <a:off x="5121276" y="2759075"/>
              <a:ext cx="269875" cy="61913"/>
            </a:xfrm>
            <a:custGeom>
              <a:avLst/>
              <a:gdLst/>
              <a:ahLst/>
              <a:cxnLst>
                <a:cxn ang="0">
                  <a:pos x="0" y="32"/>
                </a:cxn>
                <a:cxn ang="0">
                  <a:pos x="69" y="0"/>
                </a:cxn>
                <a:cxn ang="0">
                  <a:pos x="139" y="32"/>
                </a:cxn>
              </a:cxnLst>
              <a:rect l="0" t="0" r="r" b="b"/>
              <a:pathLst>
                <a:path w="139" h="32">
                  <a:moveTo>
                    <a:pt x="0" y="32"/>
                  </a:moveTo>
                  <a:cubicBezTo>
                    <a:pt x="16" y="12"/>
                    <a:pt x="41" y="0"/>
                    <a:pt x="69" y="0"/>
                  </a:cubicBezTo>
                  <a:cubicBezTo>
                    <a:pt x="97" y="0"/>
                    <a:pt x="122" y="12"/>
                    <a:pt x="139" y="32"/>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9" name="Freeform 207"/>
            <p:cNvSpPr>
              <a:spLocks/>
            </p:cNvSpPr>
            <p:nvPr/>
          </p:nvSpPr>
          <p:spPr bwMode="auto">
            <a:xfrm>
              <a:off x="5121276" y="2820988"/>
              <a:ext cx="269875" cy="30163"/>
            </a:xfrm>
            <a:custGeom>
              <a:avLst/>
              <a:gdLst/>
              <a:ahLst/>
              <a:cxnLst>
                <a:cxn ang="0">
                  <a:pos x="0" y="0"/>
                </a:cxn>
                <a:cxn ang="0">
                  <a:pos x="69" y="16"/>
                </a:cxn>
                <a:cxn ang="0">
                  <a:pos x="139" y="0"/>
                </a:cxn>
              </a:cxnLst>
              <a:rect l="0" t="0" r="r" b="b"/>
              <a:pathLst>
                <a:path w="139" h="16">
                  <a:moveTo>
                    <a:pt x="0" y="0"/>
                  </a:moveTo>
                  <a:cubicBezTo>
                    <a:pt x="16" y="10"/>
                    <a:pt x="41" y="16"/>
                    <a:pt x="69" y="16"/>
                  </a:cubicBezTo>
                  <a:cubicBezTo>
                    <a:pt x="97" y="16"/>
                    <a:pt x="122" y="10"/>
                    <a:pt x="139"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0" name="Freeform 208"/>
            <p:cNvSpPr>
              <a:spLocks/>
            </p:cNvSpPr>
            <p:nvPr/>
          </p:nvSpPr>
          <p:spPr bwMode="auto">
            <a:xfrm>
              <a:off x="5121276" y="3017838"/>
              <a:ext cx="95250" cy="28575"/>
            </a:xfrm>
            <a:custGeom>
              <a:avLst/>
              <a:gdLst/>
              <a:ahLst/>
              <a:cxnLst>
                <a:cxn ang="0">
                  <a:pos x="49" y="0"/>
                </a:cxn>
                <a:cxn ang="0">
                  <a:pos x="0" y="15"/>
                </a:cxn>
              </a:cxnLst>
              <a:rect l="0" t="0" r="r" b="b"/>
              <a:pathLst>
                <a:path w="49" h="15">
                  <a:moveTo>
                    <a:pt x="49" y="0"/>
                  </a:moveTo>
                  <a:cubicBezTo>
                    <a:pt x="29" y="2"/>
                    <a:pt x="12" y="7"/>
                    <a:pt x="0" y="1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1" name="Freeform 209"/>
            <p:cNvSpPr>
              <a:spLocks/>
            </p:cNvSpPr>
            <p:nvPr/>
          </p:nvSpPr>
          <p:spPr bwMode="auto">
            <a:xfrm>
              <a:off x="5216526" y="3016250"/>
              <a:ext cx="174625" cy="28575"/>
            </a:xfrm>
            <a:custGeom>
              <a:avLst/>
              <a:gdLst/>
              <a:ahLst/>
              <a:cxnLst>
                <a:cxn ang="0">
                  <a:pos x="90" y="15"/>
                </a:cxn>
                <a:cxn ang="0">
                  <a:pos x="20" y="0"/>
                </a:cxn>
                <a:cxn ang="0">
                  <a:pos x="0" y="1"/>
                </a:cxn>
              </a:cxnLst>
              <a:rect l="0" t="0" r="r" b="b"/>
              <a:pathLst>
                <a:path w="90" h="15">
                  <a:moveTo>
                    <a:pt x="90" y="15"/>
                  </a:moveTo>
                  <a:cubicBezTo>
                    <a:pt x="73" y="6"/>
                    <a:pt x="48" y="0"/>
                    <a:pt x="20" y="0"/>
                  </a:cubicBezTo>
                  <a:cubicBezTo>
                    <a:pt x="13" y="0"/>
                    <a:pt x="7" y="0"/>
                    <a:pt x="0" y="1"/>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2" name="Freeform 210"/>
            <p:cNvSpPr>
              <a:spLocks/>
            </p:cNvSpPr>
            <p:nvPr/>
          </p:nvSpPr>
          <p:spPr bwMode="auto">
            <a:xfrm>
              <a:off x="5160963" y="2759075"/>
              <a:ext cx="188913" cy="234950"/>
            </a:xfrm>
            <a:custGeom>
              <a:avLst/>
              <a:gdLst/>
              <a:ahLst/>
              <a:cxnLst>
                <a:cxn ang="0">
                  <a:pos x="3" y="122"/>
                </a:cxn>
                <a:cxn ang="0">
                  <a:pos x="0" y="90"/>
                </a:cxn>
                <a:cxn ang="0">
                  <a:pos x="49" y="0"/>
                </a:cxn>
                <a:cxn ang="0">
                  <a:pos x="98" y="90"/>
                </a:cxn>
                <a:cxn ang="0">
                  <a:pos x="98" y="100"/>
                </a:cxn>
              </a:cxnLst>
              <a:rect l="0" t="0" r="r" b="b"/>
              <a:pathLst>
                <a:path w="98" h="122">
                  <a:moveTo>
                    <a:pt x="3" y="122"/>
                  </a:moveTo>
                  <a:cubicBezTo>
                    <a:pt x="1" y="112"/>
                    <a:pt x="0" y="102"/>
                    <a:pt x="0" y="90"/>
                  </a:cubicBezTo>
                  <a:cubicBezTo>
                    <a:pt x="0" y="40"/>
                    <a:pt x="22" y="0"/>
                    <a:pt x="49" y="0"/>
                  </a:cubicBezTo>
                  <a:cubicBezTo>
                    <a:pt x="76" y="0"/>
                    <a:pt x="98" y="40"/>
                    <a:pt x="98" y="90"/>
                  </a:cubicBezTo>
                  <a:cubicBezTo>
                    <a:pt x="98" y="93"/>
                    <a:pt x="98" y="97"/>
                    <a:pt x="98" y="10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3" name="Freeform 211"/>
            <p:cNvSpPr>
              <a:spLocks/>
            </p:cNvSpPr>
            <p:nvPr/>
          </p:nvSpPr>
          <p:spPr bwMode="auto">
            <a:xfrm>
              <a:off x="5178426" y="3028950"/>
              <a:ext cx="150813" cy="79375"/>
            </a:xfrm>
            <a:custGeom>
              <a:avLst/>
              <a:gdLst/>
              <a:ahLst/>
              <a:cxnLst>
                <a:cxn ang="0">
                  <a:pos x="78" y="9"/>
                </a:cxn>
                <a:cxn ang="0">
                  <a:pos x="40" y="41"/>
                </a:cxn>
                <a:cxn ang="0">
                  <a:pos x="0" y="0"/>
                </a:cxn>
              </a:cxnLst>
              <a:rect l="0" t="0" r="r" b="b"/>
              <a:pathLst>
                <a:path w="78" h="41">
                  <a:moveTo>
                    <a:pt x="78" y="9"/>
                  </a:moveTo>
                  <a:cubicBezTo>
                    <a:pt x="69" y="29"/>
                    <a:pt x="55" y="41"/>
                    <a:pt x="40" y="41"/>
                  </a:cubicBezTo>
                  <a:cubicBezTo>
                    <a:pt x="23" y="41"/>
                    <a:pt x="8" y="24"/>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4" name="Line 212"/>
            <p:cNvSpPr>
              <a:spLocks noChangeShapeType="1"/>
            </p:cNvSpPr>
            <p:nvPr/>
          </p:nvSpPr>
          <p:spPr bwMode="auto">
            <a:xfrm>
              <a:off x="5337176" y="2932113"/>
              <a:ext cx="93663"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5" name="Line 213"/>
            <p:cNvSpPr>
              <a:spLocks noChangeShapeType="1"/>
            </p:cNvSpPr>
            <p:nvPr/>
          </p:nvSpPr>
          <p:spPr bwMode="auto">
            <a:xfrm>
              <a:off x="5337176" y="2932113"/>
              <a:ext cx="1588"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6" name="Line 214"/>
            <p:cNvSpPr>
              <a:spLocks noChangeShapeType="1"/>
            </p:cNvSpPr>
            <p:nvPr/>
          </p:nvSpPr>
          <p:spPr bwMode="auto">
            <a:xfrm>
              <a:off x="5192713" y="2932113"/>
              <a:ext cx="1588"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7" name="Line 215"/>
            <p:cNvSpPr>
              <a:spLocks noChangeShapeType="1"/>
            </p:cNvSpPr>
            <p:nvPr/>
          </p:nvSpPr>
          <p:spPr bwMode="auto">
            <a:xfrm>
              <a:off x="5080001" y="2932113"/>
              <a:ext cx="112713"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8" name="Line 216"/>
            <p:cNvSpPr>
              <a:spLocks noChangeShapeType="1"/>
            </p:cNvSpPr>
            <p:nvPr/>
          </p:nvSpPr>
          <p:spPr bwMode="auto">
            <a:xfrm flipV="1">
              <a:off x="5254626" y="2759075"/>
              <a:ext cx="1588" cy="349250"/>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56" name="Rectangle 55"/>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Emma</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team works efficiently cross border using war room</a:t>
            </a:r>
            <a:endParaRPr lang="en-US" dirty="0"/>
          </a:p>
        </p:txBody>
      </p:sp>
      <p:grpSp>
        <p:nvGrpSpPr>
          <p:cNvPr id="3" name="Group 51"/>
          <p:cNvGrpSpPr/>
          <p:nvPr/>
        </p:nvGrpSpPr>
        <p:grpSpPr>
          <a:xfrm>
            <a:off x="1731969" y="1390411"/>
            <a:ext cx="5820738" cy="4631376"/>
            <a:chOff x="2101931" y="1268686"/>
            <a:chExt cx="5961417" cy="4407719"/>
          </a:xfrm>
        </p:grpSpPr>
        <p:pic>
          <p:nvPicPr>
            <p:cNvPr id="37" name="Picture 2"/>
            <p:cNvPicPr>
              <a:picLocks noChangeAspect="1" noChangeArrowheads="1"/>
            </p:cNvPicPr>
            <p:nvPr/>
          </p:nvPicPr>
          <p:blipFill>
            <a:blip r:embed="rId2" cstate="print">
              <a:clrChange>
                <a:clrFrom>
                  <a:srgbClr val="FFFFFF"/>
                </a:clrFrom>
                <a:clrTo>
                  <a:srgbClr val="FFFFFF">
                    <a:alpha val="0"/>
                  </a:srgbClr>
                </a:clrTo>
              </a:clrChange>
              <a:grayscl/>
            </a:blip>
            <a:srcRect l="29971" t="30615" r="31068" b="21870"/>
            <a:stretch>
              <a:fillRect/>
            </a:stretch>
          </p:blipFill>
          <p:spPr bwMode="auto">
            <a:xfrm>
              <a:off x="2113807" y="1340671"/>
              <a:ext cx="5688281" cy="4335734"/>
            </a:xfrm>
            <a:prstGeom prst="rect">
              <a:avLst/>
            </a:prstGeom>
            <a:noFill/>
            <a:ln w="9525">
              <a:noFill/>
              <a:miter lim="800000"/>
              <a:headEnd/>
              <a:tailEnd/>
            </a:ln>
          </p:spPr>
        </p:pic>
        <p:pic>
          <p:nvPicPr>
            <p:cNvPr id="38" name="Picture 3" descr="C:\Users\jperala\AppData\Local\Microsoft\Windows\Temporary Internet Files\Content.IE5\DYA56ZSC\MC900356877[1].wmf"/>
            <p:cNvPicPr>
              <a:picLocks noChangeAspect="1" noChangeArrowheads="1"/>
            </p:cNvPicPr>
            <p:nvPr/>
          </p:nvPicPr>
          <p:blipFill>
            <a:blip r:embed="rId3" cstate="print">
              <a:clrChange>
                <a:clrFrom>
                  <a:srgbClr val="FFFFFF"/>
                </a:clrFrom>
                <a:clrTo>
                  <a:srgbClr val="FFFFFF">
                    <a:alpha val="0"/>
                  </a:srgbClr>
                </a:clrTo>
              </a:clrChange>
              <a:grayscl/>
            </a:blip>
            <a:srcRect/>
            <a:stretch>
              <a:fillRect/>
            </a:stretch>
          </p:blipFill>
          <p:spPr bwMode="auto">
            <a:xfrm flipH="1">
              <a:off x="5688278" y="3410172"/>
              <a:ext cx="391887" cy="296269"/>
            </a:xfrm>
            <a:prstGeom prst="rect">
              <a:avLst/>
            </a:prstGeom>
            <a:noFill/>
          </p:spPr>
        </p:pic>
        <p:pic>
          <p:nvPicPr>
            <p:cNvPr id="39" name="Picture 5" descr="C:\Users\jperala\AppData\Local\Microsoft\Windows\Temporary Internet Files\Content.IE5\L2J8WMVP\MC900441331[1].png"/>
            <p:cNvPicPr>
              <a:picLocks noChangeAspect="1" noChangeArrowheads="1"/>
            </p:cNvPicPr>
            <p:nvPr/>
          </p:nvPicPr>
          <p:blipFill>
            <a:blip r:embed="rId4" cstate="print">
              <a:clrChange>
                <a:clrFrom>
                  <a:srgbClr val="FFFFFF"/>
                </a:clrFrom>
                <a:clrTo>
                  <a:srgbClr val="FFFFFF">
                    <a:alpha val="0"/>
                  </a:srgbClr>
                </a:clrTo>
              </a:clrChange>
              <a:grayscl/>
            </a:blip>
            <a:srcRect/>
            <a:stretch>
              <a:fillRect/>
            </a:stretch>
          </p:blipFill>
          <p:spPr bwMode="auto">
            <a:xfrm>
              <a:off x="4055115" y="2553195"/>
              <a:ext cx="446087" cy="446087"/>
            </a:xfrm>
            <a:prstGeom prst="rect">
              <a:avLst/>
            </a:prstGeom>
            <a:noFill/>
          </p:spPr>
        </p:pic>
        <p:pic>
          <p:nvPicPr>
            <p:cNvPr id="40" name="Picture 5" descr="C:\Users\jperala\AppData\Local\Microsoft\Windows\Temporary Internet Files\Content.IE5\L2J8WMVP\MC900441331[1].png"/>
            <p:cNvPicPr>
              <a:picLocks noChangeAspect="1" noChangeArrowheads="1"/>
            </p:cNvPicPr>
            <p:nvPr/>
          </p:nvPicPr>
          <p:blipFill>
            <a:blip r:embed="rId4" cstate="print">
              <a:clrChange>
                <a:clrFrom>
                  <a:srgbClr val="FFFFFF"/>
                </a:clrFrom>
                <a:clrTo>
                  <a:srgbClr val="FFFFFF">
                    <a:alpha val="0"/>
                  </a:srgbClr>
                </a:clrTo>
              </a:clrChange>
              <a:grayscl/>
            </a:blip>
            <a:srcRect/>
            <a:stretch>
              <a:fillRect/>
            </a:stretch>
          </p:blipFill>
          <p:spPr bwMode="auto">
            <a:xfrm>
              <a:off x="4528149" y="2289959"/>
              <a:ext cx="446087" cy="446087"/>
            </a:xfrm>
            <a:prstGeom prst="rect">
              <a:avLst/>
            </a:prstGeom>
            <a:noFill/>
          </p:spPr>
        </p:pic>
        <p:pic>
          <p:nvPicPr>
            <p:cNvPr id="41" name="Picture 5" descr="C:\Users\jperala\AppData\Local\Microsoft\Windows\Temporary Internet Files\Content.IE5\L2J8WMVP\MC900441331[1].png"/>
            <p:cNvPicPr>
              <a:picLocks noChangeAspect="1" noChangeArrowheads="1"/>
            </p:cNvPicPr>
            <p:nvPr/>
          </p:nvPicPr>
          <p:blipFill>
            <a:blip r:embed="rId4" cstate="print">
              <a:clrChange>
                <a:clrFrom>
                  <a:srgbClr val="FFFFFF"/>
                </a:clrFrom>
                <a:clrTo>
                  <a:srgbClr val="FFFFFF">
                    <a:alpha val="0"/>
                  </a:srgbClr>
                </a:clrTo>
              </a:clrChange>
              <a:grayscl/>
            </a:blip>
            <a:srcRect/>
            <a:stretch>
              <a:fillRect/>
            </a:stretch>
          </p:blipFill>
          <p:spPr bwMode="auto">
            <a:xfrm>
              <a:off x="4977432" y="2062348"/>
              <a:ext cx="446087" cy="446087"/>
            </a:xfrm>
            <a:prstGeom prst="rect">
              <a:avLst/>
            </a:prstGeom>
            <a:noFill/>
          </p:spPr>
        </p:pic>
        <p:pic>
          <p:nvPicPr>
            <p:cNvPr id="42" name="Picture 7"/>
            <p:cNvPicPr>
              <a:picLocks noChangeAspect="1" noChangeArrowheads="1"/>
            </p:cNvPicPr>
            <p:nvPr/>
          </p:nvPicPr>
          <p:blipFill>
            <a:blip r:embed="rId5" cstate="print">
              <a:clrChange>
                <a:clrFrom>
                  <a:srgbClr val="FFFFFF"/>
                </a:clrFrom>
                <a:clrTo>
                  <a:srgbClr val="FFFFFF">
                    <a:alpha val="0"/>
                  </a:srgbClr>
                </a:clrTo>
              </a:clrChange>
              <a:grayscl/>
            </a:blip>
            <a:srcRect/>
            <a:stretch>
              <a:fillRect/>
            </a:stretch>
          </p:blipFill>
          <p:spPr bwMode="auto">
            <a:xfrm>
              <a:off x="2118931" y="2987168"/>
              <a:ext cx="980529" cy="670000"/>
            </a:xfrm>
            <a:prstGeom prst="rect">
              <a:avLst/>
            </a:prstGeom>
            <a:noFill/>
            <a:ln w="9525">
              <a:noFill/>
              <a:miter lim="800000"/>
              <a:headEnd/>
              <a:tailEnd/>
            </a:ln>
            <a:scene3d>
              <a:camera prst="isometricRightUp"/>
              <a:lightRig rig="threePt" dir="t"/>
            </a:scene3d>
          </p:spPr>
        </p:pic>
        <p:pic>
          <p:nvPicPr>
            <p:cNvPr id="43" name="Picture 8"/>
            <p:cNvPicPr>
              <a:picLocks noChangeAspect="1" noChangeArrowheads="1"/>
            </p:cNvPicPr>
            <p:nvPr/>
          </p:nvPicPr>
          <p:blipFill>
            <a:blip r:embed="rId6" cstate="print">
              <a:clrChange>
                <a:clrFrom>
                  <a:srgbClr val="FFFFFF"/>
                </a:clrFrom>
                <a:clrTo>
                  <a:srgbClr val="FFFFFF">
                    <a:alpha val="0"/>
                  </a:srgbClr>
                </a:clrTo>
              </a:clrChange>
              <a:grayscl/>
            </a:blip>
            <a:srcRect/>
            <a:stretch>
              <a:fillRect/>
            </a:stretch>
          </p:blipFill>
          <p:spPr bwMode="auto">
            <a:xfrm>
              <a:off x="5584683" y="1698175"/>
              <a:ext cx="1766143" cy="1080196"/>
            </a:xfrm>
            <a:prstGeom prst="rect">
              <a:avLst/>
            </a:prstGeom>
            <a:noFill/>
            <a:ln w="9525">
              <a:noFill/>
              <a:miter lim="800000"/>
              <a:headEnd/>
              <a:tailEnd/>
            </a:ln>
            <a:scene3d>
              <a:camera prst="isometricLeftDown"/>
              <a:lightRig rig="threePt" dir="t"/>
            </a:scene3d>
          </p:spPr>
        </p:pic>
        <p:grpSp>
          <p:nvGrpSpPr>
            <p:cNvPr id="4" name="Group 7"/>
            <p:cNvGrpSpPr/>
            <p:nvPr/>
          </p:nvGrpSpPr>
          <p:grpSpPr>
            <a:xfrm>
              <a:off x="2792202" y="2173021"/>
              <a:ext cx="1475399" cy="1128454"/>
              <a:chOff x="6339266" y="4300527"/>
              <a:chExt cx="2750425" cy="1667382"/>
            </a:xfrm>
            <a:scene3d>
              <a:camera prst="isometricRightUp"/>
              <a:lightRig rig="threePt" dir="t"/>
            </a:scene3d>
          </p:grpSpPr>
          <p:sp>
            <p:nvSpPr>
              <p:cNvPr id="52" name="Rectangle 51"/>
              <p:cNvSpPr/>
              <p:nvPr/>
            </p:nvSpPr>
            <p:spPr bwMode="auto">
              <a:xfrm>
                <a:off x="6807478" y="4492327"/>
                <a:ext cx="1837592" cy="1116013"/>
              </a:xfrm>
              <a:prstGeom prst="rect">
                <a:avLst/>
              </a:prstGeom>
              <a:gradFill>
                <a:gsLst>
                  <a:gs pos="0">
                    <a:srgbClr val="FF0000"/>
                  </a:gs>
                  <a:gs pos="52000">
                    <a:srgbClr val="FFFF00"/>
                  </a:gs>
                  <a:gs pos="100000">
                    <a:srgbClr val="008000"/>
                  </a:gs>
                </a:gsLst>
                <a:lin ang="7800000" scaled="0"/>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 lastClr="FFFFFF"/>
                  </a:solidFill>
                  <a:effectLst/>
                  <a:uLnTx/>
                  <a:uFillTx/>
                  <a:latin typeface="Arial"/>
                  <a:ea typeface="+mn-ea"/>
                  <a:cs typeface="Arial" pitchFamily="34" charset="0"/>
                </a:endParaRPr>
              </a:p>
            </p:txBody>
          </p:sp>
          <p:sp>
            <p:nvSpPr>
              <p:cNvPr id="53" name="Rectangle 166"/>
              <p:cNvSpPr>
                <a:spLocks noChangeArrowheads="1"/>
              </p:cNvSpPr>
              <p:nvPr/>
            </p:nvSpPr>
            <p:spPr bwMode="auto">
              <a:xfrm rot="16200000">
                <a:off x="6280670" y="5271793"/>
                <a:ext cx="584284" cy="440715"/>
              </a:xfrm>
              <a:prstGeom prst="rect">
                <a:avLst/>
              </a:prstGeom>
              <a:noFill/>
              <a:ln w="9525">
                <a:noFill/>
                <a:miter lim="800000"/>
                <a:headEnd/>
                <a:tailEnd/>
              </a:ln>
              <a:sp3d>
                <a:bevelT/>
              </a:sp3d>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2A2A2A"/>
                    </a:solidFill>
                    <a:effectLst/>
                    <a:uLnTx/>
                    <a:uFillTx/>
                    <a:latin typeface="Calibri" pitchFamily="34" charset="0"/>
                  </a:rPr>
                  <a:t>LOW</a:t>
                </a:r>
              </a:p>
            </p:txBody>
          </p:sp>
          <p:sp>
            <p:nvSpPr>
              <p:cNvPr id="54" name="Rectangle 167"/>
              <p:cNvSpPr>
                <a:spLocks noChangeArrowheads="1"/>
              </p:cNvSpPr>
              <p:nvPr/>
            </p:nvSpPr>
            <p:spPr bwMode="auto">
              <a:xfrm rot="16200000">
                <a:off x="6255083" y="4384710"/>
                <a:ext cx="609081" cy="440715"/>
              </a:xfrm>
              <a:prstGeom prst="rect">
                <a:avLst/>
              </a:prstGeom>
              <a:noFill/>
              <a:ln w="9525">
                <a:noFill/>
                <a:miter lim="800000"/>
                <a:headEnd/>
                <a:tailEnd/>
              </a:ln>
              <a:sp3d>
                <a:bevelT/>
              </a:sp3d>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2A2A2A"/>
                    </a:solidFill>
                    <a:effectLst/>
                    <a:uLnTx/>
                    <a:uFillTx/>
                    <a:latin typeface="Calibri" pitchFamily="34" charset="0"/>
                  </a:rPr>
                  <a:t>HIGH</a:t>
                </a:r>
              </a:p>
            </p:txBody>
          </p:sp>
          <p:sp>
            <p:nvSpPr>
              <p:cNvPr id="55" name="Rectangle 171"/>
              <p:cNvSpPr>
                <a:spLocks noChangeArrowheads="1"/>
              </p:cNvSpPr>
              <p:nvPr/>
            </p:nvSpPr>
            <p:spPr bwMode="auto">
              <a:xfrm rot="16200000">
                <a:off x="6247589" y="4859357"/>
                <a:ext cx="622607" cy="381954"/>
              </a:xfrm>
              <a:prstGeom prst="rect">
                <a:avLst/>
              </a:prstGeom>
              <a:noFill/>
              <a:ln w="9525">
                <a:noFill/>
                <a:miter lim="800000"/>
                <a:headEnd/>
                <a:tailEnd/>
              </a:ln>
              <a:sp3d>
                <a:bevelT/>
              </a:sp3d>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2A2A2A"/>
                    </a:solidFill>
                    <a:effectLst/>
                    <a:uLnTx/>
                    <a:uFillTx/>
                    <a:latin typeface="Calibri" pitchFamily="34" charset="0"/>
                  </a:rPr>
                  <a:t>Impact</a:t>
                </a:r>
              </a:p>
            </p:txBody>
          </p:sp>
          <p:cxnSp>
            <p:nvCxnSpPr>
              <p:cNvPr id="56" name="Straight Connector 55"/>
              <p:cNvCxnSpPr/>
              <p:nvPr/>
            </p:nvCxnSpPr>
            <p:spPr bwMode="auto">
              <a:xfrm rot="5400000">
                <a:off x="6829764" y="5050333"/>
                <a:ext cx="1116013" cy="0"/>
              </a:xfrm>
              <a:prstGeom prst="line">
                <a:avLst/>
              </a:prstGeom>
              <a:noFill/>
              <a:ln w="9525" cap="flat" cmpd="sng" algn="ctr">
                <a:solidFill>
                  <a:srgbClr val="FFFFFF"/>
                </a:solidFill>
                <a:prstDash val="sysDash"/>
              </a:ln>
              <a:effectLst/>
              <a:sp3d/>
            </p:spPr>
          </p:cxnSp>
          <p:cxnSp>
            <p:nvCxnSpPr>
              <p:cNvPr id="57" name="Straight Connector 56"/>
              <p:cNvCxnSpPr/>
              <p:nvPr/>
            </p:nvCxnSpPr>
            <p:spPr bwMode="auto">
              <a:xfrm rot="5400000">
                <a:off x="7458414" y="5050333"/>
                <a:ext cx="1116013" cy="0"/>
              </a:xfrm>
              <a:prstGeom prst="line">
                <a:avLst/>
              </a:prstGeom>
              <a:noFill/>
              <a:ln w="9525" cap="flat" cmpd="sng" algn="ctr">
                <a:solidFill>
                  <a:srgbClr val="FFFFFF"/>
                </a:solidFill>
                <a:prstDash val="sysDash"/>
              </a:ln>
              <a:effectLst/>
              <a:sp3d/>
            </p:spPr>
          </p:cxnSp>
          <p:grpSp>
            <p:nvGrpSpPr>
              <p:cNvPr id="5" name="Group 178"/>
              <p:cNvGrpSpPr>
                <a:grpSpLocks/>
              </p:cNvGrpSpPr>
              <p:nvPr/>
            </p:nvGrpSpPr>
            <p:grpSpPr bwMode="auto">
              <a:xfrm rot="5400000">
                <a:off x="7578575" y="4080004"/>
                <a:ext cx="392113" cy="1934308"/>
                <a:chOff x="6955768" y="3797423"/>
                <a:chExt cx="935679" cy="2665043"/>
              </a:xfrm>
            </p:grpSpPr>
            <p:cxnSp>
              <p:nvCxnSpPr>
                <p:cNvPr id="66" name="Straight Connector 65"/>
                <p:cNvCxnSpPr/>
                <p:nvPr/>
              </p:nvCxnSpPr>
              <p:spPr>
                <a:xfrm rot="5400000">
                  <a:off x="5623245" y="5129944"/>
                  <a:ext cx="2665043" cy="0"/>
                </a:xfrm>
                <a:prstGeom prst="line">
                  <a:avLst/>
                </a:prstGeom>
                <a:noFill/>
                <a:ln w="9525" cap="flat" cmpd="sng" algn="ctr">
                  <a:solidFill>
                    <a:srgbClr val="FFFFFF"/>
                  </a:solidFill>
                  <a:prstDash val="sysDash"/>
                </a:ln>
                <a:effectLst/>
                <a:sp3d/>
              </p:spPr>
            </p:cxnSp>
            <p:cxnSp>
              <p:nvCxnSpPr>
                <p:cNvPr id="67" name="Straight Connector 66"/>
                <p:cNvCxnSpPr/>
                <p:nvPr/>
              </p:nvCxnSpPr>
              <p:spPr>
                <a:xfrm rot="5400000">
                  <a:off x="6558924" y="5129944"/>
                  <a:ext cx="2665043" cy="0"/>
                </a:xfrm>
                <a:prstGeom prst="line">
                  <a:avLst/>
                </a:prstGeom>
                <a:noFill/>
                <a:ln w="9525" cap="flat" cmpd="sng" algn="ctr">
                  <a:solidFill>
                    <a:srgbClr val="FFFFFF"/>
                  </a:solidFill>
                  <a:prstDash val="sysDash"/>
                </a:ln>
                <a:effectLst/>
                <a:sp3d/>
              </p:spPr>
            </p:cxnSp>
          </p:grpSp>
          <p:cxnSp>
            <p:nvCxnSpPr>
              <p:cNvPr id="59" name="Straight Connector 58"/>
              <p:cNvCxnSpPr/>
              <p:nvPr/>
            </p:nvCxnSpPr>
            <p:spPr bwMode="auto">
              <a:xfrm>
                <a:off x="7387771" y="4462164"/>
                <a:ext cx="1432701" cy="839044"/>
              </a:xfrm>
              <a:prstGeom prst="line">
                <a:avLst/>
              </a:prstGeom>
              <a:noFill/>
              <a:ln w="38100" cap="flat" cmpd="sng" algn="ctr">
                <a:solidFill>
                  <a:srgbClr val="FFFFFF"/>
                </a:solidFill>
                <a:prstDash val="solid"/>
              </a:ln>
              <a:effectLst/>
            </p:spPr>
          </p:cxnSp>
          <p:cxnSp>
            <p:nvCxnSpPr>
              <p:cNvPr id="60" name="Straight Connector 59"/>
              <p:cNvCxnSpPr/>
              <p:nvPr/>
            </p:nvCxnSpPr>
            <p:spPr bwMode="auto">
              <a:xfrm>
                <a:off x="6759121" y="4852689"/>
                <a:ext cx="1413279" cy="880567"/>
              </a:xfrm>
              <a:prstGeom prst="line">
                <a:avLst/>
              </a:prstGeom>
              <a:noFill/>
              <a:ln w="38100" cap="flat" cmpd="sng" algn="ctr">
                <a:solidFill>
                  <a:srgbClr val="FFFFFF"/>
                </a:solidFill>
                <a:prstDash val="solid"/>
              </a:ln>
              <a:effectLst/>
            </p:spPr>
          </p:cxnSp>
          <p:cxnSp>
            <p:nvCxnSpPr>
              <p:cNvPr id="61" name="Straight Arrow Connector 60"/>
              <p:cNvCxnSpPr/>
              <p:nvPr/>
            </p:nvCxnSpPr>
            <p:spPr bwMode="auto">
              <a:xfrm rot="5400000" flipH="1" flipV="1">
                <a:off x="6173744" y="5050333"/>
                <a:ext cx="1116013" cy="0"/>
              </a:xfrm>
              <a:prstGeom prst="straightConnector1">
                <a:avLst/>
              </a:prstGeom>
              <a:noFill/>
              <a:ln w="12700" cap="flat" cmpd="sng" algn="ctr">
                <a:solidFill>
                  <a:srgbClr val="2A2A2A"/>
                </a:solidFill>
                <a:prstDash val="solid"/>
                <a:tailEnd type="arrow"/>
              </a:ln>
              <a:effectLst/>
            </p:spPr>
          </p:cxnSp>
          <p:cxnSp>
            <p:nvCxnSpPr>
              <p:cNvPr id="62" name="Straight Arrow Connector 61"/>
              <p:cNvCxnSpPr/>
              <p:nvPr/>
            </p:nvCxnSpPr>
            <p:spPr bwMode="auto">
              <a:xfrm>
                <a:off x="6807478" y="5688618"/>
                <a:ext cx="1837592" cy="0"/>
              </a:xfrm>
              <a:prstGeom prst="straightConnector1">
                <a:avLst/>
              </a:prstGeom>
              <a:noFill/>
              <a:ln w="12700" cap="flat" cmpd="sng" algn="ctr">
                <a:solidFill>
                  <a:srgbClr val="2A2A2A"/>
                </a:solidFill>
                <a:prstDash val="solid"/>
                <a:tailEnd type="arrow"/>
              </a:ln>
              <a:effectLst/>
            </p:spPr>
          </p:cxnSp>
          <p:sp>
            <p:nvSpPr>
              <p:cNvPr id="63" name="Rectangle 168"/>
              <p:cNvSpPr>
                <a:spLocks noChangeArrowheads="1"/>
              </p:cNvSpPr>
              <p:nvPr/>
            </p:nvSpPr>
            <p:spPr bwMode="auto">
              <a:xfrm>
                <a:off x="6712701" y="5643307"/>
                <a:ext cx="793287" cy="324602"/>
              </a:xfrm>
              <a:prstGeom prst="rect">
                <a:avLst/>
              </a:prstGeom>
              <a:noFill/>
              <a:ln w="9525">
                <a:noFill/>
                <a:miter lim="800000"/>
                <a:headEnd/>
                <a:tailEnd/>
              </a:ln>
              <a:sp3d>
                <a:bevelT/>
              </a:sp3d>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2A2A2A"/>
                    </a:solidFill>
                    <a:effectLst/>
                    <a:uLnTx/>
                    <a:uFillTx/>
                    <a:latin typeface="Calibri" pitchFamily="34" charset="0"/>
                  </a:rPr>
                  <a:t>LOW</a:t>
                </a:r>
              </a:p>
            </p:txBody>
          </p:sp>
          <p:sp>
            <p:nvSpPr>
              <p:cNvPr id="64" name="Rectangle 169"/>
              <p:cNvSpPr>
                <a:spLocks noChangeArrowheads="1"/>
              </p:cNvSpPr>
              <p:nvPr/>
            </p:nvSpPr>
            <p:spPr bwMode="auto">
              <a:xfrm>
                <a:off x="8314767" y="5654128"/>
                <a:ext cx="774924" cy="302963"/>
              </a:xfrm>
              <a:prstGeom prst="rect">
                <a:avLst/>
              </a:prstGeom>
              <a:noFill/>
              <a:ln w="9525">
                <a:noFill/>
                <a:miter lim="800000"/>
                <a:headEnd/>
                <a:tailEnd/>
              </a:ln>
              <a:sp3d>
                <a:bevelT/>
              </a:sp3d>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2A2A2A"/>
                    </a:solidFill>
                    <a:effectLst/>
                    <a:uLnTx/>
                    <a:uFillTx/>
                    <a:latin typeface="Calibri" pitchFamily="34" charset="0"/>
                  </a:rPr>
                  <a:t>HIGH</a:t>
                </a:r>
              </a:p>
            </p:txBody>
          </p:sp>
          <p:sp>
            <p:nvSpPr>
              <p:cNvPr id="65" name="Rectangle 172"/>
              <p:cNvSpPr>
                <a:spLocks noChangeArrowheads="1"/>
              </p:cNvSpPr>
              <p:nvPr/>
            </p:nvSpPr>
            <p:spPr bwMode="auto">
              <a:xfrm>
                <a:off x="7391264" y="5680547"/>
                <a:ext cx="986102" cy="259682"/>
              </a:xfrm>
              <a:prstGeom prst="rect">
                <a:avLst/>
              </a:prstGeom>
              <a:noFill/>
              <a:ln w="9525">
                <a:noFill/>
                <a:miter lim="800000"/>
                <a:headEnd/>
                <a:tailEnd/>
              </a:ln>
              <a:sp3d>
                <a:bevelT/>
              </a:sp3d>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2A2A2A"/>
                    </a:solidFill>
                    <a:effectLst/>
                    <a:uLnTx/>
                    <a:uFillTx/>
                    <a:latin typeface="Calibri" pitchFamily="34" charset="0"/>
                  </a:rPr>
                  <a:t>Likelihood</a:t>
                </a:r>
              </a:p>
            </p:txBody>
          </p:sp>
        </p:grpSp>
        <p:pic>
          <p:nvPicPr>
            <p:cNvPr id="45" name="Picture 11" descr="C:\Users\jperala\AppData\Local\Microsoft\Windows\Temporary Internet Files\Content.IE5\BVX9UGVO\MC900441454[1].png"/>
            <p:cNvPicPr>
              <a:picLocks noChangeAspect="1" noChangeArrowheads="1"/>
            </p:cNvPicPr>
            <p:nvPr/>
          </p:nvPicPr>
          <p:blipFill>
            <a:blip r:embed="rId7" cstate="print">
              <a:clrChange>
                <a:clrFrom>
                  <a:srgbClr val="FFFFFF"/>
                </a:clrFrom>
                <a:clrTo>
                  <a:srgbClr val="FFFFFF">
                    <a:alpha val="0"/>
                  </a:srgbClr>
                </a:clrTo>
              </a:clrChange>
              <a:grayscl/>
            </a:blip>
            <a:srcRect/>
            <a:stretch>
              <a:fillRect/>
            </a:stretch>
          </p:blipFill>
          <p:spPr bwMode="auto">
            <a:xfrm>
              <a:off x="3649209" y="2432461"/>
              <a:ext cx="420873" cy="420873"/>
            </a:xfrm>
            <a:prstGeom prst="rect">
              <a:avLst/>
            </a:prstGeom>
            <a:noFill/>
            <a:scene3d>
              <a:camera prst="isometricRightUp"/>
              <a:lightRig rig="threePt" dir="t"/>
            </a:scene3d>
          </p:spPr>
        </p:pic>
        <p:pic>
          <p:nvPicPr>
            <p:cNvPr id="46" name="Picture 11" descr="C:\Users\jperala\AppData\Local\Microsoft\Windows\Temporary Internet Files\Content.IE5\BVX9UGVO\MC900441454[1].png"/>
            <p:cNvPicPr>
              <a:picLocks noChangeAspect="1" noChangeArrowheads="1"/>
            </p:cNvPicPr>
            <p:nvPr/>
          </p:nvPicPr>
          <p:blipFill>
            <a:blip r:embed="rId7" cstate="print">
              <a:clrChange>
                <a:clrFrom>
                  <a:srgbClr val="FFFFFF"/>
                </a:clrFrom>
                <a:clrTo>
                  <a:srgbClr val="FFFFFF">
                    <a:alpha val="0"/>
                  </a:srgbClr>
                </a:clrTo>
              </a:clrChange>
              <a:grayscl/>
            </a:blip>
            <a:srcRect/>
            <a:stretch>
              <a:fillRect/>
            </a:stretch>
          </p:blipFill>
          <p:spPr bwMode="auto">
            <a:xfrm>
              <a:off x="3492851" y="2276103"/>
              <a:ext cx="420873" cy="420873"/>
            </a:xfrm>
            <a:prstGeom prst="rect">
              <a:avLst/>
            </a:prstGeom>
            <a:noFill/>
            <a:scene3d>
              <a:camera prst="isometricRightUp"/>
              <a:lightRig rig="threePt" dir="t"/>
            </a:scene3d>
          </p:spPr>
        </p:pic>
        <p:pic>
          <p:nvPicPr>
            <p:cNvPr id="47" name="Picture 11" descr="C:\Users\jperala\AppData\Local\Microsoft\Windows\Temporary Internet Files\Content.IE5\BVX9UGVO\MC900441454[1].png"/>
            <p:cNvPicPr>
              <a:picLocks noChangeAspect="1" noChangeArrowheads="1"/>
            </p:cNvPicPr>
            <p:nvPr/>
          </p:nvPicPr>
          <p:blipFill>
            <a:blip r:embed="rId7" cstate="print">
              <a:clrChange>
                <a:clrFrom>
                  <a:srgbClr val="FFFFFF"/>
                </a:clrFrom>
                <a:clrTo>
                  <a:srgbClr val="FFFFFF">
                    <a:alpha val="0"/>
                  </a:srgbClr>
                </a:clrTo>
              </a:clrChange>
              <a:grayscl/>
            </a:blip>
            <a:srcRect/>
            <a:stretch>
              <a:fillRect/>
            </a:stretch>
          </p:blipFill>
          <p:spPr bwMode="auto">
            <a:xfrm>
              <a:off x="3170238" y="2606633"/>
              <a:ext cx="420873" cy="420873"/>
            </a:xfrm>
            <a:prstGeom prst="rect">
              <a:avLst/>
            </a:prstGeom>
            <a:noFill/>
            <a:scene3d>
              <a:camera prst="isometricRightUp"/>
              <a:lightRig rig="threePt" dir="t"/>
            </a:scene3d>
          </p:spPr>
        </p:pic>
        <p:pic>
          <p:nvPicPr>
            <p:cNvPr id="48" name="Picture 11" descr="C:\Users\jperala\AppData\Local\Microsoft\Windows\Temporary Internet Files\Content.IE5\BVX9UGVO\MC900441454[1].png"/>
            <p:cNvPicPr>
              <a:picLocks noChangeAspect="1" noChangeArrowheads="1"/>
            </p:cNvPicPr>
            <p:nvPr/>
          </p:nvPicPr>
          <p:blipFill>
            <a:blip r:embed="rId7" cstate="print">
              <a:clrChange>
                <a:clrFrom>
                  <a:srgbClr val="FFFFFF"/>
                </a:clrFrom>
                <a:clrTo>
                  <a:srgbClr val="FFFFFF">
                    <a:alpha val="0"/>
                  </a:srgbClr>
                </a:clrTo>
              </a:clrChange>
              <a:grayscl/>
            </a:blip>
            <a:srcRect/>
            <a:stretch>
              <a:fillRect/>
            </a:stretch>
          </p:blipFill>
          <p:spPr bwMode="auto">
            <a:xfrm>
              <a:off x="3108882" y="2889662"/>
              <a:ext cx="420873" cy="420873"/>
            </a:xfrm>
            <a:prstGeom prst="rect">
              <a:avLst/>
            </a:prstGeom>
            <a:noFill/>
            <a:scene3d>
              <a:camera prst="isometricRightUp"/>
              <a:lightRig rig="threePt" dir="t"/>
            </a:scene3d>
          </p:spPr>
        </p:pic>
        <p:pic>
          <p:nvPicPr>
            <p:cNvPr id="49" name="Picture 12" descr="C:\Users\jperala\AppData\Local\Microsoft\Windows\Temporary Internet Files\Content.IE5\BVX9UGVO\MC900431635[1].png"/>
            <p:cNvPicPr>
              <a:picLocks noChangeAspect="1" noChangeArrowheads="1"/>
            </p:cNvPicPr>
            <p:nvPr/>
          </p:nvPicPr>
          <p:blipFill>
            <a:blip r:embed="rId8" cstate="print">
              <a:clrChange>
                <a:clrFrom>
                  <a:srgbClr val="FFFFFF"/>
                </a:clrFrom>
                <a:clrTo>
                  <a:srgbClr val="FFFFFF">
                    <a:alpha val="0"/>
                  </a:srgbClr>
                </a:clrTo>
              </a:clrChange>
              <a:grayscl/>
            </a:blip>
            <a:srcRect/>
            <a:stretch>
              <a:fillRect/>
            </a:stretch>
          </p:blipFill>
          <p:spPr bwMode="auto">
            <a:xfrm rot="465727">
              <a:off x="6065344" y="3383519"/>
              <a:ext cx="501711" cy="501711"/>
            </a:xfrm>
            <a:prstGeom prst="rect">
              <a:avLst/>
            </a:prstGeom>
            <a:noFill/>
          </p:spPr>
        </p:pic>
        <p:sp>
          <p:nvSpPr>
            <p:cNvPr id="50" name="Isosceles Triangle 49"/>
            <p:cNvSpPr/>
            <p:nvPr/>
          </p:nvSpPr>
          <p:spPr>
            <a:xfrm rot="5400000">
              <a:off x="2832265" y="575955"/>
              <a:ext cx="1674420" cy="3135087"/>
            </a:xfrm>
            <a:prstGeom prst="triangle">
              <a:avLst>
                <a:gd name="adj" fmla="val 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i-FI" sz="2400" b="0" i="0" u="none" strike="noStrike" kern="0" cap="none" spc="0" normalizeH="0" baseline="0" noProof="0" dirty="0" err="1" smtClean="0">
                <a:ln>
                  <a:noFill/>
                </a:ln>
                <a:solidFill>
                  <a:srgbClr val="44546A">
                    <a:lumMod val="50000"/>
                  </a:srgbClr>
                </a:solidFill>
                <a:effectLst/>
                <a:uLnTx/>
                <a:uFillTx/>
                <a:latin typeface="Calibri"/>
                <a:ea typeface="+mn-ea"/>
                <a:cs typeface="+mn-cs"/>
              </a:endParaRPr>
            </a:p>
          </p:txBody>
        </p:sp>
        <p:sp>
          <p:nvSpPr>
            <p:cNvPr id="51" name="Isosceles Triangle 50"/>
            <p:cNvSpPr/>
            <p:nvPr/>
          </p:nvSpPr>
          <p:spPr>
            <a:xfrm rot="5400000" flipV="1">
              <a:off x="6380021" y="810494"/>
              <a:ext cx="1225135" cy="2141519"/>
            </a:xfrm>
            <a:prstGeom prst="triangle">
              <a:avLst>
                <a:gd name="adj" fmla="val 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i-FI" sz="2400" b="0" i="0" u="none" strike="noStrike" kern="0" cap="none" spc="0" normalizeH="0" baseline="0" noProof="0" dirty="0" err="1" smtClean="0">
                <a:ln>
                  <a:noFill/>
                </a:ln>
                <a:solidFill>
                  <a:srgbClr val="44546A">
                    <a:lumMod val="50000"/>
                  </a:srgbClr>
                </a:solidFill>
                <a:effectLst/>
                <a:uLnTx/>
                <a:uFillTx/>
                <a:latin typeface="Calibri"/>
                <a:ea typeface="+mn-ea"/>
                <a:cs typeface="+mn-cs"/>
              </a:endParaRPr>
            </a:p>
          </p:txBody>
        </p:sp>
      </p:grpSp>
      <p:sp>
        <p:nvSpPr>
          <p:cNvPr id="35" name="Rectangle 34"/>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Emma</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References</a:t>
            </a:r>
          </a:p>
          <a:p>
            <a:pPr lvl="1">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success factors in Dev Ops transformation / “Must Fix” </a:t>
            </a:r>
            <a:endParaRPr lang="en-US" dirty="0"/>
          </a:p>
        </p:txBody>
      </p:sp>
      <p:sp>
        <p:nvSpPr>
          <p:cNvPr id="3" name="Content Placeholder 2"/>
          <p:cNvSpPr>
            <a:spLocks noGrp="1"/>
          </p:cNvSpPr>
          <p:nvPr>
            <p:ph idx="1"/>
          </p:nvPr>
        </p:nvSpPr>
        <p:spPr/>
        <p:txBody>
          <a:bodyPr/>
          <a:lstStyle/>
          <a:p>
            <a:r>
              <a:rPr lang="en-US" dirty="0" err="1" smtClean="0"/>
              <a:t>SaaS</a:t>
            </a:r>
            <a:r>
              <a:rPr lang="en-US" dirty="0" smtClean="0"/>
              <a:t> tools</a:t>
            </a:r>
          </a:p>
          <a:p>
            <a:r>
              <a:rPr lang="en-US" dirty="0" smtClean="0"/>
              <a:t>Dynamic capacity</a:t>
            </a:r>
          </a:p>
          <a:p>
            <a:r>
              <a:rPr lang="en-US" dirty="0" smtClean="0"/>
              <a:t>Automated testing</a:t>
            </a:r>
          </a:p>
          <a:p>
            <a:r>
              <a:rPr lang="en-US" dirty="0" smtClean="0"/>
              <a:t>APM???</a:t>
            </a:r>
          </a:p>
          <a:p>
            <a:r>
              <a:rPr lang="en-US" dirty="0" smtClean="0"/>
              <a:t>Automated security testing</a:t>
            </a:r>
          </a:p>
          <a:p>
            <a:r>
              <a:rPr lang="en-US" dirty="0" smtClean="0"/>
              <a:t>Static code analysis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This document describes </a:t>
            </a:r>
            <a:r>
              <a:rPr lang="en-US" sz="2800" dirty="0" err="1" smtClean="0"/>
              <a:t>Capgemini’s</a:t>
            </a:r>
            <a:r>
              <a:rPr lang="en-US" sz="2800" dirty="0" smtClean="0"/>
              <a:t> vision of the future state of managing SOK’s business critical applications</a:t>
            </a:r>
            <a:endParaRPr lang="en-US" sz="2800" dirty="0"/>
          </a:p>
        </p:txBody>
      </p:sp>
      <p:sp>
        <p:nvSpPr>
          <p:cNvPr id="3" name="Content Placeholder 2"/>
          <p:cNvSpPr>
            <a:spLocks noGrp="1"/>
          </p:cNvSpPr>
          <p:nvPr>
            <p:ph idx="1"/>
          </p:nvPr>
        </p:nvSpPr>
        <p:spPr>
          <a:xfrm>
            <a:off x="323392" y="1494769"/>
            <a:ext cx="9582608" cy="2673470"/>
          </a:xfrm>
        </p:spPr>
        <p:txBody>
          <a:bodyPr vert="horz" lIns="108000" tIns="72000" rIns="72000" bIns="72000" rtlCol="0" anchor="t">
            <a:noAutofit/>
          </a:bodyPr>
          <a:lstStyle/>
          <a:p>
            <a:r>
              <a:rPr lang="fi-FI" sz="2000" dirty="0" err="1" smtClean="0"/>
              <a:t>We</a:t>
            </a:r>
            <a:r>
              <a:rPr lang="fi-FI" sz="2000" dirty="0" smtClean="0"/>
              <a:t> </a:t>
            </a:r>
            <a:r>
              <a:rPr lang="fi-FI" sz="2000" dirty="0" err="1" smtClean="0"/>
              <a:t>have</a:t>
            </a:r>
            <a:r>
              <a:rPr lang="fi-FI" sz="2000" dirty="0" smtClean="0"/>
              <a:t> </a:t>
            </a:r>
            <a:r>
              <a:rPr lang="fi-FI" sz="2000" dirty="0" err="1" smtClean="0"/>
              <a:t>created</a:t>
            </a:r>
            <a:r>
              <a:rPr lang="fi-FI" sz="2000" dirty="0" smtClean="0"/>
              <a:t> a </a:t>
            </a:r>
            <a:r>
              <a:rPr lang="fi-FI" sz="2000" dirty="0" err="1" smtClean="0"/>
              <a:t>concrete</a:t>
            </a:r>
            <a:r>
              <a:rPr lang="fi-FI" sz="2000" dirty="0" smtClean="0"/>
              <a:t> vision of the </a:t>
            </a:r>
            <a:r>
              <a:rPr lang="fi-FI" sz="2000" dirty="0" err="1" smtClean="0"/>
              <a:t>Topsi</a:t>
            </a:r>
            <a:r>
              <a:rPr lang="fi-FI" sz="2000" dirty="0" smtClean="0"/>
              <a:t> </a:t>
            </a:r>
            <a:r>
              <a:rPr lang="fi-FI" sz="2000" dirty="0" err="1" smtClean="0"/>
              <a:t>future</a:t>
            </a:r>
            <a:r>
              <a:rPr lang="fi-FI" sz="2000" dirty="0" smtClean="0"/>
              <a:t> </a:t>
            </a:r>
            <a:r>
              <a:rPr lang="fi-FI" sz="2000" dirty="0" err="1" smtClean="0"/>
              <a:t>state</a:t>
            </a:r>
            <a:r>
              <a:rPr lang="fi-FI" sz="2000" dirty="0" smtClean="0"/>
              <a:t> </a:t>
            </a:r>
            <a:r>
              <a:rPr lang="fi-FI" sz="2000" dirty="0" err="1" smtClean="0"/>
              <a:t>application</a:t>
            </a:r>
            <a:r>
              <a:rPr lang="fi-FI" sz="2000" dirty="0" smtClean="0"/>
              <a:t> management </a:t>
            </a:r>
            <a:r>
              <a:rPr lang="fi-FI" sz="2000" dirty="0" err="1" smtClean="0"/>
              <a:t>solution</a:t>
            </a:r>
            <a:r>
              <a:rPr lang="fi-FI" sz="2000" dirty="0" smtClean="0"/>
              <a:t>.</a:t>
            </a:r>
          </a:p>
          <a:p>
            <a:r>
              <a:rPr lang="fi-FI" sz="2000" dirty="0" err="1" smtClean="0"/>
              <a:t>Our</a:t>
            </a:r>
            <a:r>
              <a:rPr lang="fi-FI" sz="2000" dirty="0" smtClean="0"/>
              <a:t> </a:t>
            </a:r>
            <a:r>
              <a:rPr lang="fi-FI" sz="2000" dirty="0" err="1" smtClean="0"/>
              <a:t>approach</a:t>
            </a:r>
            <a:r>
              <a:rPr lang="fi-FI" sz="2000" dirty="0" smtClean="0"/>
              <a:t> and </a:t>
            </a:r>
            <a:r>
              <a:rPr lang="fi-FI" sz="2000" dirty="0" err="1" smtClean="0"/>
              <a:t>solution</a:t>
            </a:r>
            <a:r>
              <a:rPr lang="fi-FI" sz="2000" dirty="0" smtClean="0"/>
              <a:t> is </a:t>
            </a:r>
            <a:r>
              <a:rPr lang="fi-FI" sz="2000" dirty="0" err="1" smtClean="0"/>
              <a:t>built</a:t>
            </a:r>
            <a:r>
              <a:rPr lang="fi-FI" sz="2000" dirty="0" smtClean="0"/>
              <a:t> on…</a:t>
            </a:r>
          </a:p>
          <a:p>
            <a:pPr lvl="1"/>
            <a:r>
              <a:rPr lang="fi-FI" sz="1600" dirty="0" err="1" smtClean="0"/>
              <a:t>Our</a:t>
            </a:r>
            <a:r>
              <a:rPr lang="fi-FI" sz="1600" dirty="0" smtClean="0"/>
              <a:t> </a:t>
            </a:r>
            <a:r>
              <a:rPr lang="fi-FI" sz="1600" dirty="0" err="1" smtClean="0"/>
              <a:t>wide</a:t>
            </a:r>
            <a:r>
              <a:rPr lang="fi-FI" sz="1600" dirty="0" smtClean="0"/>
              <a:t> </a:t>
            </a:r>
            <a:r>
              <a:rPr lang="fi-FI" sz="1600" dirty="0" err="1" smtClean="0"/>
              <a:t>experience</a:t>
            </a:r>
            <a:r>
              <a:rPr lang="fi-FI" sz="1600" dirty="0" smtClean="0"/>
              <a:t> of S Group business and </a:t>
            </a:r>
            <a:r>
              <a:rPr lang="fi-FI" sz="1600" dirty="0" err="1" smtClean="0"/>
              <a:t>applications</a:t>
            </a:r>
            <a:endParaRPr lang="fi-FI" sz="1600" dirty="0" smtClean="0"/>
          </a:p>
          <a:p>
            <a:pPr lvl="1"/>
            <a:r>
              <a:rPr lang="fi-FI" sz="1600" dirty="0" err="1" smtClean="0"/>
              <a:t>Our</a:t>
            </a:r>
            <a:r>
              <a:rPr lang="fi-FI" sz="1600" dirty="0" smtClean="0"/>
              <a:t> </a:t>
            </a:r>
            <a:r>
              <a:rPr lang="fi-FI" sz="1600" dirty="0" err="1" smtClean="0"/>
              <a:t>deep</a:t>
            </a:r>
            <a:r>
              <a:rPr lang="fi-FI" sz="1600" dirty="0" smtClean="0"/>
              <a:t> </a:t>
            </a:r>
            <a:r>
              <a:rPr lang="fi-FI" sz="1600" dirty="0" err="1" smtClean="0"/>
              <a:t>understanding</a:t>
            </a:r>
            <a:r>
              <a:rPr lang="fi-FI" sz="1600" dirty="0" smtClean="0"/>
              <a:t> of </a:t>
            </a:r>
            <a:r>
              <a:rPr lang="fi-FI" sz="1600" dirty="0" err="1" smtClean="0"/>
              <a:t>modern</a:t>
            </a:r>
            <a:r>
              <a:rPr lang="fi-FI" sz="1600" dirty="0" smtClean="0"/>
              <a:t>, </a:t>
            </a:r>
            <a:r>
              <a:rPr lang="fi-FI" sz="1600" dirty="0" err="1" smtClean="0"/>
              <a:t>best</a:t>
            </a:r>
            <a:r>
              <a:rPr lang="fi-FI" sz="1600" dirty="0" smtClean="0"/>
              <a:t> in </a:t>
            </a:r>
            <a:r>
              <a:rPr lang="fi-FI" sz="1600" dirty="0" err="1" smtClean="0"/>
              <a:t>class</a:t>
            </a:r>
            <a:r>
              <a:rPr lang="fi-FI" sz="1600" dirty="0" smtClean="0"/>
              <a:t>, </a:t>
            </a:r>
            <a:r>
              <a:rPr lang="fi-FI" sz="1600" dirty="0" err="1" smtClean="0"/>
              <a:t>agile</a:t>
            </a:r>
            <a:r>
              <a:rPr lang="fi-FI" sz="1600" dirty="0" smtClean="0"/>
              <a:t> </a:t>
            </a:r>
            <a:r>
              <a:rPr lang="fi-FI" sz="1600" dirty="0" err="1" smtClean="0"/>
              <a:t>application</a:t>
            </a:r>
            <a:r>
              <a:rPr lang="fi-FI" sz="1600" dirty="0" smtClean="0"/>
              <a:t> </a:t>
            </a:r>
            <a:r>
              <a:rPr lang="fi-FI" sz="1600" dirty="0" err="1" smtClean="0"/>
              <a:t>development</a:t>
            </a:r>
            <a:r>
              <a:rPr lang="fi-FI" sz="1600" dirty="0" smtClean="0"/>
              <a:t>, </a:t>
            </a:r>
            <a:r>
              <a:rPr lang="fi-FI" sz="1600" dirty="0" err="1" smtClean="0"/>
              <a:t>application</a:t>
            </a:r>
            <a:r>
              <a:rPr lang="fi-FI" sz="1600" dirty="0" smtClean="0"/>
              <a:t> management  and </a:t>
            </a:r>
            <a:r>
              <a:rPr lang="fi-FI" sz="1600" dirty="0" err="1" smtClean="0"/>
              <a:t>application</a:t>
            </a:r>
            <a:r>
              <a:rPr lang="fi-FI" sz="1600" dirty="0" smtClean="0"/>
              <a:t> </a:t>
            </a:r>
            <a:r>
              <a:rPr lang="fi-FI" sz="1600" dirty="0" err="1" smtClean="0"/>
              <a:t>operations</a:t>
            </a:r>
            <a:r>
              <a:rPr lang="fi-FI" sz="1600" dirty="0" smtClean="0"/>
              <a:t> </a:t>
            </a:r>
            <a:r>
              <a:rPr lang="fi-FI" sz="1600" dirty="0" err="1" smtClean="0"/>
              <a:t>delivery</a:t>
            </a:r>
            <a:r>
              <a:rPr lang="fi-FI" sz="1600" dirty="0" smtClean="0"/>
              <a:t> </a:t>
            </a:r>
            <a:r>
              <a:rPr lang="fi-FI" sz="1600" dirty="0" err="1" smtClean="0"/>
              <a:t>methods</a:t>
            </a:r>
            <a:r>
              <a:rPr lang="fi-FI" sz="1600" dirty="0" smtClean="0"/>
              <a:t> and </a:t>
            </a:r>
            <a:r>
              <a:rPr lang="fi-FI" sz="1600" dirty="0" err="1" smtClean="0"/>
              <a:t>practices</a:t>
            </a:r>
            <a:endParaRPr lang="fi-FI" sz="1600" dirty="0" smtClean="0"/>
          </a:p>
          <a:p>
            <a:pPr lvl="1"/>
            <a:r>
              <a:rPr lang="fi-FI" sz="1600" dirty="0" err="1" smtClean="0"/>
              <a:t>Our</a:t>
            </a:r>
            <a:r>
              <a:rPr lang="fi-FI" sz="1600" dirty="0" smtClean="0"/>
              <a:t> </a:t>
            </a:r>
            <a:r>
              <a:rPr lang="fi-FI" sz="1600" dirty="0" err="1" smtClean="0"/>
              <a:t>delivery</a:t>
            </a:r>
            <a:r>
              <a:rPr lang="fi-FI" sz="1600" dirty="0" smtClean="0"/>
              <a:t> </a:t>
            </a:r>
            <a:r>
              <a:rPr lang="fi-FI" sz="1600" dirty="0" err="1" smtClean="0"/>
              <a:t>capabilities</a:t>
            </a:r>
            <a:r>
              <a:rPr lang="fi-FI" sz="1600" dirty="0" smtClean="0"/>
              <a:t> and </a:t>
            </a:r>
            <a:r>
              <a:rPr lang="fi-FI" sz="1600" dirty="0" err="1" smtClean="0"/>
              <a:t>proven</a:t>
            </a:r>
            <a:r>
              <a:rPr lang="fi-FI" sz="1600" dirty="0" smtClean="0"/>
              <a:t> </a:t>
            </a:r>
            <a:r>
              <a:rPr lang="fi-FI" sz="1600" dirty="0" err="1" smtClean="0"/>
              <a:t>tool</a:t>
            </a:r>
            <a:r>
              <a:rPr lang="fi-FI" sz="1600" dirty="0" smtClean="0"/>
              <a:t> set</a:t>
            </a:r>
          </a:p>
          <a:p>
            <a:pPr lvl="1"/>
            <a:r>
              <a:rPr lang="fi-FI" sz="1600" dirty="0" err="1" smtClean="0"/>
              <a:t>Our</a:t>
            </a:r>
            <a:r>
              <a:rPr lang="fi-FI" sz="1600" dirty="0" smtClean="0"/>
              <a:t> </a:t>
            </a:r>
            <a:r>
              <a:rPr lang="fi-FI" sz="1600" dirty="0" err="1" smtClean="0"/>
              <a:t>experiences</a:t>
            </a:r>
            <a:r>
              <a:rPr lang="fi-FI" sz="1600" dirty="0" smtClean="0"/>
              <a:t> of </a:t>
            </a:r>
            <a:r>
              <a:rPr lang="fi-FI" sz="1600" dirty="0" err="1" smtClean="0"/>
              <a:t>similar</a:t>
            </a:r>
            <a:r>
              <a:rPr lang="fi-FI" sz="1600" dirty="0" smtClean="0"/>
              <a:t> </a:t>
            </a:r>
            <a:r>
              <a:rPr lang="fi-FI" sz="1600" dirty="0" err="1" smtClean="0"/>
              <a:t>services</a:t>
            </a:r>
            <a:r>
              <a:rPr lang="fi-FI" sz="1600" dirty="0" smtClean="0"/>
              <a:t> in </a:t>
            </a:r>
            <a:r>
              <a:rPr lang="fi-FI" sz="1600" dirty="0" err="1" smtClean="0"/>
              <a:t>retail</a:t>
            </a:r>
            <a:r>
              <a:rPr lang="fi-FI" sz="1600" dirty="0" smtClean="0"/>
              <a:t> </a:t>
            </a:r>
            <a:r>
              <a:rPr lang="fi-FI" sz="1600" dirty="0" err="1" smtClean="0"/>
              <a:t>industry</a:t>
            </a:r>
            <a:r>
              <a:rPr lang="fi-FI" sz="1600" dirty="0" smtClean="0"/>
              <a:t>.</a:t>
            </a:r>
            <a:endParaRPr lang="fi-FI" sz="1600" dirty="0"/>
          </a:p>
        </p:txBody>
      </p:sp>
      <p:pic>
        <p:nvPicPr>
          <p:cNvPr id="308228" name="Picture 4"/>
          <p:cNvPicPr>
            <a:picLocks noChangeAspect="1" noChangeArrowheads="1"/>
          </p:cNvPicPr>
          <p:nvPr/>
        </p:nvPicPr>
        <p:blipFill>
          <a:blip r:embed="rId3" cstate="print"/>
          <a:srcRect/>
          <a:stretch>
            <a:fillRect/>
          </a:stretch>
        </p:blipFill>
        <p:spPr bwMode="auto">
          <a:xfrm>
            <a:off x="2997994" y="4037614"/>
            <a:ext cx="3910013" cy="2181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References</a:t>
            </a:r>
          </a:p>
          <a:p>
            <a:pPr lvl="1">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Benefits of </a:t>
            </a:r>
            <a:r>
              <a:rPr lang="en-US" dirty="0" err="1" smtClean="0"/>
              <a:t>DevOps</a:t>
            </a:r>
            <a:r>
              <a:rPr lang="en-US" dirty="0" smtClean="0"/>
              <a:t> have been verified by several research companies</a:t>
            </a:r>
            <a:endParaRPr lang="en-US" dirty="0"/>
          </a:p>
        </p:txBody>
      </p:sp>
      <p:sp>
        <p:nvSpPr>
          <p:cNvPr id="6" name="Content Placeholder 5"/>
          <p:cNvSpPr>
            <a:spLocks noGrp="1"/>
          </p:cNvSpPr>
          <p:nvPr>
            <p:ph idx="1"/>
          </p:nvPr>
        </p:nvSpPr>
        <p:spPr/>
        <p:txBody>
          <a:bodyPr/>
          <a:lstStyle/>
          <a:p>
            <a:r>
              <a:rPr lang="en-US" dirty="0" smtClean="0"/>
              <a:t>High-performing IT organizations deploy 30x more frequently with 200x shorter lead times; </a:t>
            </a:r>
          </a:p>
          <a:p>
            <a:pPr lvl="1"/>
            <a:r>
              <a:rPr lang="en-US" dirty="0" smtClean="0"/>
              <a:t>they have 60x fewer failures and recover 168x faster.</a:t>
            </a:r>
          </a:p>
          <a:p>
            <a:r>
              <a:rPr lang="en-US" dirty="0" smtClean="0"/>
              <a:t>Lean management and continuous delivery practices create the conditions for delivering value faster, sustainably.</a:t>
            </a:r>
          </a:p>
          <a:p>
            <a:r>
              <a:rPr lang="en-US" dirty="0" smtClean="0"/>
              <a:t>High performance is achievable whether your apps are </a:t>
            </a:r>
            <a:r>
              <a:rPr lang="en-US" dirty="0" err="1" smtClean="0"/>
              <a:t>greenfield</a:t>
            </a:r>
            <a:r>
              <a:rPr lang="en-US" dirty="0" smtClean="0"/>
              <a:t>, </a:t>
            </a:r>
            <a:r>
              <a:rPr lang="en-US" dirty="0" err="1" smtClean="0"/>
              <a:t>brownfield</a:t>
            </a:r>
            <a:r>
              <a:rPr lang="en-US" dirty="0" smtClean="0"/>
              <a:t> or legacy.</a:t>
            </a:r>
          </a:p>
          <a:p>
            <a:r>
              <a:rPr lang="en-US" dirty="0" smtClean="0"/>
              <a:t>IT managers play a critical role in any </a:t>
            </a:r>
            <a:r>
              <a:rPr lang="en-US" dirty="0" err="1" smtClean="0"/>
              <a:t>DevOps</a:t>
            </a:r>
            <a:r>
              <a:rPr lang="en-US" dirty="0" smtClean="0"/>
              <a:t> transformation.</a:t>
            </a:r>
          </a:p>
          <a:p>
            <a:r>
              <a:rPr lang="en-US" dirty="0" smtClean="0"/>
              <a:t>Diversity matters.</a:t>
            </a:r>
          </a:p>
          <a:p>
            <a:r>
              <a:rPr lang="en-US" dirty="0" smtClean="0"/>
              <a:t>Deployment pain can tell you a lot about your IT performance.</a:t>
            </a:r>
          </a:p>
          <a:p>
            <a:r>
              <a:rPr lang="en-US" dirty="0" smtClean="0"/>
              <a:t>Burnout can be prevented, and </a:t>
            </a:r>
            <a:r>
              <a:rPr lang="en-US" dirty="0" err="1" smtClean="0"/>
              <a:t>DevOps</a:t>
            </a:r>
            <a:r>
              <a:rPr lang="en-US" dirty="0" smtClean="0"/>
              <a:t> can help.</a:t>
            </a:r>
            <a:endParaRPr lang="en-US" dirty="0"/>
          </a:p>
        </p:txBody>
      </p:sp>
      <p:sp>
        <p:nvSpPr>
          <p:cNvPr id="5" name="TextBox 4"/>
          <p:cNvSpPr txBox="1"/>
          <p:nvPr/>
        </p:nvSpPr>
        <p:spPr>
          <a:xfrm>
            <a:off x="21269" y="6042823"/>
            <a:ext cx="4304383" cy="307777"/>
          </a:xfrm>
          <a:prstGeom prst="rect">
            <a:avLst/>
          </a:prstGeom>
          <a:noFill/>
        </p:spPr>
        <p:txBody>
          <a:bodyPr wrap="none" rtlCol="0">
            <a:spAutoFit/>
          </a:bodyPr>
          <a:lstStyle/>
          <a:p>
            <a:r>
              <a:rPr lang="en-US" sz="1400" dirty="0" smtClean="0">
                <a:solidFill>
                  <a:schemeClr val="tx2">
                    <a:lumMod val="50000"/>
                  </a:schemeClr>
                </a:solidFill>
              </a:rPr>
              <a:t>Source: Puppet Labs; 2015 State of </a:t>
            </a:r>
            <a:r>
              <a:rPr lang="en-US" sz="1400" dirty="0" err="1" smtClean="0">
                <a:solidFill>
                  <a:schemeClr val="tx2">
                    <a:lumMod val="50000"/>
                  </a:schemeClr>
                </a:solidFill>
              </a:rPr>
              <a:t>DevOps</a:t>
            </a:r>
            <a:r>
              <a:rPr lang="en-US" sz="1400" dirty="0" smtClean="0">
                <a:solidFill>
                  <a:schemeClr val="tx2">
                    <a:lumMod val="50000"/>
                  </a:schemeClr>
                </a:solidFill>
              </a:rPr>
              <a:t> Report</a:t>
            </a:r>
          </a:p>
        </p:txBody>
      </p:sp>
      <p:sp>
        <p:nvSpPr>
          <p:cNvPr id="7" name="Rectangle 6"/>
          <p:cNvSpPr/>
          <p:nvPr/>
        </p:nvSpPr>
        <p:spPr>
          <a:xfrm rot="1877491">
            <a:off x="7654428" y="147527"/>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This is not only theoretical approach, this is real life</a:t>
            </a:r>
            <a:endParaRPr lang="en-US" dirty="0"/>
          </a:p>
        </p:txBody>
      </p:sp>
      <p:sp>
        <p:nvSpPr>
          <p:cNvPr id="6" name="Content Placeholder 5"/>
          <p:cNvSpPr>
            <a:spLocks noGrp="1"/>
          </p:cNvSpPr>
          <p:nvPr>
            <p:ph idx="1"/>
          </p:nvPr>
        </p:nvSpPr>
        <p:spPr/>
        <p:txBody>
          <a:bodyPr/>
          <a:lstStyle/>
          <a:p>
            <a:r>
              <a:rPr lang="en-US" smtClean="0"/>
              <a:t>In Capgemini we have reached the following improvement </a:t>
            </a:r>
            <a:br>
              <a:rPr lang="en-US" smtClean="0"/>
            </a:br>
            <a:r>
              <a:rPr lang="en-US" smtClean="0"/>
              <a:t>with this approach:</a:t>
            </a:r>
          </a:p>
          <a:p>
            <a:pPr lvl="1"/>
            <a:r>
              <a:rPr lang="en-US" smtClean="0"/>
              <a:t>50% faster solution deployment time</a:t>
            </a:r>
          </a:p>
          <a:p>
            <a:pPr lvl="1"/>
            <a:r>
              <a:rPr lang="en-GB" smtClean="0"/>
              <a:t> 96% faster creation of new environment</a:t>
            </a:r>
          </a:p>
          <a:p>
            <a:pPr lvl="1"/>
            <a:r>
              <a:rPr lang="en-GB" smtClean="0"/>
              <a:t>20% reduction in FTEs</a:t>
            </a:r>
          </a:p>
          <a:p>
            <a:pPr lvl="1"/>
            <a:r>
              <a:rPr lang="en-GB" smtClean="0"/>
              <a:t>Significant improvement on availability (from &lt;99,4% to &gt;99,6%)</a:t>
            </a:r>
          </a:p>
          <a:p>
            <a:pPr lvl="1"/>
            <a:endParaRPr lang="en-GB" smtClean="0"/>
          </a:p>
          <a:p>
            <a:pPr lvl="1"/>
            <a:endParaRPr lang="en-US" smtClean="0"/>
          </a:p>
          <a:p>
            <a:pPr lvl="2"/>
            <a:endParaRPr lang="en-US" dirty="0"/>
          </a:p>
        </p:txBody>
      </p:sp>
      <p:sp>
        <p:nvSpPr>
          <p:cNvPr id="10" name="Rounded Rectangle 9"/>
          <p:cNvSpPr/>
          <p:nvPr/>
        </p:nvSpPr>
        <p:spPr>
          <a:xfrm rot="1094047">
            <a:off x="6693448" y="2581128"/>
            <a:ext cx="2601644" cy="752121"/>
          </a:xfrm>
          <a:prstGeom prst="roundRect">
            <a:avLst/>
          </a:prstGeom>
          <a:noFill/>
          <a:ln cmpd="thickThi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Example from one of our clients</a:t>
            </a:r>
          </a:p>
        </p:txBody>
      </p:sp>
      <p:sp>
        <p:nvSpPr>
          <p:cNvPr id="13" name="Rectangle 12"/>
          <p:cNvSpPr/>
          <p:nvPr/>
        </p:nvSpPr>
        <p:spPr>
          <a:xfrm rot="1877491">
            <a:off x="7100967" y="4113047"/>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Start </a:t>
            </a:r>
            <a:r>
              <a:rPr lang="en-US" dirty="0" err="1" smtClean="0"/>
              <a:t>DevOps</a:t>
            </a:r>
            <a:r>
              <a:rPr lang="en-US" dirty="0" smtClean="0"/>
              <a:t> Organizational Adoption Before It Becomes a Burning Issue</a:t>
            </a:r>
            <a:endParaRPr lang="en-US" dirty="0"/>
          </a:p>
        </p:txBody>
      </p:sp>
      <p:sp>
        <p:nvSpPr>
          <p:cNvPr id="5" name="Content Placeholder 4"/>
          <p:cNvSpPr>
            <a:spLocks noGrp="1"/>
          </p:cNvSpPr>
          <p:nvPr>
            <p:ph idx="1"/>
          </p:nvPr>
        </p:nvSpPr>
        <p:spPr/>
        <p:txBody>
          <a:bodyPr/>
          <a:lstStyle/>
          <a:p>
            <a:r>
              <a:rPr lang="en-US" dirty="0" smtClean="0"/>
              <a:t>70% of IT organizations that do not adjust their organizational structures as part of their </a:t>
            </a:r>
            <a:r>
              <a:rPr lang="en-US" dirty="0" err="1" smtClean="0"/>
              <a:t>DevOps</a:t>
            </a:r>
            <a:r>
              <a:rPr lang="en-US" dirty="0" smtClean="0"/>
              <a:t> adoption plans will fail to achieve the desired results from their </a:t>
            </a:r>
            <a:r>
              <a:rPr lang="en-US" dirty="0" err="1" smtClean="0"/>
              <a:t>DevOps</a:t>
            </a:r>
            <a:r>
              <a:rPr lang="en-US" dirty="0" smtClean="0"/>
              <a:t> implementation.</a:t>
            </a:r>
          </a:p>
          <a:p>
            <a:pPr lvl="1"/>
            <a:r>
              <a:rPr lang="en-US" dirty="0" smtClean="0"/>
              <a:t>Static hierarchical structures typically do not offer the flexibility or responsiveness required.</a:t>
            </a:r>
          </a:p>
          <a:p>
            <a:endParaRPr lang="en-US" dirty="0" smtClean="0"/>
          </a:p>
          <a:p>
            <a:r>
              <a:rPr lang="en-US" dirty="0" smtClean="0"/>
              <a:t>A virtual team, as opposed to solid-line reporting. </a:t>
            </a:r>
          </a:p>
          <a:p>
            <a:r>
              <a:rPr lang="en-US" dirty="0" smtClean="0"/>
              <a:t>One key factor is ownership of the overall team result.</a:t>
            </a:r>
          </a:p>
          <a:p>
            <a:r>
              <a:rPr lang="en-US" dirty="0" smtClean="0"/>
              <a:t>The customer is part of the team. </a:t>
            </a:r>
          </a:p>
          <a:p>
            <a:pPr lvl="1"/>
            <a:r>
              <a:rPr lang="en-US" dirty="0" smtClean="0"/>
              <a:t>Having the voice of the customer within the team can reinforce the overall goal and further aid in bridging the gap between applications and operations.</a:t>
            </a:r>
          </a:p>
          <a:p>
            <a:pPr>
              <a:buNone/>
            </a:pPr>
            <a:endParaRPr lang="en-US" dirty="0"/>
          </a:p>
        </p:txBody>
      </p:sp>
      <p:sp>
        <p:nvSpPr>
          <p:cNvPr id="8" name="TextBox 7"/>
          <p:cNvSpPr txBox="1"/>
          <p:nvPr/>
        </p:nvSpPr>
        <p:spPr>
          <a:xfrm>
            <a:off x="21269" y="6042823"/>
            <a:ext cx="6438879" cy="307777"/>
          </a:xfrm>
          <a:prstGeom prst="rect">
            <a:avLst/>
          </a:prstGeom>
          <a:noFill/>
        </p:spPr>
        <p:txBody>
          <a:bodyPr wrap="none" rtlCol="0">
            <a:spAutoFit/>
          </a:bodyPr>
          <a:lstStyle/>
          <a:p>
            <a:r>
              <a:rPr lang="en-US" sz="1400" dirty="0" smtClean="0">
                <a:solidFill>
                  <a:schemeClr val="tx2">
                    <a:lumMod val="50000"/>
                  </a:schemeClr>
                </a:solidFill>
              </a:rPr>
              <a:t>Source: Gartner; Organize the Right Teams for Successful </a:t>
            </a:r>
            <a:r>
              <a:rPr lang="en-US" sz="1400" dirty="0" err="1" smtClean="0">
                <a:solidFill>
                  <a:schemeClr val="tx2">
                    <a:lumMod val="50000"/>
                  </a:schemeClr>
                </a:solidFill>
              </a:rPr>
              <a:t>DevOps</a:t>
            </a:r>
            <a:r>
              <a:rPr lang="en-US" sz="1400" dirty="0" smtClean="0">
                <a:solidFill>
                  <a:schemeClr val="tx2">
                    <a:lumMod val="50000"/>
                  </a:schemeClr>
                </a:solidFill>
              </a:rPr>
              <a:t>, 27.9.2012 </a:t>
            </a:r>
          </a:p>
        </p:txBody>
      </p:sp>
      <p:sp>
        <p:nvSpPr>
          <p:cNvPr id="9" name="Rectangle 8"/>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Organizations who are employing </a:t>
            </a:r>
            <a:r>
              <a:rPr lang="en-US" dirty="0" err="1" smtClean="0"/>
              <a:t>DevOps</a:t>
            </a:r>
            <a:r>
              <a:rPr lang="en-US" dirty="0" smtClean="0"/>
              <a:t> practices are out-performing even the fastest high performers</a:t>
            </a:r>
          </a:p>
        </p:txBody>
      </p:sp>
      <p:sp>
        <p:nvSpPr>
          <p:cNvPr id="5" name="Content Placeholder 4"/>
          <p:cNvSpPr>
            <a:spLocks noGrp="1"/>
          </p:cNvSpPr>
          <p:nvPr>
            <p:ph idx="1"/>
          </p:nvPr>
        </p:nvSpPr>
        <p:spPr/>
        <p:txBody>
          <a:bodyPr/>
          <a:lstStyle/>
          <a:p>
            <a:r>
              <a:rPr lang="en-US" dirty="0" smtClean="0"/>
              <a:t>In 2007 Visible Ops survey the high-performing IT organizations were:</a:t>
            </a:r>
          </a:p>
          <a:p>
            <a:pPr lvl="2"/>
            <a:r>
              <a:rPr lang="en-US" dirty="0" smtClean="0"/>
              <a:t>5-7x times more productive </a:t>
            </a:r>
          </a:p>
          <a:p>
            <a:pPr lvl="3"/>
            <a:r>
              <a:rPr lang="en-US" dirty="0" smtClean="0"/>
              <a:t>making 14x more changes, with </a:t>
            </a:r>
          </a:p>
          <a:p>
            <a:pPr lvl="3"/>
            <a:r>
              <a:rPr lang="en-US" dirty="0" smtClean="0"/>
              <a:t>one-half the change failure rate</a:t>
            </a:r>
          </a:p>
          <a:p>
            <a:pPr lvl="3"/>
            <a:r>
              <a:rPr lang="en-US" dirty="0" smtClean="0"/>
              <a:t>4x higher first fix rates, </a:t>
            </a:r>
          </a:p>
          <a:p>
            <a:pPr lvl="3"/>
            <a:r>
              <a:rPr lang="en-US" dirty="0" smtClean="0"/>
              <a:t>10x shorter Severity 1 outages times. </a:t>
            </a:r>
          </a:p>
          <a:p>
            <a:pPr lvl="3"/>
            <a:r>
              <a:rPr lang="en-US" dirty="0" smtClean="0"/>
              <a:t>4x fewer repeat audit findings</a:t>
            </a:r>
          </a:p>
          <a:p>
            <a:pPr lvl="3"/>
            <a:r>
              <a:rPr lang="en-US" dirty="0" smtClean="0"/>
              <a:t> 5x more likely to detect breaches by an automated internal control, </a:t>
            </a:r>
          </a:p>
          <a:p>
            <a:pPr lvl="3"/>
            <a:r>
              <a:rPr lang="en-US" dirty="0" smtClean="0"/>
              <a:t>8x better project due date performance! </a:t>
            </a:r>
          </a:p>
          <a:p>
            <a:r>
              <a:rPr lang="en-US" dirty="0" smtClean="0"/>
              <a:t>Organizations who are employing </a:t>
            </a:r>
            <a:r>
              <a:rPr lang="en-US" dirty="0" err="1" smtClean="0"/>
              <a:t>DevOps</a:t>
            </a:r>
            <a:r>
              <a:rPr lang="en-US" dirty="0" smtClean="0"/>
              <a:t> practices are out-performing our fastest high performer by orders of magnitude </a:t>
            </a:r>
          </a:p>
          <a:p>
            <a:pPr lvl="1"/>
            <a:r>
              <a:rPr lang="en-US" dirty="0" smtClean="0"/>
              <a:t>Amazon has gone on record stating that they’re doing over 1,000 deploys a day, sustaining a change success rate of 99.999%! </a:t>
            </a:r>
          </a:p>
        </p:txBody>
      </p:sp>
      <p:sp>
        <p:nvSpPr>
          <p:cNvPr id="8" name="TextBox 7"/>
          <p:cNvSpPr txBox="1"/>
          <p:nvPr/>
        </p:nvSpPr>
        <p:spPr>
          <a:xfrm>
            <a:off x="21269" y="6042823"/>
            <a:ext cx="7916270" cy="307777"/>
          </a:xfrm>
          <a:prstGeom prst="rect">
            <a:avLst/>
          </a:prstGeom>
          <a:noFill/>
        </p:spPr>
        <p:txBody>
          <a:bodyPr wrap="none" rtlCol="0">
            <a:spAutoFit/>
          </a:bodyPr>
          <a:lstStyle/>
          <a:p>
            <a:r>
              <a:rPr lang="en-US" sz="1400" dirty="0" smtClean="0">
                <a:solidFill>
                  <a:schemeClr val="tx2">
                    <a:lumMod val="50000"/>
                  </a:schemeClr>
                </a:solidFill>
              </a:rPr>
              <a:t>Source: IT Process Institute, IT revolution press; Top 11 Things You Need To Know About </a:t>
            </a:r>
            <a:r>
              <a:rPr lang="en-US" sz="1400" dirty="0" err="1" smtClean="0">
                <a:solidFill>
                  <a:schemeClr val="tx2">
                    <a:lumMod val="50000"/>
                  </a:schemeClr>
                </a:solidFill>
              </a:rPr>
              <a:t>DevOps</a:t>
            </a:r>
            <a:endParaRPr lang="en-US" sz="1400" dirty="0" smtClean="0">
              <a:solidFill>
                <a:schemeClr val="tx2">
                  <a:lumMod val="50000"/>
                </a:schemeClr>
              </a:solidFill>
            </a:endParaRPr>
          </a:p>
        </p:txBody>
      </p:sp>
      <p:sp>
        <p:nvSpPr>
          <p:cNvPr id="11" name="Rectangle 10"/>
          <p:cNvSpPr/>
          <p:nvPr/>
        </p:nvSpPr>
        <p:spPr>
          <a:xfrm rot="876284">
            <a:off x="7111598" y="2222680"/>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Worldwide cost of IT failure (revisited): $3 trillion</a:t>
            </a:r>
            <a:endParaRPr lang="en-US" dirty="0"/>
          </a:p>
        </p:txBody>
      </p:sp>
      <p:sp>
        <p:nvSpPr>
          <p:cNvPr id="5" name="Content Placeholder 4"/>
          <p:cNvSpPr>
            <a:spLocks noGrp="1"/>
          </p:cNvSpPr>
          <p:nvPr>
            <p:ph idx="1"/>
          </p:nvPr>
        </p:nvSpPr>
        <p:spPr/>
        <p:txBody>
          <a:bodyPr/>
          <a:lstStyle/>
          <a:p>
            <a:r>
              <a:rPr lang="en-US" dirty="0" smtClean="0"/>
              <a:t>For just the Standard &amp; Poor 500 companies, aggregate 2012 revenue is estimated to be $10 trillion. </a:t>
            </a:r>
          </a:p>
          <a:p>
            <a:r>
              <a:rPr lang="en-US" dirty="0" smtClean="0"/>
              <a:t>If 5 percent of aggregate revenue is spent on IT, and conservatively, 20 percent of that spending creates no value for the end customer - that is </a:t>
            </a:r>
            <a:r>
              <a:rPr lang="en-US" b="1" dirty="0" smtClean="0"/>
              <a:t>$100 billion of waste</a:t>
            </a:r>
            <a:r>
              <a:rPr lang="en-US" dirty="0" smtClean="0"/>
              <a:t>! </a:t>
            </a:r>
          </a:p>
        </p:txBody>
      </p:sp>
      <p:sp>
        <p:nvSpPr>
          <p:cNvPr id="8" name="TextBox 7"/>
          <p:cNvSpPr txBox="1"/>
          <p:nvPr/>
        </p:nvSpPr>
        <p:spPr>
          <a:xfrm>
            <a:off x="21269" y="6042823"/>
            <a:ext cx="6681381" cy="307777"/>
          </a:xfrm>
          <a:prstGeom prst="rect">
            <a:avLst/>
          </a:prstGeom>
          <a:noFill/>
        </p:spPr>
        <p:txBody>
          <a:bodyPr wrap="none" rtlCol="0">
            <a:spAutoFit/>
          </a:bodyPr>
          <a:lstStyle/>
          <a:p>
            <a:r>
              <a:rPr lang="en-US" sz="1400" dirty="0" smtClean="0">
                <a:solidFill>
                  <a:schemeClr val="tx2">
                    <a:lumMod val="50000"/>
                  </a:schemeClr>
                </a:solidFill>
              </a:rPr>
              <a:t>Source: http://www.zdnet.com/article/worldwide-cost-of-it-failure-revisited-3-trillion/</a:t>
            </a:r>
          </a:p>
        </p:txBody>
      </p:sp>
      <p:sp>
        <p:nvSpPr>
          <p:cNvPr id="11" name="Rectangle 10"/>
          <p:cNvSpPr/>
          <p:nvPr/>
        </p:nvSpPr>
        <p:spPr>
          <a:xfrm rot="1877491">
            <a:off x="7483738" y="3453829"/>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a:p>
            <a:pPr algn="ctr"/>
            <a:r>
              <a:rPr lang="en-US" sz="2400" dirty="0" err="1" smtClean="0">
                <a:solidFill>
                  <a:schemeClr val="tx2">
                    <a:lumMod val="50000"/>
                  </a:schemeClr>
                </a:solidFill>
              </a:rPr>
              <a:t>Vähän</a:t>
            </a:r>
            <a:r>
              <a:rPr lang="en-US" sz="2400" dirty="0" smtClean="0">
                <a:solidFill>
                  <a:schemeClr val="tx2">
                    <a:lumMod val="50000"/>
                  </a:schemeClr>
                </a:solidFill>
              </a:rPr>
              <a:t> </a:t>
            </a:r>
            <a:r>
              <a:rPr lang="en-US" sz="2400" dirty="0" err="1" smtClean="0">
                <a:solidFill>
                  <a:schemeClr val="tx2">
                    <a:lumMod val="50000"/>
                  </a:schemeClr>
                </a:solidFill>
              </a:rPr>
              <a:t>liika</a:t>
            </a:r>
            <a:r>
              <a:rPr lang="en-US" sz="2400" dirty="0" smtClean="0">
                <a:solidFill>
                  <a:schemeClr val="tx2">
                    <a:lumMod val="50000"/>
                  </a:schemeClr>
                </a:solidFill>
              </a:rPr>
              <a:t> </a:t>
            </a:r>
            <a:r>
              <a:rPr lang="en-US" sz="2400" dirty="0" err="1" smtClean="0">
                <a:solidFill>
                  <a:schemeClr val="tx2">
                    <a:lumMod val="50000"/>
                  </a:schemeClr>
                </a:solidFill>
              </a:rPr>
              <a:t>höttöä</a:t>
            </a:r>
            <a:r>
              <a:rPr lang="en-US" sz="2400" dirty="0" smtClean="0">
                <a:solidFill>
                  <a:schemeClr val="tx2">
                    <a:lumMod val="50000"/>
                  </a:schemeClr>
                </a:solidFill>
              </a:rPr>
              <a:t> on </a:t>
            </a:r>
            <a:r>
              <a:rPr lang="en-US" sz="2400" dirty="0" err="1" smtClean="0">
                <a:solidFill>
                  <a:schemeClr val="tx2">
                    <a:lumMod val="50000"/>
                  </a:schemeClr>
                </a:solidFill>
              </a:rPr>
              <a:t>lähde</a:t>
            </a:r>
            <a:endParaRPr lang="en-US" sz="2400" dirty="0" smtClean="0">
              <a:solidFill>
                <a:schemeClr val="tx2">
                  <a:lumMod val="50000"/>
                </a:scheme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With DevOps approach the quality is not sacrificed to deliver fast</a:t>
            </a:r>
            <a:endParaRPr lang="en-US" dirty="0"/>
          </a:p>
        </p:txBody>
      </p:sp>
      <p:sp>
        <p:nvSpPr>
          <p:cNvPr id="5" name="Content Placeholder 4"/>
          <p:cNvSpPr>
            <a:spLocks noGrp="1"/>
          </p:cNvSpPr>
          <p:nvPr>
            <p:ph idx="1"/>
          </p:nvPr>
        </p:nvSpPr>
        <p:spPr>
          <a:xfrm>
            <a:off x="323392" y="1250210"/>
            <a:ext cx="9582608" cy="4643751"/>
          </a:xfrm>
        </p:spPr>
        <p:txBody>
          <a:bodyPr/>
          <a:lstStyle/>
          <a:p>
            <a:r>
              <a:rPr lang="en-US" sz="2000" dirty="0" smtClean="0"/>
              <a:t>Development teams that consistently deliver at the fastest cycle times enjoy the highest business satisfaction.</a:t>
            </a:r>
            <a:endParaRPr lang="fi-FI" sz="2000" dirty="0" smtClean="0"/>
          </a:p>
          <a:p>
            <a:r>
              <a:rPr lang="en-US" sz="2000" dirty="0" smtClean="0"/>
              <a:t>Incremental improvements to waterfall methods run out of steam at one- to two-month delivery cycles. </a:t>
            </a:r>
          </a:p>
          <a:p>
            <a:r>
              <a:rPr lang="en-US" sz="2000" dirty="0" smtClean="0"/>
              <a:t>Eight </a:t>
            </a:r>
            <a:r>
              <a:rPr lang="en-US" sz="2000" dirty="0" err="1" smtClean="0"/>
              <a:t>DevOps</a:t>
            </a:r>
            <a:r>
              <a:rPr lang="en-US" sz="2000" dirty="0" smtClean="0"/>
              <a:t>/continuous delivery practices are the key. </a:t>
            </a:r>
          </a:p>
          <a:p>
            <a:pPr lvl="1"/>
            <a:r>
              <a:rPr lang="en-US" sz="1600" dirty="0" smtClean="0"/>
              <a:t>Deliver small increments of functionality; </a:t>
            </a:r>
          </a:p>
          <a:p>
            <a:pPr lvl="1"/>
            <a:r>
              <a:rPr lang="en-US" sz="1600" dirty="0" smtClean="0"/>
              <a:t>Use dedicated, cross-functional teams; </a:t>
            </a:r>
          </a:p>
          <a:p>
            <a:pPr lvl="1"/>
            <a:r>
              <a:rPr lang="en-US" sz="1600" dirty="0" smtClean="0"/>
              <a:t>Use loose architectural coupling; </a:t>
            </a:r>
          </a:p>
          <a:p>
            <a:pPr lvl="1"/>
            <a:r>
              <a:rPr lang="en-US" sz="1600" dirty="0" smtClean="0"/>
              <a:t>Automate environment provisioning; </a:t>
            </a:r>
          </a:p>
          <a:p>
            <a:pPr lvl="1"/>
            <a:r>
              <a:rPr lang="en-US" sz="1600" dirty="0" smtClean="0"/>
              <a:t>Continuously integrate code;</a:t>
            </a:r>
          </a:p>
          <a:p>
            <a:pPr lvl="1"/>
            <a:r>
              <a:rPr lang="en-US" sz="1600" dirty="0" smtClean="0"/>
              <a:t>Continuously test; </a:t>
            </a:r>
          </a:p>
          <a:p>
            <a:pPr lvl="1"/>
            <a:r>
              <a:rPr lang="en-US" sz="1600" dirty="0" smtClean="0"/>
              <a:t>Continuously fund; and </a:t>
            </a:r>
          </a:p>
          <a:p>
            <a:pPr lvl="1"/>
            <a:r>
              <a:rPr lang="en-US" sz="1600" dirty="0" smtClean="0"/>
              <a:t>Provide real-time transparency.</a:t>
            </a:r>
            <a:endParaRPr lang="fi-FI" sz="1600" dirty="0" smtClean="0"/>
          </a:p>
          <a:p>
            <a:r>
              <a:rPr lang="en-US" sz="2000" dirty="0" err="1" smtClean="0"/>
              <a:t>DevOps</a:t>
            </a:r>
            <a:r>
              <a:rPr lang="en-US" sz="2000" dirty="0" smtClean="0"/>
              <a:t> practices address the top reasons for project disappointment. </a:t>
            </a:r>
          </a:p>
          <a:p>
            <a:r>
              <a:rPr lang="en-US" sz="2000" dirty="0" err="1" smtClean="0"/>
              <a:t>DevOps</a:t>
            </a:r>
            <a:r>
              <a:rPr lang="en-US" sz="2000" dirty="0" smtClean="0"/>
              <a:t> practices reduce cycle time and the risk of failure at the same time. </a:t>
            </a:r>
          </a:p>
        </p:txBody>
      </p:sp>
      <p:sp>
        <p:nvSpPr>
          <p:cNvPr id="8" name="TextBox 7"/>
          <p:cNvSpPr txBox="1"/>
          <p:nvPr/>
        </p:nvSpPr>
        <p:spPr>
          <a:xfrm>
            <a:off x="21269" y="6042823"/>
            <a:ext cx="8256812" cy="307777"/>
          </a:xfrm>
          <a:prstGeom prst="rect">
            <a:avLst/>
          </a:prstGeom>
          <a:noFill/>
        </p:spPr>
        <p:txBody>
          <a:bodyPr wrap="none" rtlCol="0">
            <a:spAutoFit/>
          </a:bodyPr>
          <a:lstStyle/>
          <a:p>
            <a:r>
              <a:rPr lang="en-US" sz="1400" dirty="0" smtClean="0">
                <a:solidFill>
                  <a:schemeClr val="tx2">
                    <a:lumMod val="50000"/>
                  </a:schemeClr>
                </a:solidFill>
              </a:rPr>
              <a:t>Source: Forrester Consulting, The New Software Imperative: Fast Delivery With Quality, October 2014.</a:t>
            </a:r>
          </a:p>
        </p:txBody>
      </p:sp>
      <p:sp>
        <p:nvSpPr>
          <p:cNvPr id="11" name="Rectangle 10"/>
          <p:cNvSpPr/>
          <p:nvPr/>
        </p:nvSpPr>
        <p:spPr>
          <a:xfrm rot="1877491">
            <a:off x="7143496" y="2800558"/>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76186" y="1605512"/>
            <a:ext cx="8452884" cy="1562986"/>
          </a:xfrm>
          <a:prstGeom prst="rect">
            <a:avLst/>
          </a:prstGeom>
          <a:solidFill>
            <a:schemeClr val="tx2">
              <a:lumMod val="20000"/>
              <a:lumOff val="80000"/>
            </a:schemeClr>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buClr>
                <a:schemeClr val="accent5"/>
              </a:buClr>
              <a:buFont typeface="Wingdings" pitchFamily="2" charset="2"/>
              <a:buChar char="§"/>
            </a:pPr>
            <a:r>
              <a:rPr lang="en-US" sz="2000" dirty="0" smtClean="0">
                <a:solidFill>
                  <a:schemeClr val="tx2">
                    <a:lumMod val="50000"/>
                  </a:schemeClr>
                </a:solidFill>
              </a:rPr>
              <a:t>20 percent improvement in time-to-market, </a:t>
            </a:r>
          </a:p>
          <a:p>
            <a:pPr marL="180975" indent="-180975">
              <a:buClr>
                <a:schemeClr val="accent5"/>
              </a:buClr>
              <a:buFont typeface="Wingdings" pitchFamily="2" charset="2"/>
              <a:buChar char="§"/>
            </a:pPr>
            <a:r>
              <a:rPr lang="en-US" sz="2000" dirty="0" smtClean="0">
                <a:solidFill>
                  <a:schemeClr val="tx2">
                    <a:lumMod val="50000"/>
                  </a:schemeClr>
                </a:solidFill>
              </a:rPr>
              <a:t>22 percent improvement in software quality, </a:t>
            </a:r>
          </a:p>
          <a:p>
            <a:pPr marL="180975" indent="-180975">
              <a:buClr>
                <a:schemeClr val="accent5"/>
              </a:buClr>
              <a:buFont typeface="Wingdings" pitchFamily="2" charset="2"/>
              <a:buChar char="§"/>
            </a:pPr>
            <a:r>
              <a:rPr lang="en-US" sz="2000" dirty="0" smtClean="0">
                <a:solidFill>
                  <a:schemeClr val="tx2">
                    <a:lumMod val="50000"/>
                  </a:schemeClr>
                </a:solidFill>
              </a:rPr>
              <a:t>17 percent improvement in frequency of application deployments</a:t>
            </a:r>
          </a:p>
        </p:txBody>
      </p:sp>
      <p:sp>
        <p:nvSpPr>
          <p:cNvPr id="2" name="Title 1"/>
          <p:cNvSpPr>
            <a:spLocks noGrp="1"/>
          </p:cNvSpPr>
          <p:nvPr>
            <p:ph type="title"/>
          </p:nvPr>
        </p:nvSpPr>
        <p:spPr/>
        <p:txBody>
          <a:bodyPr/>
          <a:lstStyle/>
          <a:p>
            <a:r>
              <a:rPr lang="en-US" dirty="0" smtClean="0"/>
              <a:t>Benefits of </a:t>
            </a:r>
            <a:r>
              <a:rPr lang="en-US" dirty="0" err="1" smtClean="0"/>
              <a:t>DevOps</a:t>
            </a:r>
            <a:r>
              <a:rPr lang="en-US" dirty="0" smtClean="0"/>
              <a:t> are real and measurable</a:t>
            </a:r>
            <a:endParaRPr lang="en-US" dirty="0"/>
          </a:p>
        </p:txBody>
      </p:sp>
      <p:sp>
        <p:nvSpPr>
          <p:cNvPr id="8" name="TextBox 7"/>
          <p:cNvSpPr txBox="1"/>
          <p:nvPr/>
        </p:nvSpPr>
        <p:spPr>
          <a:xfrm>
            <a:off x="21269" y="6042823"/>
            <a:ext cx="7567136" cy="307777"/>
          </a:xfrm>
          <a:prstGeom prst="rect">
            <a:avLst/>
          </a:prstGeom>
          <a:noFill/>
        </p:spPr>
        <p:txBody>
          <a:bodyPr wrap="none" rtlCol="0">
            <a:spAutoFit/>
          </a:bodyPr>
          <a:lstStyle/>
          <a:p>
            <a:r>
              <a:rPr lang="en-US" sz="1400" dirty="0" smtClean="0">
                <a:solidFill>
                  <a:schemeClr val="tx2">
                    <a:lumMod val="50000"/>
                  </a:schemeClr>
                </a:solidFill>
              </a:rPr>
              <a:t>Source: </a:t>
            </a:r>
            <a:r>
              <a:rPr lang="en-US" sz="1400" dirty="0" err="1" smtClean="0"/>
              <a:t>TechInsights</a:t>
            </a:r>
            <a:r>
              <a:rPr lang="en-US" sz="1400" dirty="0" smtClean="0"/>
              <a:t> Report: What Smart Businesses Know About </a:t>
            </a:r>
            <a:r>
              <a:rPr lang="en-US" sz="1400" dirty="0" err="1" smtClean="0"/>
              <a:t>DevOps</a:t>
            </a:r>
            <a:r>
              <a:rPr lang="en-US" sz="1400" dirty="0" smtClean="0"/>
              <a:t>, September 2013</a:t>
            </a:r>
            <a:endParaRPr lang="en-US" sz="1400" dirty="0" smtClean="0">
              <a:solidFill>
                <a:schemeClr val="tx2">
                  <a:lumMod val="50000"/>
                </a:schemeClr>
              </a:solidFill>
            </a:endParaRPr>
          </a:p>
        </p:txBody>
      </p:sp>
      <p:sp>
        <p:nvSpPr>
          <p:cNvPr id="11" name="Rectangle 10"/>
          <p:cNvSpPr/>
          <p:nvPr/>
        </p:nvSpPr>
        <p:spPr>
          <a:xfrm rot="1877491">
            <a:off x="7483740" y="1387913"/>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p:txBody>
      </p:sp>
      <p:sp>
        <p:nvSpPr>
          <p:cNvPr id="10" name="Isosceles Triangle 9"/>
          <p:cNvSpPr/>
          <p:nvPr/>
        </p:nvSpPr>
        <p:spPr>
          <a:xfrm flipH="1" flipV="1">
            <a:off x="776186" y="3221660"/>
            <a:ext cx="8452884" cy="626395"/>
          </a:xfrm>
          <a:prstGeom prst="triangl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2" name="Oval 11"/>
          <p:cNvSpPr/>
          <p:nvPr/>
        </p:nvSpPr>
        <p:spPr>
          <a:xfrm>
            <a:off x="1770331" y="3858688"/>
            <a:ext cx="6464595" cy="1853594"/>
          </a:xfrm>
          <a:prstGeom prst="ellipse">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2700000" scaled="1"/>
            <a:tileRect/>
          </a:gradFill>
          <a:ln>
            <a:solidFill>
              <a:schemeClr val="tx2"/>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22 percent more customers</a:t>
            </a:r>
          </a:p>
          <a:p>
            <a:r>
              <a:rPr lang="en-US" sz="2400" dirty="0" smtClean="0"/>
              <a:t>19 percent increase in revenue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t>
            </a:r>
            <a:r>
              <a:rPr lang="en-US" dirty="0" smtClean="0"/>
              <a:t>Royal Mail Group</a:t>
            </a:r>
            <a:endParaRPr lang="en-US" dirty="0"/>
          </a:p>
        </p:txBody>
      </p:sp>
      <p:sp>
        <p:nvSpPr>
          <p:cNvPr id="4" name="Rectangle 3"/>
          <p:cNvSpPr/>
          <p:nvPr/>
        </p:nvSpPr>
        <p:spPr>
          <a:xfrm rot="1877491">
            <a:off x="7632430" y="348509"/>
            <a:ext cx="2306472" cy="77725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Seetesh</a:t>
            </a:r>
          </a:p>
        </p:txBody>
      </p:sp>
      <p:pic>
        <p:nvPicPr>
          <p:cNvPr id="5" name="Picture 2" descr="D:\Projects\RMG\Slidepack\2015\H-Model-Mar2015-eBusiness-Specific.jpg"/>
          <p:cNvPicPr>
            <a:picLocks noChangeAspect="1" noChangeArrowheads="1"/>
          </p:cNvPicPr>
          <p:nvPr/>
        </p:nvPicPr>
        <p:blipFill>
          <a:blip r:embed="rId2" cstate="print"/>
          <a:srcRect l="750" t="6302"/>
          <a:stretch>
            <a:fillRect/>
          </a:stretch>
        </p:blipFill>
        <p:spPr bwMode="auto">
          <a:xfrm>
            <a:off x="877824" y="1402080"/>
            <a:ext cx="7826149" cy="486156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Royal Mail </a:t>
            </a:r>
            <a:r>
              <a:rPr lang="en-US" dirty="0" smtClean="0"/>
              <a:t>Group - </a:t>
            </a:r>
            <a:r>
              <a:rPr lang="en-GB" dirty="0" smtClean="0"/>
              <a:t>Benefits to the organisation</a:t>
            </a:r>
            <a:endParaRPr lang="en-US" dirty="0"/>
          </a:p>
        </p:txBody>
      </p:sp>
      <p:sp>
        <p:nvSpPr>
          <p:cNvPr id="4" name="Content Placeholder 2"/>
          <p:cNvSpPr>
            <a:spLocks noGrp="1"/>
          </p:cNvSpPr>
          <p:nvPr>
            <p:ph idx="1"/>
          </p:nvPr>
        </p:nvSpPr>
        <p:spPr>
          <a:xfrm>
            <a:off x="238048" y="1459871"/>
            <a:ext cx="9582608" cy="4643751"/>
          </a:xfrm>
        </p:spPr>
        <p:txBody>
          <a:bodyPr/>
          <a:lstStyle/>
          <a:p>
            <a:r>
              <a:rPr lang="en-GB" sz="1800" dirty="0" smtClean="0"/>
              <a:t>Ability to move with the landscape: With the new eBusiness service hasn’t been locked into to costly licences, which are difficult to break, and bring with them significant costs</a:t>
            </a:r>
            <a:br>
              <a:rPr lang="en-GB" sz="1800" dirty="0" smtClean="0"/>
            </a:br>
            <a:endParaRPr lang="en-GB" sz="1800" dirty="0" smtClean="0"/>
          </a:p>
          <a:p>
            <a:r>
              <a:rPr lang="en-GB" sz="1800" dirty="0" smtClean="0"/>
              <a:t>Instead RMG has the flexibility to upgrade technology once a solution becomes outdated or something new hits the market</a:t>
            </a:r>
            <a:br>
              <a:rPr lang="en-GB" sz="1800" dirty="0" smtClean="0"/>
            </a:br>
            <a:endParaRPr lang="en-GB" sz="1800" dirty="0" smtClean="0"/>
          </a:p>
          <a:p>
            <a:r>
              <a:rPr lang="en-GB" sz="1800" dirty="0" smtClean="0"/>
              <a:t>Ability to respond to the customer: The eBusiness service helps RMG to deliver a leading customer management service, with a single view of customers across sales, marketing and customer services</a:t>
            </a:r>
            <a:br>
              <a:rPr lang="en-GB" sz="1800" dirty="0" smtClean="0"/>
            </a:br>
            <a:endParaRPr lang="en-GB" sz="1800" dirty="0" smtClean="0"/>
          </a:p>
          <a:p>
            <a:r>
              <a:rPr lang="en-GB" sz="1800" dirty="0" smtClean="0"/>
              <a:t>Streaming innovation: RMG can test, pilot and experiment with ready-made solutions without prohibitive up-front licence costs. In addition, with new web developments released every month gradual and continuous improvement across the business is encouraged</a:t>
            </a:r>
            <a:br>
              <a:rPr lang="en-GB" sz="1800" dirty="0" smtClean="0"/>
            </a:br>
            <a:endParaRPr lang="en-GB" sz="1800" dirty="0" smtClean="0"/>
          </a:p>
          <a:p>
            <a:r>
              <a:rPr lang="en-GB" sz="1800" dirty="0" smtClean="0"/>
              <a:t>Economies of scale: Using Software as a Service with many other ‘tenants’ has the benefit of economies of scale relating to R&amp;D and maintenance</a:t>
            </a:r>
          </a:p>
          <a:p>
            <a:endParaRPr lang="en-GB"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2800" dirty="0" err="1" smtClean="0"/>
              <a:t>Efficiently</a:t>
            </a:r>
            <a:r>
              <a:rPr lang="fi-FI" sz="2800" dirty="0" smtClean="0"/>
              <a:t> </a:t>
            </a:r>
            <a:r>
              <a:rPr lang="fi-FI" sz="2800" dirty="0" err="1" smtClean="0"/>
              <a:t>managed</a:t>
            </a:r>
            <a:r>
              <a:rPr lang="fi-FI" sz="2800" dirty="0" smtClean="0"/>
              <a:t> </a:t>
            </a:r>
            <a:r>
              <a:rPr lang="fi-FI" sz="2800" dirty="0" err="1" smtClean="0"/>
              <a:t>application</a:t>
            </a:r>
            <a:r>
              <a:rPr lang="fi-FI" sz="2800" dirty="0" smtClean="0"/>
              <a:t> </a:t>
            </a:r>
            <a:r>
              <a:rPr lang="fi-FI" sz="2800" dirty="0" err="1" smtClean="0"/>
              <a:t>lifecycle</a:t>
            </a:r>
            <a:r>
              <a:rPr lang="fi-FI" sz="2800" dirty="0" smtClean="0"/>
              <a:t> </a:t>
            </a:r>
            <a:r>
              <a:rPr lang="fi-FI" sz="2800" dirty="0" err="1" smtClean="0"/>
              <a:t>requires</a:t>
            </a:r>
            <a:r>
              <a:rPr lang="fi-FI" sz="2800" dirty="0" smtClean="0"/>
              <a:t> </a:t>
            </a:r>
            <a:r>
              <a:rPr lang="fi-FI" sz="2800" dirty="0" err="1" smtClean="0"/>
              <a:t>one</a:t>
            </a:r>
            <a:r>
              <a:rPr lang="fi-FI" sz="2800" dirty="0" smtClean="0"/>
              <a:t> </a:t>
            </a:r>
            <a:r>
              <a:rPr lang="fi-FI" sz="2800" dirty="0" err="1" smtClean="0"/>
              <a:t>seamless</a:t>
            </a:r>
            <a:r>
              <a:rPr lang="fi-FI" sz="2800" dirty="0" smtClean="0"/>
              <a:t> and </a:t>
            </a:r>
            <a:r>
              <a:rPr lang="fi-FI" sz="2800" dirty="0" err="1" smtClean="0"/>
              <a:t>agile</a:t>
            </a:r>
            <a:r>
              <a:rPr lang="fi-FI" sz="2800" dirty="0" smtClean="0"/>
              <a:t> </a:t>
            </a:r>
            <a:r>
              <a:rPr lang="fi-FI" sz="2800" dirty="0" err="1" smtClean="0"/>
              <a:t>pipeline</a:t>
            </a:r>
            <a:r>
              <a:rPr lang="fi-FI" sz="2800" dirty="0" smtClean="0"/>
              <a:t> </a:t>
            </a:r>
            <a:r>
              <a:rPr lang="fi-FI" sz="2800" dirty="0" err="1" smtClean="0"/>
              <a:t>from</a:t>
            </a:r>
            <a:r>
              <a:rPr lang="fi-FI" sz="2800" dirty="0" smtClean="0"/>
              <a:t> business to </a:t>
            </a:r>
            <a:r>
              <a:rPr lang="fi-FI" sz="2800" dirty="0" err="1" smtClean="0"/>
              <a:t>operations</a:t>
            </a:r>
            <a:r>
              <a:rPr lang="fi-FI" sz="2800" dirty="0" smtClean="0"/>
              <a:t> </a:t>
            </a:r>
            <a:endParaRPr lang="fi-FI" sz="2800" dirty="0"/>
          </a:p>
        </p:txBody>
      </p:sp>
      <p:sp>
        <p:nvSpPr>
          <p:cNvPr id="3" name="Content Placeholder 2"/>
          <p:cNvSpPr>
            <a:spLocks noGrp="1"/>
          </p:cNvSpPr>
          <p:nvPr>
            <p:ph idx="1"/>
          </p:nvPr>
        </p:nvSpPr>
        <p:spPr>
          <a:xfrm>
            <a:off x="323393" y="1501977"/>
            <a:ext cx="9438125" cy="932465"/>
          </a:xfrm>
        </p:spPr>
        <p:txBody>
          <a:bodyPr/>
          <a:lstStyle/>
          <a:p>
            <a:r>
              <a:rPr lang="fi-FI" sz="2000" dirty="0" err="1" smtClean="0"/>
              <a:t>Our</a:t>
            </a:r>
            <a:r>
              <a:rPr lang="fi-FI" sz="2000" dirty="0" smtClean="0"/>
              <a:t> </a:t>
            </a:r>
            <a:r>
              <a:rPr lang="fi-FI" sz="2000" dirty="0" err="1" smtClean="0"/>
              <a:t>solution</a:t>
            </a:r>
            <a:r>
              <a:rPr lang="fi-FI" sz="2000" dirty="0" smtClean="0"/>
              <a:t> </a:t>
            </a:r>
            <a:r>
              <a:rPr lang="fi-FI" sz="2000" dirty="0" err="1" smtClean="0"/>
              <a:t>removes</a:t>
            </a:r>
            <a:r>
              <a:rPr lang="fi-FI" sz="2000" dirty="0" smtClean="0"/>
              <a:t> the </a:t>
            </a:r>
            <a:r>
              <a:rPr lang="fi-FI" sz="2000" dirty="0" err="1" smtClean="0"/>
              <a:t>borderlines</a:t>
            </a:r>
            <a:r>
              <a:rPr lang="fi-FI" sz="2000" dirty="0" smtClean="0"/>
              <a:t> </a:t>
            </a:r>
            <a:r>
              <a:rPr lang="fi-FI" sz="2000" dirty="0" err="1" smtClean="0"/>
              <a:t>between</a:t>
            </a:r>
            <a:r>
              <a:rPr lang="fi-FI" sz="2000" dirty="0" smtClean="0"/>
              <a:t> </a:t>
            </a:r>
            <a:r>
              <a:rPr lang="fi-FI" sz="2000" dirty="0" err="1" smtClean="0"/>
              <a:t>application</a:t>
            </a:r>
            <a:r>
              <a:rPr lang="fi-FI" sz="2000" dirty="0" smtClean="0"/>
              <a:t> </a:t>
            </a:r>
            <a:r>
              <a:rPr lang="fi-FI" sz="2000" dirty="0" err="1" smtClean="0"/>
              <a:t>development</a:t>
            </a:r>
            <a:r>
              <a:rPr lang="fi-FI" sz="2000" dirty="0" smtClean="0"/>
              <a:t> and </a:t>
            </a:r>
            <a:r>
              <a:rPr lang="fi-FI" sz="2000" dirty="0" err="1" smtClean="0"/>
              <a:t>application</a:t>
            </a:r>
            <a:r>
              <a:rPr lang="fi-FI" sz="2000" dirty="0" smtClean="0"/>
              <a:t> </a:t>
            </a:r>
            <a:r>
              <a:rPr lang="fi-FI" sz="2000" dirty="0" err="1" smtClean="0"/>
              <a:t>operations</a:t>
            </a:r>
            <a:r>
              <a:rPr lang="fi-FI" sz="2000" dirty="0" smtClean="0"/>
              <a:t> </a:t>
            </a:r>
            <a:r>
              <a:rPr lang="fi-FI" sz="2000" dirty="0" err="1" smtClean="0"/>
              <a:t>thus</a:t>
            </a:r>
            <a:r>
              <a:rPr lang="fi-FI" sz="2000" dirty="0" smtClean="0"/>
              <a:t> </a:t>
            </a:r>
            <a:r>
              <a:rPr lang="fi-FI" sz="2000" dirty="0" err="1" smtClean="0"/>
              <a:t>bringing</a:t>
            </a:r>
            <a:r>
              <a:rPr lang="fi-FI" sz="2000" dirty="0" smtClean="0"/>
              <a:t> </a:t>
            </a:r>
            <a:r>
              <a:rPr lang="fi-FI" sz="2000" dirty="0" err="1" smtClean="0"/>
              <a:t>true</a:t>
            </a:r>
            <a:r>
              <a:rPr lang="fi-FI" sz="2000" dirty="0" smtClean="0"/>
              <a:t> </a:t>
            </a:r>
            <a:r>
              <a:rPr lang="fi-FI" sz="2000" dirty="0" err="1" smtClean="0"/>
              <a:t>agility</a:t>
            </a:r>
            <a:r>
              <a:rPr lang="fi-FI" sz="2000" dirty="0" smtClean="0"/>
              <a:t> to the </a:t>
            </a:r>
            <a:r>
              <a:rPr lang="fi-FI" sz="2000" dirty="0" err="1" smtClean="0"/>
              <a:t>whole</a:t>
            </a:r>
            <a:r>
              <a:rPr lang="fi-FI" sz="2000" dirty="0" smtClean="0"/>
              <a:t> </a:t>
            </a:r>
            <a:r>
              <a:rPr lang="fi-FI" sz="2000" dirty="0" err="1" smtClean="0"/>
              <a:t>pipeline</a:t>
            </a:r>
            <a:r>
              <a:rPr lang="fi-FI" sz="2000" dirty="0" smtClean="0"/>
              <a:t> </a:t>
            </a:r>
            <a:r>
              <a:rPr lang="fi-FI" sz="2000" dirty="0" err="1" smtClean="0"/>
              <a:t>end-to-end</a:t>
            </a:r>
            <a:r>
              <a:rPr lang="fi-FI" sz="2000" dirty="0" smtClean="0"/>
              <a:t>.  </a:t>
            </a:r>
            <a:endParaRPr lang="fi-FI" sz="2000" dirty="0"/>
          </a:p>
        </p:txBody>
      </p:sp>
      <p:sp>
        <p:nvSpPr>
          <p:cNvPr id="4" name="Rounded Rectangle 3"/>
          <p:cNvSpPr/>
          <p:nvPr/>
        </p:nvSpPr>
        <p:spPr>
          <a:xfrm>
            <a:off x="1128161" y="2458199"/>
            <a:ext cx="1852532" cy="2885697"/>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i-FI" sz="1600" i="1" dirty="0" smtClean="0">
                <a:solidFill>
                  <a:schemeClr val="tx2">
                    <a:lumMod val="50000"/>
                  </a:schemeClr>
                </a:solidFill>
              </a:rPr>
              <a:t>Business</a:t>
            </a:r>
          </a:p>
        </p:txBody>
      </p:sp>
      <p:sp>
        <p:nvSpPr>
          <p:cNvPr id="5" name="Rounded Rectangle 4"/>
          <p:cNvSpPr/>
          <p:nvPr/>
        </p:nvSpPr>
        <p:spPr>
          <a:xfrm>
            <a:off x="3063818" y="2458199"/>
            <a:ext cx="1852532" cy="2885697"/>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i-FI" sz="1600" i="1" dirty="0" smtClean="0">
                <a:solidFill>
                  <a:schemeClr val="tx2">
                    <a:lumMod val="50000"/>
                  </a:schemeClr>
                </a:solidFill>
              </a:rPr>
              <a:t>Development</a:t>
            </a:r>
          </a:p>
        </p:txBody>
      </p:sp>
      <p:sp>
        <p:nvSpPr>
          <p:cNvPr id="6" name="Rounded Rectangle 5"/>
          <p:cNvSpPr/>
          <p:nvPr/>
        </p:nvSpPr>
        <p:spPr>
          <a:xfrm>
            <a:off x="4985561" y="2456224"/>
            <a:ext cx="1852532" cy="2885697"/>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i-FI" sz="1600" i="1" dirty="0" err="1" smtClean="0">
                <a:solidFill>
                  <a:schemeClr val="tx2">
                    <a:lumMod val="50000"/>
                  </a:schemeClr>
                </a:solidFill>
              </a:rPr>
              <a:t>Testing</a:t>
            </a:r>
            <a:endParaRPr lang="fi-FI" sz="1600" i="1" dirty="0" smtClean="0">
              <a:solidFill>
                <a:schemeClr val="tx2">
                  <a:lumMod val="50000"/>
                </a:schemeClr>
              </a:solidFill>
            </a:endParaRPr>
          </a:p>
        </p:txBody>
      </p:sp>
      <p:sp>
        <p:nvSpPr>
          <p:cNvPr id="7" name="Rounded Rectangle 6"/>
          <p:cNvSpPr/>
          <p:nvPr/>
        </p:nvSpPr>
        <p:spPr>
          <a:xfrm>
            <a:off x="6921218" y="2456224"/>
            <a:ext cx="1852532" cy="2885697"/>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i-FI" sz="1600" i="1" dirty="0" smtClean="0">
                <a:solidFill>
                  <a:schemeClr val="tx2">
                    <a:lumMod val="50000"/>
                  </a:schemeClr>
                </a:solidFill>
              </a:rPr>
              <a:t>Operations</a:t>
            </a:r>
          </a:p>
        </p:txBody>
      </p:sp>
      <p:sp>
        <p:nvSpPr>
          <p:cNvPr id="8" name="Pentagon 7"/>
          <p:cNvSpPr/>
          <p:nvPr/>
        </p:nvSpPr>
        <p:spPr>
          <a:xfrm>
            <a:off x="323393" y="3218221"/>
            <a:ext cx="9438125" cy="1591291"/>
          </a:xfrm>
          <a:prstGeom prst="homePlate">
            <a:avLst>
              <a:gd name="adj" fmla="val 23333"/>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i-FI" sz="1600" b="1" dirty="0" err="1" smtClean="0">
                <a:solidFill>
                  <a:schemeClr val="bg1"/>
                </a:solidFill>
              </a:rPr>
              <a:t>Topsi</a:t>
            </a:r>
            <a:r>
              <a:rPr lang="fi-FI" sz="1600" b="1" dirty="0" smtClean="0">
                <a:solidFill>
                  <a:schemeClr val="bg1"/>
                </a:solidFill>
              </a:rPr>
              <a:t> 2.0 </a:t>
            </a:r>
            <a:r>
              <a:rPr lang="fi-FI" sz="1600" b="1" dirty="0" err="1" smtClean="0">
                <a:solidFill>
                  <a:schemeClr val="bg1"/>
                </a:solidFill>
              </a:rPr>
              <a:t>Application</a:t>
            </a:r>
            <a:r>
              <a:rPr lang="fi-FI" sz="1600" b="1" dirty="0" smtClean="0">
                <a:solidFill>
                  <a:schemeClr val="bg1"/>
                </a:solidFill>
              </a:rPr>
              <a:t> </a:t>
            </a:r>
            <a:r>
              <a:rPr lang="fi-FI" sz="1600" b="1" dirty="0" err="1" smtClean="0">
                <a:solidFill>
                  <a:schemeClr val="bg1"/>
                </a:solidFill>
              </a:rPr>
              <a:t>Lifecycle</a:t>
            </a:r>
            <a:endParaRPr lang="fi-FI" sz="1600" b="1" dirty="0" smtClean="0">
              <a:solidFill>
                <a:schemeClr val="bg1"/>
              </a:solidFill>
            </a:endParaRPr>
          </a:p>
          <a:p>
            <a:pPr algn="ctr"/>
            <a:endParaRPr lang="fi-FI" sz="1000" b="1" dirty="0" smtClean="0">
              <a:solidFill>
                <a:schemeClr val="bg1"/>
              </a:solidFill>
            </a:endParaRPr>
          </a:p>
          <a:p>
            <a:pPr algn="ctr"/>
            <a:r>
              <a:rPr lang="fi-FI" sz="1600" b="1" dirty="0" err="1" smtClean="0">
                <a:solidFill>
                  <a:schemeClr val="bg1"/>
                </a:solidFill>
              </a:rPr>
              <a:t>Continuous</a:t>
            </a:r>
            <a:r>
              <a:rPr lang="fi-FI" sz="1600" b="1" dirty="0" smtClean="0">
                <a:solidFill>
                  <a:schemeClr val="bg1"/>
                </a:solidFill>
              </a:rPr>
              <a:t> </a:t>
            </a:r>
            <a:r>
              <a:rPr lang="fi-FI" sz="1600" b="1" dirty="0" err="1" smtClean="0">
                <a:solidFill>
                  <a:schemeClr val="bg1"/>
                </a:solidFill>
              </a:rPr>
              <a:t>Integration</a:t>
            </a:r>
            <a:r>
              <a:rPr lang="fi-FI" sz="1600" b="1" dirty="0" smtClean="0">
                <a:solidFill>
                  <a:schemeClr val="bg1"/>
                </a:solidFill>
              </a:rPr>
              <a:t> – </a:t>
            </a:r>
            <a:r>
              <a:rPr lang="fi-FI" sz="1600" b="1" dirty="0" err="1" smtClean="0">
                <a:solidFill>
                  <a:schemeClr val="bg1"/>
                </a:solidFill>
              </a:rPr>
              <a:t>Continuous</a:t>
            </a:r>
            <a:r>
              <a:rPr lang="fi-FI" sz="1600" b="1" dirty="0" smtClean="0">
                <a:solidFill>
                  <a:schemeClr val="bg1"/>
                </a:solidFill>
              </a:rPr>
              <a:t> </a:t>
            </a:r>
            <a:r>
              <a:rPr lang="fi-FI" sz="1600" b="1" dirty="0" err="1" smtClean="0">
                <a:solidFill>
                  <a:schemeClr val="bg1"/>
                </a:solidFill>
              </a:rPr>
              <a:t>Delivery</a:t>
            </a:r>
            <a:endParaRPr lang="fi-FI" sz="1600" b="1" dirty="0" smtClean="0">
              <a:solidFill>
                <a:schemeClr val="bg1"/>
              </a:solidFill>
            </a:endParaRPr>
          </a:p>
          <a:p>
            <a:pPr algn="ctr"/>
            <a:endParaRPr lang="fi-FI" sz="1000" b="1" dirty="0" smtClean="0">
              <a:solidFill>
                <a:schemeClr val="bg1"/>
              </a:solidFill>
            </a:endParaRPr>
          </a:p>
          <a:p>
            <a:pPr algn="ctr"/>
            <a:r>
              <a:rPr lang="fi-FI" sz="1600" b="1" dirty="0" err="1" smtClean="0">
                <a:solidFill>
                  <a:schemeClr val="bg1"/>
                </a:solidFill>
              </a:rPr>
              <a:t>Agile</a:t>
            </a:r>
            <a:r>
              <a:rPr lang="fi-FI" sz="1600" b="1" dirty="0" smtClean="0">
                <a:solidFill>
                  <a:schemeClr val="bg1"/>
                </a:solidFill>
              </a:rPr>
              <a:t> Development – </a:t>
            </a:r>
            <a:r>
              <a:rPr lang="fi-FI" sz="1600" b="1" dirty="0" err="1" smtClean="0">
                <a:solidFill>
                  <a:schemeClr val="bg1"/>
                </a:solidFill>
              </a:rPr>
              <a:t>Automated</a:t>
            </a:r>
            <a:r>
              <a:rPr lang="fi-FI" sz="1600" b="1" dirty="0" smtClean="0">
                <a:solidFill>
                  <a:schemeClr val="bg1"/>
                </a:solidFill>
              </a:rPr>
              <a:t> </a:t>
            </a:r>
            <a:r>
              <a:rPr lang="fi-FI" sz="1600" b="1" dirty="0" err="1" smtClean="0">
                <a:solidFill>
                  <a:schemeClr val="bg1"/>
                </a:solidFill>
              </a:rPr>
              <a:t>Testing</a:t>
            </a:r>
            <a:r>
              <a:rPr lang="fi-FI" sz="1600" b="1" dirty="0" smtClean="0">
                <a:solidFill>
                  <a:schemeClr val="bg1"/>
                </a:solidFill>
              </a:rPr>
              <a:t> – </a:t>
            </a:r>
            <a:r>
              <a:rPr lang="fi-FI" sz="1600" b="1" dirty="0" err="1" smtClean="0">
                <a:solidFill>
                  <a:schemeClr val="bg1"/>
                </a:solidFill>
              </a:rPr>
              <a:t>Automated</a:t>
            </a:r>
            <a:r>
              <a:rPr lang="fi-FI" sz="1600" b="1" dirty="0" smtClean="0">
                <a:solidFill>
                  <a:schemeClr val="bg1"/>
                </a:solidFill>
              </a:rPr>
              <a:t> </a:t>
            </a:r>
            <a:r>
              <a:rPr lang="fi-FI" sz="1600" b="1" dirty="0" err="1" smtClean="0">
                <a:solidFill>
                  <a:schemeClr val="bg1"/>
                </a:solidFill>
              </a:rPr>
              <a:t>Deployment</a:t>
            </a:r>
            <a:r>
              <a:rPr lang="fi-FI" sz="1600" b="1" dirty="0" smtClean="0">
                <a:solidFill>
                  <a:schemeClr val="bg1"/>
                </a:solidFill>
              </a:rPr>
              <a:t> – </a:t>
            </a:r>
            <a:r>
              <a:rPr lang="fi-FI" sz="1600" b="1" dirty="0" err="1" smtClean="0">
                <a:solidFill>
                  <a:schemeClr val="bg1"/>
                </a:solidFill>
              </a:rPr>
              <a:t>Scalable</a:t>
            </a:r>
            <a:r>
              <a:rPr lang="fi-FI" sz="1600" b="1" dirty="0" smtClean="0">
                <a:solidFill>
                  <a:schemeClr val="bg1"/>
                </a:solidFill>
              </a:rPr>
              <a:t> </a:t>
            </a:r>
            <a:r>
              <a:rPr lang="fi-FI" sz="1600" b="1" dirty="0" err="1" smtClean="0">
                <a:solidFill>
                  <a:schemeClr val="bg1"/>
                </a:solidFill>
              </a:rPr>
              <a:t>Infrastructure</a:t>
            </a:r>
            <a:endParaRPr lang="fi-FI" sz="1600" b="1" dirty="0" smtClean="0">
              <a:solidFill>
                <a:schemeClr val="bg1"/>
              </a:solidFill>
            </a:endParaRPr>
          </a:p>
        </p:txBody>
      </p:sp>
      <p:sp>
        <p:nvSpPr>
          <p:cNvPr id="10" name="Rectangle à coins arrondis 6"/>
          <p:cNvSpPr/>
          <p:nvPr/>
        </p:nvSpPr>
        <p:spPr bwMode="auto">
          <a:xfrm>
            <a:off x="687214" y="5590380"/>
            <a:ext cx="8505824" cy="641445"/>
          </a:xfrm>
          <a:prstGeom prst="roundRect">
            <a:avLst/>
          </a:prstGeom>
          <a:solidFill>
            <a:schemeClr val="tx2"/>
          </a:solidFill>
          <a:ln w="28575" cap="flat" cmpd="sng" algn="ctr">
            <a:noFill/>
            <a:prstDash val="solid"/>
            <a:round/>
            <a:headEnd type="none" w="med" len="med"/>
            <a:tailEnd type="none" w="med" len="med"/>
          </a:ln>
          <a:effectLst>
            <a:outerShdw blurRad="50800" dist="25400" dir="5400000" algn="t" rotWithShape="0">
              <a:prstClr val="black">
                <a:alpha val="40000"/>
              </a:prstClr>
            </a:outerShdw>
          </a:effectLst>
          <a:scene3d>
            <a:camera prst="orthographicFront">
              <a:rot lat="0" lon="0" rev="0"/>
            </a:camera>
            <a:lightRig rig="balanced" dir="t">
              <a:rot lat="0" lon="0" rev="8700000"/>
            </a:lightRig>
          </a:scene3d>
          <a:sp3d/>
        </p:spPr>
        <p:txBody>
          <a:bodyPr wrap="none" anchor="ctr"/>
          <a:lstStyle/>
          <a:p>
            <a:pPr marL="0" marR="0" indent="0" algn="ctr" defTabSz="914400" eaLnBrk="0" fontAlgn="base" latinLnBrk="0" hangingPunct="0">
              <a:lnSpc>
                <a:spcPct val="85000"/>
              </a:lnSpc>
              <a:spcBef>
                <a:spcPct val="0"/>
              </a:spcBef>
              <a:spcAft>
                <a:spcPct val="0"/>
              </a:spcAft>
              <a:buClrTx/>
              <a:buSzTx/>
              <a:buFontTx/>
              <a:buNone/>
              <a:tabLst/>
              <a:defRPr/>
            </a:pPr>
            <a:r>
              <a:rPr lang="en-US" sz="1600" b="1" dirty="0" smtClean="0">
                <a:solidFill>
                  <a:schemeClr val="bg1"/>
                </a:solidFill>
                <a:latin typeface="Arial" charset="0"/>
                <a:cs typeface="Arial" charset="0"/>
              </a:rPr>
              <a:t>This approach brings unbeatable benefits but requires a major mindset change </a:t>
            </a:r>
          </a:p>
          <a:p>
            <a:pPr marL="0" marR="0" indent="0" algn="ctr" defTabSz="914400" eaLnBrk="0" fontAlgn="base" latinLnBrk="0" hangingPunct="0">
              <a:lnSpc>
                <a:spcPct val="85000"/>
              </a:lnSpc>
              <a:spcBef>
                <a:spcPct val="0"/>
              </a:spcBef>
              <a:spcAft>
                <a:spcPct val="0"/>
              </a:spcAft>
              <a:buClrTx/>
              <a:buSzTx/>
              <a:buFontTx/>
              <a:buNone/>
              <a:tabLst/>
              <a:defRPr/>
            </a:pPr>
            <a:r>
              <a:rPr lang="en-US" sz="1600" b="1" dirty="0" smtClean="0">
                <a:solidFill>
                  <a:schemeClr val="bg1"/>
                </a:solidFill>
                <a:latin typeface="Arial" charset="0"/>
                <a:cs typeface="Arial" charset="0"/>
              </a:rPr>
              <a:t>and transformation from several silos to one pipeline.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Capgemini</a:t>
            </a:r>
            <a:r>
              <a:rPr lang="en-US" dirty="0" smtClean="0"/>
              <a:t> has wide experience in agile application lifecycle management </a:t>
            </a:r>
            <a:endParaRPr lang="en-US" dirty="0"/>
          </a:p>
        </p:txBody>
      </p:sp>
      <p:sp>
        <p:nvSpPr>
          <p:cNvPr id="3" name="Content Placeholder 2"/>
          <p:cNvSpPr>
            <a:spLocks noGrp="1"/>
          </p:cNvSpPr>
          <p:nvPr>
            <p:ph idx="1"/>
          </p:nvPr>
        </p:nvSpPr>
        <p:spPr/>
        <p:txBody>
          <a:bodyPr/>
          <a:lstStyle/>
          <a:p>
            <a:r>
              <a:rPr lang="en-US" dirty="0" smtClean="0"/>
              <a:t>Include Philips </a:t>
            </a:r>
            <a:r>
              <a:rPr lang="en-US" dirty="0" smtClean="0"/>
              <a:t>reference </a:t>
            </a:r>
            <a:r>
              <a:rPr lang="en-US" dirty="0" smtClean="0"/>
              <a:t>list</a:t>
            </a:r>
          </a:p>
          <a:p>
            <a:r>
              <a:rPr lang="en-US" dirty="0" smtClean="0"/>
              <a:t>Picture </a:t>
            </a:r>
            <a:r>
              <a:rPr lang="en-US" dirty="0" smtClean="0"/>
              <a:t>of logos</a:t>
            </a:r>
            <a:endParaRPr lang="en-US" dirty="0"/>
          </a:p>
        </p:txBody>
      </p:sp>
      <p:sp>
        <p:nvSpPr>
          <p:cNvPr id="4" name="Rectangle 3"/>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Seetesh</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2800" dirty="0" smtClean="0"/>
              <a:t>The </a:t>
            </a:r>
            <a:r>
              <a:rPr lang="fi-FI" sz="2800" dirty="0" err="1" smtClean="0"/>
              <a:t>objective</a:t>
            </a:r>
            <a:r>
              <a:rPr lang="fi-FI" sz="2800" dirty="0" smtClean="0"/>
              <a:t> is to </a:t>
            </a:r>
            <a:r>
              <a:rPr lang="fi-FI" sz="2800" dirty="0" err="1" smtClean="0"/>
              <a:t>simplify</a:t>
            </a:r>
            <a:r>
              <a:rPr lang="fi-FI" sz="2800" dirty="0" smtClean="0"/>
              <a:t> and </a:t>
            </a:r>
            <a:r>
              <a:rPr lang="fi-FI" sz="2800" dirty="0" err="1" smtClean="0"/>
              <a:t>streamline</a:t>
            </a:r>
            <a:r>
              <a:rPr lang="fi-FI" sz="2800" dirty="0" smtClean="0"/>
              <a:t> the </a:t>
            </a:r>
            <a:r>
              <a:rPr lang="fi-FI" sz="2800" dirty="0" err="1" smtClean="0"/>
              <a:t>application</a:t>
            </a:r>
            <a:r>
              <a:rPr lang="fi-FI" sz="2800" dirty="0" smtClean="0"/>
              <a:t> </a:t>
            </a:r>
            <a:r>
              <a:rPr lang="fi-FI" sz="2800" dirty="0" err="1" smtClean="0"/>
              <a:t>lifecycle</a:t>
            </a:r>
            <a:r>
              <a:rPr lang="fi-FI" sz="2800" dirty="0" smtClean="0"/>
              <a:t> management </a:t>
            </a:r>
            <a:r>
              <a:rPr lang="fi-FI" sz="2800" dirty="0" err="1" smtClean="0"/>
              <a:t>from</a:t>
            </a:r>
            <a:r>
              <a:rPr lang="fi-FI" sz="2800" dirty="0" smtClean="0"/>
              <a:t> </a:t>
            </a:r>
            <a:r>
              <a:rPr lang="fi-FI" sz="2800" dirty="0" err="1" smtClean="0"/>
              <a:t>development</a:t>
            </a:r>
            <a:r>
              <a:rPr lang="fi-FI" sz="2800" dirty="0" smtClean="0"/>
              <a:t> to </a:t>
            </a:r>
            <a:r>
              <a:rPr lang="fi-FI" sz="2800" dirty="0" err="1" smtClean="0"/>
              <a:t>operations</a:t>
            </a:r>
            <a:endParaRPr lang="en-US" sz="2800" dirty="0">
              <a:solidFill>
                <a:schemeClr val="accent5"/>
              </a:solidFill>
            </a:endParaRPr>
          </a:p>
        </p:txBody>
      </p:sp>
      <p:grpSp>
        <p:nvGrpSpPr>
          <p:cNvPr id="3" name="Group 12"/>
          <p:cNvGrpSpPr/>
          <p:nvPr/>
        </p:nvGrpSpPr>
        <p:grpSpPr>
          <a:xfrm>
            <a:off x="5242950" y="1962406"/>
            <a:ext cx="4663440" cy="3566160"/>
            <a:chOff x="5029200" y="2057406"/>
            <a:chExt cx="4663440" cy="3566160"/>
          </a:xfrm>
        </p:grpSpPr>
        <p:pic>
          <p:nvPicPr>
            <p:cNvPr id="9" name="Picture 2"/>
            <p:cNvPicPr>
              <a:picLocks noChangeArrowheads="1"/>
            </p:cNvPicPr>
            <p:nvPr/>
          </p:nvPicPr>
          <p:blipFill>
            <a:blip r:embed="rId2" cstate="email"/>
            <a:srcRect/>
            <a:stretch>
              <a:fillRect/>
            </a:stretch>
          </p:blipFill>
          <p:spPr bwMode="auto">
            <a:xfrm>
              <a:off x="5029200" y="2057406"/>
              <a:ext cx="4663440" cy="3566160"/>
            </a:xfrm>
            <a:prstGeom prst="rect">
              <a:avLst/>
            </a:prstGeom>
            <a:noFill/>
            <a:ln w="19050" cap="flat" cmpd="sng" algn="ctr">
              <a:noFill/>
              <a:prstDash val="solid"/>
              <a:miter lim="800000"/>
              <a:headEnd/>
              <a:tailEnd/>
            </a:ln>
          </p:spPr>
        </p:pic>
        <p:graphicFrame>
          <p:nvGraphicFramePr>
            <p:cNvPr id="11" name="Diagram 10"/>
            <p:cNvGraphicFramePr/>
            <p:nvPr>
              <p:extLst>
                <p:ext uri="{D42A27DB-BD31-4B8C-83A1-F6EECF244321}">
                  <p14:modId xmlns="" xmlns:p14="http://schemas.microsoft.com/office/powerpoint/2010/main" val="1817588001"/>
                </p:ext>
              </p:extLst>
            </p:nvPr>
          </p:nvGraphicFramePr>
          <p:xfrm>
            <a:off x="6196496" y="2743206"/>
            <a:ext cx="2261704" cy="220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pic>
        <p:nvPicPr>
          <p:cNvPr id="309250" name="Picture 2"/>
          <p:cNvPicPr>
            <a:picLocks noChangeAspect="1" noChangeArrowheads="1"/>
          </p:cNvPicPr>
          <p:nvPr/>
        </p:nvPicPr>
        <p:blipFill>
          <a:blip r:embed="rId8" cstate="print"/>
          <a:srcRect/>
          <a:stretch>
            <a:fillRect/>
          </a:stretch>
        </p:blipFill>
        <p:spPr bwMode="auto">
          <a:xfrm>
            <a:off x="-5247" y="1998939"/>
            <a:ext cx="4371975" cy="3471863"/>
          </a:xfrm>
          <a:prstGeom prst="rect">
            <a:avLst/>
          </a:prstGeom>
          <a:noFill/>
          <a:ln w="9525">
            <a:noFill/>
            <a:miter lim="800000"/>
            <a:headEnd/>
            <a:tailEnd/>
          </a:ln>
        </p:spPr>
      </p:pic>
      <p:sp>
        <p:nvSpPr>
          <p:cNvPr id="14" name="Isosceles Triangle 13"/>
          <p:cNvSpPr/>
          <p:nvPr/>
        </p:nvSpPr>
        <p:spPr>
          <a:xfrm rot="5400000">
            <a:off x="3227157" y="3535871"/>
            <a:ext cx="3319111" cy="40376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pic>
        <p:nvPicPr>
          <p:cNvPr id="309253" name="Picture 5"/>
          <p:cNvPicPr>
            <a:picLocks noChangeAspect="1" noChangeArrowheads="1"/>
          </p:cNvPicPr>
          <p:nvPr/>
        </p:nvPicPr>
        <p:blipFill>
          <a:blip r:embed="rId9" cstate="print"/>
          <a:srcRect/>
          <a:stretch>
            <a:fillRect/>
          </a:stretch>
        </p:blipFill>
        <p:spPr bwMode="auto">
          <a:xfrm>
            <a:off x="7161486" y="1211285"/>
            <a:ext cx="691746" cy="691746"/>
          </a:xfrm>
          <a:prstGeom prst="rect">
            <a:avLst/>
          </a:prstGeom>
          <a:noFill/>
          <a:ln w="9525">
            <a:noFill/>
            <a:miter lim="800000"/>
            <a:headEnd/>
            <a:tailEnd/>
          </a:ln>
        </p:spPr>
      </p:pic>
      <p:pic>
        <p:nvPicPr>
          <p:cNvPr id="15" name="Picture 5"/>
          <p:cNvPicPr>
            <a:picLocks noChangeAspect="1" noChangeArrowheads="1"/>
          </p:cNvPicPr>
          <p:nvPr/>
        </p:nvPicPr>
        <p:blipFill>
          <a:blip r:embed="rId9" cstate="print"/>
          <a:srcRect/>
          <a:stretch>
            <a:fillRect/>
          </a:stretch>
        </p:blipFill>
        <p:spPr bwMode="auto">
          <a:xfrm>
            <a:off x="1981214" y="1270660"/>
            <a:ext cx="691746" cy="6917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sz="2800" dirty="0" smtClean="0"/>
              <a:t>We have chosen this approach due to the multiple benefits it brings to SOK in terms of improved quality…</a:t>
            </a:r>
            <a:endParaRPr lang="en-GB" sz="2800" dirty="0" smtClean="0"/>
          </a:p>
        </p:txBody>
      </p:sp>
      <p:sp>
        <p:nvSpPr>
          <p:cNvPr id="33800" name="Rectangle 5"/>
          <p:cNvSpPr>
            <a:spLocks noChangeArrowheads="1"/>
          </p:cNvSpPr>
          <p:nvPr/>
        </p:nvSpPr>
        <p:spPr bwMode="auto">
          <a:xfrm>
            <a:off x="4215740" y="1974400"/>
            <a:ext cx="5047013" cy="1638950"/>
          </a:xfrm>
          <a:prstGeom prst="rect">
            <a:avLst/>
          </a:prstGeom>
          <a:noFill/>
          <a:ln w="9525">
            <a:noFill/>
            <a:miter lim="800000"/>
            <a:headEnd/>
            <a:tailEnd/>
          </a:ln>
        </p:spPr>
        <p:txBody>
          <a:bodyPr/>
          <a:lstStyle/>
          <a:p>
            <a:pPr marL="192088" lvl="2" indent="-188913">
              <a:spcBef>
                <a:spcPct val="20000"/>
              </a:spcBef>
              <a:buFontTx/>
              <a:buChar char="•"/>
            </a:pPr>
            <a:r>
              <a:rPr lang="en-US" sz="1400" b="1" dirty="0" smtClean="0"/>
              <a:t>Easy and faster access to new features and business functionalities</a:t>
            </a:r>
            <a:r>
              <a:rPr lang="en-US" sz="1400" dirty="0" smtClean="0"/>
              <a:t>: capability to meet the constantly changing business requirements</a:t>
            </a:r>
          </a:p>
          <a:p>
            <a:pPr marL="192088" lvl="2" indent="-188913">
              <a:spcBef>
                <a:spcPct val="20000"/>
              </a:spcBef>
              <a:buFontTx/>
              <a:buChar char="•"/>
            </a:pPr>
            <a:r>
              <a:rPr lang="en-US" sz="1400" b="1" dirty="0" smtClean="0"/>
              <a:t>Higher end-to-end availability</a:t>
            </a:r>
            <a:r>
              <a:rPr lang="en-US" sz="1400" dirty="0" smtClean="0"/>
              <a:t> and successful days at business processes due to:</a:t>
            </a:r>
          </a:p>
          <a:p>
            <a:pPr marL="649261" lvl="3" indent="-188913">
              <a:spcBef>
                <a:spcPct val="20000"/>
              </a:spcBef>
              <a:buFontTx/>
              <a:buChar char="•"/>
            </a:pPr>
            <a:r>
              <a:rPr lang="en-US" sz="1400" dirty="0" smtClean="0"/>
              <a:t>Less disruptive upgrades </a:t>
            </a:r>
          </a:p>
          <a:p>
            <a:pPr marL="649261" lvl="3" indent="-188913">
              <a:spcBef>
                <a:spcPct val="20000"/>
              </a:spcBef>
              <a:buFontTx/>
              <a:buChar char="•"/>
            </a:pPr>
            <a:r>
              <a:rPr lang="en-US" sz="1400" dirty="0" smtClean="0"/>
              <a:t>Less hand-</a:t>
            </a:r>
            <a:r>
              <a:rPr lang="en-US" sz="1400" dirty="0" err="1" smtClean="0"/>
              <a:t>overs</a:t>
            </a:r>
            <a:r>
              <a:rPr lang="en-US" sz="1400" dirty="0" smtClean="0"/>
              <a:t> within release deployments</a:t>
            </a:r>
          </a:p>
          <a:p>
            <a:pPr marL="649261" lvl="3" indent="-188913">
              <a:spcBef>
                <a:spcPct val="20000"/>
              </a:spcBef>
              <a:buFontTx/>
              <a:buChar char="•"/>
            </a:pPr>
            <a:r>
              <a:rPr lang="en-US" sz="1400" dirty="0" smtClean="0"/>
              <a:t>Automated provisioning</a:t>
            </a:r>
          </a:p>
          <a:p>
            <a:pPr marL="649261" lvl="3" indent="-188913">
              <a:spcBef>
                <a:spcPct val="20000"/>
              </a:spcBef>
              <a:buFontTx/>
              <a:buChar char="•"/>
            </a:pPr>
            <a:r>
              <a:rPr lang="en-US" sz="1400" dirty="0" smtClean="0"/>
              <a:t>Automated testing</a:t>
            </a:r>
          </a:p>
          <a:p>
            <a:pPr marL="649261" lvl="3" indent="-188913">
              <a:spcBef>
                <a:spcPct val="20000"/>
              </a:spcBef>
              <a:buFontTx/>
              <a:buChar char="•"/>
            </a:pPr>
            <a:r>
              <a:rPr lang="en-US" sz="1400" dirty="0" smtClean="0"/>
              <a:t>Automated deployments</a:t>
            </a:r>
          </a:p>
          <a:p>
            <a:pPr marL="192088" lvl="2" indent="-188913">
              <a:spcBef>
                <a:spcPct val="20000"/>
              </a:spcBef>
              <a:buFontTx/>
              <a:buChar char="•"/>
            </a:pPr>
            <a:r>
              <a:rPr lang="en-US" sz="1400" b="1" dirty="0" smtClean="0"/>
              <a:t>Better change management</a:t>
            </a:r>
            <a:r>
              <a:rPr lang="en-US" sz="1400" dirty="0" smtClean="0"/>
              <a:t> in the whole environment</a:t>
            </a:r>
          </a:p>
          <a:p>
            <a:pPr marL="192088" lvl="2" indent="-188913">
              <a:spcBef>
                <a:spcPct val="20000"/>
              </a:spcBef>
              <a:buFontTx/>
              <a:buChar char="•"/>
            </a:pPr>
            <a:r>
              <a:rPr lang="en-US" sz="1400" b="1" dirty="0" smtClean="0"/>
              <a:t>Improved security.</a:t>
            </a:r>
          </a:p>
        </p:txBody>
      </p:sp>
      <p:sp>
        <p:nvSpPr>
          <p:cNvPr id="33801"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r>
              <a:rPr lang="de-DE" sz="1600" b="1" dirty="0" smtClean="0"/>
              <a:t>Area</a:t>
            </a:r>
            <a:endParaRPr lang="de-DE" sz="1600" dirty="0"/>
          </a:p>
        </p:txBody>
      </p:sp>
      <p:sp>
        <p:nvSpPr>
          <p:cNvPr id="33802" name="Line 7"/>
          <p:cNvSpPr>
            <a:spLocks noChangeShapeType="1"/>
          </p:cNvSpPr>
          <p:nvPr/>
        </p:nvSpPr>
        <p:spPr bwMode="auto">
          <a:xfrm>
            <a:off x="4215740" y="1779325"/>
            <a:ext cx="5296400" cy="0"/>
          </a:xfrm>
          <a:prstGeom prst="line">
            <a:avLst/>
          </a:prstGeom>
          <a:noFill/>
          <a:ln w="9525">
            <a:solidFill>
              <a:schemeClr val="tx1"/>
            </a:solidFill>
            <a:round/>
            <a:headEnd/>
            <a:tailEnd/>
          </a:ln>
        </p:spPr>
        <p:txBody>
          <a:bodyPr wrap="none" lIns="90000" tIns="46800" rIns="90000" bIns="46800" anchor="ctr"/>
          <a:lstStyle/>
          <a:p>
            <a:endParaRPr lang="fi-FI"/>
          </a:p>
        </p:txBody>
      </p:sp>
      <p:sp>
        <p:nvSpPr>
          <p:cNvPr id="33803" name="Text Box 8"/>
          <p:cNvSpPr txBox="1">
            <a:spLocks noChangeArrowheads="1"/>
          </p:cNvSpPr>
          <p:nvPr/>
        </p:nvSpPr>
        <p:spPr bwMode="auto">
          <a:xfrm>
            <a:off x="4115794" y="1492813"/>
            <a:ext cx="991275" cy="340735"/>
          </a:xfrm>
          <a:prstGeom prst="rect">
            <a:avLst/>
          </a:prstGeom>
          <a:noFill/>
          <a:ln w="9525">
            <a:noFill/>
            <a:miter lim="800000"/>
            <a:headEnd/>
            <a:tailEnd/>
          </a:ln>
        </p:spPr>
        <p:txBody>
          <a:bodyPr wrap="none" lIns="90000" tIns="46800" rIns="90000" bIns="46800">
            <a:spAutoFit/>
          </a:bodyPr>
          <a:lstStyle/>
          <a:p>
            <a:r>
              <a:rPr lang="de-DE" sz="1600" b="1" dirty="0" smtClean="0"/>
              <a:t>Benefits</a:t>
            </a:r>
            <a:endParaRPr lang="de-DE" sz="1600" b="1" dirty="0"/>
          </a:p>
        </p:txBody>
      </p:sp>
      <p:sp>
        <p:nvSpPr>
          <p:cNvPr id="33804" name="AutoShape 9"/>
          <p:cNvSpPr>
            <a:spLocks noChangeArrowheads="1"/>
          </p:cNvSpPr>
          <p:nvPr/>
        </p:nvSpPr>
        <p:spPr bwMode="auto">
          <a:xfrm>
            <a:off x="818621" y="1967350"/>
            <a:ext cx="2691547" cy="719138"/>
          </a:xfrm>
          <a:prstGeom prst="homePlate">
            <a:avLst>
              <a:gd name="adj" fmla="val 31420"/>
            </a:avLst>
          </a:prstGeom>
          <a:solidFill>
            <a:schemeClr val="accent5"/>
          </a:solidFill>
          <a:ln w="9525">
            <a:solidFill>
              <a:schemeClr val="bg1"/>
            </a:solidFill>
            <a:miter lim="800000"/>
            <a:headEnd/>
            <a:tailEnd/>
          </a:ln>
        </p:spPr>
        <p:txBody>
          <a:bodyPr anchor="ctr"/>
          <a:lstStyle/>
          <a:p>
            <a:pPr>
              <a:lnSpc>
                <a:spcPct val="100000"/>
              </a:lnSpc>
              <a:spcBef>
                <a:spcPct val="20000"/>
              </a:spcBef>
            </a:pPr>
            <a:r>
              <a:rPr lang="de-DE" sz="1600" b="1" dirty="0" smtClean="0">
                <a:solidFill>
                  <a:schemeClr val="bg1"/>
                </a:solidFill>
              </a:rPr>
              <a:t>Improved Quality</a:t>
            </a:r>
            <a:endParaRPr lang="en-US" sz="1400" b="1" i="1" dirty="0">
              <a:solidFill>
                <a:schemeClr val="bg1"/>
              </a:solidFill>
            </a:endParaRPr>
          </a:p>
        </p:txBody>
      </p:sp>
      <p:sp>
        <p:nvSpPr>
          <p:cNvPr id="33805" name="AutoShape 10"/>
          <p:cNvSpPr>
            <a:spLocks noChangeArrowheads="1"/>
          </p:cNvSpPr>
          <p:nvPr/>
        </p:nvSpPr>
        <p:spPr bwMode="auto">
          <a:xfrm>
            <a:off x="818621" y="3064814"/>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400" b="1" i="1" dirty="0">
              <a:solidFill>
                <a:schemeClr val="bg1">
                  <a:lumMod val="85000"/>
                </a:schemeClr>
              </a:solidFil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400" b="1" i="1"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r>
              <a:rPr lang="de-DE" sz="1600" b="1" dirty="0" smtClean="0"/>
              <a:t>Area</a:t>
            </a:r>
            <a:endParaRPr lang="de-DE" sz="1600" dirty="0"/>
          </a:p>
        </p:txBody>
      </p:sp>
      <p:sp>
        <p:nvSpPr>
          <p:cNvPr id="33797" name="Rectangle 2"/>
          <p:cNvSpPr>
            <a:spLocks noGrp="1" noChangeArrowheads="1"/>
          </p:cNvSpPr>
          <p:nvPr>
            <p:ph type="title"/>
          </p:nvPr>
        </p:nvSpPr>
        <p:spPr/>
        <p:txBody>
          <a:bodyPr/>
          <a:lstStyle/>
          <a:p>
            <a:r>
              <a:rPr lang="en-US" sz="2800" dirty="0" smtClean="0"/>
              <a:t>… in terms of increased flexibility and agility throughout the pipeline…</a:t>
            </a:r>
            <a:endParaRPr lang="en-GB" sz="2800" dirty="0" smtClean="0"/>
          </a:p>
        </p:txBody>
      </p:sp>
      <p:sp>
        <p:nvSpPr>
          <p:cNvPr id="33804" name="AutoShape 9"/>
          <p:cNvSpPr>
            <a:spLocks noChangeArrowheads="1"/>
          </p:cNvSpPr>
          <p:nvPr/>
        </p:nvSpPr>
        <p:spPr bwMode="auto">
          <a:xfrm>
            <a:off x="818621" y="1967350"/>
            <a:ext cx="2691547" cy="719138"/>
          </a:xfrm>
          <a:prstGeom prst="homePlate">
            <a:avLst>
              <a:gd name="adj" fmla="val 31420"/>
            </a:avLst>
          </a:prstGeom>
          <a:solidFill>
            <a:schemeClr val="bg1"/>
          </a:solidFill>
          <a:ln w="9525">
            <a:solidFill>
              <a:schemeClr val="bg1">
                <a:lumMod val="85000"/>
              </a:schemeClr>
            </a:solidFill>
            <a:miter lim="800000"/>
            <a:headEnd/>
            <a:tailEnd/>
          </a:ln>
        </p:spPr>
        <p:txBody>
          <a:bodyPr anchor="ctr"/>
          <a:lstStyle/>
          <a:p>
            <a:pPr>
              <a:spcBef>
                <a:spcPct val="20000"/>
              </a:spcBef>
            </a:pPr>
            <a:r>
              <a:rPr lang="de-DE" sz="1600" b="1" dirty="0" smtClean="0">
                <a:solidFill>
                  <a:schemeClr val="bg1">
                    <a:lumMod val="85000"/>
                  </a:schemeClr>
                </a:solidFill>
              </a:rPr>
              <a:t>Improved Quality</a:t>
            </a:r>
            <a:endParaRPr lang="en-US" sz="1600" b="1" dirty="0" smtClean="0">
              <a:solidFill>
                <a:schemeClr val="bg1">
                  <a:lumMod val="85000"/>
                </a:schemeClr>
              </a:solidFill>
            </a:endParaRPr>
          </a:p>
        </p:txBody>
      </p:sp>
      <p:sp>
        <p:nvSpPr>
          <p:cNvPr id="33805" name="AutoShape 10"/>
          <p:cNvSpPr>
            <a:spLocks noChangeArrowheads="1"/>
          </p:cNvSpPr>
          <p:nvPr/>
        </p:nvSpPr>
        <p:spPr bwMode="auto">
          <a:xfrm>
            <a:off x="818621" y="3064814"/>
            <a:ext cx="2691547" cy="720725"/>
          </a:xfrm>
          <a:prstGeom prst="homePlate">
            <a:avLst>
              <a:gd name="adj" fmla="val 31351"/>
            </a:avLst>
          </a:prstGeom>
          <a:solidFill>
            <a:schemeClr val="accent5"/>
          </a:solidFill>
          <a:ln w="9525">
            <a:solidFill>
              <a:schemeClr val="bg1"/>
            </a:solidFill>
            <a:miter lim="800000"/>
            <a:headEnd/>
            <a:tailEnd/>
          </a:ln>
        </p:spPr>
        <p:txBody>
          <a:bodyPr anchor="ctr"/>
          <a:lstStyle/>
          <a:p>
            <a:pPr>
              <a:spcBef>
                <a:spcPct val="20000"/>
              </a:spcBef>
            </a:pPr>
            <a:r>
              <a:rPr lang="de-DE" sz="1600" b="1" dirty="0" smtClean="0">
                <a:solidFill>
                  <a:schemeClr val="bg1"/>
                </a:solidFill>
              </a:rPr>
              <a:t>Flexibility and Agility</a:t>
            </a:r>
            <a:endParaRPr lang="en-US" sz="1600" b="1" dirty="0" smtClean="0">
              <a:solidFill>
                <a:schemeClr val="bg1"/>
              </a:solidFil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600" b="1" dirty="0" smtClean="0">
              <a:solidFill>
                <a:schemeClr val="bg1">
                  <a:lumMod val="85000"/>
                </a:schemeClr>
              </a:solidFill>
            </a:endParaRPr>
          </a:p>
        </p:txBody>
      </p:sp>
      <p:sp>
        <p:nvSpPr>
          <p:cNvPr id="18" name="Rectangle 4"/>
          <p:cNvSpPr>
            <a:spLocks noChangeArrowheads="1"/>
          </p:cNvSpPr>
          <p:nvPr/>
        </p:nvSpPr>
        <p:spPr bwMode="auto">
          <a:xfrm>
            <a:off x="4215740" y="1974599"/>
            <a:ext cx="5498276" cy="1402275"/>
          </a:xfrm>
          <a:prstGeom prst="rect">
            <a:avLst/>
          </a:prstGeom>
          <a:noFill/>
          <a:ln w="9525">
            <a:noFill/>
            <a:miter lim="800000"/>
            <a:headEnd/>
            <a:tailEnd/>
          </a:ln>
        </p:spPr>
        <p:txBody>
          <a:bodyPr/>
          <a:lstStyle/>
          <a:p>
            <a:pPr marL="192088" lvl="2" indent="-188913">
              <a:spcBef>
                <a:spcPct val="20000"/>
              </a:spcBef>
              <a:buFontTx/>
              <a:buChar char="•"/>
            </a:pPr>
            <a:r>
              <a:rPr lang="en-US" sz="1400" b="1" dirty="0" smtClean="0"/>
              <a:t>Faster time-to-market </a:t>
            </a:r>
            <a:r>
              <a:rPr lang="en-US" sz="1400" dirty="0" smtClean="0"/>
              <a:t>of solutions that meet changing business needs due to:</a:t>
            </a:r>
          </a:p>
          <a:p>
            <a:pPr marL="649261" lvl="3" indent="-188913">
              <a:spcBef>
                <a:spcPct val="20000"/>
              </a:spcBef>
              <a:buFontTx/>
              <a:buChar char="•"/>
            </a:pPr>
            <a:r>
              <a:rPr lang="en-US" sz="1400" dirty="0" smtClean="0"/>
              <a:t>Built-in flexibility when moving from Waterfall IT to Agile IT </a:t>
            </a:r>
          </a:p>
          <a:p>
            <a:pPr marL="649261" lvl="3" indent="-188913">
              <a:spcBef>
                <a:spcPct val="20000"/>
              </a:spcBef>
              <a:buFontTx/>
              <a:buChar char="•"/>
            </a:pPr>
            <a:r>
              <a:rPr lang="en-US" sz="1400" dirty="0" smtClean="0"/>
              <a:t>Acceptance of changes in smaller, granular and manageable portions</a:t>
            </a:r>
          </a:p>
          <a:p>
            <a:pPr marL="649261" lvl="3" indent="-188913">
              <a:spcBef>
                <a:spcPct val="20000"/>
              </a:spcBef>
              <a:buFontTx/>
              <a:buChar char="•"/>
            </a:pPr>
            <a:r>
              <a:rPr lang="en-US" sz="1400" dirty="0" smtClean="0"/>
              <a:t>Shorter development-to-production lifecycle</a:t>
            </a:r>
          </a:p>
          <a:p>
            <a:pPr marL="649261" lvl="3" indent="-188913">
              <a:spcBef>
                <a:spcPct val="20000"/>
              </a:spcBef>
              <a:buFontTx/>
              <a:buChar char="•"/>
            </a:pPr>
            <a:r>
              <a:rPr lang="en-US" sz="1400" dirty="0" smtClean="0"/>
              <a:t>Increased automation level in </a:t>
            </a:r>
          </a:p>
          <a:p>
            <a:pPr marL="1106435" lvl="4" indent="-188913">
              <a:spcBef>
                <a:spcPct val="20000"/>
              </a:spcBef>
              <a:buFontTx/>
              <a:buChar char="•"/>
            </a:pPr>
            <a:r>
              <a:rPr lang="en-US" sz="1400" dirty="0" smtClean="0"/>
              <a:t>Continuous integration</a:t>
            </a:r>
          </a:p>
          <a:p>
            <a:pPr marL="1106435" lvl="4" indent="-188913">
              <a:spcBef>
                <a:spcPct val="20000"/>
              </a:spcBef>
              <a:buFontTx/>
              <a:buChar char="•"/>
            </a:pPr>
            <a:r>
              <a:rPr lang="en-US" sz="1400" dirty="0" smtClean="0"/>
              <a:t>Testing</a:t>
            </a:r>
          </a:p>
          <a:p>
            <a:pPr marL="1106435" lvl="4" indent="-188913">
              <a:spcBef>
                <a:spcPct val="20000"/>
              </a:spcBef>
              <a:buFontTx/>
              <a:buChar char="•"/>
            </a:pPr>
            <a:r>
              <a:rPr lang="en-US" sz="1400" dirty="0" smtClean="0"/>
              <a:t>Continuous deployment</a:t>
            </a:r>
          </a:p>
          <a:p>
            <a:pPr marL="1106435" lvl="4" indent="-188913">
              <a:spcBef>
                <a:spcPct val="20000"/>
              </a:spcBef>
              <a:buFontTx/>
              <a:buChar char="•"/>
            </a:pPr>
            <a:r>
              <a:rPr lang="en-US" sz="1400" dirty="0" smtClean="0"/>
              <a:t>Infrastructure provisioning</a:t>
            </a:r>
          </a:p>
          <a:p>
            <a:pPr marL="192088" lvl="2" indent="-188913">
              <a:spcBef>
                <a:spcPct val="20000"/>
              </a:spcBef>
              <a:buFontTx/>
              <a:buChar char="•"/>
            </a:pPr>
            <a:r>
              <a:rPr lang="en-US" sz="1400" b="1" dirty="0" smtClean="0"/>
              <a:t>Improved capability to cope with changes in application landscape</a:t>
            </a:r>
            <a:r>
              <a:rPr lang="en-US" sz="1400" dirty="0" smtClean="0"/>
              <a:t> and support </a:t>
            </a:r>
            <a:r>
              <a:rPr lang="en-US" sz="1400" b="1" dirty="0" smtClean="0"/>
              <a:t>introduction of new technologies</a:t>
            </a:r>
            <a:r>
              <a:rPr lang="en-US" sz="1400" dirty="0" smtClean="0"/>
              <a:t>:</a:t>
            </a:r>
          </a:p>
          <a:p>
            <a:pPr marL="649261" lvl="3" indent="-188913">
              <a:spcBef>
                <a:spcPct val="20000"/>
              </a:spcBef>
              <a:buFontTx/>
              <a:buChar char="•"/>
            </a:pPr>
            <a:r>
              <a:rPr lang="en-US" sz="1400" dirty="0" smtClean="0"/>
              <a:t>Our agile one pipeline model supports </a:t>
            </a:r>
            <a:r>
              <a:rPr lang="en-US" sz="1400" dirty="0" err="1" smtClean="0"/>
              <a:t>Topsi</a:t>
            </a:r>
            <a:r>
              <a:rPr lang="en-US" sz="1400" dirty="0" smtClean="0"/>
              <a:t> landscape SATO transitions</a:t>
            </a:r>
          </a:p>
          <a:p>
            <a:pPr marL="649261" lvl="3" indent="-188913">
              <a:spcBef>
                <a:spcPct val="20000"/>
              </a:spcBef>
              <a:buFontTx/>
              <a:buChar char="•"/>
            </a:pPr>
            <a:r>
              <a:rPr lang="en-US" sz="1400" dirty="0" smtClean="0"/>
              <a:t>Our model is </a:t>
            </a:r>
            <a:r>
              <a:rPr lang="en-US" sz="1400" b="1" dirty="0" smtClean="0"/>
              <a:t>the most efficient operating model also in post-SATO world</a:t>
            </a:r>
            <a:r>
              <a:rPr lang="en-US" sz="1400" dirty="0" smtClean="0"/>
              <a:t>.</a:t>
            </a:r>
          </a:p>
        </p:txBody>
      </p:sp>
      <p:sp>
        <p:nvSpPr>
          <p:cNvPr id="12" name="Line 7"/>
          <p:cNvSpPr>
            <a:spLocks noChangeShapeType="1"/>
          </p:cNvSpPr>
          <p:nvPr/>
        </p:nvSpPr>
        <p:spPr bwMode="auto">
          <a:xfrm>
            <a:off x="4215740" y="1779325"/>
            <a:ext cx="5296400" cy="0"/>
          </a:xfrm>
          <a:prstGeom prst="line">
            <a:avLst/>
          </a:prstGeom>
          <a:noFill/>
          <a:ln w="9525">
            <a:solidFill>
              <a:schemeClr val="tx1"/>
            </a:solidFill>
            <a:round/>
            <a:headEnd/>
            <a:tailEnd/>
          </a:ln>
        </p:spPr>
        <p:txBody>
          <a:bodyPr wrap="none" lIns="90000" tIns="46800" rIns="90000" bIns="46800" anchor="ctr"/>
          <a:lstStyle/>
          <a:p>
            <a:endParaRPr lang="fi-FI"/>
          </a:p>
        </p:txBody>
      </p:sp>
      <p:sp>
        <p:nvSpPr>
          <p:cNvPr id="13" name="Text Box 8"/>
          <p:cNvSpPr txBox="1">
            <a:spLocks noChangeArrowheads="1"/>
          </p:cNvSpPr>
          <p:nvPr/>
        </p:nvSpPr>
        <p:spPr bwMode="auto">
          <a:xfrm>
            <a:off x="4115794" y="1492813"/>
            <a:ext cx="991275" cy="340735"/>
          </a:xfrm>
          <a:prstGeom prst="rect">
            <a:avLst/>
          </a:prstGeom>
          <a:noFill/>
          <a:ln w="9525">
            <a:noFill/>
            <a:miter lim="800000"/>
            <a:headEnd/>
            <a:tailEnd/>
          </a:ln>
        </p:spPr>
        <p:txBody>
          <a:bodyPr wrap="none" lIns="90000" tIns="46800" rIns="90000" bIns="46800">
            <a:spAutoFit/>
          </a:bodyPr>
          <a:lstStyle/>
          <a:p>
            <a:r>
              <a:rPr lang="de-DE" sz="1600" b="1" dirty="0" smtClean="0"/>
              <a:t>Benefits</a:t>
            </a:r>
            <a:endParaRPr lang="de-DE" sz="1600" b="1" dirty="0"/>
          </a:p>
        </p:txBody>
      </p:sp>
      <p:sp>
        <p:nvSpPr>
          <p:cNvPr id="310273" name="Cloud"/>
          <p:cNvSpPr>
            <a:spLocks noChangeAspect="1" noEditPoints="1" noChangeArrowheads="1"/>
          </p:cNvSpPr>
          <p:nvPr/>
        </p:nvSpPr>
        <p:spPr bwMode="auto">
          <a:xfrm>
            <a:off x="1045030" y="5239389"/>
            <a:ext cx="3170710" cy="105453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p:spPr>
        <p:txBody>
          <a:bodyPr vert="horz" wrap="square" lIns="0" tIns="0" rIns="0" bIns="0" numCol="1" anchor="t" anchorCtr="0" compatLnSpc="1">
            <a:prstTxWarp prst="textNoShape">
              <a:avLst/>
            </a:prstTxWarp>
          </a:bodyPr>
          <a:lstStyle/>
          <a:p>
            <a:pPr algn="ctr"/>
            <a:r>
              <a:rPr lang="fi-FI" sz="1100" i="1" dirty="0" smtClean="0"/>
              <a:t>The </a:t>
            </a:r>
            <a:r>
              <a:rPr lang="fi-FI" sz="1100" i="1" dirty="0" err="1" smtClean="0"/>
              <a:t>best</a:t>
            </a:r>
            <a:r>
              <a:rPr lang="fi-FI" sz="1100" i="1" dirty="0" smtClean="0"/>
              <a:t> </a:t>
            </a:r>
            <a:r>
              <a:rPr lang="fi-FI" sz="1100" i="1" dirty="0" err="1" smtClean="0"/>
              <a:t>model</a:t>
            </a:r>
            <a:r>
              <a:rPr lang="fi-FI" sz="1100" i="1" dirty="0" smtClean="0"/>
              <a:t> for </a:t>
            </a:r>
            <a:r>
              <a:rPr lang="fi-FI" sz="1100" i="1" dirty="0" err="1" smtClean="0"/>
              <a:t>managing</a:t>
            </a:r>
            <a:r>
              <a:rPr lang="fi-FI" sz="1100" i="1" dirty="0" smtClean="0"/>
              <a:t> </a:t>
            </a:r>
            <a:r>
              <a:rPr lang="fi-FI" sz="1100" i="1" dirty="0" err="1" smtClean="0"/>
              <a:t>current</a:t>
            </a:r>
            <a:r>
              <a:rPr lang="fi-FI" sz="1100" i="1" dirty="0" smtClean="0"/>
              <a:t> </a:t>
            </a:r>
            <a:r>
              <a:rPr lang="fi-FI" sz="1100" i="1" dirty="0" err="1" smtClean="0"/>
              <a:t>applications</a:t>
            </a:r>
            <a:r>
              <a:rPr lang="fi-FI" sz="1100" i="1" dirty="0" smtClean="0"/>
              <a:t>’ </a:t>
            </a:r>
            <a:r>
              <a:rPr lang="fi-FI" sz="1100" i="1" dirty="0" err="1" smtClean="0"/>
              <a:t>lifecycles</a:t>
            </a:r>
            <a:r>
              <a:rPr lang="fi-FI" sz="1100" i="1" dirty="0" smtClean="0"/>
              <a:t>, SATO </a:t>
            </a:r>
            <a:r>
              <a:rPr lang="fi-FI" sz="1100" i="1" dirty="0" err="1" smtClean="0"/>
              <a:t>transitions</a:t>
            </a:r>
            <a:r>
              <a:rPr lang="fi-FI" sz="1100" i="1" dirty="0" smtClean="0"/>
              <a:t> and </a:t>
            </a:r>
            <a:r>
              <a:rPr lang="fi-FI" sz="1100" i="1" dirty="0" err="1" smtClean="0"/>
              <a:t>post-SATO</a:t>
            </a:r>
            <a:r>
              <a:rPr lang="fi-FI" sz="1100" i="1" dirty="0" smtClean="0"/>
              <a:t> </a:t>
            </a:r>
            <a:r>
              <a:rPr lang="fi-FI" sz="1100" i="1" dirty="0" err="1" smtClean="0"/>
              <a:t>application</a:t>
            </a:r>
            <a:r>
              <a:rPr lang="fi-FI" sz="1100" i="1" dirty="0" smtClean="0"/>
              <a:t> </a:t>
            </a:r>
            <a:r>
              <a:rPr lang="fi-FI" sz="1100" i="1" dirty="0" err="1" smtClean="0"/>
              <a:t>landscape</a:t>
            </a:r>
            <a:r>
              <a:rPr lang="fi-FI" sz="1100" i="1" dirty="0" smtClean="0"/>
              <a:t>!</a:t>
            </a:r>
            <a:endParaRPr lang="fi-FI" sz="1100"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r>
              <a:rPr lang="de-DE" sz="1600" b="1" dirty="0" smtClean="0"/>
              <a:t>Area</a:t>
            </a:r>
            <a:endParaRPr lang="de-DE" sz="1600" dirty="0"/>
          </a:p>
        </p:txBody>
      </p:sp>
      <p:sp>
        <p:nvSpPr>
          <p:cNvPr id="33797" name="Rectangle 2"/>
          <p:cNvSpPr>
            <a:spLocks noGrp="1" noChangeArrowheads="1"/>
          </p:cNvSpPr>
          <p:nvPr>
            <p:ph type="title"/>
          </p:nvPr>
        </p:nvSpPr>
        <p:spPr/>
        <p:txBody>
          <a:bodyPr/>
          <a:lstStyle/>
          <a:p>
            <a:r>
              <a:rPr lang="en-US" sz="2800" dirty="0" smtClean="0"/>
              <a:t>…and remarkable overall cost savings</a:t>
            </a:r>
            <a:endParaRPr lang="en-GB" sz="2800" dirty="0" smtClean="0"/>
          </a:p>
        </p:txBody>
      </p:sp>
      <p:sp>
        <p:nvSpPr>
          <p:cNvPr id="33804" name="AutoShape 9"/>
          <p:cNvSpPr>
            <a:spLocks noChangeArrowheads="1"/>
          </p:cNvSpPr>
          <p:nvPr/>
        </p:nvSpPr>
        <p:spPr bwMode="auto">
          <a:xfrm>
            <a:off x="818621" y="1967350"/>
            <a:ext cx="2691547" cy="719138"/>
          </a:xfrm>
          <a:prstGeom prst="homePlate">
            <a:avLst>
              <a:gd name="adj" fmla="val 31420"/>
            </a:avLst>
          </a:prstGeom>
          <a:solidFill>
            <a:schemeClr val="bg1"/>
          </a:solidFill>
          <a:ln w="9525">
            <a:solidFill>
              <a:schemeClr val="bg1">
                <a:lumMod val="85000"/>
              </a:schemeClr>
            </a:solidFill>
            <a:miter lim="800000"/>
            <a:headEnd/>
            <a:tailEnd/>
          </a:ln>
        </p:spPr>
        <p:txBody>
          <a:bodyPr anchor="ctr"/>
          <a:lstStyle/>
          <a:p>
            <a:pPr>
              <a:spcBef>
                <a:spcPct val="20000"/>
              </a:spcBef>
            </a:pPr>
            <a:r>
              <a:rPr lang="de-DE" sz="1600" b="1" dirty="0" smtClean="0">
                <a:solidFill>
                  <a:schemeClr val="bg1">
                    <a:lumMod val="85000"/>
                  </a:schemeClr>
                </a:solidFill>
              </a:rPr>
              <a:t>Improved Quality</a:t>
            </a:r>
            <a:endParaRPr lang="en-US" sz="1600" b="1" dirty="0" smtClean="0">
              <a:solidFill>
                <a:schemeClr val="bg1">
                  <a:lumMod val="85000"/>
                </a:schemeClr>
              </a:solidFill>
            </a:endParaRPr>
          </a:p>
        </p:txBody>
      </p:sp>
      <p:sp>
        <p:nvSpPr>
          <p:cNvPr id="33805" name="AutoShape 10"/>
          <p:cNvSpPr>
            <a:spLocks noChangeArrowheads="1"/>
          </p:cNvSpPr>
          <p:nvPr/>
        </p:nvSpPr>
        <p:spPr bwMode="auto">
          <a:xfrm>
            <a:off x="818621" y="3064814"/>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600" b="1" dirty="0" smtClean="0">
              <a:solidFill>
                <a:schemeClr val="bg1">
                  <a:lumMod val="85000"/>
                </a:schemeClr>
              </a:solidFil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solidFill>
            <a:schemeClr val="accent5"/>
          </a:solidFill>
          <a:ln w="9525">
            <a:solidFill>
              <a:schemeClr val="bg1"/>
            </a:solidFill>
            <a:miter lim="800000"/>
            <a:headEnd/>
            <a:tailEnd/>
          </a:ln>
        </p:spPr>
        <p:txBody>
          <a:bodyPr anchor="ctr"/>
          <a:lstStyle/>
          <a:p>
            <a:pPr>
              <a:lnSpc>
                <a:spcPct val="100000"/>
              </a:lnSpc>
              <a:spcBef>
                <a:spcPct val="20000"/>
              </a:spcBef>
            </a:pPr>
            <a:r>
              <a:rPr lang="de-DE" sz="1600" b="1" dirty="0" smtClean="0">
                <a:solidFill>
                  <a:schemeClr val="bg1"/>
                </a:solidFill>
              </a:rPr>
              <a:t>Lower Lifecycle Costs</a:t>
            </a:r>
            <a:endParaRPr lang="en-US" sz="1600" b="1" dirty="0" smtClean="0">
              <a:solidFill>
                <a:schemeClr val="bg1"/>
              </a:solidFill>
            </a:endParaRPr>
          </a:p>
        </p:txBody>
      </p:sp>
      <p:sp>
        <p:nvSpPr>
          <p:cNvPr id="19" name="Rectangle 11"/>
          <p:cNvSpPr>
            <a:spLocks noChangeArrowheads="1"/>
          </p:cNvSpPr>
          <p:nvPr/>
        </p:nvSpPr>
        <p:spPr bwMode="auto">
          <a:xfrm>
            <a:off x="4215740" y="1975625"/>
            <a:ext cx="5047013" cy="1242662"/>
          </a:xfrm>
          <a:prstGeom prst="rect">
            <a:avLst/>
          </a:prstGeom>
          <a:noFill/>
          <a:ln w="9525">
            <a:noFill/>
            <a:miter lim="800000"/>
            <a:headEnd/>
            <a:tailEnd/>
          </a:ln>
        </p:spPr>
        <p:txBody>
          <a:bodyPr/>
          <a:lstStyle/>
          <a:p>
            <a:pPr marL="192088" lvl="2" indent="-188913">
              <a:spcBef>
                <a:spcPct val="20000"/>
              </a:spcBef>
              <a:buFontTx/>
              <a:buChar char="•"/>
            </a:pPr>
            <a:r>
              <a:rPr lang="en-US" sz="1400" b="1" dirty="0" smtClean="0"/>
              <a:t>Significantly lower development costs </a:t>
            </a:r>
            <a:r>
              <a:rPr lang="en-US" sz="1400" dirty="0" smtClean="0"/>
              <a:t>due to </a:t>
            </a:r>
          </a:p>
          <a:p>
            <a:pPr marL="649261" lvl="3" indent="-188913">
              <a:spcBef>
                <a:spcPct val="20000"/>
              </a:spcBef>
              <a:buFontTx/>
              <a:buChar char="•"/>
            </a:pPr>
            <a:r>
              <a:rPr lang="en-US" sz="1400" dirty="0" smtClean="0"/>
              <a:t>Simplified and agile </a:t>
            </a:r>
            <a:r>
              <a:rPr lang="en-US" sz="1400" dirty="0" err="1" smtClean="0"/>
              <a:t>sw</a:t>
            </a:r>
            <a:r>
              <a:rPr lang="en-US" sz="1400" dirty="0" smtClean="0"/>
              <a:t>-development process (e.g. case </a:t>
            </a:r>
            <a:r>
              <a:rPr lang="en-US" sz="1400" dirty="0" err="1" smtClean="0"/>
              <a:t>Fosteri</a:t>
            </a:r>
            <a:r>
              <a:rPr lang="en-US" sz="1400" dirty="0" smtClean="0"/>
              <a:t>)</a:t>
            </a:r>
          </a:p>
          <a:p>
            <a:pPr marL="649261" lvl="3" indent="-188913">
              <a:spcBef>
                <a:spcPct val="20000"/>
              </a:spcBef>
              <a:buFontTx/>
              <a:buChar char="•"/>
            </a:pPr>
            <a:r>
              <a:rPr lang="en-US" sz="1400" dirty="0" smtClean="0"/>
              <a:t>Efficient use of </a:t>
            </a:r>
            <a:r>
              <a:rPr lang="en-US" sz="1400" dirty="0" err="1" smtClean="0"/>
              <a:t>offshoring</a:t>
            </a:r>
            <a:r>
              <a:rPr lang="en-US" sz="1400" dirty="0" smtClean="0"/>
              <a:t> also in development</a:t>
            </a:r>
          </a:p>
          <a:p>
            <a:pPr marL="192088" lvl="2" indent="-188913">
              <a:spcBef>
                <a:spcPct val="20000"/>
              </a:spcBef>
              <a:buFontTx/>
              <a:buChar char="•"/>
            </a:pPr>
            <a:r>
              <a:rPr lang="en-US" sz="1400" b="1" dirty="0" smtClean="0"/>
              <a:t>Less manual work</a:t>
            </a:r>
            <a:r>
              <a:rPr lang="en-US" sz="1400" dirty="0" smtClean="0"/>
              <a:t> in all phases due to increased automation</a:t>
            </a:r>
          </a:p>
          <a:p>
            <a:pPr marL="192088" lvl="2" indent="-188913">
              <a:spcBef>
                <a:spcPct val="20000"/>
              </a:spcBef>
              <a:buFontTx/>
              <a:buChar char="•"/>
            </a:pPr>
            <a:r>
              <a:rPr lang="en-US" sz="1400" b="1" dirty="0" smtClean="0"/>
              <a:t>Lower infrastructure costs</a:t>
            </a:r>
            <a:r>
              <a:rPr lang="en-US" sz="1400" dirty="0" smtClean="0"/>
              <a:t> due to dynamic, scalable capacity and resource scaling</a:t>
            </a:r>
          </a:p>
          <a:p>
            <a:pPr marL="192088" lvl="2" indent="-188913">
              <a:spcBef>
                <a:spcPct val="20000"/>
              </a:spcBef>
              <a:buFontTx/>
              <a:buChar char="•"/>
            </a:pPr>
            <a:r>
              <a:rPr lang="en-US" sz="1400" b="1" dirty="0" smtClean="0"/>
              <a:t>Lower license costs</a:t>
            </a:r>
            <a:r>
              <a:rPr lang="en-US" sz="1400" dirty="0" smtClean="0"/>
              <a:t> due to use of </a:t>
            </a:r>
            <a:r>
              <a:rPr lang="en-US" sz="1400" dirty="0" err="1" smtClean="0"/>
              <a:t>SaaS</a:t>
            </a:r>
            <a:r>
              <a:rPr lang="en-US" sz="1400" dirty="0" smtClean="0"/>
              <a:t> and Open-Source Software tools</a:t>
            </a:r>
          </a:p>
          <a:p>
            <a:pPr marL="192088" lvl="2" indent="-188913">
              <a:spcBef>
                <a:spcPct val="20000"/>
              </a:spcBef>
              <a:buFontTx/>
              <a:buChar char="•"/>
            </a:pPr>
            <a:r>
              <a:rPr lang="en-US" sz="1400" b="1" dirty="0" smtClean="0"/>
              <a:t>Less effort spent on wasteful deliveries</a:t>
            </a:r>
            <a:r>
              <a:rPr lang="en-US" sz="1400" dirty="0" smtClean="0"/>
              <a:t> due to stable and predictable releases.</a:t>
            </a:r>
          </a:p>
        </p:txBody>
      </p:sp>
      <p:sp>
        <p:nvSpPr>
          <p:cNvPr id="12" name="Line 7"/>
          <p:cNvSpPr>
            <a:spLocks noChangeShapeType="1"/>
          </p:cNvSpPr>
          <p:nvPr/>
        </p:nvSpPr>
        <p:spPr bwMode="auto">
          <a:xfrm>
            <a:off x="4215740" y="1779325"/>
            <a:ext cx="5296400" cy="0"/>
          </a:xfrm>
          <a:prstGeom prst="line">
            <a:avLst/>
          </a:prstGeom>
          <a:noFill/>
          <a:ln w="9525">
            <a:solidFill>
              <a:schemeClr val="tx1"/>
            </a:solidFill>
            <a:round/>
            <a:headEnd/>
            <a:tailEnd/>
          </a:ln>
        </p:spPr>
        <p:txBody>
          <a:bodyPr wrap="none" lIns="90000" tIns="46800" rIns="90000" bIns="46800" anchor="ctr"/>
          <a:lstStyle/>
          <a:p>
            <a:endParaRPr lang="fi-FI"/>
          </a:p>
        </p:txBody>
      </p:sp>
      <p:sp>
        <p:nvSpPr>
          <p:cNvPr id="13" name="Text Box 8"/>
          <p:cNvSpPr txBox="1">
            <a:spLocks noChangeArrowheads="1"/>
          </p:cNvSpPr>
          <p:nvPr/>
        </p:nvSpPr>
        <p:spPr bwMode="auto">
          <a:xfrm>
            <a:off x="4115794" y="1492813"/>
            <a:ext cx="991275" cy="340735"/>
          </a:xfrm>
          <a:prstGeom prst="rect">
            <a:avLst/>
          </a:prstGeom>
          <a:noFill/>
          <a:ln w="9525">
            <a:noFill/>
            <a:miter lim="800000"/>
            <a:headEnd/>
            <a:tailEnd/>
          </a:ln>
        </p:spPr>
        <p:txBody>
          <a:bodyPr wrap="none" lIns="90000" tIns="46800" rIns="90000" bIns="46800">
            <a:spAutoFit/>
          </a:bodyPr>
          <a:lstStyle/>
          <a:p>
            <a:r>
              <a:rPr lang="de-DE" sz="1600" b="1" dirty="0" smtClean="0"/>
              <a:t>Benefits</a:t>
            </a:r>
            <a:endParaRPr lang="de-DE" sz="16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References</a:t>
            </a:r>
          </a:p>
          <a:p>
            <a:pPr lvl="1">
              <a:buNone/>
            </a:pPr>
            <a:endParaRPr lang="en-US" dirty="0"/>
          </a:p>
        </p:txBody>
      </p:sp>
      <p:sp>
        <p:nvSpPr>
          <p:cNvPr id="4" name="Rounded Rectangle 3"/>
          <p:cNvSpPr/>
          <p:nvPr/>
        </p:nvSpPr>
        <p:spPr>
          <a:xfrm>
            <a:off x="2872585" y="1881960"/>
            <a:ext cx="3687703" cy="595423"/>
          </a:xfrm>
          <a:prstGeom prst="round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jpWBinOTAka4wc3280Onx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Oc8VgUz3NUWGmxSDA_Q.G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r2N.4MtUVEiprfLXOiwSZ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ppt_Template_Capgemini_03_13">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798C59E976054E8407FC6D970BD874" ma:contentTypeVersion="" ma:contentTypeDescription="Create a new document." ma:contentTypeScope="" ma:versionID="981fe3a2618c3acfc27c28dcea06e0bb">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A6FBCF8-95CE-47A5-9D63-2D34DC1715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A1692D-B392-4FBE-8677-46ABD8716233}">
  <ds:schemaRefs>
    <ds:schemaRef ds:uri="http://schemas.microsoft.com/sharepoint/v3/contenttype/forms"/>
  </ds:schemaRefs>
</ds:datastoreItem>
</file>

<file path=customXml/itemProps3.xml><?xml version="1.0" encoding="utf-8"?>
<ds:datastoreItem xmlns:ds="http://schemas.openxmlformats.org/officeDocument/2006/customXml" ds:itemID="{2816EAF5-9F7E-4C5F-8469-53DCC2EF1E8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2751</TotalTime>
  <Words>3069</Words>
  <Application>Microsoft Office PowerPoint</Application>
  <PresentationFormat>A4 Paper (210x297 mm)</PresentationFormat>
  <Paragraphs>487</Paragraphs>
  <Slides>41</Slides>
  <Notes>4</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44" baseType="lpstr">
      <vt:lpstr>ppt_Template_Capgemini_03_13</vt:lpstr>
      <vt:lpstr>Closing slides</vt:lpstr>
      <vt:lpstr>think-cell Slide</vt:lpstr>
      <vt:lpstr>Slide 1</vt:lpstr>
      <vt:lpstr>Slide 2</vt:lpstr>
      <vt:lpstr>This document describes Capgemini’s vision of the future state of managing SOK’s business critical applications</vt:lpstr>
      <vt:lpstr>Efficiently managed application lifecycle requires one seamless and agile pipeline from business to operations </vt:lpstr>
      <vt:lpstr>The objective is to simplify and streamline the application lifecycle management from development to operations</vt:lpstr>
      <vt:lpstr>We have chosen this approach due to the multiple benefits it brings to SOK in terms of improved quality…</vt:lpstr>
      <vt:lpstr>… in terms of increased flexibility and agility throughout the pipeline…</vt:lpstr>
      <vt:lpstr>…and remarkable overall cost savings</vt:lpstr>
      <vt:lpstr>Slide 9</vt:lpstr>
      <vt:lpstr>Today ”DevOps” is a widely used buzzword, but we know how to exploit the DevOps principles in real life</vt:lpstr>
      <vt:lpstr>One of the most important objectives of our chosen approach is to remove waste in application management</vt:lpstr>
      <vt:lpstr>Agile principles support application life cycle management </vt:lpstr>
      <vt:lpstr>Efficiently managed application lifecycle in SOK’s complex environment</vt:lpstr>
      <vt:lpstr>The application lifecycle from business to operations</vt:lpstr>
      <vt:lpstr>Capgemini Continous Delivery Technology solution</vt:lpstr>
      <vt:lpstr>Agile Development</vt:lpstr>
      <vt:lpstr>Continuous Integration</vt:lpstr>
      <vt:lpstr>Continuous Delivery</vt:lpstr>
      <vt:lpstr>Test Automation</vt:lpstr>
      <vt:lpstr>Security (+Service Virtualization?)</vt:lpstr>
      <vt:lpstr>Application Performance Monitoring (APM)</vt:lpstr>
      <vt:lpstr>Capgemini Dynamic Infrastructure</vt:lpstr>
      <vt:lpstr>Delivery Orchestration (to me removed)</vt:lpstr>
      <vt:lpstr>Slide 24</vt:lpstr>
      <vt:lpstr>One cross-functional team is responsible for the application product end-to-end</vt:lpstr>
      <vt:lpstr>Certain roles are vital for successful implementation of agile methods throughout application lifecycle </vt:lpstr>
      <vt:lpstr>One team works efficiently cross border using war room</vt:lpstr>
      <vt:lpstr>Slide 28</vt:lpstr>
      <vt:lpstr>Critical success factors in Dev Ops transformation / “Must Fix” </vt:lpstr>
      <vt:lpstr>Slide 30</vt:lpstr>
      <vt:lpstr>Benefits of DevOps have been verified by several research companies</vt:lpstr>
      <vt:lpstr>This is not only theoretical approach, this is real life</vt:lpstr>
      <vt:lpstr>Start DevOps Organizational Adoption Before It Becomes a Burning Issue</vt:lpstr>
      <vt:lpstr>Organizations who are employing DevOps practices are out-performing even the fastest high performers</vt:lpstr>
      <vt:lpstr>Worldwide cost of IT failure (revisited): $3 trillion</vt:lpstr>
      <vt:lpstr>With DevOps approach the quality is not sacrificed to deliver fast</vt:lpstr>
      <vt:lpstr>Benefits of DevOps are real and measurable</vt:lpstr>
      <vt:lpstr>Case Royal Mail Group</vt:lpstr>
      <vt:lpstr>Royal Mail Group - Benefits to the organisation</vt:lpstr>
      <vt:lpstr>Capgemini has wide experience in agile application lifecycle management </vt:lpstr>
      <vt:lpstr>Slide 41</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 For FC</dc:title>
  <dc:creator>WALSH Peter</dc:creator>
  <cp:lastModifiedBy>sehindle</cp:lastModifiedBy>
  <cp:revision>960</cp:revision>
  <dcterms:created xsi:type="dcterms:W3CDTF">2011-01-05T12:56:36Z</dcterms:created>
  <dcterms:modified xsi:type="dcterms:W3CDTF">2015-08-20T05:54:07Z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0x010100CB798C59E976054E8407FC6D970BD874</vt:lpwstr>
  </property>
  <property fmtid="{D5CDD505-2E9C-101B-9397-08002B2CF9AE}" pid="3" name="Approver">
    <vt:lpwstr>Joe Kieffer</vt:lpwstr>
  </property>
  <property fmtid="{D5CDD505-2E9C-101B-9397-08002B2CF9AE}" pid="4" name="Content Category">
    <vt:lpwstr>Company Overview</vt:lpwstr>
  </property>
  <property fmtid="{D5CDD505-2E9C-101B-9397-08002B2CF9AE}" pid="5" name="Owner">
    <vt:lpwstr/>
  </property>
  <property fmtid="{D5CDD505-2E9C-101B-9397-08002B2CF9AE}" pid="6" name="Sections">
    <vt:lpwstr>Group</vt:lpwstr>
  </property>
  <property fmtid="{D5CDD505-2E9C-101B-9397-08002B2CF9AE}" pid="7" name="Content Type">
    <vt:lpwstr>Company Overview</vt:lpwstr>
  </property>
  <property fmtid="{D5CDD505-2E9C-101B-9397-08002B2CF9AE}" pid="8" name="Sub-category">
    <vt:lpwstr>BPO</vt:lpwstr>
  </property>
</Properties>
</file>