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tags/tag6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45"/>
  </p:notesMasterIdLst>
  <p:handoutMasterIdLst>
    <p:handoutMasterId r:id="rId46"/>
  </p:handoutMasterIdLst>
  <p:sldIdLst>
    <p:sldId id="580" r:id="rId6"/>
    <p:sldId id="587" r:id="rId7"/>
    <p:sldId id="627" r:id="rId8"/>
    <p:sldId id="628" r:id="rId9"/>
    <p:sldId id="629" r:id="rId10"/>
    <p:sldId id="659" r:id="rId11"/>
    <p:sldId id="630" r:id="rId12"/>
    <p:sldId id="636" r:id="rId13"/>
    <p:sldId id="632" r:id="rId14"/>
    <p:sldId id="654" r:id="rId15"/>
    <p:sldId id="644" r:id="rId16"/>
    <p:sldId id="660" r:id="rId17"/>
    <p:sldId id="633" r:id="rId18"/>
    <p:sldId id="617" r:id="rId19"/>
    <p:sldId id="662" r:id="rId20"/>
    <p:sldId id="663" r:id="rId21"/>
    <p:sldId id="664" r:id="rId22"/>
    <p:sldId id="665" r:id="rId23"/>
    <p:sldId id="666" r:id="rId24"/>
    <p:sldId id="667" r:id="rId25"/>
    <p:sldId id="668" r:id="rId26"/>
    <p:sldId id="669" r:id="rId27"/>
    <p:sldId id="655" r:id="rId28"/>
    <p:sldId id="619" r:id="rId29"/>
    <p:sldId id="620" r:id="rId30"/>
    <p:sldId id="621" r:id="rId31"/>
    <p:sldId id="656" r:id="rId32"/>
    <p:sldId id="661" r:id="rId33"/>
    <p:sldId id="657" r:id="rId34"/>
    <p:sldId id="604" r:id="rId35"/>
    <p:sldId id="637" r:id="rId36"/>
    <p:sldId id="640" r:id="rId37"/>
    <p:sldId id="606" r:id="rId38"/>
    <p:sldId id="639" r:id="rId39"/>
    <p:sldId id="641" r:id="rId40"/>
    <p:sldId id="638" r:id="rId41"/>
    <p:sldId id="605" r:id="rId42"/>
    <p:sldId id="607" r:id="rId43"/>
    <p:sldId id="612" r:id="rId44"/>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1" autoAdjust="0"/>
    <p:restoredTop sz="95645" autoAdjust="0"/>
  </p:normalViewPr>
  <p:slideViewPr>
    <p:cSldViewPr snapToGrid="0" snapToObjects="1">
      <p:cViewPr>
        <p:scale>
          <a:sx n="100" d="100"/>
          <a:sy n="100" d="100"/>
        </p:scale>
        <p:origin x="-1710" y="-480"/>
      </p:cViewPr>
      <p:guideLst>
        <p:guide orient="horz" pos="1272"/>
        <p:guide pos="1724"/>
        <p:guide pos="565"/>
        <p:guide pos="3264"/>
        <p:guide pos="6082"/>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0"/>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86957F8-DAF9-4CBB-B8D5-27BC352E1962}" type="presOf" srcId="{5248C194-E9E8-48ED-B71A-ED6D349565D1}" destId="{EF5E8B6F-813E-402F-8C43-01FF0B1F500C}"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64FA8FD5-C584-4D76-9192-EDA72096764A}" type="presOf" srcId="{5349EC79-FCB4-44BE-9268-FEEA7631930F}" destId="{1C0A9EB7-9AB7-4650-A80A-C7D122311504}"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4A18E13B-72F0-4AD5-B5B7-7C1660F514F9}" type="presOf" srcId="{47733865-2A7C-4F98-8125-8268B4F8FF12}" destId="{61E00566-D221-49BA-9F21-9B5DF9CDEDEF}" srcOrd="0" destOrd="0" presId="urn:microsoft.com/office/officeart/2005/8/layout/arrow1"/>
    <dgm:cxn modelId="{28B531A1-DD9B-4463-B70F-2F5D9EDD36D2}" srcId="{0A5D4EFA-7297-4669-980E-A3B7B12FAF74}" destId="{902D8312-036A-4A17-912B-097998BB372A}" srcOrd="2" destOrd="0" parTransId="{7AC3A0A3-0D71-4947-9988-955C957826E9}" sibTransId="{3F4EBA70-C1F6-41F9-B580-527E07344067}"/>
    <dgm:cxn modelId="{9AAFD299-49C5-47B5-BA73-E44AE70B284C}" srcId="{0A5D4EFA-7297-4669-980E-A3B7B12FAF74}" destId="{0A497A20-AF38-4389-AB18-088FAD09EF48}" srcOrd="4" destOrd="0" parTransId="{E9522AA7-EFD5-4021-AF77-C6D1B39A7A47}" sibTransId="{6165B691-D43F-4821-8055-4AFB5426042E}"/>
    <dgm:cxn modelId="{6450A577-D337-4A84-A97C-E81C79E81573}" srcId="{0A5D4EFA-7297-4669-980E-A3B7B12FAF74}" destId="{95A916A5-88D4-449B-80BE-3849DB179FE9}" srcOrd="5" destOrd="0" parTransId="{0EC805CC-0A65-4DBD-9023-C2879D3B79B5}" sibTransId="{D112D115-CFE8-43B9-8A48-B3F9F16F6D65}"/>
    <dgm:cxn modelId="{C1B1982A-BD45-476C-8591-981F061C5CC8}" type="presOf" srcId="{B444B903-62DC-454D-A0AB-320B019DC46C}" destId="{2A4AF2C9-F841-4837-BA1E-80A1B8E700F9}"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7040AA2B-E0A0-40BB-BD9C-110599F190BD}" srcId="{0A5D4EFA-7297-4669-980E-A3B7B12FAF74}" destId="{B444B903-62DC-454D-A0AB-320B019DC46C}" srcOrd="3" destOrd="0" parTransId="{CA55AA5A-A3C6-4FA8-BA2C-64ACFA88A434}" sibTransId="{5E79569C-FAC0-4274-B9B9-91B5B3D80EDF}"/>
    <dgm:cxn modelId="{973D879E-8EC5-4936-8609-5604BCE9CEBE}" type="presOf" srcId="{0A497A20-AF38-4389-AB18-088FAD09EF48}" destId="{71213DB7-95D6-4E01-8F95-F2CE6AAF74D5}" srcOrd="0" destOrd="0" presId="urn:microsoft.com/office/officeart/2005/8/layout/arrow1"/>
    <dgm:cxn modelId="{9B63216A-8600-419F-BB81-C1946C89FD10}" type="presOf" srcId="{902D8312-036A-4A17-912B-097998BB372A}" destId="{CBEA9D6E-EB9E-4217-9FF1-51A0D6C3C5CE}" srcOrd="0" destOrd="0" presId="urn:microsoft.com/office/officeart/2005/8/layout/arrow1"/>
    <dgm:cxn modelId="{174415D7-79A4-4567-B174-4D48A2FAE37F}" type="presOf" srcId="{95A916A5-88D4-449B-80BE-3849DB179FE9}" destId="{D2E31FCA-1A19-4B27-8A7F-22F608289349}" srcOrd="0" destOrd="0" presId="urn:microsoft.com/office/officeart/2005/8/layout/arrow1"/>
    <dgm:cxn modelId="{0E30BFAF-5356-41EF-9565-D30B92E2A207}" type="presOf" srcId="{8E9CBF88-790D-4FCA-8D49-2ACB69AAF365}" destId="{A4C95D05-1748-4D31-BD24-2C12331A11EB}"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D80C4C9A-05CA-4B8A-A45F-92C14556B518}" type="presOf" srcId="{0A5D4EFA-7297-4669-980E-A3B7B12FAF74}" destId="{2A2425C7-EAD1-41E9-8ED5-F22DA4A9153B}" srcOrd="0" destOrd="0" presId="urn:microsoft.com/office/officeart/2005/8/layout/arrow1"/>
    <dgm:cxn modelId="{0759629C-939C-4C03-829A-EB1AABC6C57D}" type="presParOf" srcId="{2A2425C7-EAD1-41E9-8ED5-F22DA4A9153B}" destId="{A4C95D05-1748-4D31-BD24-2C12331A11EB}" srcOrd="0" destOrd="0" presId="urn:microsoft.com/office/officeart/2005/8/layout/arrow1"/>
    <dgm:cxn modelId="{B545C526-6B11-4729-A0D2-0302FF42F589}" type="presParOf" srcId="{2A2425C7-EAD1-41E9-8ED5-F22DA4A9153B}" destId="{61E00566-D221-49BA-9F21-9B5DF9CDEDEF}" srcOrd="1" destOrd="0" presId="urn:microsoft.com/office/officeart/2005/8/layout/arrow1"/>
    <dgm:cxn modelId="{10DCD6F1-DAC7-423A-AD7B-27E36EBDB61E}" type="presParOf" srcId="{2A2425C7-EAD1-41E9-8ED5-F22DA4A9153B}" destId="{CBEA9D6E-EB9E-4217-9FF1-51A0D6C3C5CE}" srcOrd="2" destOrd="0" presId="urn:microsoft.com/office/officeart/2005/8/layout/arrow1"/>
    <dgm:cxn modelId="{CE699120-1926-41C2-B8BE-F62D196F0749}" type="presParOf" srcId="{2A2425C7-EAD1-41E9-8ED5-F22DA4A9153B}" destId="{2A4AF2C9-F841-4837-BA1E-80A1B8E700F9}" srcOrd="3" destOrd="0" presId="urn:microsoft.com/office/officeart/2005/8/layout/arrow1"/>
    <dgm:cxn modelId="{5F4A4221-88B2-42C6-9669-6B6710B425F8}" type="presParOf" srcId="{2A2425C7-EAD1-41E9-8ED5-F22DA4A9153B}" destId="{71213DB7-95D6-4E01-8F95-F2CE6AAF74D5}" srcOrd="4" destOrd="0" presId="urn:microsoft.com/office/officeart/2005/8/layout/arrow1"/>
    <dgm:cxn modelId="{A05124BB-93BE-4045-9513-6BA1AFBA590A}" type="presParOf" srcId="{2A2425C7-EAD1-41E9-8ED5-F22DA4A9153B}" destId="{D2E31FCA-1A19-4B27-8A7F-22F608289349}" srcOrd="5" destOrd="0" presId="urn:microsoft.com/office/officeart/2005/8/layout/arrow1"/>
    <dgm:cxn modelId="{0CD45575-E011-4008-9D07-CE37177C7D00}" type="presParOf" srcId="{2A2425C7-EAD1-41E9-8ED5-F22DA4A9153B}" destId="{EF5E8B6F-813E-402F-8C43-01FF0B1F500C}" srcOrd="6" destOrd="0" presId="urn:microsoft.com/office/officeart/2005/8/layout/arrow1"/>
    <dgm:cxn modelId="{86DF3063-0DFE-467B-88C2-E346DB26659C}"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758645" y="483"/>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1</a:t>
          </a:r>
          <a:endParaRPr lang="en-US" sz="1000" kern="1200" dirty="0"/>
        </a:p>
      </dsp:txBody>
      <dsp:txXfrm>
        <a:off x="758645" y="483"/>
        <a:ext cx="600917" cy="600917"/>
      </dsp:txXfrm>
    </dsp:sp>
    <dsp:sp modelId="{61E00566-D221-49BA-9F21-9B5DF9CDEDEF}">
      <dsp:nvSpPr>
        <dsp:cNvPr id="0" name=""/>
        <dsp:cNvSpPr/>
      </dsp:nvSpPr>
      <dsp:spPr>
        <a:xfrm rot="2700000">
          <a:off x="1277560" y="215425"/>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US" sz="1000" kern="1200" dirty="0"/>
        </a:p>
      </dsp:txBody>
      <dsp:txXfrm rot="2700000">
        <a:off x="1277560" y="215425"/>
        <a:ext cx="600917" cy="600917"/>
      </dsp:txXfrm>
    </dsp:sp>
    <dsp:sp modelId="{CBEA9D6E-EB9E-4217-9FF1-51A0D6C3C5CE}">
      <dsp:nvSpPr>
        <dsp:cNvPr id="0" name=""/>
        <dsp:cNvSpPr/>
      </dsp:nvSpPr>
      <dsp:spPr>
        <a:xfrm rot="5400000">
          <a:off x="1492501" y="734339"/>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3</a:t>
          </a:r>
          <a:endParaRPr lang="en-US" sz="1000" kern="1200" dirty="0"/>
        </a:p>
      </dsp:txBody>
      <dsp:txXfrm rot="5400000">
        <a:off x="1492501" y="734339"/>
        <a:ext cx="600917" cy="600917"/>
      </dsp:txXfrm>
    </dsp:sp>
    <dsp:sp modelId="{2A4AF2C9-F841-4837-BA1E-80A1B8E700F9}">
      <dsp:nvSpPr>
        <dsp:cNvPr id="0" name=""/>
        <dsp:cNvSpPr/>
      </dsp:nvSpPr>
      <dsp:spPr>
        <a:xfrm rot="8100000">
          <a:off x="1277560" y="1253254"/>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4</a:t>
          </a:r>
          <a:endParaRPr lang="en-US" sz="1000" kern="1200" dirty="0"/>
        </a:p>
      </dsp:txBody>
      <dsp:txXfrm rot="8100000">
        <a:off x="1277560" y="1253254"/>
        <a:ext cx="600917" cy="600917"/>
      </dsp:txXfrm>
    </dsp:sp>
    <dsp:sp modelId="{71213DB7-95D6-4E01-8F95-F2CE6AAF74D5}">
      <dsp:nvSpPr>
        <dsp:cNvPr id="0" name=""/>
        <dsp:cNvSpPr/>
      </dsp:nvSpPr>
      <dsp:spPr>
        <a:xfrm rot="10800000">
          <a:off x="758645" y="1468196"/>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5</a:t>
          </a:r>
          <a:endParaRPr lang="en-US" sz="1000" kern="1200" dirty="0"/>
        </a:p>
      </dsp:txBody>
      <dsp:txXfrm rot="10800000">
        <a:off x="758645" y="1468196"/>
        <a:ext cx="600917" cy="600917"/>
      </dsp:txXfrm>
    </dsp:sp>
    <dsp:sp modelId="{D2E31FCA-1A19-4B27-8A7F-22F608289349}">
      <dsp:nvSpPr>
        <dsp:cNvPr id="0" name=""/>
        <dsp:cNvSpPr/>
      </dsp:nvSpPr>
      <dsp:spPr>
        <a:xfrm rot="13500000">
          <a:off x="239730" y="1253254"/>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6</a:t>
          </a:r>
          <a:endParaRPr lang="en-US" sz="1000" kern="1200" dirty="0"/>
        </a:p>
      </dsp:txBody>
      <dsp:txXfrm rot="13500000">
        <a:off x="239730" y="1253254"/>
        <a:ext cx="600917" cy="600917"/>
      </dsp:txXfrm>
    </dsp:sp>
    <dsp:sp modelId="{EF5E8B6F-813E-402F-8C43-01FF0B1F500C}">
      <dsp:nvSpPr>
        <dsp:cNvPr id="0" name=""/>
        <dsp:cNvSpPr/>
      </dsp:nvSpPr>
      <dsp:spPr>
        <a:xfrm rot="16200000">
          <a:off x="24789" y="734339"/>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7</a:t>
          </a:r>
          <a:endParaRPr lang="en-US" sz="1000" kern="1200" dirty="0"/>
        </a:p>
      </dsp:txBody>
      <dsp:txXfrm rot="16200000">
        <a:off x="24789" y="734339"/>
        <a:ext cx="600917" cy="600917"/>
      </dsp:txXfrm>
    </dsp:sp>
    <dsp:sp modelId="{1C0A9EB7-9AB7-4650-A80A-C7D122311504}">
      <dsp:nvSpPr>
        <dsp:cNvPr id="0" name=""/>
        <dsp:cNvSpPr/>
      </dsp:nvSpPr>
      <dsp:spPr>
        <a:xfrm rot="18900000">
          <a:off x="239730" y="215425"/>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8</a:t>
          </a:r>
          <a:endParaRPr lang="en-US" sz="1000" kern="1200" dirty="0"/>
        </a:p>
      </dsp:txBody>
      <dsp:txXfrm rot="18900000">
        <a:off x="239730" y="215425"/>
        <a:ext cx="600917" cy="600917"/>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 xmlns:p14="http://schemas.microsoft.com/office/powerpoint/2010/main"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 xmlns:p14="http://schemas.microsoft.com/office/powerpoint/2010/main"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 xmlns:p14="http://schemas.microsoft.com/office/powerpoint/2010/main"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10</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23</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27</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29</a:t>
            </a:fld>
            <a:endParaRPr lang="en-US"/>
          </a:p>
        </p:txBody>
      </p:sp>
    </p:spTree>
    <p:extLst>
      <p:ext uri="{BB962C8B-B14F-4D97-AF65-F5344CB8AC3E}">
        <p14:creationId xmlns="" xmlns:p14="http://schemas.microsoft.com/office/powerpoint/2010/main" val="1391575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7.png"/><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0.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png"/><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 xmlns:p14="http://schemas.microsoft.com/office/powerpoint/2010/main"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 xmlns:p14="http://schemas.microsoft.com/office/powerpoint/2010/main"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a:t>01_CONCEPT-TEMPLATE.PPT</a:t>
            </a:r>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 xmlns:p14="http://schemas.microsoft.com/office/powerpoint/2010/main"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 xmlns:p14="http://schemas.microsoft.com/office/powerpoint/2010/main"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 xmlns:p14="http://schemas.microsoft.com/office/powerpoint/2010/main"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pic>
        <p:nvPicPr>
          <p:cNvPr id="12" name="Image 11" descr="HandsPanel_shutterstock_72073621.png"/>
          <p:cNvPicPr>
            <a:picLocks noChangeAspect="1"/>
          </p:cNvPicPr>
          <p:nvPr/>
        </p:nvPicPr>
        <p:blipFill>
          <a:blip r:embed="rId7"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 xmlns:p14="http://schemas.microsoft.com/office/powerpoint/2010/main"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 xmlns:p14="http://schemas.microsoft.com/office/powerpoint/2010/main"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 xmlns:p14="http://schemas.microsoft.com/office/powerpoint/2010/main"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 xmlns:p14="http://schemas.microsoft.com/office/powerpoint/2010/main"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2.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 xmlns:p14="http://schemas.microsoft.com/office/powerpoint/2010/main"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 xmlns:p14="http://schemas.microsoft.com/office/powerpoint/2010/main"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gartner.com/it-glossary/devops" TargetMode="External"/><Relationship Id="rId7" Type="http://schemas.openxmlformats.org/officeDocument/2006/relationships/image" Target="../media/image23.png"/><Relationship Id="rId2" Type="http://schemas.openxmlformats.org/officeDocument/2006/relationships/hyperlink" Target="http://en.wikipedia.org/wiki/DevOps" TargetMode="Externa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hyperlink" Target="http://www.tcs.com/resources/white_papers/Pages/DevOps-software-development.aspx" TargetMode="External"/><Relationship Id="rId4" Type="http://schemas.openxmlformats.org/officeDocument/2006/relationships/hyperlink" Target="http://www.ibm.com/ibm/devops/us/e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wmf"/><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9"/>
          <p:cNvSpPr txBox="1">
            <a:spLocks/>
          </p:cNvSpPr>
          <p:nvPr>
            <p:custDataLst>
              <p:tags r:id="rId1"/>
            </p:custDataLst>
          </p:nvPr>
        </p:nvSpPr>
        <p:spPr bwMode="auto">
          <a:xfrm>
            <a:off x="0" y="21530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b="1" dirty="0" smtClean="0">
                <a:solidFill>
                  <a:schemeClr val="tx1"/>
                </a:solidFill>
                <a:latin typeface="Calibri" panose="020F0502020204030204"/>
              </a:rPr>
              <a:t>TOPSI 2.0</a:t>
            </a:r>
          </a:p>
          <a:p>
            <a:pPr eaLnBrk="1" hangingPunct="1">
              <a:defRPr/>
            </a:pPr>
            <a:r>
              <a:rPr lang="en-US" sz="4400" b="1" dirty="0" smtClean="0">
                <a:solidFill>
                  <a:schemeClr val="tx1"/>
                </a:solidFill>
                <a:latin typeface="Calibri" panose="020F0502020204030204"/>
              </a:rPr>
              <a:t>The future of SOK stores’ and chains applications</a:t>
            </a:r>
          </a:p>
        </p:txBody>
      </p:sp>
      <p:sp>
        <p:nvSpPr>
          <p:cNvPr id="15" name="Subtitle 12"/>
          <p:cNvSpPr txBox="1">
            <a:spLocks/>
          </p:cNvSpPr>
          <p:nvPr>
            <p:custDataLst>
              <p:tags r:id="rId2"/>
            </p:custDataLst>
          </p:nvPr>
        </p:nvSpPr>
        <p:spPr bwMode="auto">
          <a:xfrm>
            <a:off x="0" y="4411274"/>
            <a:ext cx="4435522" cy="694126"/>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err="1" smtClean="0">
                <a:solidFill>
                  <a:schemeClr val="tx1"/>
                </a:solidFill>
                <a:effectLst>
                  <a:outerShdw blurRad="228600" dist="38100" dir="5160000" sx="104000" sy="104000" algn="t" rotWithShape="0">
                    <a:prstClr val="black"/>
                  </a:outerShdw>
                </a:effectLst>
                <a:ea typeface="+mj-ea"/>
                <a:cs typeface="+mj-cs"/>
              </a:rPr>
              <a:t>xx</a:t>
            </a:r>
            <a:r>
              <a:rPr lang="en-US" sz="2400" baseline="30000" dirty="0" err="1" smtClean="0">
                <a:solidFill>
                  <a:schemeClr val="tx1"/>
                </a:solidFill>
                <a:effectLst>
                  <a:outerShdw blurRad="228600" dist="38100" dir="5160000" sx="104000" sy="104000" algn="t" rotWithShape="0">
                    <a:prstClr val="black"/>
                  </a:outerShdw>
                </a:effectLst>
                <a:ea typeface="+mj-ea"/>
                <a:cs typeface="+mj-cs"/>
              </a:rPr>
              <a:t>th</a:t>
            </a:r>
            <a:r>
              <a:rPr lang="en-US" sz="2400" dirty="0" smtClean="0">
                <a:solidFill>
                  <a:schemeClr val="tx1"/>
                </a:solidFill>
                <a:effectLst>
                  <a:outerShdw blurRad="228600" dist="38100" dir="5160000" sx="104000" sy="104000" algn="t" rotWithShape="0">
                    <a:prstClr val="black"/>
                  </a:outerShdw>
                </a:effectLst>
                <a:ea typeface="+mj-ea"/>
                <a:cs typeface="+mj-cs"/>
              </a:rPr>
              <a:t> August 2015</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1834483"/>
            <a:ext cx="4156364" cy="706835"/>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fi-FI" sz="2800" dirty="0" err="1" smtClean="0"/>
              <a:t>Today</a:t>
            </a:r>
            <a:r>
              <a:rPr lang="fi-FI" sz="2800" dirty="0" smtClean="0"/>
              <a:t> ”</a:t>
            </a:r>
            <a:r>
              <a:rPr lang="fi-FI" sz="2800" dirty="0" err="1" smtClean="0"/>
              <a:t>DevOps</a:t>
            </a:r>
            <a:r>
              <a:rPr lang="fi-FI" sz="2800" dirty="0" smtClean="0"/>
              <a:t>” is a </a:t>
            </a:r>
            <a:r>
              <a:rPr lang="fi-FI" sz="2800" dirty="0" err="1" smtClean="0"/>
              <a:t>widely</a:t>
            </a:r>
            <a:r>
              <a:rPr lang="fi-FI" sz="2800" dirty="0" smtClean="0"/>
              <a:t> </a:t>
            </a:r>
            <a:r>
              <a:rPr lang="fi-FI" sz="2800" dirty="0" err="1" smtClean="0"/>
              <a:t>used</a:t>
            </a:r>
            <a:r>
              <a:rPr lang="fi-FI" sz="2800" dirty="0" smtClean="0"/>
              <a:t> </a:t>
            </a:r>
            <a:r>
              <a:rPr lang="fi-FI" sz="2800" dirty="0" err="1" smtClean="0"/>
              <a:t>buzzword</a:t>
            </a:r>
            <a:r>
              <a:rPr lang="fi-FI" sz="2800" dirty="0" smtClean="0"/>
              <a:t>, </a:t>
            </a:r>
            <a:r>
              <a:rPr lang="fi-FI" sz="2800" dirty="0" err="1" smtClean="0"/>
              <a:t>but</a:t>
            </a:r>
            <a:r>
              <a:rPr lang="fi-FI" sz="2800" dirty="0" smtClean="0"/>
              <a:t> </a:t>
            </a:r>
            <a:r>
              <a:rPr lang="fi-FI" sz="2800" dirty="0" err="1" smtClean="0"/>
              <a:t>we</a:t>
            </a:r>
            <a:r>
              <a:rPr lang="fi-FI" sz="2800" dirty="0" smtClean="0"/>
              <a:t> </a:t>
            </a:r>
            <a:r>
              <a:rPr lang="fi-FI" sz="2800" dirty="0" err="1" smtClean="0"/>
              <a:t>know</a:t>
            </a:r>
            <a:r>
              <a:rPr lang="fi-FI" sz="2800" dirty="0" smtClean="0"/>
              <a:t> </a:t>
            </a:r>
            <a:r>
              <a:rPr lang="fi-FI" sz="2800" dirty="0" err="1" smtClean="0"/>
              <a:t>how</a:t>
            </a:r>
            <a:r>
              <a:rPr lang="fi-FI" sz="2800" dirty="0" smtClean="0"/>
              <a:t> to </a:t>
            </a:r>
            <a:r>
              <a:rPr lang="fi-FI" sz="2800" dirty="0" err="1" smtClean="0"/>
              <a:t>exploit</a:t>
            </a:r>
            <a:r>
              <a:rPr lang="fi-FI" sz="2800" dirty="0" smtClean="0"/>
              <a:t> the </a:t>
            </a:r>
            <a:r>
              <a:rPr lang="fi-FI" sz="2800" dirty="0" err="1" smtClean="0"/>
              <a:t>DevOps</a:t>
            </a:r>
            <a:r>
              <a:rPr lang="fi-FI" sz="2800" dirty="0" smtClean="0"/>
              <a:t> </a:t>
            </a:r>
            <a:r>
              <a:rPr lang="fi-FI" sz="2800" dirty="0" err="1" smtClean="0"/>
              <a:t>principles</a:t>
            </a:r>
            <a:r>
              <a:rPr lang="fi-FI" sz="2800" dirty="0" smtClean="0"/>
              <a:t> in </a:t>
            </a:r>
            <a:r>
              <a:rPr lang="fi-FI" sz="2800" dirty="0" err="1" smtClean="0"/>
              <a:t>real</a:t>
            </a:r>
            <a:r>
              <a:rPr lang="fi-FI" sz="2800" dirty="0" smtClean="0"/>
              <a:t> life</a:t>
            </a:r>
            <a:endParaRPr lang="fi-FI" sz="2800" dirty="0"/>
          </a:p>
        </p:txBody>
      </p:sp>
      <p:grpSp>
        <p:nvGrpSpPr>
          <p:cNvPr id="2" name="Group 40"/>
          <p:cNvGrpSpPr/>
          <p:nvPr/>
        </p:nvGrpSpPr>
        <p:grpSpPr>
          <a:xfrm>
            <a:off x="218625" y="1330036"/>
            <a:ext cx="5239054" cy="4955532"/>
            <a:chOff x="218625" y="1330036"/>
            <a:chExt cx="5239054" cy="4955532"/>
          </a:xfrm>
        </p:grpSpPr>
        <p:sp>
          <p:nvSpPr>
            <p:cNvPr id="18" name="Freeform 17"/>
            <p:cNvSpPr/>
            <p:nvPr/>
          </p:nvSpPr>
          <p:spPr>
            <a:xfrm>
              <a:off x="1137679" y="1762529"/>
              <a:ext cx="4320000" cy="72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buChar char="••"/>
              </a:pPr>
              <a:r>
                <a:rPr lang="en-US" altLang="nl-NL" sz="800" kern="1200" dirty="0" smtClean="0"/>
                <a:t>A </a:t>
              </a:r>
              <a:r>
                <a:rPr lang="en-US" altLang="nl-NL" sz="800" b="0" u="sng" kern="1200" dirty="0" smtClean="0"/>
                <a:t>software development method </a:t>
              </a:r>
              <a:r>
                <a:rPr lang="en-US" altLang="nl-NL" sz="800" kern="1200" dirty="0" smtClean="0"/>
                <a:t>that stresses communication, collaboration and integration between software developers and information technology professionals</a:t>
              </a:r>
              <a:endParaRPr lang="en-US" sz="800" kern="1200" dirty="0"/>
            </a:p>
            <a:p>
              <a:pPr marL="82550" lvl="1" indent="-82550" algn="l" defTabSz="466725">
                <a:lnSpc>
                  <a:spcPct val="90000"/>
                </a:lnSpc>
                <a:spcBef>
                  <a:spcPct val="0"/>
                </a:spcBef>
                <a:spcAft>
                  <a:spcPct val="15000"/>
                </a:spcAft>
                <a:buChar char="••"/>
              </a:pPr>
              <a:r>
                <a:rPr lang="en-GB" altLang="nl-NL" sz="800" kern="1200" dirty="0" smtClean="0">
                  <a:hlinkClick r:id="rId2"/>
                </a:rPr>
                <a:t>http://en.wikipedia.org/wiki/DevOps</a:t>
              </a:r>
              <a:endParaRPr lang="en-US" sz="800" kern="1200" dirty="0"/>
            </a:p>
          </p:txBody>
        </p:sp>
        <p:sp>
          <p:nvSpPr>
            <p:cNvPr id="19" name="Freeform 18"/>
            <p:cNvSpPr/>
            <p:nvPr/>
          </p:nvSpPr>
          <p:spPr>
            <a:xfrm>
              <a:off x="218626" y="1762529"/>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Wikipedia</a:t>
              </a:r>
              <a:endParaRPr lang="en-US" sz="1000" kern="1200" dirty="0"/>
            </a:p>
          </p:txBody>
        </p:sp>
        <p:sp>
          <p:nvSpPr>
            <p:cNvPr id="20" name="Freeform 19"/>
            <p:cNvSpPr/>
            <p:nvPr/>
          </p:nvSpPr>
          <p:spPr>
            <a:xfrm>
              <a:off x="1137679" y="2523137"/>
              <a:ext cx="4320000" cy="720000"/>
            </a:xfrm>
            <a:custGeom>
              <a:avLst/>
              <a:gdLst>
                <a:gd name="connsiteX0" fmla="*/ 105954 w 635713"/>
                <a:gd name="connsiteY0" fmla="*/ 0 h 4297486"/>
                <a:gd name="connsiteX1" fmla="*/ 529759 w 635713"/>
                <a:gd name="connsiteY1" fmla="*/ 0 h 4297486"/>
                <a:gd name="connsiteX2" fmla="*/ 604680 w 635713"/>
                <a:gd name="connsiteY2" fmla="*/ 31033 h 4297486"/>
                <a:gd name="connsiteX3" fmla="*/ 635713 w 635713"/>
                <a:gd name="connsiteY3" fmla="*/ 105954 h 4297486"/>
                <a:gd name="connsiteX4" fmla="*/ 635713 w 635713"/>
                <a:gd name="connsiteY4" fmla="*/ 4297486 h 4297486"/>
                <a:gd name="connsiteX5" fmla="*/ 635713 w 635713"/>
                <a:gd name="connsiteY5" fmla="*/ 4297486 h 4297486"/>
                <a:gd name="connsiteX6" fmla="*/ 635713 w 635713"/>
                <a:gd name="connsiteY6" fmla="*/ 4297486 h 4297486"/>
                <a:gd name="connsiteX7" fmla="*/ 0 w 635713"/>
                <a:gd name="connsiteY7" fmla="*/ 4297486 h 4297486"/>
                <a:gd name="connsiteX8" fmla="*/ 0 w 635713"/>
                <a:gd name="connsiteY8" fmla="*/ 4297486 h 4297486"/>
                <a:gd name="connsiteX9" fmla="*/ 0 w 635713"/>
                <a:gd name="connsiteY9" fmla="*/ 4297486 h 4297486"/>
                <a:gd name="connsiteX10" fmla="*/ 0 w 635713"/>
                <a:gd name="connsiteY10" fmla="*/ 105954 h 4297486"/>
                <a:gd name="connsiteX11" fmla="*/ 31033 w 635713"/>
                <a:gd name="connsiteY11" fmla="*/ 31033 h 4297486"/>
                <a:gd name="connsiteX12" fmla="*/ 105954 w 635713"/>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713" h="4297486">
                  <a:moveTo>
                    <a:pt x="635713" y="716262"/>
                  </a:moveTo>
                  <a:lnTo>
                    <a:pt x="635713" y="3581224"/>
                  </a:lnTo>
                  <a:cubicBezTo>
                    <a:pt x="635713" y="3771189"/>
                    <a:pt x="634062" y="3953374"/>
                    <a:pt x="631122" y="4087697"/>
                  </a:cubicBezTo>
                  <a:cubicBezTo>
                    <a:pt x="628183" y="4222020"/>
                    <a:pt x="624196" y="4297483"/>
                    <a:pt x="620040" y="4297483"/>
                  </a:cubicBezTo>
                  <a:lnTo>
                    <a:pt x="0" y="4297483"/>
                  </a:lnTo>
                  <a:lnTo>
                    <a:pt x="0" y="4297483"/>
                  </a:lnTo>
                  <a:lnTo>
                    <a:pt x="0" y="4297483"/>
                  </a:lnTo>
                  <a:lnTo>
                    <a:pt x="0" y="3"/>
                  </a:lnTo>
                  <a:lnTo>
                    <a:pt x="0" y="3"/>
                  </a:lnTo>
                  <a:lnTo>
                    <a:pt x="0" y="3"/>
                  </a:lnTo>
                  <a:lnTo>
                    <a:pt x="620040" y="3"/>
                  </a:lnTo>
                  <a:cubicBezTo>
                    <a:pt x="624196" y="3"/>
                    <a:pt x="628183" y="75466"/>
                    <a:pt x="631122" y="209789"/>
                  </a:cubicBezTo>
                  <a:cubicBezTo>
                    <a:pt x="634062" y="344112"/>
                    <a:pt x="635713" y="526297"/>
                    <a:pt x="635713" y="716262"/>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8233" rIns="31033" bIns="488234" numCol="1" spcCol="1270" anchor="ctr" anchorCtr="0">
              <a:noAutofit/>
            </a:bodyPr>
            <a:lstStyle/>
            <a:p>
              <a:pPr marL="82550" lvl="1" indent="-82550" algn="l" defTabSz="400050">
                <a:lnSpc>
                  <a:spcPct val="90000"/>
                </a:lnSpc>
                <a:spcBef>
                  <a:spcPct val="0"/>
                </a:spcBef>
                <a:spcAft>
                  <a:spcPct val="15000"/>
                </a:spcAft>
                <a:buChar char="••"/>
              </a:pPr>
              <a:r>
                <a:rPr lang="en-US" sz="800" kern="1200" dirty="0" smtClean="0">
                  <a:sym typeface="Wingdings" panose="05000000000000000000" pitchFamily="2" charset="2"/>
                </a:rPr>
                <a:t>A </a:t>
              </a:r>
              <a:r>
                <a:rPr lang="en-US" sz="800" kern="1200" dirty="0" smtClean="0"/>
                <a:t>“</a:t>
              </a:r>
              <a:r>
                <a:rPr lang="en-US" sz="800" u="sng" kern="1200" dirty="0" smtClean="0"/>
                <a:t>project management” philosophy</a:t>
              </a:r>
              <a:r>
                <a:rPr lang="en-US" sz="800" kern="1200" dirty="0" smtClean="0"/>
                <a:t>: “The term DevOps is commonly considered a combination of the concepts of Development and Operations. It is used in IT to refer to roles or processes that bridge various departments – usually Development and Operations teams – to achieve a certain project management philosophy that involves more efficiency in communications between Development teams and other parts of a greater business or organization.”</a:t>
              </a:r>
              <a:endParaRPr lang="en-US" sz="800" kern="1200" dirty="0"/>
            </a:p>
          </p:txBody>
        </p:sp>
        <p:sp>
          <p:nvSpPr>
            <p:cNvPr id="21" name="Freeform 20"/>
            <p:cNvSpPr/>
            <p:nvPr/>
          </p:nvSpPr>
          <p:spPr>
            <a:xfrm>
              <a:off x="218626" y="2523137"/>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Techopedia</a:t>
              </a:r>
              <a:endParaRPr lang="en-US" sz="1000" kern="1200" dirty="0"/>
            </a:p>
          </p:txBody>
        </p:sp>
        <p:sp>
          <p:nvSpPr>
            <p:cNvPr id="22" name="Freeform 21"/>
            <p:cNvSpPr/>
            <p:nvPr/>
          </p:nvSpPr>
          <p:spPr>
            <a:xfrm>
              <a:off x="1137679" y="3283745"/>
              <a:ext cx="4320000" cy="720000"/>
            </a:xfrm>
            <a:custGeom>
              <a:avLst/>
              <a:gdLst>
                <a:gd name="connsiteX0" fmla="*/ 83846 w 503065"/>
                <a:gd name="connsiteY0" fmla="*/ 0 h 4297486"/>
                <a:gd name="connsiteX1" fmla="*/ 419219 w 503065"/>
                <a:gd name="connsiteY1" fmla="*/ 0 h 4297486"/>
                <a:gd name="connsiteX2" fmla="*/ 478507 w 503065"/>
                <a:gd name="connsiteY2" fmla="*/ 24558 h 4297486"/>
                <a:gd name="connsiteX3" fmla="*/ 503065 w 503065"/>
                <a:gd name="connsiteY3" fmla="*/ 83846 h 4297486"/>
                <a:gd name="connsiteX4" fmla="*/ 503065 w 503065"/>
                <a:gd name="connsiteY4" fmla="*/ 4297486 h 4297486"/>
                <a:gd name="connsiteX5" fmla="*/ 503065 w 503065"/>
                <a:gd name="connsiteY5" fmla="*/ 4297486 h 4297486"/>
                <a:gd name="connsiteX6" fmla="*/ 503065 w 503065"/>
                <a:gd name="connsiteY6" fmla="*/ 4297486 h 4297486"/>
                <a:gd name="connsiteX7" fmla="*/ 0 w 503065"/>
                <a:gd name="connsiteY7" fmla="*/ 4297486 h 4297486"/>
                <a:gd name="connsiteX8" fmla="*/ 0 w 503065"/>
                <a:gd name="connsiteY8" fmla="*/ 4297486 h 4297486"/>
                <a:gd name="connsiteX9" fmla="*/ 0 w 503065"/>
                <a:gd name="connsiteY9" fmla="*/ 4297486 h 4297486"/>
                <a:gd name="connsiteX10" fmla="*/ 0 w 503065"/>
                <a:gd name="connsiteY10" fmla="*/ 83846 h 4297486"/>
                <a:gd name="connsiteX11" fmla="*/ 24558 w 503065"/>
                <a:gd name="connsiteY11" fmla="*/ 24558 h 4297486"/>
                <a:gd name="connsiteX12" fmla="*/ 83846 w 503065"/>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297486">
                  <a:moveTo>
                    <a:pt x="503065" y="716266"/>
                  </a:moveTo>
                  <a:lnTo>
                    <a:pt x="503065" y="3581220"/>
                  </a:lnTo>
                  <a:cubicBezTo>
                    <a:pt x="503065" y="3771181"/>
                    <a:pt x="502031" y="3953369"/>
                    <a:pt x="500190" y="4087693"/>
                  </a:cubicBezTo>
                  <a:cubicBezTo>
                    <a:pt x="498350" y="4222016"/>
                    <a:pt x="495853" y="4297482"/>
                    <a:pt x="493250" y="4297482"/>
                  </a:cubicBezTo>
                  <a:lnTo>
                    <a:pt x="0" y="4297482"/>
                  </a:lnTo>
                  <a:lnTo>
                    <a:pt x="0" y="4297482"/>
                  </a:lnTo>
                  <a:lnTo>
                    <a:pt x="0" y="4297482"/>
                  </a:lnTo>
                  <a:lnTo>
                    <a:pt x="0" y="4"/>
                  </a:lnTo>
                  <a:lnTo>
                    <a:pt x="0" y="4"/>
                  </a:lnTo>
                  <a:lnTo>
                    <a:pt x="0" y="4"/>
                  </a:lnTo>
                  <a:lnTo>
                    <a:pt x="493250" y="4"/>
                  </a:lnTo>
                  <a:cubicBezTo>
                    <a:pt x="495853" y="4"/>
                    <a:pt x="498350" y="75470"/>
                    <a:pt x="500190" y="209793"/>
                  </a:cubicBezTo>
                  <a:cubicBezTo>
                    <a:pt x="502031" y="344117"/>
                    <a:pt x="503065" y="526305"/>
                    <a:pt x="503065" y="71626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1758" rIns="24558" bIns="481759" numCol="1" spcCol="1270" anchor="ctr" anchorCtr="0">
              <a:noAutofit/>
            </a:bodyPr>
            <a:lstStyle/>
            <a:p>
              <a:pPr marL="82550" lvl="1" indent="-82550" algn="l" defTabSz="466725">
                <a:lnSpc>
                  <a:spcPct val="90000"/>
                </a:lnSpc>
                <a:spcBef>
                  <a:spcPct val="0"/>
                </a:spcBef>
                <a:spcAft>
                  <a:spcPct val="15000"/>
                </a:spcAft>
                <a:buChar char="••"/>
              </a:pPr>
              <a:r>
                <a:rPr lang="en-US" sz="800" kern="1200" dirty="0" smtClean="0"/>
                <a:t>The ideal intersection of people, processes, and tools across the application lifecycle, facilitating the seamless delivery of software to the business</a:t>
              </a:r>
              <a:endParaRPr lang="en-US" sz="800" kern="1200" dirty="0"/>
            </a:p>
          </p:txBody>
        </p:sp>
        <p:sp>
          <p:nvSpPr>
            <p:cNvPr id="23" name="Freeform 22"/>
            <p:cNvSpPr/>
            <p:nvPr/>
          </p:nvSpPr>
          <p:spPr>
            <a:xfrm>
              <a:off x="218626" y="3283745"/>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EMA </a:t>
              </a:r>
            </a:p>
            <a:p>
              <a:pPr lvl="0" algn="ctr" defTabSz="711200">
                <a:lnSpc>
                  <a:spcPct val="90000"/>
                </a:lnSpc>
                <a:spcBef>
                  <a:spcPct val="0"/>
                </a:spcBef>
                <a:spcAft>
                  <a:spcPct val="35000"/>
                </a:spcAft>
              </a:pPr>
              <a:r>
                <a:rPr lang="en-US" sz="1000" kern="1200" dirty="0" smtClean="0"/>
                <a:t>Analysts</a:t>
              </a:r>
              <a:endParaRPr lang="en-US" sz="1000" kern="1200" dirty="0"/>
            </a:p>
          </p:txBody>
        </p:sp>
        <p:sp>
          <p:nvSpPr>
            <p:cNvPr id="24" name="Freeform 23"/>
            <p:cNvSpPr/>
            <p:nvPr/>
          </p:nvSpPr>
          <p:spPr>
            <a:xfrm>
              <a:off x="1137679" y="4044353"/>
              <a:ext cx="4320000" cy="720000"/>
            </a:xfrm>
            <a:custGeom>
              <a:avLst/>
              <a:gdLst>
                <a:gd name="connsiteX0" fmla="*/ 83846 w 503065"/>
                <a:gd name="connsiteY0" fmla="*/ 0 h 4297486"/>
                <a:gd name="connsiteX1" fmla="*/ 419219 w 503065"/>
                <a:gd name="connsiteY1" fmla="*/ 0 h 4297486"/>
                <a:gd name="connsiteX2" fmla="*/ 478507 w 503065"/>
                <a:gd name="connsiteY2" fmla="*/ 24558 h 4297486"/>
                <a:gd name="connsiteX3" fmla="*/ 503065 w 503065"/>
                <a:gd name="connsiteY3" fmla="*/ 83846 h 4297486"/>
                <a:gd name="connsiteX4" fmla="*/ 503065 w 503065"/>
                <a:gd name="connsiteY4" fmla="*/ 4297486 h 4297486"/>
                <a:gd name="connsiteX5" fmla="*/ 503065 w 503065"/>
                <a:gd name="connsiteY5" fmla="*/ 4297486 h 4297486"/>
                <a:gd name="connsiteX6" fmla="*/ 503065 w 503065"/>
                <a:gd name="connsiteY6" fmla="*/ 4297486 h 4297486"/>
                <a:gd name="connsiteX7" fmla="*/ 0 w 503065"/>
                <a:gd name="connsiteY7" fmla="*/ 4297486 h 4297486"/>
                <a:gd name="connsiteX8" fmla="*/ 0 w 503065"/>
                <a:gd name="connsiteY8" fmla="*/ 4297486 h 4297486"/>
                <a:gd name="connsiteX9" fmla="*/ 0 w 503065"/>
                <a:gd name="connsiteY9" fmla="*/ 4297486 h 4297486"/>
                <a:gd name="connsiteX10" fmla="*/ 0 w 503065"/>
                <a:gd name="connsiteY10" fmla="*/ 83846 h 4297486"/>
                <a:gd name="connsiteX11" fmla="*/ 24558 w 503065"/>
                <a:gd name="connsiteY11" fmla="*/ 24558 h 4297486"/>
                <a:gd name="connsiteX12" fmla="*/ 83846 w 503065"/>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297486">
                  <a:moveTo>
                    <a:pt x="503065" y="716266"/>
                  </a:moveTo>
                  <a:lnTo>
                    <a:pt x="503065" y="3581220"/>
                  </a:lnTo>
                  <a:cubicBezTo>
                    <a:pt x="503065" y="3771181"/>
                    <a:pt x="502031" y="3953369"/>
                    <a:pt x="500190" y="4087693"/>
                  </a:cubicBezTo>
                  <a:cubicBezTo>
                    <a:pt x="498350" y="4222016"/>
                    <a:pt x="495853" y="4297482"/>
                    <a:pt x="493250" y="4297482"/>
                  </a:cubicBezTo>
                  <a:lnTo>
                    <a:pt x="0" y="4297482"/>
                  </a:lnTo>
                  <a:lnTo>
                    <a:pt x="0" y="4297482"/>
                  </a:lnTo>
                  <a:lnTo>
                    <a:pt x="0" y="4297482"/>
                  </a:lnTo>
                  <a:lnTo>
                    <a:pt x="0" y="4"/>
                  </a:lnTo>
                  <a:lnTo>
                    <a:pt x="0" y="4"/>
                  </a:lnTo>
                  <a:lnTo>
                    <a:pt x="0" y="4"/>
                  </a:lnTo>
                  <a:lnTo>
                    <a:pt x="493250" y="4"/>
                  </a:lnTo>
                  <a:cubicBezTo>
                    <a:pt x="495853" y="4"/>
                    <a:pt x="498350" y="75470"/>
                    <a:pt x="500190" y="209793"/>
                  </a:cubicBezTo>
                  <a:cubicBezTo>
                    <a:pt x="502031" y="344117"/>
                    <a:pt x="503065" y="526305"/>
                    <a:pt x="503065" y="71626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1758" rIns="108000" bIns="481759" numCol="1" spcCol="1270" anchor="ctr" anchorCtr="0">
              <a:noAutofit/>
            </a:bodyPr>
            <a:lstStyle/>
            <a:p>
              <a:pPr marL="82550" lvl="1" indent="-82550" algn="l" defTabSz="466725">
                <a:lnSpc>
                  <a:spcPct val="90000"/>
                </a:lnSpc>
                <a:spcBef>
                  <a:spcPct val="0"/>
                </a:spcBef>
                <a:spcAft>
                  <a:spcPct val="15000"/>
                </a:spcAft>
                <a:buChar char="••"/>
              </a:pPr>
              <a:r>
                <a:rPr lang="en-US" altLang="nl-NL" sz="800" kern="1200" dirty="0" smtClean="0"/>
                <a:t>A </a:t>
              </a:r>
              <a:r>
                <a:rPr lang="en-US" altLang="nl-NL" sz="800" u="sng" kern="1200" dirty="0" smtClean="0"/>
                <a:t>philosophy </a:t>
              </a:r>
              <a:r>
                <a:rPr lang="en-US" altLang="nl-NL" sz="800" kern="1200" dirty="0" smtClean="0"/>
                <a:t>to improve collaboration between operations and  development teams; better utilize technology, especially automation tools</a:t>
              </a:r>
              <a:endParaRPr lang="en-US" sz="800" kern="1200" dirty="0"/>
            </a:p>
            <a:p>
              <a:pPr marL="82550" lvl="1" indent="-82550" algn="l" defTabSz="466725">
                <a:lnSpc>
                  <a:spcPct val="90000"/>
                </a:lnSpc>
                <a:spcBef>
                  <a:spcPct val="0"/>
                </a:spcBef>
                <a:spcAft>
                  <a:spcPct val="15000"/>
                </a:spcAft>
                <a:buChar char="••"/>
              </a:pPr>
              <a:r>
                <a:rPr lang="en-US" altLang="nl-NL" sz="800" kern="1200" dirty="0" smtClean="0">
                  <a:hlinkClick r:id="rId3"/>
                </a:rPr>
                <a:t>http://www.gartner.com/it-glossary/devops</a:t>
              </a:r>
              <a:endParaRPr lang="en-US" sz="800" kern="1200" dirty="0"/>
            </a:p>
          </p:txBody>
        </p:sp>
        <p:sp>
          <p:nvSpPr>
            <p:cNvPr id="25" name="Freeform 24"/>
            <p:cNvSpPr/>
            <p:nvPr/>
          </p:nvSpPr>
          <p:spPr>
            <a:xfrm>
              <a:off x="218626" y="4044353"/>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Gartner</a:t>
              </a:r>
              <a:endParaRPr lang="en-US" sz="1000" kern="1200" dirty="0"/>
            </a:p>
          </p:txBody>
        </p:sp>
        <p:sp>
          <p:nvSpPr>
            <p:cNvPr id="28" name="Freeform 27"/>
            <p:cNvSpPr/>
            <p:nvPr/>
          </p:nvSpPr>
          <p:spPr>
            <a:xfrm>
              <a:off x="1137679" y="4804961"/>
              <a:ext cx="4320000" cy="720000"/>
            </a:xfrm>
            <a:custGeom>
              <a:avLst/>
              <a:gdLst>
                <a:gd name="connsiteX0" fmla="*/ 83846 w 503065"/>
                <a:gd name="connsiteY0" fmla="*/ 0 h 4304507"/>
                <a:gd name="connsiteX1" fmla="*/ 419219 w 503065"/>
                <a:gd name="connsiteY1" fmla="*/ 0 h 4304507"/>
                <a:gd name="connsiteX2" fmla="*/ 478507 w 503065"/>
                <a:gd name="connsiteY2" fmla="*/ 24558 h 4304507"/>
                <a:gd name="connsiteX3" fmla="*/ 503065 w 503065"/>
                <a:gd name="connsiteY3" fmla="*/ 83846 h 4304507"/>
                <a:gd name="connsiteX4" fmla="*/ 503065 w 503065"/>
                <a:gd name="connsiteY4" fmla="*/ 4304507 h 4304507"/>
                <a:gd name="connsiteX5" fmla="*/ 503065 w 503065"/>
                <a:gd name="connsiteY5" fmla="*/ 4304507 h 4304507"/>
                <a:gd name="connsiteX6" fmla="*/ 503065 w 503065"/>
                <a:gd name="connsiteY6" fmla="*/ 4304507 h 4304507"/>
                <a:gd name="connsiteX7" fmla="*/ 0 w 503065"/>
                <a:gd name="connsiteY7" fmla="*/ 4304507 h 4304507"/>
                <a:gd name="connsiteX8" fmla="*/ 0 w 503065"/>
                <a:gd name="connsiteY8" fmla="*/ 4304507 h 4304507"/>
                <a:gd name="connsiteX9" fmla="*/ 0 w 503065"/>
                <a:gd name="connsiteY9" fmla="*/ 4304507 h 4304507"/>
                <a:gd name="connsiteX10" fmla="*/ 0 w 503065"/>
                <a:gd name="connsiteY10" fmla="*/ 83846 h 4304507"/>
                <a:gd name="connsiteX11" fmla="*/ 24558 w 503065"/>
                <a:gd name="connsiteY11" fmla="*/ 24558 h 4304507"/>
                <a:gd name="connsiteX12" fmla="*/ 83846 w 503065"/>
                <a:gd name="connsiteY12" fmla="*/ 0 h 430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304507">
                  <a:moveTo>
                    <a:pt x="503065" y="717436"/>
                  </a:moveTo>
                  <a:lnTo>
                    <a:pt x="503065" y="3587071"/>
                  </a:lnTo>
                  <a:cubicBezTo>
                    <a:pt x="503065" y="3777343"/>
                    <a:pt x="502033" y="3959828"/>
                    <a:pt x="500195" y="4094371"/>
                  </a:cubicBezTo>
                  <a:cubicBezTo>
                    <a:pt x="498357" y="4228914"/>
                    <a:pt x="495865" y="4304503"/>
                    <a:pt x="493266" y="4304503"/>
                  </a:cubicBezTo>
                  <a:lnTo>
                    <a:pt x="0" y="4304503"/>
                  </a:lnTo>
                  <a:lnTo>
                    <a:pt x="0" y="4304503"/>
                  </a:lnTo>
                  <a:lnTo>
                    <a:pt x="0" y="4304503"/>
                  </a:lnTo>
                  <a:lnTo>
                    <a:pt x="0" y="4"/>
                  </a:lnTo>
                  <a:lnTo>
                    <a:pt x="0" y="4"/>
                  </a:lnTo>
                  <a:lnTo>
                    <a:pt x="0" y="4"/>
                  </a:lnTo>
                  <a:lnTo>
                    <a:pt x="493266" y="4"/>
                  </a:lnTo>
                  <a:cubicBezTo>
                    <a:pt x="495865" y="4"/>
                    <a:pt x="498357" y="75593"/>
                    <a:pt x="500195" y="210136"/>
                  </a:cubicBezTo>
                  <a:cubicBezTo>
                    <a:pt x="502033" y="344679"/>
                    <a:pt x="503065" y="527164"/>
                    <a:pt x="503065" y="71743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1758" rIns="24558" bIns="481759" numCol="1" spcCol="1270" anchor="ctr" anchorCtr="0">
              <a:noAutofit/>
            </a:bodyPr>
            <a:lstStyle/>
            <a:p>
              <a:pPr marL="82550" lvl="1" indent="-82550" algn="l" defTabSz="466725">
                <a:lnSpc>
                  <a:spcPct val="90000"/>
                </a:lnSpc>
                <a:spcBef>
                  <a:spcPct val="0"/>
                </a:spcBef>
                <a:spcAft>
                  <a:spcPct val="15000"/>
                </a:spcAft>
                <a:buChar char="••"/>
              </a:pPr>
              <a:r>
                <a:rPr lang="en-US" sz="800" u="sng" kern="1200" dirty="0" smtClean="0"/>
                <a:t>Transforming </a:t>
              </a:r>
              <a:r>
                <a:rPr lang="en-US" sz="800" kern="1200" dirty="0" smtClean="0"/>
                <a:t>software delivery for enterprise innovation with real business outcomes</a:t>
              </a:r>
              <a:endParaRPr lang="en-US" sz="800" kern="1200" dirty="0"/>
            </a:p>
            <a:p>
              <a:pPr marL="82550" lvl="1" indent="-82550" algn="l" defTabSz="466725">
                <a:lnSpc>
                  <a:spcPct val="90000"/>
                </a:lnSpc>
                <a:spcBef>
                  <a:spcPct val="0"/>
                </a:spcBef>
                <a:spcAft>
                  <a:spcPct val="15000"/>
                </a:spcAft>
                <a:buChar char="••"/>
              </a:pPr>
              <a:r>
                <a:rPr lang="en-US" sz="800" kern="1200" dirty="0" smtClean="0">
                  <a:hlinkClick r:id="rId4"/>
                </a:rPr>
                <a:t>http://www.ibm.com/ibm/devops/us/en/</a:t>
              </a:r>
              <a:r>
                <a:rPr lang="en-US" sz="800" kern="1200" dirty="0" smtClean="0"/>
                <a:t> </a:t>
              </a:r>
              <a:endParaRPr lang="en-US" sz="800" kern="1200" dirty="0"/>
            </a:p>
          </p:txBody>
        </p:sp>
        <p:sp>
          <p:nvSpPr>
            <p:cNvPr id="29" name="Freeform 28"/>
            <p:cNvSpPr/>
            <p:nvPr/>
          </p:nvSpPr>
          <p:spPr>
            <a:xfrm>
              <a:off x="218625" y="4804961"/>
              <a:ext cx="900000" cy="720000"/>
            </a:xfrm>
            <a:custGeom>
              <a:avLst/>
              <a:gdLst>
                <a:gd name="connsiteX0" fmla="*/ 0 w 1439004"/>
                <a:gd name="connsiteY0" fmla="*/ 104807 h 628831"/>
                <a:gd name="connsiteX1" fmla="*/ 30697 w 1439004"/>
                <a:gd name="connsiteY1" fmla="*/ 30697 h 628831"/>
                <a:gd name="connsiteX2" fmla="*/ 104807 w 1439004"/>
                <a:gd name="connsiteY2" fmla="*/ 0 h 628831"/>
                <a:gd name="connsiteX3" fmla="*/ 1334197 w 1439004"/>
                <a:gd name="connsiteY3" fmla="*/ 0 h 628831"/>
                <a:gd name="connsiteX4" fmla="*/ 1408307 w 1439004"/>
                <a:gd name="connsiteY4" fmla="*/ 30697 h 628831"/>
                <a:gd name="connsiteX5" fmla="*/ 1439004 w 1439004"/>
                <a:gd name="connsiteY5" fmla="*/ 104807 h 628831"/>
                <a:gd name="connsiteX6" fmla="*/ 1439004 w 1439004"/>
                <a:gd name="connsiteY6" fmla="*/ 524024 h 628831"/>
                <a:gd name="connsiteX7" fmla="*/ 1408307 w 1439004"/>
                <a:gd name="connsiteY7" fmla="*/ 598134 h 628831"/>
                <a:gd name="connsiteX8" fmla="*/ 1334197 w 1439004"/>
                <a:gd name="connsiteY8" fmla="*/ 628831 h 628831"/>
                <a:gd name="connsiteX9" fmla="*/ 104807 w 1439004"/>
                <a:gd name="connsiteY9" fmla="*/ 628831 h 628831"/>
                <a:gd name="connsiteX10" fmla="*/ 30697 w 1439004"/>
                <a:gd name="connsiteY10" fmla="*/ 598134 h 628831"/>
                <a:gd name="connsiteX11" fmla="*/ 0 w 1439004"/>
                <a:gd name="connsiteY11" fmla="*/ 524024 h 628831"/>
                <a:gd name="connsiteX12" fmla="*/ 0 w 1439004"/>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9004" h="628831">
                  <a:moveTo>
                    <a:pt x="0" y="104807"/>
                  </a:moveTo>
                  <a:cubicBezTo>
                    <a:pt x="0" y="77010"/>
                    <a:pt x="11042" y="50352"/>
                    <a:pt x="30697" y="30697"/>
                  </a:cubicBezTo>
                  <a:cubicBezTo>
                    <a:pt x="50352" y="11042"/>
                    <a:pt x="77010" y="0"/>
                    <a:pt x="104807" y="0"/>
                  </a:cubicBezTo>
                  <a:lnTo>
                    <a:pt x="1334197" y="0"/>
                  </a:lnTo>
                  <a:cubicBezTo>
                    <a:pt x="1361994" y="0"/>
                    <a:pt x="1388652" y="11042"/>
                    <a:pt x="1408307" y="30697"/>
                  </a:cubicBezTo>
                  <a:cubicBezTo>
                    <a:pt x="1427962" y="50352"/>
                    <a:pt x="1439004" y="77010"/>
                    <a:pt x="1439004" y="104807"/>
                  </a:cubicBezTo>
                  <a:lnTo>
                    <a:pt x="1439004" y="524024"/>
                  </a:lnTo>
                  <a:cubicBezTo>
                    <a:pt x="1439004" y="551821"/>
                    <a:pt x="1427962" y="578479"/>
                    <a:pt x="1408307" y="598134"/>
                  </a:cubicBezTo>
                  <a:cubicBezTo>
                    <a:pt x="1388652" y="617789"/>
                    <a:pt x="1361994" y="628831"/>
                    <a:pt x="1334197"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2137" tIns="487897" rIns="30697" bIns="487897" numCol="1" spcCol="1270" anchor="ctr" anchorCtr="0">
              <a:noAutofit/>
            </a:bodyPr>
            <a:lstStyle/>
            <a:p>
              <a:pPr lvl="0" algn="ctr" defTabSz="711200">
                <a:lnSpc>
                  <a:spcPct val="90000"/>
                </a:lnSpc>
                <a:spcBef>
                  <a:spcPct val="0"/>
                </a:spcBef>
                <a:spcAft>
                  <a:spcPct val="35000"/>
                </a:spcAft>
              </a:pPr>
              <a:r>
                <a:rPr lang="en-US" sz="1000" kern="1200" dirty="0" smtClean="0"/>
                <a:t>IBM</a:t>
              </a:r>
              <a:endParaRPr lang="en-US" sz="1000" kern="1200" dirty="0"/>
            </a:p>
          </p:txBody>
        </p:sp>
        <p:sp>
          <p:nvSpPr>
            <p:cNvPr id="30" name="Freeform 29"/>
            <p:cNvSpPr/>
            <p:nvPr/>
          </p:nvSpPr>
          <p:spPr>
            <a:xfrm>
              <a:off x="1137679" y="5565568"/>
              <a:ext cx="4320000" cy="720000"/>
            </a:xfrm>
            <a:custGeom>
              <a:avLst/>
              <a:gdLst>
                <a:gd name="connsiteX0" fmla="*/ 128814 w 772868"/>
                <a:gd name="connsiteY0" fmla="*/ 0 h 4255804"/>
                <a:gd name="connsiteX1" fmla="*/ 644054 w 772868"/>
                <a:gd name="connsiteY1" fmla="*/ 0 h 4255804"/>
                <a:gd name="connsiteX2" fmla="*/ 735139 w 772868"/>
                <a:gd name="connsiteY2" fmla="*/ 37729 h 4255804"/>
                <a:gd name="connsiteX3" fmla="*/ 772868 w 772868"/>
                <a:gd name="connsiteY3" fmla="*/ 128814 h 4255804"/>
                <a:gd name="connsiteX4" fmla="*/ 772868 w 772868"/>
                <a:gd name="connsiteY4" fmla="*/ 4255804 h 4255804"/>
                <a:gd name="connsiteX5" fmla="*/ 772868 w 772868"/>
                <a:gd name="connsiteY5" fmla="*/ 4255804 h 4255804"/>
                <a:gd name="connsiteX6" fmla="*/ 772868 w 772868"/>
                <a:gd name="connsiteY6" fmla="*/ 4255804 h 4255804"/>
                <a:gd name="connsiteX7" fmla="*/ 0 w 772868"/>
                <a:gd name="connsiteY7" fmla="*/ 4255804 h 4255804"/>
                <a:gd name="connsiteX8" fmla="*/ 0 w 772868"/>
                <a:gd name="connsiteY8" fmla="*/ 4255804 h 4255804"/>
                <a:gd name="connsiteX9" fmla="*/ 0 w 772868"/>
                <a:gd name="connsiteY9" fmla="*/ 4255804 h 4255804"/>
                <a:gd name="connsiteX10" fmla="*/ 0 w 772868"/>
                <a:gd name="connsiteY10" fmla="*/ 128814 h 4255804"/>
                <a:gd name="connsiteX11" fmla="*/ 37729 w 772868"/>
                <a:gd name="connsiteY11" fmla="*/ 37729 h 4255804"/>
                <a:gd name="connsiteX12" fmla="*/ 128814 w 772868"/>
                <a:gd name="connsiteY12" fmla="*/ 0 h 425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2868" h="4255804">
                  <a:moveTo>
                    <a:pt x="772868" y="709317"/>
                  </a:moveTo>
                  <a:lnTo>
                    <a:pt x="772868" y="3546487"/>
                  </a:lnTo>
                  <a:cubicBezTo>
                    <a:pt x="772868" y="3734611"/>
                    <a:pt x="770403" y="3915026"/>
                    <a:pt x="766016" y="4048046"/>
                  </a:cubicBezTo>
                  <a:cubicBezTo>
                    <a:pt x="761629" y="4181067"/>
                    <a:pt x="755679" y="4255801"/>
                    <a:pt x="749475" y="4255801"/>
                  </a:cubicBezTo>
                  <a:lnTo>
                    <a:pt x="0" y="4255801"/>
                  </a:lnTo>
                  <a:lnTo>
                    <a:pt x="0" y="4255801"/>
                  </a:lnTo>
                  <a:lnTo>
                    <a:pt x="0" y="4255801"/>
                  </a:lnTo>
                  <a:lnTo>
                    <a:pt x="0" y="3"/>
                  </a:lnTo>
                  <a:lnTo>
                    <a:pt x="0" y="3"/>
                  </a:lnTo>
                  <a:lnTo>
                    <a:pt x="0" y="3"/>
                  </a:lnTo>
                  <a:lnTo>
                    <a:pt x="749475" y="3"/>
                  </a:lnTo>
                  <a:cubicBezTo>
                    <a:pt x="755679" y="3"/>
                    <a:pt x="761629" y="74737"/>
                    <a:pt x="766016" y="207758"/>
                  </a:cubicBezTo>
                  <a:cubicBezTo>
                    <a:pt x="770403" y="340778"/>
                    <a:pt x="772868" y="521199"/>
                    <a:pt x="772868" y="70931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94929" rIns="37728" bIns="494928" numCol="1" spcCol="1270" anchor="ctr" anchorCtr="0">
              <a:noAutofit/>
            </a:bodyPr>
            <a:lstStyle/>
            <a:p>
              <a:pPr marL="82550" lvl="1" indent="-82550" algn="l" defTabSz="400050">
                <a:lnSpc>
                  <a:spcPct val="90000"/>
                </a:lnSpc>
                <a:spcBef>
                  <a:spcPct val="0"/>
                </a:spcBef>
                <a:spcAft>
                  <a:spcPct val="15000"/>
                </a:spcAft>
                <a:buChar char="••"/>
              </a:pPr>
              <a:r>
                <a:rPr lang="en-US" sz="800" kern="1200" dirty="0" smtClean="0"/>
                <a:t>It is an Agile-based </a:t>
              </a:r>
              <a:r>
                <a:rPr lang="en-US" sz="800" u="sng" kern="1200" dirty="0" smtClean="0"/>
                <a:t>approach </a:t>
              </a:r>
              <a:r>
                <a:rPr lang="en-US" sz="800" kern="1200" dirty="0" smtClean="0"/>
                <a:t>to integrating operations personnel with development personnel during the software development cycle to ensure that the software is operable and supportable in the production environment as and when the software needs to be released</a:t>
              </a:r>
              <a:endParaRPr lang="en-US" sz="800" kern="1200" dirty="0"/>
            </a:p>
            <a:p>
              <a:pPr marL="82550" lvl="1" indent="-82550" algn="l" defTabSz="400050">
                <a:lnSpc>
                  <a:spcPct val="90000"/>
                </a:lnSpc>
                <a:spcBef>
                  <a:spcPct val="0"/>
                </a:spcBef>
                <a:spcAft>
                  <a:spcPct val="15000"/>
                </a:spcAft>
                <a:buChar char="••"/>
              </a:pPr>
              <a:r>
                <a:rPr lang="en-US" sz="800" kern="1200" dirty="0" smtClean="0">
                  <a:hlinkClick r:id="rId5"/>
                </a:rPr>
                <a:t>http://www.tcs.com/resources/white_papers/Pages/DevOps-software-development.aspx</a:t>
              </a:r>
              <a:r>
                <a:rPr lang="en-US" sz="800" kern="1200" dirty="0" smtClean="0"/>
                <a:t> </a:t>
              </a:r>
              <a:endParaRPr lang="en-US" sz="800" kern="1200" dirty="0"/>
            </a:p>
          </p:txBody>
        </p:sp>
        <p:sp>
          <p:nvSpPr>
            <p:cNvPr id="31" name="Freeform 30"/>
            <p:cNvSpPr/>
            <p:nvPr/>
          </p:nvSpPr>
          <p:spPr>
            <a:xfrm>
              <a:off x="218625" y="5565568"/>
              <a:ext cx="900000" cy="720000"/>
            </a:xfrm>
            <a:custGeom>
              <a:avLst/>
              <a:gdLst>
                <a:gd name="connsiteX0" fmla="*/ 0 w 1488511"/>
                <a:gd name="connsiteY0" fmla="*/ 104807 h 628831"/>
                <a:gd name="connsiteX1" fmla="*/ 30697 w 1488511"/>
                <a:gd name="connsiteY1" fmla="*/ 30697 h 628831"/>
                <a:gd name="connsiteX2" fmla="*/ 104807 w 1488511"/>
                <a:gd name="connsiteY2" fmla="*/ 0 h 628831"/>
                <a:gd name="connsiteX3" fmla="*/ 1383704 w 1488511"/>
                <a:gd name="connsiteY3" fmla="*/ 0 h 628831"/>
                <a:gd name="connsiteX4" fmla="*/ 1457814 w 1488511"/>
                <a:gd name="connsiteY4" fmla="*/ 30697 h 628831"/>
                <a:gd name="connsiteX5" fmla="*/ 1488511 w 1488511"/>
                <a:gd name="connsiteY5" fmla="*/ 104807 h 628831"/>
                <a:gd name="connsiteX6" fmla="*/ 1488511 w 1488511"/>
                <a:gd name="connsiteY6" fmla="*/ 524024 h 628831"/>
                <a:gd name="connsiteX7" fmla="*/ 1457814 w 1488511"/>
                <a:gd name="connsiteY7" fmla="*/ 598134 h 628831"/>
                <a:gd name="connsiteX8" fmla="*/ 1383704 w 1488511"/>
                <a:gd name="connsiteY8" fmla="*/ 628831 h 628831"/>
                <a:gd name="connsiteX9" fmla="*/ 104807 w 1488511"/>
                <a:gd name="connsiteY9" fmla="*/ 628831 h 628831"/>
                <a:gd name="connsiteX10" fmla="*/ 30697 w 1488511"/>
                <a:gd name="connsiteY10" fmla="*/ 598134 h 628831"/>
                <a:gd name="connsiteX11" fmla="*/ 0 w 1488511"/>
                <a:gd name="connsiteY11" fmla="*/ 524024 h 628831"/>
                <a:gd name="connsiteX12" fmla="*/ 0 w 1488511"/>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8511" h="628831">
                  <a:moveTo>
                    <a:pt x="0" y="104807"/>
                  </a:moveTo>
                  <a:cubicBezTo>
                    <a:pt x="0" y="77010"/>
                    <a:pt x="11042" y="50352"/>
                    <a:pt x="30697" y="30697"/>
                  </a:cubicBezTo>
                  <a:cubicBezTo>
                    <a:pt x="50352" y="11042"/>
                    <a:pt x="77010" y="0"/>
                    <a:pt x="104807" y="0"/>
                  </a:cubicBezTo>
                  <a:lnTo>
                    <a:pt x="1383704" y="0"/>
                  </a:lnTo>
                  <a:cubicBezTo>
                    <a:pt x="1411501" y="0"/>
                    <a:pt x="1438159" y="11042"/>
                    <a:pt x="1457814" y="30697"/>
                  </a:cubicBezTo>
                  <a:cubicBezTo>
                    <a:pt x="1477469" y="50352"/>
                    <a:pt x="1488511" y="77010"/>
                    <a:pt x="1488511" y="104807"/>
                  </a:cubicBezTo>
                  <a:lnTo>
                    <a:pt x="1488511" y="524024"/>
                  </a:lnTo>
                  <a:cubicBezTo>
                    <a:pt x="1488511" y="551821"/>
                    <a:pt x="1477469" y="578479"/>
                    <a:pt x="1457814" y="598134"/>
                  </a:cubicBezTo>
                  <a:cubicBezTo>
                    <a:pt x="1438159" y="617789"/>
                    <a:pt x="1411501" y="628831"/>
                    <a:pt x="1383704"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2137" tIns="487897" rIns="30697" bIns="487897" numCol="1" spcCol="1270" anchor="ctr" anchorCtr="0">
              <a:noAutofit/>
            </a:bodyPr>
            <a:lstStyle/>
            <a:p>
              <a:pPr lvl="0" algn="ctr" defTabSz="711200">
                <a:lnSpc>
                  <a:spcPct val="90000"/>
                </a:lnSpc>
                <a:spcBef>
                  <a:spcPct val="0"/>
                </a:spcBef>
                <a:spcAft>
                  <a:spcPct val="35000"/>
                </a:spcAft>
              </a:pPr>
              <a:r>
                <a:rPr lang="en-US" sz="1000" kern="1200" dirty="0" smtClean="0"/>
                <a:t>TCS</a:t>
              </a:r>
              <a:endParaRPr lang="en-US" sz="1000" kern="1200" dirty="0"/>
            </a:p>
          </p:txBody>
        </p:sp>
        <p:sp>
          <p:nvSpPr>
            <p:cNvPr id="39" name="Freeform 38"/>
            <p:cNvSpPr/>
            <p:nvPr/>
          </p:nvSpPr>
          <p:spPr>
            <a:xfrm>
              <a:off x="237506" y="1330036"/>
              <a:ext cx="5206323" cy="36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a:solidFill>
              <a:schemeClr val="accent1"/>
            </a:solidFill>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pPr>
              <a:r>
                <a:rPr lang="fi-FI" altLang="nl-NL" sz="1400" b="1" kern="1200" dirty="0" err="1" smtClean="0">
                  <a:solidFill>
                    <a:schemeClr val="bg1"/>
                  </a:solidFill>
                </a:rPr>
                <a:t>What</a:t>
              </a:r>
              <a:r>
                <a:rPr lang="fi-FI" altLang="nl-NL" sz="1400" b="1" kern="1200" dirty="0" smtClean="0">
                  <a:solidFill>
                    <a:schemeClr val="bg1"/>
                  </a:solidFill>
                </a:rPr>
                <a:t> the </a:t>
              </a:r>
              <a:r>
                <a:rPr lang="fi-FI" altLang="nl-NL" sz="1400" b="1" kern="1200" dirty="0" err="1" smtClean="0">
                  <a:solidFill>
                    <a:schemeClr val="bg1"/>
                  </a:solidFill>
                </a:rPr>
                <a:t>industry</a:t>
              </a:r>
              <a:r>
                <a:rPr lang="fi-FI" altLang="nl-NL" sz="1400" b="1" kern="1200" dirty="0" smtClean="0">
                  <a:solidFill>
                    <a:schemeClr val="bg1"/>
                  </a:solidFill>
                </a:rPr>
                <a:t> </a:t>
              </a:r>
              <a:r>
                <a:rPr lang="fi-FI" altLang="nl-NL" sz="1400" b="1" kern="1200" dirty="0" err="1" smtClean="0">
                  <a:solidFill>
                    <a:schemeClr val="bg1"/>
                  </a:solidFill>
                </a:rPr>
                <a:t>says</a:t>
              </a:r>
              <a:endParaRPr lang="en-US" sz="1400" b="1" kern="1200" dirty="0">
                <a:solidFill>
                  <a:schemeClr val="bg1"/>
                </a:solidFill>
              </a:endParaRPr>
            </a:p>
          </p:txBody>
        </p:sp>
      </p:grpSp>
      <p:grpSp>
        <p:nvGrpSpPr>
          <p:cNvPr id="3" name="Group 42"/>
          <p:cNvGrpSpPr/>
          <p:nvPr/>
        </p:nvGrpSpPr>
        <p:grpSpPr>
          <a:xfrm>
            <a:off x="5801558" y="1881279"/>
            <a:ext cx="3888000" cy="1368000"/>
            <a:chOff x="5802830" y="1762529"/>
            <a:chExt cx="3888000" cy="1368000"/>
          </a:xfrm>
        </p:grpSpPr>
        <p:sp>
          <p:nvSpPr>
            <p:cNvPr id="33" name="Freeform 32"/>
            <p:cNvSpPr/>
            <p:nvPr/>
          </p:nvSpPr>
          <p:spPr>
            <a:xfrm>
              <a:off x="5802830" y="1762529"/>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DevOps is a way of </a:t>
              </a:r>
              <a:r>
                <a:rPr lang="en-US" sz="1200" b="1" kern="1200" dirty="0" smtClean="0">
                  <a:solidFill>
                    <a:schemeClr val="bg1"/>
                  </a:solidFill>
                  <a:latin typeface="Calibri" panose="020F0502020204030204" pitchFamily="34" charset="0"/>
                </a:rPr>
                <a:t>collaborating</a:t>
              </a:r>
              <a:r>
                <a:rPr lang="en-US" sz="1200" kern="1200" dirty="0" smtClean="0">
                  <a:solidFill>
                    <a:schemeClr val="bg1"/>
                  </a:solidFill>
                  <a:latin typeface="Calibri" panose="020F0502020204030204" pitchFamily="34" charset="0"/>
                </a:rPr>
                <a:t> and industrializing using highly automated approaches to deploy solutions that evolve as fast as your business needs it</a:t>
              </a:r>
              <a:endParaRPr lang="en-US" sz="1200" kern="1200" dirty="0">
                <a:solidFill>
                  <a:schemeClr val="bg1"/>
                </a:solidFill>
              </a:endParaRPr>
            </a:p>
          </p:txBody>
        </p:sp>
        <p:sp>
          <p:nvSpPr>
            <p:cNvPr id="34" name="Rounded Rectangle 33"/>
            <p:cNvSpPr/>
            <p:nvPr/>
          </p:nvSpPr>
          <p:spPr>
            <a:xfrm>
              <a:off x="6027633" y="2050529"/>
              <a:ext cx="792000" cy="792000"/>
            </a:xfrm>
            <a:prstGeom prst="roundRect">
              <a:avLst>
                <a:gd name="adj" fmla="val 10000"/>
              </a:avLst>
            </a:prstGeom>
            <a:blipFill>
              <a:blip r:embed="rId6" cstate="print">
                <a:extLst>
                  <a:ext uri="{28A0092B-C50C-407E-A947-70E740481C1C}">
                    <a14:useLocalDpi xmlns="" xmlns:a14="http://schemas.microsoft.com/office/drawing/2010/main" xmlns:dgm="http://schemas.openxmlformats.org/drawingml/2006/diagram"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4" name="Group 43"/>
          <p:cNvGrpSpPr/>
          <p:nvPr/>
        </p:nvGrpSpPr>
        <p:grpSpPr>
          <a:xfrm>
            <a:off x="5801558" y="3351924"/>
            <a:ext cx="3888000" cy="1368000"/>
            <a:chOff x="5814706" y="3351924"/>
            <a:chExt cx="3888000" cy="1368000"/>
          </a:xfrm>
        </p:grpSpPr>
        <p:sp>
          <p:nvSpPr>
            <p:cNvPr id="35" name="Freeform 34"/>
            <p:cNvSpPr/>
            <p:nvPr/>
          </p:nvSpPr>
          <p:spPr>
            <a:xfrm>
              <a:off x="5814706" y="3351924"/>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By adopting DevOps an organization can dramatically improve the </a:t>
              </a:r>
              <a:r>
                <a:rPr lang="en-US" sz="1200" b="1" kern="1200" dirty="0" smtClean="0">
                  <a:solidFill>
                    <a:schemeClr val="bg1"/>
                  </a:solidFill>
                  <a:latin typeface="Calibri" panose="020F0502020204030204" pitchFamily="34" charset="0"/>
                  <a:cs typeface="Arial"/>
                </a:rPr>
                <a:t>value delivered </a:t>
              </a:r>
              <a:r>
                <a:rPr lang="en-US" sz="1200" kern="1200" dirty="0" smtClean="0">
                  <a:solidFill>
                    <a:schemeClr val="bg1"/>
                  </a:solidFill>
                  <a:latin typeface="Calibri" panose="020F0502020204030204" pitchFamily="34" charset="0"/>
                </a:rPr>
                <a:t>by its business. </a:t>
              </a:r>
              <a:endParaRPr lang="en-US" sz="1200" kern="1200" dirty="0">
                <a:solidFill>
                  <a:schemeClr val="bg1"/>
                </a:solidFill>
              </a:endParaRPr>
            </a:p>
          </p:txBody>
        </p:sp>
        <p:sp>
          <p:nvSpPr>
            <p:cNvPr id="36" name="Rounded Rectangle 35"/>
            <p:cNvSpPr/>
            <p:nvPr/>
          </p:nvSpPr>
          <p:spPr>
            <a:xfrm>
              <a:off x="6027633" y="3639924"/>
              <a:ext cx="792000" cy="792000"/>
            </a:xfrm>
            <a:prstGeom prst="roundRect">
              <a:avLst>
                <a:gd name="adj" fmla="val 10000"/>
              </a:avLst>
            </a:prstGeom>
            <a:blipFill>
              <a:blip r:embed="rId7" cstate="print">
                <a:extLst>
                  <a:ext uri="{28A0092B-C50C-407E-A947-70E740481C1C}">
                    <a14:useLocalDpi xmlns="" xmlns:a14="http://schemas.microsoft.com/office/drawing/2010/main" xmlns:dgm="http://schemas.openxmlformats.org/drawingml/2006/diagram"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5" name="Group 44"/>
          <p:cNvGrpSpPr/>
          <p:nvPr/>
        </p:nvGrpSpPr>
        <p:grpSpPr>
          <a:xfrm>
            <a:off x="5801558" y="4798818"/>
            <a:ext cx="3888000" cy="1368000"/>
            <a:chOff x="5814706" y="4917568"/>
            <a:chExt cx="3888000" cy="1368000"/>
          </a:xfrm>
        </p:grpSpPr>
        <p:sp>
          <p:nvSpPr>
            <p:cNvPr id="37" name="Freeform 36"/>
            <p:cNvSpPr/>
            <p:nvPr/>
          </p:nvSpPr>
          <p:spPr>
            <a:xfrm>
              <a:off x="5814706" y="4917568"/>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The team centric DevOps ethos </a:t>
              </a:r>
              <a:r>
                <a:rPr lang="en-US" sz="1200" b="1" kern="1200" dirty="0" smtClean="0">
                  <a:solidFill>
                    <a:schemeClr val="bg1"/>
                  </a:solidFill>
                  <a:latin typeface="Calibri" panose="020F0502020204030204" pitchFamily="34" charset="0"/>
                  <a:cs typeface="Arial"/>
                </a:rPr>
                <a:t>tears down </a:t>
              </a:r>
              <a:r>
                <a:rPr lang="en-US" sz="1200" kern="1200" dirty="0" smtClean="0">
                  <a:solidFill>
                    <a:schemeClr val="bg1"/>
                  </a:solidFill>
                  <a:latin typeface="Calibri" panose="020F0502020204030204" pitchFamily="34" charset="0"/>
                </a:rPr>
                <a:t>traditional </a:t>
              </a:r>
              <a:r>
                <a:rPr lang="en-US" sz="1200" b="1" kern="1200" dirty="0" smtClean="0">
                  <a:solidFill>
                    <a:schemeClr val="bg1"/>
                  </a:solidFill>
                  <a:latin typeface="Calibri" panose="020F0502020204030204" pitchFamily="34" charset="0"/>
                  <a:cs typeface="Arial"/>
                </a:rPr>
                <a:t>silos</a:t>
              </a:r>
              <a:r>
                <a:rPr lang="en-US" sz="1200" kern="1200" dirty="0" smtClean="0">
                  <a:solidFill>
                    <a:schemeClr val="bg1"/>
                  </a:solidFill>
                  <a:latin typeface="Calibri" panose="020F0502020204030204" pitchFamily="34" charset="0"/>
                </a:rPr>
                <a:t> to tightly integrate business, development and operations to drive agility and service delivery excellence across the entire lifecycle. </a:t>
              </a:r>
              <a:endParaRPr lang="en-US" sz="1200" kern="1200" dirty="0">
                <a:solidFill>
                  <a:schemeClr val="bg1"/>
                </a:solidFill>
              </a:endParaRPr>
            </a:p>
          </p:txBody>
        </p:sp>
        <p:sp>
          <p:nvSpPr>
            <p:cNvPr id="38" name="Rounded Rectangle 37"/>
            <p:cNvSpPr/>
            <p:nvPr/>
          </p:nvSpPr>
          <p:spPr>
            <a:xfrm>
              <a:off x="6015758" y="5205568"/>
              <a:ext cx="792000" cy="792000"/>
            </a:xfrm>
            <a:prstGeom prst="roundRect">
              <a:avLst>
                <a:gd name="adj" fmla="val 10000"/>
              </a:avLst>
            </a:prstGeom>
            <a:blipFill>
              <a:blip r:embed="rId8" cstate="print">
                <a:extLst>
                  <a:ext uri="{28A0092B-C50C-407E-A947-70E740481C1C}">
                    <a14:useLocalDpi xmlns="" xmlns:a14="http://schemas.microsoft.com/office/drawing/2010/main" xmlns:dgm="http://schemas.openxmlformats.org/drawingml/2006/diagram"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sp>
        <p:nvSpPr>
          <p:cNvPr id="47" name="Freeform 46"/>
          <p:cNvSpPr/>
          <p:nvPr/>
        </p:nvSpPr>
        <p:spPr>
          <a:xfrm>
            <a:off x="5658347" y="1496291"/>
            <a:ext cx="4174422" cy="4785756"/>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a:noFill/>
          <a:ln>
            <a:solidFill>
              <a:schemeClr val="accent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endParaRPr lang="en-US" sz="1200" kern="1200" dirty="0">
              <a:solidFill>
                <a:schemeClr val="bg1"/>
              </a:solidFill>
            </a:endParaRPr>
          </a:p>
        </p:txBody>
      </p:sp>
      <p:sp>
        <p:nvSpPr>
          <p:cNvPr id="40" name="Freeform 39"/>
          <p:cNvSpPr/>
          <p:nvPr/>
        </p:nvSpPr>
        <p:spPr>
          <a:xfrm>
            <a:off x="5832211" y="1328061"/>
            <a:ext cx="3826695" cy="36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a:solidFill>
            <a:schemeClr val="accent1"/>
          </a:solidFill>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pPr>
            <a:r>
              <a:rPr lang="fi-FI" altLang="nl-NL" sz="1400" b="1" kern="1200" dirty="0" err="1" smtClean="0">
                <a:solidFill>
                  <a:schemeClr val="bg1"/>
                </a:solidFill>
              </a:rPr>
              <a:t>What</a:t>
            </a:r>
            <a:r>
              <a:rPr lang="fi-FI" altLang="nl-NL" sz="1400" b="1" kern="1200" dirty="0" smtClean="0">
                <a:solidFill>
                  <a:schemeClr val="bg1"/>
                </a:solidFill>
              </a:rPr>
              <a:t> </a:t>
            </a:r>
            <a:r>
              <a:rPr lang="fi-FI" altLang="nl-NL" sz="1400" b="1" kern="1200" dirty="0" err="1" smtClean="0">
                <a:solidFill>
                  <a:schemeClr val="bg1"/>
                </a:solidFill>
              </a:rPr>
              <a:t>we</a:t>
            </a:r>
            <a:r>
              <a:rPr lang="fi-FI" altLang="nl-NL" sz="1400" b="1" kern="1200" dirty="0" smtClean="0">
                <a:solidFill>
                  <a:schemeClr val="bg1"/>
                </a:solidFill>
              </a:rPr>
              <a:t> </a:t>
            </a:r>
            <a:r>
              <a:rPr lang="fi-FI" altLang="nl-NL" sz="1400" b="1" kern="1200" dirty="0" err="1" smtClean="0">
                <a:solidFill>
                  <a:schemeClr val="bg1"/>
                </a:solidFill>
              </a:rPr>
              <a:t>say</a:t>
            </a:r>
            <a:r>
              <a:rPr lang="fi-FI" altLang="nl-NL" sz="1400" b="1" kern="1200" dirty="0" smtClean="0">
                <a:solidFill>
                  <a:schemeClr val="bg1"/>
                </a:solidFill>
              </a:rPr>
              <a:t> and </a:t>
            </a:r>
            <a:r>
              <a:rPr lang="fi-FI" altLang="nl-NL" sz="1400" b="1" kern="1200" dirty="0" err="1" smtClean="0">
                <a:solidFill>
                  <a:schemeClr val="bg1"/>
                </a:solidFill>
              </a:rPr>
              <a:t>do</a:t>
            </a:r>
            <a:r>
              <a:rPr lang="fi-FI" altLang="nl-NL" sz="1400" b="1" kern="1200" dirty="0" smtClean="0">
                <a:solidFill>
                  <a:schemeClr val="bg1"/>
                </a:solidFill>
              </a:rPr>
              <a:t> </a:t>
            </a:r>
            <a:r>
              <a:rPr lang="fi-FI" altLang="nl-NL" sz="1400" b="1" kern="1200" dirty="0" err="1" smtClean="0">
                <a:solidFill>
                  <a:schemeClr val="bg1"/>
                </a:solidFill>
              </a:rPr>
              <a:t>with</a:t>
            </a:r>
            <a:r>
              <a:rPr lang="fi-FI" altLang="nl-NL" sz="1400" b="1" kern="1200" dirty="0" smtClean="0">
                <a:solidFill>
                  <a:schemeClr val="bg1"/>
                </a:solidFill>
              </a:rPr>
              <a:t> </a:t>
            </a:r>
            <a:r>
              <a:rPr lang="fi-FI" altLang="nl-NL" sz="1400" b="1" kern="1200" dirty="0" err="1" smtClean="0">
                <a:solidFill>
                  <a:schemeClr val="bg1"/>
                </a:solidFill>
              </a:rPr>
              <a:t>our</a:t>
            </a:r>
            <a:r>
              <a:rPr lang="fi-FI" altLang="nl-NL" sz="1400" b="1" kern="1200" dirty="0" smtClean="0">
                <a:solidFill>
                  <a:schemeClr val="bg1"/>
                </a:solidFill>
              </a:rPr>
              <a:t> </a:t>
            </a:r>
            <a:r>
              <a:rPr lang="fi-FI" altLang="nl-NL" sz="1400" b="1" kern="1200" dirty="0" err="1" smtClean="0">
                <a:solidFill>
                  <a:schemeClr val="bg1"/>
                </a:solidFill>
              </a:rPr>
              <a:t>clients</a:t>
            </a:r>
            <a:endParaRPr lang="en-US" sz="1400" b="1" kern="1200" dirty="0">
              <a:solidFill>
                <a:schemeClr val="bg1"/>
              </a:solidFill>
            </a:endParaRPr>
          </a:p>
        </p:txBody>
      </p:sp>
      <p:sp>
        <p:nvSpPr>
          <p:cNvPr id="32" name="Rectangle 31"/>
          <p:cNvSpPr/>
          <p:nvPr/>
        </p:nvSpPr>
        <p:spPr>
          <a:xfrm>
            <a:off x="7334250" y="266700"/>
            <a:ext cx="45719" cy="457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1" name="Rectangle 40"/>
          <p:cNvSpPr/>
          <p:nvPr/>
        </p:nvSpPr>
        <p:spPr>
          <a:xfrm rot="1191548">
            <a:off x="7149278" y="807288"/>
            <a:ext cx="2181225" cy="921887"/>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lumMod val="50000"/>
                  </a:schemeClr>
                </a:solidFill>
              </a:rPr>
              <a:t>Raskas</a:t>
            </a:r>
            <a:endParaRPr lang="en-US" dirty="0" smtClean="0">
              <a:solidFill>
                <a:schemeClr val="tx2">
                  <a:lumMod val="50000"/>
                </a:schemeClr>
              </a:solidFill>
            </a:endParaRPr>
          </a:p>
          <a:p>
            <a:pPr algn="ctr"/>
            <a:r>
              <a:rPr lang="en-US" dirty="0" err="1" smtClean="0">
                <a:solidFill>
                  <a:schemeClr val="tx2">
                    <a:lumMod val="50000"/>
                  </a:schemeClr>
                </a:solidFill>
              </a:rPr>
              <a:t>DevOps</a:t>
            </a:r>
            <a:r>
              <a:rPr lang="en-US" dirty="0" smtClean="0">
                <a:solidFill>
                  <a:schemeClr val="tx2">
                    <a:lumMod val="50000"/>
                  </a:schemeClr>
                </a:solidFill>
              </a:rPr>
              <a:t>… </a:t>
            </a:r>
            <a:r>
              <a:rPr lang="en-US" dirty="0" err="1" smtClean="0">
                <a:solidFill>
                  <a:schemeClr val="tx2">
                    <a:lumMod val="50000"/>
                  </a:schemeClr>
                </a:solidFill>
              </a:rPr>
              <a:t>Saiko</a:t>
            </a:r>
            <a:r>
              <a:rPr lang="en-US" dirty="0" smtClean="0">
                <a:solidFill>
                  <a:schemeClr val="tx2">
                    <a:lumMod val="50000"/>
                  </a:schemeClr>
                </a:solidFill>
              </a:rPr>
              <a:t> </a:t>
            </a:r>
            <a:r>
              <a:rPr lang="en-US" dirty="0" err="1" smtClean="0">
                <a:solidFill>
                  <a:schemeClr val="tx2">
                    <a:lumMod val="50000"/>
                  </a:schemeClr>
                </a:solidFill>
              </a:rPr>
              <a:t>sitä</a:t>
            </a:r>
            <a:r>
              <a:rPr lang="en-US" dirty="0" smtClean="0">
                <a:solidFill>
                  <a:schemeClr val="tx2">
                    <a:lumMod val="50000"/>
                  </a:schemeClr>
                </a:solidFill>
              </a:rPr>
              <a:t> </a:t>
            </a:r>
            <a:r>
              <a:rPr lang="en-US" dirty="0" err="1" smtClean="0">
                <a:solidFill>
                  <a:schemeClr val="tx2">
                    <a:lumMod val="50000"/>
                  </a:schemeClr>
                </a:solidFill>
              </a:rPr>
              <a:t>sanaa</a:t>
            </a:r>
            <a:r>
              <a:rPr lang="en-US" dirty="0" smtClean="0">
                <a:solidFill>
                  <a:schemeClr val="tx2">
                    <a:lumMod val="50000"/>
                  </a:schemeClr>
                </a:solidFill>
              </a:rPr>
              <a:t> </a:t>
            </a:r>
            <a:r>
              <a:rPr lang="en-US" dirty="0" err="1" smtClean="0">
                <a:solidFill>
                  <a:schemeClr val="tx2">
                    <a:lumMod val="50000"/>
                  </a:schemeClr>
                </a:solidFill>
              </a:rPr>
              <a:t>käyttää</a:t>
            </a:r>
            <a:endParaRPr lang="en-US"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6"/>
          <p:cNvGrpSpPr/>
          <p:nvPr/>
        </p:nvGrpSpPr>
        <p:grpSpPr>
          <a:xfrm>
            <a:off x="1686296" y="1198577"/>
            <a:ext cx="7584187" cy="1318125"/>
            <a:chOff x="1686296" y="1198577"/>
            <a:chExt cx="7584187" cy="1318125"/>
          </a:xfrm>
        </p:grpSpPr>
        <p:grpSp>
          <p:nvGrpSpPr>
            <p:cNvPr id="5" name="Group 42"/>
            <p:cNvGrpSpPr/>
            <p:nvPr/>
          </p:nvGrpSpPr>
          <p:grpSpPr>
            <a:xfrm>
              <a:off x="1964808" y="1276227"/>
              <a:ext cx="7305675" cy="1181100"/>
              <a:chOff x="1964808" y="1276227"/>
              <a:chExt cx="7305675" cy="1181100"/>
            </a:xfrm>
          </p:grpSpPr>
          <p:pic>
            <p:nvPicPr>
              <p:cNvPr id="27" name="Picture 26"/>
              <p:cNvPicPr>
                <a:picLocks noChangeAspect="1" noChangeArrowheads="1"/>
              </p:cNvPicPr>
              <p:nvPr/>
            </p:nvPicPr>
            <p:blipFill>
              <a:blip r:embed="rId2" cstate="print"/>
              <a:srcRect/>
              <a:stretch>
                <a:fillRect/>
              </a:stretch>
            </p:blipFill>
            <p:spPr bwMode="auto">
              <a:xfrm>
                <a:off x="1964808" y="1276227"/>
                <a:ext cx="7305675" cy="1181100"/>
              </a:xfrm>
              <a:prstGeom prst="rect">
                <a:avLst/>
              </a:prstGeom>
              <a:noFill/>
              <a:ln w="9525">
                <a:noFill/>
                <a:miter lim="800000"/>
                <a:headEnd/>
                <a:tailEnd/>
              </a:ln>
            </p:spPr>
          </p:pic>
          <p:sp>
            <p:nvSpPr>
              <p:cNvPr id="35" name="Rounded Rectangle 34"/>
              <p:cNvSpPr/>
              <p:nvPr/>
            </p:nvSpPr>
            <p:spPr>
              <a:xfrm>
                <a:off x="5650027" y="18288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36" name="Rounded Rectangle 35"/>
              <p:cNvSpPr/>
              <p:nvPr/>
            </p:nvSpPr>
            <p:spPr>
              <a:xfrm>
                <a:off x="7856802" y="1826825"/>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grpSp>
        <p:sp>
          <p:nvSpPr>
            <p:cNvPr id="56" name="Rectangle 55"/>
            <p:cNvSpPr/>
            <p:nvPr/>
          </p:nvSpPr>
          <p:spPr>
            <a:xfrm>
              <a:off x="1686296" y="1198577"/>
              <a:ext cx="3245022" cy="131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grpSp>
        <p:nvGrpSpPr>
          <p:cNvPr id="6" name="Group 43"/>
          <p:cNvGrpSpPr/>
          <p:nvPr/>
        </p:nvGrpSpPr>
        <p:grpSpPr>
          <a:xfrm>
            <a:off x="1964808" y="2564527"/>
            <a:ext cx="7305675" cy="1181100"/>
            <a:chOff x="1964808" y="2572577"/>
            <a:chExt cx="7305675" cy="1181100"/>
          </a:xfrm>
        </p:grpSpPr>
        <p:pic>
          <p:nvPicPr>
            <p:cNvPr id="25" name="Picture 24"/>
            <p:cNvPicPr>
              <a:picLocks noChangeAspect="1" noChangeArrowheads="1"/>
            </p:cNvPicPr>
            <p:nvPr/>
          </p:nvPicPr>
          <p:blipFill>
            <a:blip r:embed="rId2" cstate="print"/>
            <a:srcRect/>
            <a:stretch>
              <a:fillRect/>
            </a:stretch>
          </p:blipFill>
          <p:spPr bwMode="auto">
            <a:xfrm>
              <a:off x="1964808" y="2572577"/>
              <a:ext cx="7305675" cy="1181100"/>
            </a:xfrm>
            <a:prstGeom prst="rect">
              <a:avLst/>
            </a:prstGeom>
            <a:noFill/>
            <a:ln w="9525">
              <a:noFill/>
              <a:miter lim="800000"/>
              <a:headEnd/>
              <a:tailEnd/>
            </a:ln>
          </p:spPr>
        </p:pic>
        <p:sp>
          <p:nvSpPr>
            <p:cNvPr id="37" name="Rounded Rectangle 36"/>
            <p:cNvSpPr/>
            <p:nvPr/>
          </p:nvSpPr>
          <p:spPr>
            <a:xfrm>
              <a:off x="5650027" y="31212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38" name="Rounded Rectangle 37"/>
            <p:cNvSpPr/>
            <p:nvPr/>
          </p:nvSpPr>
          <p:spPr>
            <a:xfrm>
              <a:off x="7856802" y="3119225"/>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grpSp>
      <p:grpSp>
        <p:nvGrpSpPr>
          <p:cNvPr id="7" name="Group 44"/>
          <p:cNvGrpSpPr/>
          <p:nvPr/>
        </p:nvGrpSpPr>
        <p:grpSpPr>
          <a:xfrm>
            <a:off x="1964808" y="3845052"/>
            <a:ext cx="7305675" cy="1181100"/>
            <a:chOff x="1964808" y="3845177"/>
            <a:chExt cx="7305675" cy="1181100"/>
          </a:xfrm>
        </p:grpSpPr>
        <p:pic>
          <p:nvPicPr>
            <p:cNvPr id="24" name="Picture 23"/>
            <p:cNvPicPr>
              <a:picLocks noChangeAspect="1" noChangeArrowheads="1"/>
            </p:cNvPicPr>
            <p:nvPr/>
          </p:nvPicPr>
          <p:blipFill>
            <a:blip r:embed="rId2" cstate="print"/>
            <a:srcRect/>
            <a:stretch>
              <a:fillRect/>
            </a:stretch>
          </p:blipFill>
          <p:spPr bwMode="auto">
            <a:xfrm>
              <a:off x="1964808" y="3845177"/>
              <a:ext cx="7305675" cy="1181100"/>
            </a:xfrm>
            <a:prstGeom prst="rect">
              <a:avLst/>
            </a:prstGeom>
            <a:noFill/>
            <a:ln w="9525">
              <a:noFill/>
              <a:miter lim="800000"/>
              <a:headEnd/>
              <a:tailEnd/>
            </a:ln>
          </p:spPr>
        </p:pic>
        <p:sp>
          <p:nvSpPr>
            <p:cNvPr id="39" name="Rounded Rectangle 38"/>
            <p:cNvSpPr/>
            <p:nvPr/>
          </p:nvSpPr>
          <p:spPr>
            <a:xfrm>
              <a:off x="5650027" y="4401725"/>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40" name="Rounded Rectangle 39"/>
            <p:cNvSpPr/>
            <p:nvPr/>
          </p:nvSpPr>
          <p:spPr>
            <a:xfrm>
              <a:off x="7856802" y="439975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grpSp>
      <p:grpSp>
        <p:nvGrpSpPr>
          <p:cNvPr id="8" name="Group 45"/>
          <p:cNvGrpSpPr/>
          <p:nvPr/>
        </p:nvGrpSpPr>
        <p:grpSpPr>
          <a:xfrm>
            <a:off x="1964808" y="5125577"/>
            <a:ext cx="7305675" cy="1181100"/>
            <a:chOff x="1964808" y="5105902"/>
            <a:chExt cx="7305675" cy="1181100"/>
          </a:xfrm>
        </p:grpSpPr>
        <p:pic>
          <p:nvPicPr>
            <p:cNvPr id="4" name="Picture 3"/>
            <p:cNvPicPr>
              <a:picLocks noChangeAspect="1" noChangeArrowheads="1"/>
            </p:cNvPicPr>
            <p:nvPr/>
          </p:nvPicPr>
          <p:blipFill>
            <a:blip r:embed="rId2" cstate="print"/>
            <a:srcRect/>
            <a:stretch>
              <a:fillRect/>
            </a:stretch>
          </p:blipFill>
          <p:spPr bwMode="auto">
            <a:xfrm>
              <a:off x="1964808" y="5105902"/>
              <a:ext cx="7305675" cy="1181100"/>
            </a:xfrm>
            <a:prstGeom prst="rect">
              <a:avLst/>
            </a:prstGeom>
            <a:noFill/>
            <a:ln w="9525">
              <a:noFill/>
              <a:miter lim="800000"/>
              <a:headEnd/>
              <a:tailEnd/>
            </a:ln>
          </p:spPr>
        </p:pic>
        <p:sp>
          <p:nvSpPr>
            <p:cNvPr id="41" name="Rounded Rectangle 40"/>
            <p:cNvSpPr/>
            <p:nvPr/>
          </p:nvSpPr>
          <p:spPr>
            <a:xfrm>
              <a:off x="5650027" y="56585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42" name="Rounded Rectangle 41"/>
            <p:cNvSpPr/>
            <p:nvPr/>
          </p:nvSpPr>
          <p:spPr>
            <a:xfrm>
              <a:off x="7856802" y="5656525"/>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grpSp>
      <p:sp>
        <p:nvSpPr>
          <p:cNvPr id="2" name="Title 1"/>
          <p:cNvSpPr>
            <a:spLocks noGrp="1"/>
          </p:cNvSpPr>
          <p:nvPr>
            <p:ph type="title"/>
          </p:nvPr>
        </p:nvSpPr>
        <p:spPr/>
        <p:txBody>
          <a:bodyPr/>
          <a:lstStyle/>
          <a:p>
            <a:r>
              <a:rPr lang="fi-FI" sz="2800" dirty="0" err="1" smtClean="0"/>
              <a:t>Our</a:t>
            </a:r>
            <a:r>
              <a:rPr lang="fi-FI" sz="2800" dirty="0" smtClean="0"/>
              <a:t> mission is to help </a:t>
            </a:r>
            <a:r>
              <a:rPr lang="fi-FI" sz="2800" dirty="0" err="1" smtClean="0"/>
              <a:t>transform</a:t>
            </a:r>
            <a:r>
              <a:rPr lang="fi-FI" sz="2800" dirty="0" smtClean="0"/>
              <a:t> SOK </a:t>
            </a:r>
            <a:r>
              <a:rPr lang="fi-FI" sz="2800" dirty="0" err="1" smtClean="0"/>
              <a:t>Chains</a:t>
            </a:r>
            <a:r>
              <a:rPr lang="fi-FI" sz="2800" dirty="0" smtClean="0"/>
              <a:t> and Stores </a:t>
            </a:r>
            <a:r>
              <a:rPr lang="fi-FI" sz="2800" dirty="0" err="1" smtClean="0"/>
              <a:t>application</a:t>
            </a:r>
            <a:r>
              <a:rPr lang="fi-FI" sz="2800" dirty="0" smtClean="0"/>
              <a:t> management </a:t>
            </a:r>
            <a:r>
              <a:rPr lang="fi-FI" sz="2800" dirty="0" err="1" smtClean="0"/>
              <a:t>agile</a:t>
            </a:r>
            <a:r>
              <a:rPr lang="fi-FI" sz="2800" dirty="0" smtClean="0"/>
              <a:t> and </a:t>
            </a:r>
            <a:r>
              <a:rPr lang="fi-FI" sz="2800" dirty="0" err="1" smtClean="0"/>
              <a:t>automated</a:t>
            </a:r>
            <a:r>
              <a:rPr lang="fi-FI" sz="2800" dirty="0" smtClean="0"/>
              <a:t> </a:t>
            </a:r>
            <a:r>
              <a:rPr lang="fi-FI" sz="2800" dirty="0" err="1" smtClean="0"/>
              <a:t>end-to-end</a:t>
            </a:r>
            <a:endParaRPr lang="fi-FI" sz="2800" dirty="0"/>
          </a:p>
        </p:txBody>
      </p:sp>
      <p:sp>
        <p:nvSpPr>
          <p:cNvPr id="10" name="ZoneTexte 57"/>
          <p:cNvSpPr txBox="1"/>
          <p:nvPr/>
        </p:nvSpPr>
        <p:spPr>
          <a:xfrm>
            <a:off x="429491" y="2893467"/>
            <a:ext cx="1074268" cy="523220"/>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sz="1400" b="1" dirty="0" smtClean="0">
                <a:solidFill>
                  <a:schemeClr val="accent4"/>
                </a:solidFill>
                <a:latin typeface="Calibri"/>
                <a:cs typeface="+mn-cs"/>
              </a:rPr>
              <a:t>Continuous </a:t>
            </a:r>
            <a:br>
              <a:rPr lang="en-US" sz="1400" b="1" dirty="0" smtClean="0">
                <a:solidFill>
                  <a:schemeClr val="accent4"/>
                </a:solidFill>
                <a:latin typeface="Calibri"/>
                <a:cs typeface="+mn-cs"/>
              </a:rPr>
            </a:br>
            <a:r>
              <a:rPr lang="en-US" sz="1400" b="1" dirty="0" smtClean="0">
                <a:solidFill>
                  <a:schemeClr val="accent4"/>
                </a:solidFill>
                <a:latin typeface="Calibri"/>
                <a:cs typeface="+mn-cs"/>
              </a:rPr>
              <a:t>Integration</a:t>
            </a:r>
          </a:p>
        </p:txBody>
      </p:sp>
      <p:sp>
        <p:nvSpPr>
          <p:cNvPr id="11" name="ZoneTexte 58"/>
          <p:cNvSpPr txBox="1"/>
          <p:nvPr/>
        </p:nvSpPr>
        <p:spPr>
          <a:xfrm>
            <a:off x="417616" y="5454517"/>
            <a:ext cx="1102097" cy="523220"/>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sz="1400" b="1" dirty="0" smtClean="0">
                <a:solidFill>
                  <a:schemeClr val="accent4"/>
                </a:solidFill>
                <a:latin typeface="Calibri"/>
                <a:cs typeface="+mn-cs"/>
              </a:rPr>
              <a:t>Continuous </a:t>
            </a:r>
          </a:p>
          <a:p>
            <a:pPr fontAlgn="auto">
              <a:spcBef>
                <a:spcPts val="0"/>
              </a:spcBef>
              <a:spcAft>
                <a:spcPts val="0"/>
              </a:spcAft>
            </a:pPr>
            <a:r>
              <a:rPr lang="en-US" sz="1400" b="1" dirty="0" smtClean="0">
                <a:solidFill>
                  <a:schemeClr val="accent4"/>
                </a:solidFill>
                <a:latin typeface="Calibri"/>
                <a:cs typeface="+mn-cs"/>
              </a:rPr>
              <a:t>Deployment</a:t>
            </a:r>
          </a:p>
        </p:txBody>
      </p:sp>
      <p:sp>
        <p:nvSpPr>
          <p:cNvPr id="12" name="ZoneTexte 59"/>
          <p:cNvSpPr txBox="1"/>
          <p:nvPr/>
        </p:nvSpPr>
        <p:spPr>
          <a:xfrm>
            <a:off x="429491" y="4173992"/>
            <a:ext cx="1074268" cy="523220"/>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sz="1400" b="1" dirty="0" smtClean="0">
                <a:solidFill>
                  <a:schemeClr val="accent4"/>
                </a:solidFill>
                <a:latin typeface="Calibri"/>
                <a:cs typeface="+mn-cs"/>
              </a:rPr>
              <a:t>Continuous </a:t>
            </a:r>
          </a:p>
          <a:p>
            <a:pPr fontAlgn="auto">
              <a:spcBef>
                <a:spcPts val="0"/>
              </a:spcBef>
              <a:spcAft>
                <a:spcPts val="0"/>
              </a:spcAft>
            </a:pPr>
            <a:r>
              <a:rPr lang="en-US" sz="1400" b="1" dirty="0" smtClean="0">
                <a:solidFill>
                  <a:schemeClr val="accent4"/>
                </a:solidFill>
                <a:latin typeface="Calibri"/>
                <a:cs typeface="+mn-cs"/>
              </a:rPr>
              <a:t>Delivery</a:t>
            </a:r>
          </a:p>
        </p:txBody>
      </p:sp>
      <p:grpSp>
        <p:nvGrpSpPr>
          <p:cNvPr id="9" name="Group 27"/>
          <p:cNvGrpSpPr/>
          <p:nvPr/>
        </p:nvGrpSpPr>
        <p:grpSpPr>
          <a:xfrm>
            <a:off x="7136492" y="3911604"/>
            <a:ext cx="613410" cy="1090953"/>
            <a:chOff x="7136492" y="3911604"/>
            <a:chExt cx="613410" cy="1090953"/>
          </a:xfrm>
        </p:grpSpPr>
        <p:pic>
          <p:nvPicPr>
            <p:cNvPr id="13" name="Picture 6"/>
            <p:cNvPicPr>
              <a:picLocks noChangeAspect="1" noChangeArrowheads="1"/>
            </p:cNvPicPr>
            <p:nvPr/>
          </p:nvPicPr>
          <p:blipFill>
            <a:blip r:embed="rId3" cstate="print"/>
            <a:srcRect/>
            <a:stretch>
              <a:fillRect/>
            </a:stretch>
          </p:blipFill>
          <p:spPr bwMode="auto">
            <a:xfrm>
              <a:off x="7136492" y="3911604"/>
              <a:ext cx="613410" cy="449580"/>
            </a:xfrm>
            <a:prstGeom prst="rect">
              <a:avLst/>
            </a:prstGeom>
            <a:noFill/>
            <a:ln w="9525">
              <a:noFill/>
              <a:miter lim="800000"/>
              <a:headEnd/>
              <a:tailEnd/>
            </a:ln>
          </p:spPr>
        </p:pic>
        <p:pic>
          <p:nvPicPr>
            <p:cNvPr id="15" name="Picture 7"/>
            <p:cNvPicPr>
              <a:picLocks noChangeAspect="1" noChangeArrowheads="1"/>
            </p:cNvPicPr>
            <p:nvPr/>
          </p:nvPicPr>
          <p:blipFill>
            <a:blip r:embed="rId4" cstate="print"/>
            <a:srcRect/>
            <a:stretch>
              <a:fillRect/>
            </a:stretch>
          </p:blipFill>
          <p:spPr bwMode="auto">
            <a:xfrm>
              <a:off x="7219360" y="4402482"/>
              <a:ext cx="447675" cy="600075"/>
            </a:xfrm>
            <a:prstGeom prst="rect">
              <a:avLst/>
            </a:prstGeom>
            <a:noFill/>
            <a:ln w="9525">
              <a:noFill/>
              <a:miter lim="800000"/>
              <a:headEnd/>
              <a:tailEnd/>
            </a:ln>
          </p:spPr>
        </p:pic>
      </p:grpSp>
      <p:pic>
        <p:nvPicPr>
          <p:cNvPr id="21" name="Picture 8"/>
          <p:cNvPicPr>
            <a:picLocks noChangeAspect="1" noChangeArrowheads="1"/>
          </p:cNvPicPr>
          <p:nvPr/>
        </p:nvPicPr>
        <p:blipFill>
          <a:blip r:embed="rId5" cstate="print"/>
          <a:srcRect/>
          <a:stretch>
            <a:fillRect/>
          </a:stretch>
        </p:blipFill>
        <p:spPr bwMode="auto">
          <a:xfrm>
            <a:off x="4933293" y="5576539"/>
            <a:ext cx="624069" cy="576064"/>
          </a:xfrm>
          <a:prstGeom prst="rect">
            <a:avLst/>
          </a:prstGeom>
          <a:noFill/>
          <a:ln w="9525">
            <a:noFill/>
            <a:miter lim="800000"/>
            <a:headEnd/>
            <a:tailEnd/>
          </a:ln>
        </p:spPr>
      </p:pic>
      <p:pic>
        <p:nvPicPr>
          <p:cNvPr id="22" name="Picture 8"/>
          <p:cNvPicPr>
            <a:picLocks noChangeAspect="1" noChangeArrowheads="1"/>
          </p:cNvPicPr>
          <p:nvPr/>
        </p:nvPicPr>
        <p:blipFill>
          <a:blip r:embed="rId5" cstate="print"/>
          <a:srcRect/>
          <a:stretch>
            <a:fillRect/>
          </a:stretch>
        </p:blipFill>
        <p:spPr bwMode="auto">
          <a:xfrm>
            <a:off x="7131163" y="5576539"/>
            <a:ext cx="624069" cy="576064"/>
          </a:xfrm>
          <a:prstGeom prst="rect">
            <a:avLst/>
          </a:prstGeom>
          <a:noFill/>
          <a:ln w="9525">
            <a:noFill/>
            <a:miter lim="800000"/>
            <a:headEnd/>
            <a:tailEnd/>
          </a:ln>
        </p:spPr>
      </p:pic>
      <p:pic>
        <p:nvPicPr>
          <p:cNvPr id="26" name="Picture 8"/>
          <p:cNvPicPr>
            <a:picLocks noChangeAspect="1" noChangeArrowheads="1"/>
          </p:cNvPicPr>
          <p:nvPr/>
        </p:nvPicPr>
        <p:blipFill>
          <a:blip r:embed="rId5" cstate="print"/>
          <a:srcRect/>
          <a:stretch>
            <a:fillRect/>
          </a:stretch>
        </p:blipFill>
        <p:spPr bwMode="auto">
          <a:xfrm>
            <a:off x="4931318" y="4375189"/>
            <a:ext cx="624069" cy="576064"/>
          </a:xfrm>
          <a:prstGeom prst="rect">
            <a:avLst/>
          </a:prstGeom>
          <a:noFill/>
          <a:ln w="9525">
            <a:noFill/>
            <a:miter lim="800000"/>
            <a:headEnd/>
            <a:tailEnd/>
          </a:ln>
        </p:spPr>
      </p:pic>
      <p:grpSp>
        <p:nvGrpSpPr>
          <p:cNvPr id="14" name="Group 28"/>
          <p:cNvGrpSpPr/>
          <p:nvPr/>
        </p:nvGrpSpPr>
        <p:grpSpPr>
          <a:xfrm>
            <a:off x="7146392" y="2639004"/>
            <a:ext cx="613410" cy="1090953"/>
            <a:chOff x="7136492" y="3911604"/>
            <a:chExt cx="613410" cy="1090953"/>
          </a:xfrm>
        </p:grpSpPr>
        <p:pic>
          <p:nvPicPr>
            <p:cNvPr id="30" name="Picture 6"/>
            <p:cNvPicPr>
              <a:picLocks noChangeAspect="1" noChangeArrowheads="1"/>
            </p:cNvPicPr>
            <p:nvPr/>
          </p:nvPicPr>
          <p:blipFill>
            <a:blip r:embed="rId3" cstate="print"/>
            <a:srcRect/>
            <a:stretch>
              <a:fillRect/>
            </a:stretch>
          </p:blipFill>
          <p:spPr bwMode="auto">
            <a:xfrm>
              <a:off x="7136492" y="3911604"/>
              <a:ext cx="613410" cy="449580"/>
            </a:xfrm>
            <a:prstGeom prst="rect">
              <a:avLst/>
            </a:prstGeom>
            <a:noFill/>
            <a:ln w="9525">
              <a:noFill/>
              <a:miter lim="800000"/>
              <a:headEnd/>
              <a:tailEnd/>
            </a:ln>
          </p:spPr>
        </p:pic>
        <p:pic>
          <p:nvPicPr>
            <p:cNvPr id="31" name="Picture 7"/>
            <p:cNvPicPr>
              <a:picLocks noChangeAspect="1" noChangeArrowheads="1"/>
            </p:cNvPicPr>
            <p:nvPr/>
          </p:nvPicPr>
          <p:blipFill>
            <a:blip r:embed="rId4" cstate="print"/>
            <a:srcRect/>
            <a:stretch>
              <a:fillRect/>
            </a:stretch>
          </p:blipFill>
          <p:spPr bwMode="auto">
            <a:xfrm>
              <a:off x="7219360" y="4402482"/>
              <a:ext cx="447675" cy="600075"/>
            </a:xfrm>
            <a:prstGeom prst="rect">
              <a:avLst/>
            </a:prstGeom>
            <a:noFill/>
            <a:ln w="9525">
              <a:noFill/>
              <a:miter lim="800000"/>
              <a:headEnd/>
              <a:tailEnd/>
            </a:ln>
          </p:spPr>
        </p:pic>
      </p:grpSp>
      <p:grpSp>
        <p:nvGrpSpPr>
          <p:cNvPr id="16" name="Group 31"/>
          <p:cNvGrpSpPr/>
          <p:nvPr/>
        </p:nvGrpSpPr>
        <p:grpSpPr>
          <a:xfrm>
            <a:off x="4947542" y="2637029"/>
            <a:ext cx="613410" cy="1090953"/>
            <a:chOff x="7136492" y="3911604"/>
            <a:chExt cx="613410" cy="1090953"/>
          </a:xfrm>
        </p:grpSpPr>
        <p:pic>
          <p:nvPicPr>
            <p:cNvPr id="33" name="Picture 6"/>
            <p:cNvPicPr>
              <a:picLocks noChangeAspect="1" noChangeArrowheads="1"/>
            </p:cNvPicPr>
            <p:nvPr/>
          </p:nvPicPr>
          <p:blipFill>
            <a:blip r:embed="rId3" cstate="print"/>
            <a:srcRect/>
            <a:stretch>
              <a:fillRect/>
            </a:stretch>
          </p:blipFill>
          <p:spPr bwMode="auto">
            <a:xfrm>
              <a:off x="7136492" y="3911604"/>
              <a:ext cx="613410" cy="449580"/>
            </a:xfrm>
            <a:prstGeom prst="rect">
              <a:avLst/>
            </a:prstGeom>
            <a:noFill/>
            <a:ln w="9525">
              <a:noFill/>
              <a:miter lim="800000"/>
              <a:headEnd/>
              <a:tailEnd/>
            </a:ln>
          </p:spPr>
        </p:pic>
        <p:pic>
          <p:nvPicPr>
            <p:cNvPr id="34" name="Picture 7"/>
            <p:cNvPicPr>
              <a:picLocks noChangeAspect="1" noChangeArrowheads="1"/>
            </p:cNvPicPr>
            <p:nvPr/>
          </p:nvPicPr>
          <p:blipFill>
            <a:blip r:embed="rId4" cstate="print"/>
            <a:srcRect/>
            <a:stretch>
              <a:fillRect/>
            </a:stretch>
          </p:blipFill>
          <p:spPr bwMode="auto">
            <a:xfrm>
              <a:off x="7219360" y="4402482"/>
              <a:ext cx="447675" cy="600075"/>
            </a:xfrm>
            <a:prstGeom prst="rect">
              <a:avLst/>
            </a:prstGeom>
            <a:noFill/>
            <a:ln w="9525">
              <a:noFill/>
              <a:miter lim="800000"/>
              <a:headEnd/>
              <a:tailEnd/>
            </a:ln>
          </p:spPr>
        </p:pic>
      </p:grpSp>
      <p:grpSp>
        <p:nvGrpSpPr>
          <p:cNvPr id="17" name="Group 46"/>
          <p:cNvGrpSpPr/>
          <p:nvPr/>
        </p:nvGrpSpPr>
        <p:grpSpPr>
          <a:xfrm>
            <a:off x="7156292" y="1318904"/>
            <a:ext cx="613410" cy="1090953"/>
            <a:chOff x="7136492" y="3911604"/>
            <a:chExt cx="613410" cy="1090953"/>
          </a:xfrm>
        </p:grpSpPr>
        <p:pic>
          <p:nvPicPr>
            <p:cNvPr id="48" name="Picture 6"/>
            <p:cNvPicPr>
              <a:picLocks noChangeAspect="1" noChangeArrowheads="1"/>
            </p:cNvPicPr>
            <p:nvPr/>
          </p:nvPicPr>
          <p:blipFill>
            <a:blip r:embed="rId3" cstate="print"/>
            <a:srcRect/>
            <a:stretch>
              <a:fillRect/>
            </a:stretch>
          </p:blipFill>
          <p:spPr bwMode="auto">
            <a:xfrm>
              <a:off x="7136492" y="3911604"/>
              <a:ext cx="613410" cy="449580"/>
            </a:xfrm>
            <a:prstGeom prst="rect">
              <a:avLst/>
            </a:prstGeom>
            <a:noFill/>
            <a:ln w="9525">
              <a:noFill/>
              <a:miter lim="800000"/>
              <a:headEnd/>
              <a:tailEnd/>
            </a:ln>
          </p:spPr>
        </p:pic>
        <p:pic>
          <p:nvPicPr>
            <p:cNvPr id="49" name="Picture 7"/>
            <p:cNvPicPr>
              <a:picLocks noChangeAspect="1" noChangeArrowheads="1"/>
            </p:cNvPicPr>
            <p:nvPr/>
          </p:nvPicPr>
          <p:blipFill>
            <a:blip r:embed="rId4" cstate="print"/>
            <a:srcRect/>
            <a:stretch>
              <a:fillRect/>
            </a:stretch>
          </p:blipFill>
          <p:spPr bwMode="auto">
            <a:xfrm>
              <a:off x="7219360" y="4402482"/>
              <a:ext cx="447675" cy="600075"/>
            </a:xfrm>
            <a:prstGeom prst="rect">
              <a:avLst/>
            </a:prstGeom>
            <a:noFill/>
            <a:ln w="9525">
              <a:noFill/>
              <a:miter lim="800000"/>
              <a:headEnd/>
              <a:tailEnd/>
            </a:ln>
          </p:spPr>
        </p:pic>
      </p:grpSp>
      <p:grpSp>
        <p:nvGrpSpPr>
          <p:cNvPr id="18" name="Group 49"/>
          <p:cNvGrpSpPr/>
          <p:nvPr/>
        </p:nvGrpSpPr>
        <p:grpSpPr>
          <a:xfrm>
            <a:off x="4957442" y="1318904"/>
            <a:ext cx="613410" cy="1090953"/>
            <a:chOff x="7136492" y="3911604"/>
            <a:chExt cx="613410" cy="1090953"/>
          </a:xfrm>
        </p:grpSpPr>
        <p:pic>
          <p:nvPicPr>
            <p:cNvPr id="51" name="Picture 6"/>
            <p:cNvPicPr>
              <a:picLocks noChangeAspect="1" noChangeArrowheads="1"/>
            </p:cNvPicPr>
            <p:nvPr/>
          </p:nvPicPr>
          <p:blipFill>
            <a:blip r:embed="rId3" cstate="print"/>
            <a:srcRect/>
            <a:stretch>
              <a:fillRect/>
            </a:stretch>
          </p:blipFill>
          <p:spPr bwMode="auto">
            <a:xfrm>
              <a:off x="7136492" y="3911604"/>
              <a:ext cx="613410" cy="449580"/>
            </a:xfrm>
            <a:prstGeom prst="rect">
              <a:avLst/>
            </a:prstGeom>
            <a:noFill/>
            <a:ln w="9525">
              <a:noFill/>
              <a:miter lim="800000"/>
              <a:headEnd/>
              <a:tailEnd/>
            </a:ln>
          </p:spPr>
        </p:pic>
        <p:pic>
          <p:nvPicPr>
            <p:cNvPr id="52" name="Picture 7"/>
            <p:cNvPicPr>
              <a:picLocks noChangeAspect="1" noChangeArrowheads="1"/>
            </p:cNvPicPr>
            <p:nvPr/>
          </p:nvPicPr>
          <p:blipFill>
            <a:blip r:embed="rId4" cstate="print"/>
            <a:srcRect/>
            <a:stretch>
              <a:fillRect/>
            </a:stretch>
          </p:blipFill>
          <p:spPr bwMode="auto">
            <a:xfrm>
              <a:off x="7219360" y="4402482"/>
              <a:ext cx="447675" cy="600075"/>
            </a:xfrm>
            <a:prstGeom prst="rect">
              <a:avLst/>
            </a:prstGeom>
            <a:noFill/>
            <a:ln w="9525">
              <a:noFill/>
              <a:miter lim="800000"/>
              <a:headEnd/>
              <a:tailEnd/>
            </a:ln>
          </p:spPr>
        </p:pic>
      </p:grpSp>
      <p:grpSp>
        <p:nvGrpSpPr>
          <p:cNvPr id="19" name="Group 52"/>
          <p:cNvGrpSpPr/>
          <p:nvPr/>
        </p:nvGrpSpPr>
        <p:grpSpPr>
          <a:xfrm>
            <a:off x="2664165" y="1318904"/>
            <a:ext cx="613410" cy="1090953"/>
            <a:chOff x="7136492" y="3911604"/>
            <a:chExt cx="613410" cy="1090953"/>
          </a:xfrm>
        </p:grpSpPr>
        <p:pic>
          <p:nvPicPr>
            <p:cNvPr id="54" name="Picture 6"/>
            <p:cNvPicPr>
              <a:picLocks noChangeAspect="1" noChangeArrowheads="1"/>
            </p:cNvPicPr>
            <p:nvPr/>
          </p:nvPicPr>
          <p:blipFill>
            <a:blip r:embed="rId3" cstate="print"/>
            <a:srcRect/>
            <a:stretch>
              <a:fillRect/>
            </a:stretch>
          </p:blipFill>
          <p:spPr bwMode="auto">
            <a:xfrm>
              <a:off x="7136492" y="3911604"/>
              <a:ext cx="613410" cy="449580"/>
            </a:xfrm>
            <a:prstGeom prst="rect">
              <a:avLst/>
            </a:prstGeom>
            <a:noFill/>
            <a:ln w="9525">
              <a:noFill/>
              <a:miter lim="800000"/>
              <a:headEnd/>
              <a:tailEnd/>
            </a:ln>
          </p:spPr>
        </p:pic>
        <p:pic>
          <p:nvPicPr>
            <p:cNvPr id="55" name="Picture 7"/>
            <p:cNvPicPr>
              <a:picLocks noChangeAspect="1" noChangeArrowheads="1"/>
            </p:cNvPicPr>
            <p:nvPr/>
          </p:nvPicPr>
          <p:blipFill>
            <a:blip r:embed="rId4" cstate="print"/>
            <a:srcRect/>
            <a:stretch>
              <a:fillRect/>
            </a:stretch>
          </p:blipFill>
          <p:spPr bwMode="auto">
            <a:xfrm>
              <a:off x="7219360" y="4402482"/>
              <a:ext cx="447675" cy="600075"/>
            </a:xfrm>
            <a:prstGeom prst="rect">
              <a:avLst/>
            </a:prstGeom>
            <a:noFill/>
            <a:ln w="9525">
              <a:noFill/>
              <a:miter lim="800000"/>
              <a:headEnd/>
              <a:tailEnd/>
            </a:ln>
          </p:spPr>
        </p:pic>
      </p:grpSp>
      <p:sp>
        <p:nvSpPr>
          <p:cNvPr id="59" name="Rounded Rectangle 58"/>
          <p:cNvSpPr/>
          <p:nvPr/>
        </p:nvSpPr>
        <p:spPr>
          <a:xfrm>
            <a:off x="1192952" y="182485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Development</a:t>
            </a:r>
          </a:p>
        </p:txBody>
      </p:sp>
      <p:sp>
        <p:nvSpPr>
          <p:cNvPr id="60" name="Rounded Rectangle 59"/>
          <p:cNvSpPr/>
          <p:nvPr/>
        </p:nvSpPr>
        <p:spPr>
          <a:xfrm>
            <a:off x="417616" y="2525077"/>
            <a:ext cx="4513702" cy="12600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61" name="Rounded Rectangle 60"/>
          <p:cNvSpPr/>
          <p:nvPr/>
        </p:nvSpPr>
        <p:spPr>
          <a:xfrm>
            <a:off x="427516" y="3805602"/>
            <a:ext cx="6660000" cy="12600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62" name="Rounded Rectangle 61"/>
          <p:cNvSpPr/>
          <p:nvPr/>
        </p:nvSpPr>
        <p:spPr>
          <a:xfrm>
            <a:off x="437416" y="5086127"/>
            <a:ext cx="8856000" cy="12600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63" name="Rounded Rectangle 62"/>
          <p:cNvSpPr/>
          <p:nvPr/>
        </p:nvSpPr>
        <p:spPr>
          <a:xfrm>
            <a:off x="417614" y="1252477"/>
            <a:ext cx="648000" cy="1260000"/>
          </a:xfrm>
          <a:prstGeom prst="roundRect">
            <a:avLst>
              <a:gd name="adj" fmla="val 27663"/>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64" name="ZoneTexte 57"/>
          <p:cNvSpPr txBox="1"/>
          <p:nvPr/>
        </p:nvSpPr>
        <p:spPr>
          <a:xfrm>
            <a:off x="463141" y="1688292"/>
            <a:ext cx="532197" cy="307777"/>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sz="1400" b="1" dirty="0" smtClean="0">
                <a:solidFill>
                  <a:schemeClr val="accent4"/>
                </a:solidFill>
                <a:latin typeface="Calibri"/>
                <a:cs typeface="+mn-cs"/>
              </a:rPr>
              <a:t>Now</a:t>
            </a:r>
          </a:p>
        </p:txBody>
      </p:sp>
      <p:sp>
        <p:nvSpPr>
          <p:cNvPr id="70" name="Oval 69"/>
          <p:cNvSpPr/>
          <p:nvPr/>
        </p:nvSpPr>
        <p:spPr>
          <a:xfrm>
            <a:off x="3515095" y="1341077"/>
            <a:ext cx="1025238" cy="489715"/>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900" b="1" i="1" dirty="0" smtClean="0">
                <a:solidFill>
                  <a:schemeClr val="tx2">
                    <a:lumMod val="50000"/>
                  </a:schemeClr>
                </a:solidFill>
              </a:rPr>
              <a:t>570 </a:t>
            </a:r>
            <a:r>
              <a:rPr lang="fi-FI" sz="900" dirty="0" err="1" smtClean="0">
                <a:solidFill>
                  <a:schemeClr val="tx2">
                    <a:lumMod val="50000"/>
                  </a:schemeClr>
                </a:solidFill>
              </a:rPr>
              <a:t>deployments</a:t>
            </a:r>
            <a:r>
              <a:rPr lang="fi-FI" sz="900" dirty="0" smtClean="0">
                <a:solidFill>
                  <a:schemeClr val="tx2">
                    <a:lumMod val="50000"/>
                  </a:schemeClr>
                </a:solidFill>
              </a:rPr>
              <a:t> in 2014!</a:t>
            </a:r>
            <a:endParaRPr lang="fi-FI" sz="900" dirty="0" err="1" smtClean="0">
              <a:solidFill>
                <a:schemeClr val="tx2">
                  <a:lumMod val="50000"/>
                </a:schemeClr>
              </a:solidFill>
            </a:endParaRPr>
          </a:p>
        </p:txBody>
      </p:sp>
      <p:sp>
        <p:nvSpPr>
          <p:cNvPr id="65" name="Rectangle 64"/>
          <p:cNvSpPr/>
          <p:nvPr/>
        </p:nvSpPr>
        <p:spPr>
          <a:xfrm>
            <a:off x="3467595" y="1780359"/>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6" name="Rectangle 65"/>
          <p:cNvSpPr/>
          <p:nvPr/>
        </p:nvSpPr>
        <p:spPr>
          <a:xfrm>
            <a:off x="3578433" y="1882290"/>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7" name="Rectangle 66"/>
          <p:cNvSpPr/>
          <p:nvPr/>
        </p:nvSpPr>
        <p:spPr>
          <a:xfrm>
            <a:off x="3689271" y="1984221"/>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8" name="Rectangle 67"/>
          <p:cNvSpPr/>
          <p:nvPr/>
        </p:nvSpPr>
        <p:spPr>
          <a:xfrm>
            <a:off x="3800108" y="2086152"/>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9" name="Rectangle 68"/>
          <p:cNvSpPr/>
          <p:nvPr/>
        </p:nvSpPr>
        <p:spPr>
          <a:xfrm>
            <a:off x="3910945" y="2188084"/>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Success criteria of the solution include one cross-functional team, agile methods throughout the pipeline and high rate of automation</a:t>
            </a:r>
            <a:endParaRPr lang="fi-FI" sz="2400" dirty="0"/>
          </a:p>
        </p:txBody>
      </p:sp>
      <p:sp>
        <p:nvSpPr>
          <p:cNvPr id="5" name="Oval 4"/>
          <p:cNvSpPr/>
          <p:nvPr/>
        </p:nvSpPr>
        <p:spPr>
          <a:xfrm>
            <a:off x="1062718" y="3368507"/>
            <a:ext cx="1785099" cy="264050"/>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6" name="Oval 5"/>
          <p:cNvSpPr/>
          <p:nvPr/>
        </p:nvSpPr>
        <p:spPr bwMode="auto">
          <a:xfrm>
            <a:off x="868249" y="1472557"/>
            <a:ext cx="2113004" cy="2022392"/>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nvGrpSpPr>
          <p:cNvPr id="4" name="Group 6"/>
          <p:cNvGrpSpPr/>
          <p:nvPr/>
        </p:nvGrpSpPr>
        <p:grpSpPr>
          <a:xfrm>
            <a:off x="3849502" y="1496577"/>
            <a:ext cx="2160000" cy="2160000"/>
            <a:chOff x="1373422" y="2395567"/>
            <a:chExt cx="1224042" cy="1307322"/>
          </a:xfrm>
        </p:grpSpPr>
        <p:sp>
          <p:nvSpPr>
            <p:cNvPr id="8" name="Oval 7"/>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9" name="Oval 8"/>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7" name="Group 9"/>
          <p:cNvGrpSpPr>
            <a:grpSpLocks noChangeAspect="1"/>
          </p:cNvGrpSpPr>
          <p:nvPr/>
        </p:nvGrpSpPr>
        <p:grpSpPr>
          <a:xfrm>
            <a:off x="6877751" y="1496577"/>
            <a:ext cx="2160000" cy="2160000"/>
            <a:chOff x="1373422" y="2395567"/>
            <a:chExt cx="1224042" cy="1307322"/>
          </a:xfrm>
        </p:grpSpPr>
        <p:sp>
          <p:nvSpPr>
            <p:cNvPr id="11" name="Oval 1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 name="Oval 11"/>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0" name="Group 27"/>
          <p:cNvGrpSpPr>
            <a:grpSpLocks noChangeAspect="1"/>
          </p:cNvGrpSpPr>
          <p:nvPr/>
        </p:nvGrpSpPr>
        <p:grpSpPr bwMode="auto">
          <a:xfrm>
            <a:off x="4086145" y="1780509"/>
            <a:ext cx="1700888" cy="1520886"/>
            <a:chOff x="1282" y="898"/>
            <a:chExt cx="3194" cy="2856"/>
          </a:xfrm>
          <a:solidFill>
            <a:schemeClr val="bg1"/>
          </a:solidFill>
        </p:grpSpPr>
        <p:sp>
          <p:nvSpPr>
            <p:cNvPr id="18"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9"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sp>
        <p:nvSpPr>
          <p:cNvPr id="20" name="TextBox 19"/>
          <p:cNvSpPr txBox="1"/>
          <p:nvPr/>
        </p:nvSpPr>
        <p:spPr>
          <a:xfrm>
            <a:off x="883500" y="4038062"/>
            <a:ext cx="2124000" cy="1077218"/>
          </a:xfrm>
          <a:prstGeom prst="rect">
            <a:avLst/>
          </a:prstGeom>
          <a:noFill/>
        </p:spPr>
        <p:txBody>
          <a:bodyPr wrap="square" rtlCol="0">
            <a:spAutoFit/>
          </a:bodyPr>
          <a:lstStyle/>
          <a:p>
            <a:pPr marL="457200" indent="-457200" algn="ctr"/>
            <a:r>
              <a:rPr lang="en-GB" sz="1600" b="1" dirty="0" smtClean="0">
                <a:solidFill>
                  <a:schemeClr val="tx2">
                    <a:lumMod val="50000"/>
                  </a:schemeClr>
                </a:solidFill>
              </a:rPr>
              <a:t>One team</a:t>
            </a:r>
          </a:p>
          <a:p>
            <a:pPr marL="457200" indent="-457200" algn="ctr"/>
            <a:r>
              <a:rPr lang="en-GB" sz="1600" dirty="0" smtClean="0">
                <a:solidFill>
                  <a:schemeClr val="tx2">
                    <a:lumMod val="50000"/>
                  </a:schemeClr>
                </a:solidFill>
              </a:rPr>
              <a:t>No silos between </a:t>
            </a:r>
          </a:p>
          <a:p>
            <a:pPr marL="457200" indent="-457200" algn="ctr"/>
            <a:r>
              <a:rPr lang="en-GB" sz="1600" dirty="0" smtClean="0">
                <a:solidFill>
                  <a:schemeClr val="tx2">
                    <a:lumMod val="50000"/>
                  </a:schemeClr>
                </a:solidFill>
              </a:rPr>
              <a:t>Dev, Ops, Infra</a:t>
            </a:r>
          </a:p>
          <a:p>
            <a:pPr marL="457200" indent="-457200" algn="ctr"/>
            <a:r>
              <a:rPr lang="en-GB" sz="1600" dirty="0" smtClean="0">
                <a:solidFill>
                  <a:schemeClr val="tx2">
                    <a:lumMod val="50000"/>
                  </a:schemeClr>
                </a:solidFill>
              </a:rPr>
              <a:t> and Testing</a:t>
            </a:r>
          </a:p>
        </p:txBody>
      </p:sp>
      <p:sp>
        <p:nvSpPr>
          <p:cNvPr id="21" name="TextBox 20"/>
          <p:cNvSpPr txBox="1"/>
          <p:nvPr/>
        </p:nvSpPr>
        <p:spPr>
          <a:xfrm>
            <a:off x="3891000" y="4038062"/>
            <a:ext cx="2124000" cy="830997"/>
          </a:xfrm>
          <a:prstGeom prst="rect">
            <a:avLst/>
          </a:prstGeom>
          <a:noFill/>
        </p:spPr>
        <p:txBody>
          <a:bodyPr wrap="none" rtlCol="0">
            <a:spAutoFit/>
          </a:bodyPr>
          <a:lstStyle/>
          <a:p>
            <a:pPr algn="ctr"/>
            <a:r>
              <a:rPr lang="en-GB" sz="1600" b="1" dirty="0" smtClean="0">
                <a:solidFill>
                  <a:schemeClr val="tx2">
                    <a:lumMod val="50000"/>
                  </a:schemeClr>
                </a:solidFill>
              </a:rPr>
              <a:t>Agility</a:t>
            </a:r>
          </a:p>
          <a:p>
            <a:pPr algn="ctr"/>
            <a:r>
              <a:rPr lang="en-GB" sz="1600" dirty="0" smtClean="0">
                <a:solidFill>
                  <a:schemeClr val="tx2">
                    <a:lumMod val="50000"/>
                  </a:schemeClr>
                </a:solidFill>
              </a:rPr>
              <a:t>Build-Release-</a:t>
            </a:r>
            <a:br>
              <a:rPr lang="en-GB" sz="1600" dirty="0" smtClean="0">
                <a:solidFill>
                  <a:schemeClr val="tx2">
                    <a:lumMod val="50000"/>
                  </a:schemeClr>
                </a:solidFill>
              </a:rPr>
            </a:br>
            <a:r>
              <a:rPr lang="en-GB" sz="1600" dirty="0" smtClean="0">
                <a:solidFill>
                  <a:schemeClr val="tx2">
                    <a:lumMod val="50000"/>
                  </a:schemeClr>
                </a:solidFill>
              </a:rPr>
              <a:t>Run-Repeat</a:t>
            </a:r>
          </a:p>
        </p:txBody>
      </p:sp>
      <p:sp>
        <p:nvSpPr>
          <p:cNvPr id="22" name="TextBox 21"/>
          <p:cNvSpPr txBox="1"/>
          <p:nvPr/>
        </p:nvSpPr>
        <p:spPr>
          <a:xfrm>
            <a:off x="6898500" y="4038062"/>
            <a:ext cx="2124000" cy="1077218"/>
          </a:xfrm>
          <a:prstGeom prst="rect">
            <a:avLst/>
          </a:prstGeom>
          <a:noFill/>
        </p:spPr>
        <p:txBody>
          <a:bodyPr wrap="square" rtlCol="0">
            <a:spAutoFit/>
          </a:bodyPr>
          <a:lstStyle/>
          <a:p>
            <a:pPr algn="ctr"/>
            <a:r>
              <a:rPr lang="en-GB" sz="1600" b="1" dirty="0" smtClean="0">
                <a:solidFill>
                  <a:schemeClr val="tx2">
                    <a:lumMod val="50000"/>
                  </a:schemeClr>
                </a:solidFill>
              </a:rPr>
              <a:t>Automation</a:t>
            </a:r>
          </a:p>
          <a:p>
            <a:pPr algn="ctr"/>
            <a:r>
              <a:rPr lang="en-GB" sz="1600" dirty="0" smtClean="0">
                <a:solidFill>
                  <a:schemeClr val="tx2">
                    <a:lumMod val="50000"/>
                  </a:schemeClr>
                </a:solidFill>
              </a:rPr>
              <a:t>Automated testing and integrated toolsets</a:t>
            </a:r>
            <a:endParaRPr lang="en-GB" sz="1600" dirty="0" smtClean="0">
              <a:solidFill>
                <a:schemeClr val="tx2">
                  <a:lumMod val="50000"/>
                </a:schemeClr>
              </a:solidFill>
            </a:endParaRPr>
          </a:p>
        </p:txBody>
      </p:sp>
      <p:sp>
        <p:nvSpPr>
          <p:cNvPr id="64" name="TextBox 63"/>
          <p:cNvSpPr txBox="1"/>
          <p:nvPr/>
        </p:nvSpPr>
        <p:spPr>
          <a:xfrm>
            <a:off x="478500" y="5063089"/>
            <a:ext cx="2664000" cy="738664"/>
          </a:xfrm>
          <a:prstGeom prst="rect">
            <a:avLst/>
          </a:prstGeom>
          <a:noFill/>
        </p:spPr>
        <p:txBody>
          <a:bodyPr wrap="square" rtlCol="0">
            <a:spAutoFit/>
          </a:bodyPr>
          <a:lstStyle/>
          <a:p>
            <a:pPr algn="ctr"/>
            <a:r>
              <a:rPr lang="en-GB" sz="1400" b="1" dirty="0" smtClean="0">
                <a:solidFill>
                  <a:schemeClr val="accent2"/>
                </a:solidFill>
              </a:rPr>
              <a:t>Means: Combined AD/AM/IS team that takes care of all SOK </a:t>
            </a:r>
            <a:r>
              <a:rPr lang="en-GB" sz="1400" b="1" dirty="0" err="1" smtClean="0">
                <a:solidFill>
                  <a:schemeClr val="accent2"/>
                </a:solidFill>
              </a:rPr>
              <a:t>Kemy</a:t>
            </a:r>
            <a:r>
              <a:rPr lang="en-GB" sz="1400" b="1" dirty="0" smtClean="0">
                <a:solidFill>
                  <a:schemeClr val="accent2"/>
                </a:solidFill>
              </a:rPr>
              <a:t> systems</a:t>
            </a:r>
            <a:endParaRPr lang="en-GB" sz="1400" dirty="0" smtClean="0">
              <a:solidFill>
                <a:schemeClr val="accent2"/>
              </a:solidFill>
            </a:endParaRPr>
          </a:p>
        </p:txBody>
      </p:sp>
      <p:sp>
        <p:nvSpPr>
          <p:cNvPr id="65" name="TextBox 64"/>
          <p:cNvSpPr txBox="1"/>
          <p:nvPr/>
        </p:nvSpPr>
        <p:spPr>
          <a:xfrm>
            <a:off x="3636036" y="5063089"/>
            <a:ext cx="2664000" cy="954107"/>
          </a:xfrm>
          <a:prstGeom prst="rect">
            <a:avLst/>
          </a:prstGeom>
          <a:noFill/>
        </p:spPr>
        <p:txBody>
          <a:bodyPr wrap="square" rtlCol="0">
            <a:spAutoFit/>
          </a:bodyPr>
          <a:lstStyle/>
          <a:p>
            <a:pPr algn="ctr"/>
            <a:r>
              <a:rPr lang="en-GB" sz="1400" b="1" dirty="0" smtClean="0">
                <a:solidFill>
                  <a:schemeClr val="accent2"/>
                </a:solidFill>
              </a:rPr>
              <a:t>Means: Agile development and continuous deployment </a:t>
            </a:r>
            <a:r>
              <a:rPr lang="en-GB" sz="1400" b="1" dirty="0" smtClean="0">
                <a:solidFill>
                  <a:schemeClr val="accent2"/>
                </a:solidFill>
              </a:rPr>
              <a:t>combined </a:t>
            </a:r>
            <a:r>
              <a:rPr lang="en-GB" sz="1400" b="1" dirty="0" smtClean="0">
                <a:solidFill>
                  <a:schemeClr val="accent2"/>
                </a:solidFill>
              </a:rPr>
              <a:t>with dynamic capacity</a:t>
            </a:r>
            <a:endParaRPr lang="en-GB" sz="1400" dirty="0" smtClean="0">
              <a:solidFill>
                <a:schemeClr val="accent2"/>
              </a:solidFill>
            </a:endParaRPr>
          </a:p>
        </p:txBody>
      </p:sp>
      <p:sp>
        <p:nvSpPr>
          <p:cNvPr id="66" name="TextBox 65"/>
          <p:cNvSpPr txBox="1"/>
          <p:nvPr/>
        </p:nvSpPr>
        <p:spPr>
          <a:xfrm>
            <a:off x="6763500" y="5170811"/>
            <a:ext cx="2664000" cy="954107"/>
          </a:xfrm>
          <a:prstGeom prst="rect">
            <a:avLst/>
          </a:prstGeom>
          <a:noFill/>
        </p:spPr>
        <p:txBody>
          <a:bodyPr wrap="square" rtlCol="0">
            <a:spAutoFit/>
          </a:bodyPr>
          <a:lstStyle/>
          <a:p>
            <a:pPr algn="ctr"/>
            <a:r>
              <a:rPr lang="en-GB" sz="1400" b="1" dirty="0" smtClean="0">
                <a:solidFill>
                  <a:schemeClr val="accent2"/>
                </a:solidFill>
              </a:rPr>
              <a:t>Means: Automation everywhere supported by PaaS, IaaS and Best of Breed solution</a:t>
            </a:r>
            <a:endParaRPr lang="en-GB" sz="1400" dirty="0" smtClean="0">
              <a:solidFill>
                <a:schemeClr val="accent2"/>
              </a:solidFill>
            </a:endParaRPr>
          </a:p>
        </p:txBody>
      </p:sp>
      <p:grpSp>
        <p:nvGrpSpPr>
          <p:cNvPr id="13" name="Groupe 659"/>
          <p:cNvGrpSpPr>
            <a:grpSpLocks noChangeAspect="1"/>
          </p:cNvGrpSpPr>
          <p:nvPr/>
        </p:nvGrpSpPr>
        <p:grpSpPr>
          <a:xfrm>
            <a:off x="1294685" y="1873779"/>
            <a:ext cx="1309226" cy="1191847"/>
            <a:chOff x="5997576" y="1749426"/>
            <a:chExt cx="460375" cy="419100"/>
          </a:xfrm>
        </p:grpSpPr>
        <p:sp>
          <p:nvSpPr>
            <p:cNvPr id="78"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9"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0"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1"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6"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7"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4" name="Groupe 275"/>
          <p:cNvGrpSpPr/>
          <p:nvPr/>
        </p:nvGrpSpPr>
        <p:grpSpPr>
          <a:xfrm>
            <a:off x="4558434" y="2159075"/>
            <a:ext cx="737960" cy="733384"/>
            <a:chOff x="485775" y="2794001"/>
            <a:chExt cx="346076" cy="388938"/>
          </a:xfrm>
        </p:grpSpPr>
        <p:sp>
          <p:nvSpPr>
            <p:cNvPr id="8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5" name="Groupe 564"/>
          <p:cNvGrpSpPr/>
          <p:nvPr/>
        </p:nvGrpSpPr>
        <p:grpSpPr>
          <a:xfrm>
            <a:off x="7283419" y="1900327"/>
            <a:ext cx="1287831" cy="1168677"/>
            <a:chOff x="2917826" y="947738"/>
            <a:chExt cx="331788" cy="292101"/>
          </a:xfrm>
        </p:grpSpPr>
        <p:sp>
          <p:nvSpPr>
            <p:cNvPr id="102"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3" name="Oval 123"/>
            <p:cNvSpPr>
              <a:spLocks noChangeArrowheads="1"/>
            </p:cNvSpPr>
            <p:nvPr/>
          </p:nvSpPr>
          <p:spPr bwMode="auto">
            <a:xfrm>
              <a:off x="2990851" y="1108076"/>
              <a:ext cx="57150" cy="5873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4" name="Oval 124"/>
            <p:cNvSpPr>
              <a:spLocks noChangeArrowheads="1"/>
            </p:cNvSpPr>
            <p:nvPr/>
          </p:nvSpPr>
          <p:spPr bwMode="auto">
            <a:xfrm>
              <a:off x="3105151" y="1003301"/>
              <a:ext cx="53975" cy="5238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5"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6"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3"/>
          <p:cNvGrpSpPr>
            <a:grpSpLocks noChangeAspect="1"/>
          </p:cNvGrpSpPr>
          <p:nvPr/>
        </p:nvGrpSpPr>
        <p:grpSpPr>
          <a:xfrm>
            <a:off x="956742" y="3785034"/>
            <a:ext cx="1143919" cy="1158727"/>
            <a:chOff x="1430312" y="2407455"/>
            <a:chExt cx="1224042" cy="1295434"/>
          </a:xfrm>
        </p:grpSpPr>
        <p:sp>
          <p:nvSpPr>
            <p:cNvPr id="137" name="Oval 13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8" name="Oval 137"/>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33" name="Group 3"/>
          <p:cNvGrpSpPr>
            <a:grpSpLocks noChangeAspect="1"/>
          </p:cNvGrpSpPr>
          <p:nvPr/>
        </p:nvGrpSpPr>
        <p:grpSpPr>
          <a:xfrm>
            <a:off x="7575479" y="3777173"/>
            <a:ext cx="1172121" cy="1198191"/>
            <a:chOff x="1373422" y="2395567"/>
            <a:chExt cx="1224042" cy="1307322"/>
          </a:xfrm>
        </p:grpSpPr>
        <p:sp>
          <p:nvSpPr>
            <p:cNvPr id="134" name="Oval 133"/>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5" name="Oval 134"/>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30" name="Group 3"/>
          <p:cNvGrpSpPr>
            <a:grpSpLocks noChangeAspect="1"/>
          </p:cNvGrpSpPr>
          <p:nvPr/>
        </p:nvGrpSpPr>
        <p:grpSpPr>
          <a:xfrm>
            <a:off x="5719582" y="3787806"/>
            <a:ext cx="1143919" cy="1158727"/>
            <a:chOff x="1430312" y="2407455"/>
            <a:chExt cx="1224042" cy="1295434"/>
          </a:xfrm>
        </p:grpSpPr>
        <p:sp>
          <p:nvSpPr>
            <p:cNvPr id="131" name="Oval 13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2" name="Oval 131"/>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24" name="Group 3"/>
          <p:cNvGrpSpPr>
            <a:grpSpLocks noChangeAspect="1"/>
          </p:cNvGrpSpPr>
          <p:nvPr/>
        </p:nvGrpSpPr>
        <p:grpSpPr>
          <a:xfrm>
            <a:off x="3381267" y="3743941"/>
            <a:ext cx="1182884" cy="1209193"/>
            <a:chOff x="1373422" y="2395567"/>
            <a:chExt cx="1224042" cy="1307322"/>
          </a:xfrm>
        </p:grpSpPr>
        <p:sp>
          <p:nvSpPr>
            <p:cNvPr id="125" name="Oval 12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6" name="Oval 12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sp>
        <p:nvSpPr>
          <p:cNvPr id="222" name="Oval 221"/>
          <p:cNvSpPr/>
          <p:nvPr/>
        </p:nvSpPr>
        <p:spPr>
          <a:xfrm>
            <a:off x="332631" y="3889253"/>
            <a:ext cx="9153554" cy="2921330"/>
          </a:xfrm>
          <a:prstGeom prst="ellipse">
            <a:avLst/>
          </a:prstGeom>
          <a:no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The application lifecycle from business to operations</a:t>
            </a:r>
            <a:endParaRPr lang="en-US" dirty="0"/>
          </a:p>
        </p:txBody>
      </p:sp>
      <p:sp>
        <p:nvSpPr>
          <p:cNvPr id="3" name="Content Placeholder 2"/>
          <p:cNvSpPr>
            <a:spLocks noGrp="1"/>
          </p:cNvSpPr>
          <p:nvPr>
            <p:ph idx="1"/>
          </p:nvPr>
        </p:nvSpPr>
        <p:spPr>
          <a:xfrm>
            <a:off x="3203597" y="6456618"/>
            <a:ext cx="3250254" cy="352931"/>
          </a:xfrm>
        </p:spPr>
        <p:txBody>
          <a:bodyPr/>
          <a:lstStyle/>
          <a:p>
            <a:pPr>
              <a:buNone/>
            </a:pPr>
            <a:r>
              <a:rPr lang="en-US" sz="1800" b="1" dirty="0" smtClean="0"/>
              <a:t>From silos to one pipeline</a:t>
            </a:r>
            <a:endParaRPr lang="en-US" sz="1800" b="1" dirty="0"/>
          </a:p>
        </p:txBody>
      </p:sp>
      <p:pic>
        <p:nvPicPr>
          <p:cNvPr id="291850" name="Picture 10"/>
          <p:cNvPicPr>
            <a:picLocks noChangeAspect="1" noChangeArrowheads="1"/>
          </p:cNvPicPr>
          <p:nvPr/>
        </p:nvPicPr>
        <p:blipFill>
          <a:blip r:embed="rId2" cstate="print"/>
          <a:srcRect/>
          <a:stretch>
            <a:fillRect/>
          </a:stretch>
        </p:blipFill>
        <p:spPr bwMode="auto">
          <a:xfrm>
            <a:off x="3688751" y="1547661"/>
            <a:ext cx="2297313" cy="1650213"/>
          </a:xfrm>
          <a:prstGeom prst="rect">
            <a:avLst/>
          </a:prstGeom>
          <a:noFill/>
          <a:ln w="9525">
            <a:noFill/>
            <a:miter lim="800000"/>
            <a:headEnd/>
            <a:tailEnd/>
          </a:ln>
          <a:effectLst/>
        </p:spPr>
      </p:pic>
      <p:grpSp>
        <p:nvGrpSpPr>
          <p:cNvPr id="4" name="Group 35"/>
          <p:cNvGrpSpPr/>
          <p:nvPr/>
        </p:nvGrpSpPr>
        <p:grpSpPr>
          <a:xfrm>
            <a:off x="255152" y="4881458"/>
            <a:ext cx="9526137" cy="532258"/>
            <a:chOff x="255152" y="4817660"/>
            <a:chExt cx="9526137" cy="532258"/>
          </a:xfrm>
        </p:grpSpPr>
        <p:sp>
          <p:nvSpPr>
            <p:cNvPr id="21" name="Right Arrow 20"/>
            <p:cNvSpPr/>
            <p:nvPr/>
          </p:nvSpPr>
          <p:spPr>
            <a:xfrm>
              <a:off x="2470224" y="5013302"/>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2" name="Right Arrow 21"/>
            <p:cNvSpPr/>
            <p:nvPr/>
          </p:nvSpPr>
          <p:spPr>
            <a:xfrm>
              <a:off x="5215744" y="5015574"/>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3" name="Right Arrow 22"/>
            <p:cNvSpPr/>
            <p:nvPr/>
          </p:nvSpPr>
          <p:spPr>
            <a:xfrm>
              <a:off x="7005904" y="5017846"/>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0" name="Rounded Rectangle 29"/>
            <p:cNvSpPr/>
            <p:nvPr/>
          </p:nvSpPr>
          <p:spPr>
            <a:xfrm>
              <a:off x="255152" y="4817660"/>
              <a:ext cx="9526137" cy="532258"/>
            </a:xfrm>
            <a:prstGeom prst="roundRect">
              <a:avLst/>
            </a:prstGeom>
            <a:noFill/>
            <a:ln w="31750" cmpd="sng">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800" b="1" dirty="0" smtClean="0">
                  <a:ln w="17780" cmpd="sng">
                    <a:solidFill>
                      <a:schemeClr val="bg1"/>
                    </a:solidFill>
                    <a:prstDash val="solid"/>
                    <a:miter lim="800000"/>
                  </a:ln>
                  <a:solidFill>
                    <a:schemeClr val="tx1"/>
                  </a:solidFill>
                </a:rPr>
                <a:t>Business      Development     Testing     Operations</a:t>
              </a:r>
            </a:p>
          </p:txBody>
        </p:sp>
      </p:grpSp>
      <p:cxnSp>
        <p:nvCxnSpPr>
          <p:cNvPr id="46" name="Straight Connector 45"/>
          <p:cNvCxnSpPr/>
          <p:nvPr/>
        </p:nvCxnSpPr>
        <p:spPr>
          <a:xfrm flipH="1">
            <a:off x="1678676" y="3197874"/>
            <a:ext cx="229177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480179" y="3197874"/>
            <a:ext cx="965466"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970081" y="3170431"/>
            <a:ext cx="143270" cy="164722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15995" y="3197874"/>
            <a:ext cx="282278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24" name="Picture 6" descr="D:\Mes Documents\00-Corporate Identity - CMS 2012\Images in CMS\VIG Site Images\Graph_example5.jpg"/>
          <p:cNvPicPr>
            <a:picLocks noChangeAspect="1" noChangeArrowheads="1"/>
          </p:cNvPicPr>
          <p:nvPr/>
        </p:nvPicPr>
        <p:blipFill>
          <a:blip r:embed="rId3" cstate="print"/>
          <a:srcRect/>
          <a:stretch>
            <a:fillRect/>
          </a:stretch>
        </p:blipFill>
        <p:spPr bwMode="auto">
          <a:xfrm>
            <a:off x="116566" y="1672185"/>
            <a:ext cx="3158646" cy="967143"/>
          </a:xfrm>
          <a:prstGeom prst="rect">
            <a:avLst/>
          </a:prstGeom>
          <a:noFill/>
        </p:spPr>
      </p:pic>
      <p:sp>
        <p:nvSpPr>
          <p:cNvPr id="27" name="Curved Right Arrow 26"/>
          <p:cNvSpPr/>
          <p:nvPr/>
        </p:nvSpPr>
        <p:spPr>
          <a:xfrm>
            <a:off x="83160" y="4819781"/>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err="1" smtClean="0">
              <a:solidFill>
                <a:schemeClr val="tx1"/>
              </a:solidFill>
            </a:endParaRPr>
          </a:p>
        </p:txBody>
      </p:sp>
      <p:sp>
        <p:nvSpPr>
          <p:cNvPr id="28" name="Curved Right Arrow 27"/>
          <p:cNvSpPr/>
          <p:nvPr/>
        </p:nvSpPr>
        <p:spPr>
          <a:xfrm rot="10800000">
            <a:off x="9486185" y="4795298"/>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000" dirty="0" err="1" smtClean="0">
              <a:solidFill>
                <a:schemeClr val="tx1"/>
              </a:solidFill>
            </a:endParaRPr>
          </a:p>
        </p:txBody>
      </p:sp>
      <p:pic>
        <p:nvPicPr>
          <p:cNvPr id="29" name="Picture 28" descr="AppDy_Logo_Black_RGB.png"/>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3637654" y="1273593"/>
            <a:ext cx="2387420" cy="238742"/>
          </a:xfrm>
          <a:prstGeom prst="rect">
            <a:avLst/>
          </a:prstGeom>
        </p:spPr>
      </p:pic>
      <p:grpSp>
        <p:nvGrpSpPr>
          <p:cNvPr id="5" name="Groupe 380"/>
          <p:cNvGrpSpPr/>
          <p:nvPr/>
        </p:nvGrpSpPr>
        <p:grpSpPr>
          <a:xfrm>
            <a:off x="8253348" y="2235999"/>
            <a:ext cx="494252" cy="500319"/>
            <a:chOff x="1993901" y="3494088"/>
            <a:chExt cx="271463" cy="273050"/>
          </a:xfrm>
        </p:grpSpPr>
        <p:sp>
          <p:nvSpPr>
            <p:cNvPr id="39" name="Freeform 368"/>
            <p:cNvSpPr>
              <a:spLocks/>
            </p:cNvSpPr>
            <p:nvPr/>
          </p:nvSpPr>
          <p:spPr bwMode="auto">
            <a:xfrm>
              <a:off x="1993901" y="3494088"/>
              <a:ext cx="271463" cy="273050"/>
            </a:xfrm>
            <a:custGeom>
              <a:avLst/>
              <a:gdLst/>
              <a:ahLst/>
              <a:cxnLst>
                <a:cxn ang="0">
                  <a:pos x="60" y="121"/>
                </a:cxn>
                <a:cxn ang="0">
                  <a:pos x="0" y="61"/>
                </a:cxn>
                <a:cxn ang="0">
                  <a:pos x="60" y="0"/>
                </a:cxn>
                <a:cxn ang="0">
                  <a:pos x="121" y="61"/>
                </a:cxn>
                <a:cxn ang="0">
                  <a:pos x="88" y="115"/>
                </a:cxn>
              </a:cxnLst>
              <a:rect l="0" t="0" r="r" b="b"/>
              <a:pathLst>
                <a:path w="121" h="121">
                  <a:moveTo>
                    <a:pt x="60" y="121"/>
                  </a:moveTo>
                  <a:cubicBezTo>
                    <a:pt x="27" y="121"/>
                    <a:pt x="0" y="94"/>
                    <a:pt x="0" y="61"/>
                  </a:cubicBezTo>
                  <a:cubicBezTo>
                    <a:pt x="0" y="27"/>
                    <a:pt x="27" y="0"/>
                    <a:pt x="60" y="0"/>
                  </a:cubicBezTo>
                  <a:cubicBezTo>
                    <a:pt x="94" y="0"/>
                    <a:pt x="121" y="27"/>
                    <a:pt x="121" y="61"/>
                  </a:cubicBezTo>
                  <a:cubicBezTo>
                    <a:pt x="121" y="84"/>
                    <a:pt x="107" y="105"/>
                    <a:pt x="88" y="11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9"/>
            <p:cNvSpPr>
              <a:spLocks noChangeShapeType="1"/>
            </p:cNvSpPr>
            <p:nvPr/>
          </p:nvSpPr>
          <p:spPr bwMode="auto">
            <a:xfrm>
              <a:off x="2128838" y="3494088"/>
              <a:ext cx="1588" cy="2381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0"/>
            <p:cNvSpPr>
              <a:spLocks noChangeShapeType="1"/>
            </p:cNvSpPr>
            <p:nvPr/>
          </p:nvSpPr>
          <p:spPr bwMode="auto">
            <a:xfrm>
              <a:off x="199390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71"/>
            <p:cNvSpPr>
              <a:spLocks noChangeShapeType="1"/>
            </p:cNvSpPr>
            <p:nvPr/>
          </p:nvSpPr>
          <p:spPr bwMode="auto">
            <a:xfrm flipV="1">
              <a:off x="2128838" y="3741738"/>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2"/>
            <p:cNvSpPr>
              <a:spLocks noChangeShapeType="1"/>
            </p:cNvSpPr>
            <p:nvPr/>
          </p:nvSpPr>
          <p:spPr bwMode="auto">
            <a:xfrm flipH="1">
              <a:off x="224155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3"/>
            <p:cNvSpPr>
              <a:spLocks/>
            </p:cNvSpPr>
            <p:nvPr/>
          </p:nvSpPr>
          <p:spPr bwMode="auto">
            <a:xfrm>
              <a:off x="2076451" y="3541713"/>
              <a:ext cx="106363" cy="87313"/>
            </a:xfrm>
            <a:custGeom>
              <a:avLst/>
              <a:gdLst/>
              <a:ahLst/>
              <a:cxnLst>
                <a:cxn ang="0">
                  <a:pos x="0" y="0"/>
                </a:cxn>
                <a:cxn ang="0">
                  <a:pos x="33" y="55"/>
                </a:cxn>
                <a:cxn ang="0">
                  <a:pos x="67" y="55"/>
                </a:cxn>
              </a:cxnLst>
              <a:rect l="0" t="0" r="r" b="b"/>
              <a:pathLst>
                <a:path w="67" h="55">
                  <a:moveTo>
                    <a:pt x="0" y="0"/>
                  </a:moveTo>
                  <a:lnTo>
                    <a:pt x="33" y="55"/>
                  </a:lnTo>
                  <a:lnTo>
                    <a:pt x="67" y="55"/>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0" name="Content Placeholder 2"/>
          <p:cNvSpPr txBox="1">
            <a:spLocks/>
          </p:cNvSpPr>
          <p:nvPr/>
        </p:nvSpPr>
        <p:spPr>
          <a:xfrm>
            <a:off x="131012" y="2578341"/>
            <a:ext cx="325025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Minimum viable product</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
        <p:nvSpPr>
          <p:cNvPr id="51" name="Content Placeholder 2"/>
          <p:cNvSpPr txBox="1">
            <a:spLocks/>
          </p:cNvSpPr>
          <p:nvPr/>
        </p:nvSpPr>
        <p:spPr>
          <a:xfrm>
            <a:off x="7799951" y="2817500"/>
            <a:ext cx="168623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Rapid</a:t>
            </a:r>
            <a:r>
              <a:rPr kumimoji="0" lang="en-US" b="0" i="0" u="none" strike="noStrike" kern="1200" cap="none" spc="0" normalizeH="0" noProof="0" dirty="0" smtClean="0">
                <a:ln>
                  <a:noFill/>
                </a:ln>
                <a:solidFill>
                  <a:schemeClr val="tx2">
                    <a:lumMod val="50000"/>
                  </a:schemeClr>
                </a:solidFill>
                <a:effectLst/>
                <a:uLnTx/>
                <a:uFillTx/>
                <a:latin typeface="+mn-lt"/>
                <a:ea typeface="+mn-ea"/>
                <a:cs typeface="+mn-cs"/>
              </a:rPr>
              <a:t> </a:t>
            </a: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time to value</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grpSp>
        <p:nvGrpSpPr>
          <p:cNvPr id="6" name="Groupe 341"/>
          <p:cNvGrpSpPr>
            <a:grpSpLocks noChangeAspect="1"/>
          </p:cNvGrpSpPr>
          <p:nvPr/>
        </p:nvGrpSpPr>
        <p:grpSpPr>
          <a:xfrm>
            <a:off x="5836777" y="4044447"/>
            <a:ext cx="946656" cy="597021"/>
            <a:chOff x="3967163" y="2006600"/>
            <a:chExt cx="455613" cy="287338"/>
          </a:xfrm>
          <a:solidFill>
            <a:schemeClr val="bg1"/>
          </a:solidFill>
        </p:grpSpPr>
        <p:sp>
          <p:nvSpPr>
            <p:cNvPr id="53"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Rectangle 497"/>
          <p:cNvSpPr>
            <a:spLocks noChangeArrowheads="1"/>
          </p:cNvSpPr>
          <p:nvPr/>
        </p:nvSpPr>
        <p:spPr bwMode="auto">
          <a:xfrm>
            <a:off x="6767255" y="2821676"/>
            <a:ext cx="1038747"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1A171B"/>
                </a:solidFill>
                <a:cs typeface="Arial" pitchFamily="34" charset="0"/>
              </a:rPr>
              <a:t>Right time</a:t>
            </a:r>
            <a:endParaRPr kumimoji="0" lang="en-US" b="0" i="0" u="none" strike="noStrike" cap="none" normalizeH="0" baseline="0" dirty="0" smtClean="0">
              <a:ln>
                <a:noFill/>
              </a:ln>
              <a:solidFill>
                <a:srgbClr val="1A171B"/>
              </a:solidFill>
              <a:effectLst/>
              <a:cs typeface="Arial" pitchFamily="34" charset="0"/>
            </a:endParaRPr>
          </a:p>
        </p:txBody>
      </p:sp>
      <p:grpSp>
        <p:nvGrpSpPr>
          <p:cNvPr id="7" name="Groupe 174"/>
          <p:cNvGrpSpPr/>
          <p:nvPr/>
        </p:nvGrpSpPr>
        <p:grpSpPr>
          <a:xfrm>
            <a:off x="3533855" y="3859477"/>
            <a:ext cx="858625" cy="884251"/>
            <a:chOff x="4683950" y="3954463"/>
            <a:chExt cx="316675" cy="311150"/>
          </a:xfrm>
          <a:solidFill>
            <a:schemeClr val="bg1"/>
          </a:solidFill>
        </p:grpSpPr>
        <p:sp>
          <p:nvSpPr>
            <p:cNvPr id="64"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7"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8"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9"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0"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1"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2"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3"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4" name="Line 637"/>
            <p:cNvSpPr>
              <a:spLocks noChangeShapeType="1"/>
            </p:cNvSpPr>
            <p:nvPr/>
          </p:nvSpPr>
          <p:spPr bwMode="auto">
            <a:xfrm>
              <a:off x="4713288" y="4194175"/>
              <a:ext cx="1588" cy="1588"/>
            </a:xfrm>
            <a:prstGeom prst="line">
              <a:avLst/>
            </a:pr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5"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6" name="Oval 639"/>
            <p:cNvSpPr>
              <a:spLocks noChangeArrowheads="1"/>
            </p:cNvSpPr>
            <p:nvPr/>
          </p:nvSpPr>
          <p:spPr bwMode="auto">
            <a:xfrm>
              <a:off x="4784725" y="4108450"/>
              <a:ext cx="36513" cy="38100"/>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7" name="Oval 640"/>
            <p:cNvSpPr>
              <a:spLocks noChangeArrowheads="1"/>
            </p:cNvSpPr>
            <p:nvPr/>
          </p:nvSpPr>
          <p:spPr bwMode="auto">
            <a:xfrm>
              <a:off x="4856163" y="4043363"/>
              <a:ext cx="34925" cy="33338"/>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8"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9"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8" name="Groupe 564"/>
          <p:cNvGrpSpPr/>
          <p:nvPr/>
        </p:nvGrpSpPr>
        <p:grpSpPr>
          <a:xfrm>
            <a:off x="7767677" y="3984728"/>
            <a:ext cx="768240" cy="577122"/>
            <a:chOff x="2917826" y="947738"/>
            <a:chExt cx="331788" cy="292101"/>
          </a:xfrm>
          <a:solidFill>
            <a:schemeClr val="bg1"/>
          </a:solidFill>
        </p:grpSpPr>
        <p:sp>
          <p:nvSpPr>
            <p:cNvPr id="81"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Oval 123"/>
            <p:cNvSpPr>
              <a:spLocks noChangeArrowheads="1"/>
            </p:cNvSpPr>
            <p:nvPr/>
          </p:nvSpPr>
          <p:spPr bwMode="auto">
            <a:xfrm>
              <a:off x="2990851" y="1108076"/>
              <a:ext cx="57150" cy="5873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Oval 124"/>
            <p:cNvSpPr>
              <a:spLocks noChangeArrowheads="1"/>
            </p:cNvSpPr>
            <p:nvPr/>
          </p:nvSpPr>
          <p:spPr bwMode="auto">
            <a:xfrm>
              <a:off x="3105151" y="1003301"/>
              <a:ext cx="53975" cy="5238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2" name="Rectangle 90"/>
          <p:cNvSpPr>
            <a:spLocks noChangeArrowheads="1"/>
          </p:cNvSpPr>
          <p:nvPr/>
        </p:nvSpPr>
        <p:spPr bwMode="auto">
          <a:xfrm>
            <a:off x="7191770" y="1798410"/>
            <a:ext cx="124393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rgbClr val="1A171B"/>
                </a:solidFill>
                <a:effectLst/>
                <a:cs typeface="Arial" pitchFamily="34" charset="0"/>
              </a:rPr>
              <a:t>Cost</a:t>
            </a:r>
            <a:r>
              <a:rPr kumimoji="0" lang="fr-FR" b="0" i="0" u="none" strike="noStrike" cap="none" normalizeH="0" baseline="0" dirty="0" smtClean="0">
                <a:ln>
                  <a:noFill/>
                </a:ln>
                <a:solidFill>
                  <a:srgbClr val="1A171B"/>
                </a:solidFill>
                <a:effectLst/>
                <a:cs typeface="Arial" pitchFamily="34" charset="0"/>
              </a:rPr>
              <a:t> </a:t>
            </a:r>
            <a:r>
              <a:rPr kumimoji="0" lang="fr-FR" b="0" i="0" u="none" strike="noStrike" cap="none" normalizeH="0" baseline="0" dirty="0" err="1" smtClean="0">
                <a:ln>
                  <a:noFill/>
                </a:ln>
                <a:solidFill>
                  <a:srgbClr val="1A171B"/>
                </a:solidFill>
                <a:effectLst/>
                <a:cs typeface="Arial" pitchFamily="34" charset="0"/>
              </a:rPr>
              <a:t>Saving</a:t>
            </a:r>
            <a:endParaRPr kumimoji="0" lang="fr-FR" b="0" i="0" u="none" strike="noStrike" cap="none" normalizeH="0" baseline="0" dirty="0" smtClean="0">
              <a:ln>
                <a:noFill/>
              </a:ln>
              <a:solidFill>
                <a:schemeClr val="tx1"/>
              </a:solidFill>
              <a:effectLst/>
              <a:cs typeface="Arial" pitchFamily="34" charset="0"/>
            </a:endParaRPr>
          </a:p>
        </p:txBody>
      </p:sp>
      <p:grpSp>
        <p:nvGrpSpPr>
          <p:cNvPr id="9" name="Groupe 459"/>
          <p:cNvGrpSpPr/>
          <p:nvPr/>
        </p:nvGrpSpPr>
        <p:grpSpPr>
          <a:xfrm>
            <a:off x="7467301" y="1211283"/>
            <a:ext cx="555034" cy="562302"/>
            <a:chOff x="2079626" y="690561"/>
            <a:chExt cx="342900" cy="306388"/>
          </a:xfrm>
        </p:grpSpPr>
        <p:sp>
          <p:nvSpPr>
            <p:cNvPr id="94"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5"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6"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7"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8"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659"/>
          <p:cNvGrpSpPr/>
          <p:nvPr/>
        </p:nvGrpSpPr>
        <p:grpSpPr>
          <a:xfrm>
            <a:off x="1678675" y="5403238"/>
            <a:ext cx="1397034" cy="1021314"/>
            <a:chOff x="5997576" y="1749426"/>
            <a:chExt cx="460375" cy="419100"/>
          </a:xfrm>
          <a:solidFill>
            <a:schemeClr val="bg1"/>
          </a:solidFill>
        </p:grpSpPr>
        <p:sp>
          <p:nvSpPr>
            <p:cNvPr id="224"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5"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6"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7"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8"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9"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0"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1"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2"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3"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1" name="Groupe 659"/>
          <p:cNvGrpSpPr/>
          <p:nvPr/>
        </p:nvGrpSpPr>
        <p:grpSpPr>
          <a:xfrm>
            <a:off x="3970453" y="5392707"/>
            <a:ext cx="1397034" cy="1021314"/>
            <a:chOff x="5997576" y="1749426"/>
            <a:chExt cx="460375" cy="419100"/>
          </a:xfrm>
        </p:grpSpPr>
        <p:sp>
          <p:nvSpPr>
            <p:cNvPr id="235"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6"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7"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8"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9"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0"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1"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2"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3"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4"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2" name="Groupe 659"/>
          <p:cNvGrpSpPr/>
          <p:nvPr/>
        </p:nvGrpSpPr>
        <p:grpSpPr>
          <a:xfrm>
            <a:off x="6453851" y="5373634"/>
            <a:ext cx="1397034" cy="1021314"/>
            <a:chOff x="5997576" y="1749426"/>
            <a:chExt cx="460375" cy="419100"/>
          </a:xfrm>
        </p:grpSpPr>
        <p:sp>
          <p:nvSpPr>
            <p:cNvPr id="246"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7"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8"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9"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0"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1"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2"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3"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4"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5"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3" name="Groupe 384"/>
          <p:cNvGrpSpPr/>
          <p:nvPr/>
        </p:nvGrpSpPr>
        <p:grpSpPr>
          <a:xfrm>
            <a:off x="6903060" y="2323264"/>
            <a:ext cx="672419" cy="484872"/>
            <a:chOff x="4275138" y="3554413"/>
            <a:chExt cx="327025" cy="214313"/>
          </a:xfrm>
        </p:grpSpPr>
        <p:sp>
          <p:nvSpPr>
            <p:cNvPr id="258" name="Freeform 380"/>
            <p:cNvSpPr>
              <a:spLocks/>
            </p:cNvSpPr>
            <p:nvPr/>
          </p:nvSpPr>
          <p:spPr bwMode="auto">
            <a:xfrm>
              <a:off x="4365626" y="3709988"/>
              <a:ext cx="188913" cy="58738"/>
            </a:xfrm>
            <a:custGeom>
              <a:avLst/>
              <a:gdLst/>
              <a:ahLst/>
              <a:cxnLst>
                <a:cxn ang="0">
                  <a:pos x="0" y="0"/>
                </a:cxn>
                <a:cxn ang="0">
                  <a:pos x="10" y="1"/>
                </a:cxn>
                <a:cxn ang="0">
                  <a:pos x="61" y="25"/>
                </a:cxn>
                <a:cxn ang="0">
                  <a:pos x="84" y="17"/>
                </a:cxn>
              </a:cxnLst>
              <a:rect l="0" t="0" r="r" b="b"/>
              <a:pathLst>
                <a:path w="84" h="26">
                  <a:moveTo>
                    <a:pt x="0" y="0"/>
                  </a:moveTo>
                  <a:cubicBezTo>
                    <a:pt x="4" y="1"/>
                    <a:pt x="8" y="1"/>
                    <a:pt x="10" y="1"/>
                  </a:cubicBezTo>
                  <a:cubicBezTo>
                    <a:pt x="22" y="2"/>
                    <a:pt x="39" y="26"/>
                    <a:pt x="61" y="25"/>
                  </a:cubicBezTo>
                  <a:cubicBezTo>
                    <a:pt x="83" y="25"/>
                    <a:pt x="84" y="17"/>
                    <a:pt x="84" y="1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81"/>
            <p:cNvSpPr>
              <a:spLocks/>
            </p:cNvSpPr>
            <p:nvPr/>
          </p:nvSpPr>
          <p:spPr bwMode="auto">
            <a:xfrm>
              <a:off x="4289426" y="3713163"/>
              <a:ext cx="34925" cy="1588"/>
            </a:xfrm>
            <a:custGeom>
              <a:avLst/>
              <a:gdLst/>
              <a:ahLst/>
              <a:cxnLst>
                <a:cxn ang="0">
                  <a:pos x="16" y="0"/>
                </a:cxn>
                <a:cxn ang="0">
                  <a:pos x="0" y="0"/>
                </a:cxn>
              </a:cxnLst>
              <a:rect l="0" t="0" r="r" b="b"/>
              <a:pathLst>
                <a:path w="16">
                  <a:moveTo>
                    <a:pt x="16" y="0"/>
                  </a:moveTo>
                  <a:cubicBezTo>
                    <a:pt x="7" y="0"/>
                    <a:pt x="0" y="0"/>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82"/>
            <p:cNvSpPr>
              <a:spLocks/>
            </p:cNvSpPr>
            <p:nvPr/>
          </p:nvSpPr>
          <p:spPr bwMode="auto">
            <a:xfrm>
              <a:off x="4365626" y="3554413"/>
              <a:ext cx="209550" cy="30163"/>
            </a:xfrm>
            <a:custGeom>
              <a:avLst/>
              <a:gdLst/>
              <a:ahLst/>
              <a:cxnLst>
                <a:cxn ang="0">
                  <a:pos x="93" y="9"/>
                </a:cxn>
                <a:cxn ang="0">
                  <a:pos x="72" y="3"/>
                </a:cxn>
                <a:cxn ang="0">
                  <a:pos x="20" y="13"/>
                </a:cxn>
                <a:cxn ang="0">
                  <a:pos x="0" y="13"/>
                </a:cxn>
              </a:cxnLst>
              <a:rect l="0" t="0" r="r" b="b"/>
              <a:pathLst>
                <a:path w="93" h="13">
                  <a:moveTo>
                    <a:pt x="93" y="9"/>
                  </a:moveTo>
                  <a:cubicBezTo>
                    <a:pt x="88" y="6"/>
                    <a:pt x="81" y="4"/>
                    <a:pt x="72" y="3"/>
                  </a:cubicBezTo>
                  <a:cubicBezTo>
                    <a:pt x="47" y="0"/>
                    <a:pt x="30" y="13"/>
                    <a:pt x="20" y="13"/>
                  </a:cubicBezTo>
                  <a:cubicBezTo>
                    <a:pt x="9" y="13"/>
                    <a:pt x="0" y="13"/>
                    <a:pt x="0" y="13"/>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Line 383"/>
            <p:cNvSpPr>
              <a:spLocks noChangeShapeType="1"/>
            </p:cNvSpPr>
            <p:nvPr/>
          </p:nvSpPr>
          <p:spPr bwMode="auto">
            <a:xfrm flipH="1">
              <a:off x="4275138" y="3584575"/>
              <a:ext cx="492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Line 384"/>
            <p:cNvSpPr>
              <a:spLocks noChangeShapeType="1"/>
            </p:cNvSpPr>
            <p:nvPr/>
          </p:nvSpPr>
          <p:spPr bwMode="auto">
            <a:xfrm>
              <a:off x="4324351"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Line 385"/>
            <p:cNvSpPr>
              <a:spLocks noChangeShapeType="1"/>
            </p:cNvSpPr>
            <p:nvPr/>
          </p:nvSpPr>
          <p:spPr bwMode="auto">
            <a:xfrm flipV="1">
              <a:off x="4365626"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86"/>
            <p:cNvSpPr>
              <a:spLocks/>
            </p:cNvSpPr>
            <p:nvPr/>
          </p:nvSpPr>
          <p:spPr bwMode="auto">
            <a:xfrm>
              <a:off x="4324351" y="3581400"/>
              <a:ext cx="41275" cy="3175"/>
            </a:xfrm>
            <a:custGeom>
              <a:avLst/>
              <a:gdLst/>
              <a:ahLst/>
              <a:cxnLst>
                <a:cxn ang="0">
                  <a:pos x="0" y="2"/>
                </a:cxn>
                <a:cxn ang="0">
                  <a:pos x="0" y="0"/>
                </a:cxn>
                <a:cxn ang="0">
                  <a:pos x="26" y="0"/>
                </a:cxn>
                <a:cxn ang="0">
                  <a:pos x="26" y="2"/>
                </a:cxn>
              </a:cxnLst>
              <a:rect l="0" t="0" r="r" b="b"/>
              <a:pathLst>
                <a:path w="26" h="2">
                  <a:moveTo>
                    <a:pt x="0" y="2"/>
                  </a:moveTo>
                  <a:lnTo>
                    <a:pt x="0" y="0"/>
                  </a:lnTo>
                  <a:lnTo>
                    <a:pt x="26" y="0"/>
                  </a:lnTo>
                  <a:lnTo>
                    <a:pt x="26" y="2"/>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Line 387"/>
            <p:cNvSpPr>
              <a:spLocks noChangeShapeType="1"/>
            </p:cNvSpPr>
            <p:nvPr/>
          </p:nvSpPr>
          <p:spPr bwMode="auto">
            <a:xfrm flipV="1">
              <a:off x="4324351" y="3687763"/>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88"/>
            <p:cNvSpPr>
              <a:spLocks/>
            </p:cNvSpPr>
            <p:nvPr/>
          </p:nvSpPr>
          <p:spPr bwMode="auto">
            <a:xfrm>
              <a:off x="4324351" y="3709988"/>
              <a:ext cx="41275" cy="3175"/>
            </a:xfrm>
            <a:custGeom>
              <a:avLst/>
              <a:gdLst/>
              <a:ahLst/>
              <a:cxnLst>
                <a:cxn ang="0">
                  <a:pos x="0" y="2"/>
                </a:cxn>
                <a:cxn ang="0">
                  <a:pos x="0" y="2"/>
                </a:cxn>
                <a:cxn ang="0">
                  <a:pos x="26" y="2"/>
                </a:cxn>
                <a:cxn ang="0">
                  <a:pos x="26" y="0"/>
                </a:cxn>
              </a:cxnLst>
              <a:rect l="0" t="0" r="r" b="b"/>
              <a:pathLst>
                <a:path w="26" h="2">
                  <a:moveTo>
                    <a:pt x="0" y="2"/>
                  </a:moveTo>
                  <a:lnTo>
                    <a:pt x="0" y="2"/>
                  </a:lnTo>
                  <a:lnTo>
                    <a:pt x="26" y="2"/>
                  </a:lnTo>
                  <a:lnTo>
                    <a:pt x="26" y="0"/>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Line 389"/>
            <p:cNvSpPr>
              <a:spLocks noChangeShapeType="1"/>
            </p:cNvSpPr>
            <p:nvPr/>
          </p:nvSpPr>
          <p:spPr bwMode="auto">
            <a:xfrm flipV="1">
              <a:off x="4365626" y="3687763"/>
              <a:ext cx="1588" cy="22225"/>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90"/>
            <p:cNvSpPr>
              <a:spLocks/>
            </p:cNvSpPr>
            <p:nvPr/>
          </p:nvSpPr>
          <p:spPr bwMode="auto">
            <a:xfrm>
              <a:off x="4297363" y="3603625"/>
              <a:ext cx="26988" cy="84138"/>
            </a:xfrm>
            <a:custGeom>
              <a:avLst/>
              <a:gdLst/>
              <a:ahLst/>
              <a:cxnLst>
                <a:cxn ang="0">
                  <a:pos x="12" y="37"/>
                </a:cxn>
                <a:cxn ang="0">
                  <a:pos x="0" y="19"/>
                </a:cxn>
                <a:cxn ang="0">
                  <a:pos x="12" y="0"/>
                </a:cxn>
              </a:cxnLst>
              <a:rect l="0" t="0" r="r" b="b"/>
              <a:pathLst>
                <a:path w="12" h="37">
                  <a:moveTo>
                    <a:pt x="12" y="37"/>
                  </a:moveTo>
                  <a:cubicBezTo>
                    <a:pt x="5" y="34"/>
                    <a:pt x="0" y="27"/>
                    <a:pt x="0" y="19"/>
                  </a:cubicBezTo>
                  <a:cubicBezTo>
                    <a:pt x="0" y="11"/>
                    <a:pt x="5" y="4"/>
                    <a:pt x="12"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91"/>
            <p:cNvSpPr>
              <a:spLocks/>
            </p:cNvSpPr>
            <p:nvPr/>
          </p:nvSpPr>
          <p:spPr bwMode="auto">
            <a:xfrm>
              <a:off x="4324351" y="3600450"/>
              <a:ext cx="41275" cy="3175"/>
            </a:xfrm>
            <a:custGeom>
              <a:avLst/>
              <a:gdLst/>
              <a:ahLst/>
              <a:cxnLst>
                <a:cxn ang="0">
                  <a:pos x="0" y="2"/>
                </a:cxn>
                <a:cxn ang="0">
                  <a:pos x="9" y="0"/>
                </a:cxn>
                <a:cxn ang="0">
                  <a:pos x="18" y="2"/>
                </a:cxn>
              </a:cxnLst>
              <a:rect l="0" t="0" r="r" b="b"/>
              <a:pathLst>
                <a:path w="18" h="2">
                  <a:moveTo>
                    <a:pt x="0" y="2"/>
                  </a:moveTo>
                  <a:cubicBezTo>
                    <a:pt x="3" y="1"/>
                    <a:pt x="6" y="0"/>
                    <a:pt x="9" y="0"/>
                  </a:cubicBezTo>
                  <a:cubicBezTo>
                    <a:pt x="13" y="0"/>
                    <a:pt x="16" y="1"/>
                    <a:pt x="18"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92"/>
            <p:cNvSpPr>
              <a:spLocks/>
            </p:cNvSpPr>
            <p:nvPr/>
          </p:nvSpPr>
          <p:spPr bwMode="auto">
            <a:xfrm>
              <a:off x="4365626" y="3603625"/>
              <a:ext cx="26988" cy="84138"/>
            </a:xfrm>
            <a:custGeom>
              <a:avLst/>
              <a:gdLst/>
              <a:ahLst/>
              <a:cxnLst>
                <a:cxn ang="0">
                  <a:pos x="0" y="37"/>
                </a:cxn>
                <a:cxn ang="0">
                  <a:pos x="12" y="19"/>
                </a:cxn>
                <a:cxn ang="0">
                  <a:pos x="0" y="0"/>
                </a:cxn>
              </a:cxnLst>
              <a:rect l="0" t="0" r="r" b="b"/>
              <a:pathLst>
                <a:path w="12" h="37">
                  <a:moveTo>
                    <a:pt x="0" y="37"/>
                  </a:moveTo>
                  <a:cubicBezTo>
                    <a:pt x="7" y="34"/>
                    <a:pt x="12" y="27"/>
                    <a:pt x="12" y="19"/>
                  </a:cubicBezTo>
                  <a:cubicBezTo>
                    <a:pt x="12" y="11"/>
                    <a:pt x="7" y="4"/>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93"/>
            <p:cNvSpPr>
              <a:spLocks/>
            </p:cNvSpPr>
            <p:nvPr/>
          </p:nvSpPr>
          <p:spPr bwMode="auto">
            <a:xfrm>
              <a:off x="4324351" y="3687763"/>
              <a:ext cx="41275" cy="6350"/>
            </a:xfrm>
            <a:custGeom>
              <a:avLst/>
              <a:gdLst/>
              <a:ahLst/>
              <a:cxnLst>
                <a:cxn ang="0">
                  <a:pos x="0" y="0"/>
                </a:cxn>
                <a:cxn ang="0">
                  <a:pos x="9" y="3"/>
                </a:cxn>
                <a:cxn ang="0">
                  <a:pos x="18" y="0"/>
                </a:cxn>
              </a:cxnLst>
              <a:rect l="0" t="0" r="r" b="b"/>
              <a:pathLst>
                <a:path w="18" h="3">
                  <a:moveTo>
                    <a:pt x="0" y="0"/>
                  </a:moveTo>
                  <a:cubicBezTo>
                    <a:pt x="3" y="2"/>
                    <a:pt x="6" y="3"/>
                    <a:pt x="9" y="3"/>
                  </a:cubicBezTo>
                  <a:cubicBezTo>
                    <a:pt x="13" y="3"/>
                    <a:pt x="16" y="2"/>
                    <a:pt x="18"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94"/>
            <p:cNvSpPr>
              <a:spLocks/>
            </p:cNvSpPr>
            <p:nvPr/>
          </p:nvSpPr>
          <p:spPr bwMode="auto">
            <a:xfrm>
              <a:off x="4344988" y="3613150"/>
              <a:ext cx="20638" cy="33338"/>
            </a:xfrm>
            <a:custGeom>
              <a:avLst/>
              <a:gdLst/>
              <a:ahLst/>
              <a:cxnLst>
                <a:cxn ang="0">
                  <a:pos x="0" y="0"/>
                </a:cxn>
                <a:cxn ang="0">
                  <a:pos x="0" y="21"/>
                </a:cxn>
                <a:cxn ang="0">
                  <a:pos x="13" y="21"/>
                </a:cxn>
              </a:cxnLst>
              <a:rect l="0" t="0" r="r" b="b"/>
              <a:pathLst>
                <a:path w="13" h="21">
                  <a:moveTo>
                    <a:pt x="0" y="0"/>
                  </a:moveTo>
                  <a:lnTo>
                    <a:pt x="0" y="21"/>
                  </a:lnTo>
                  <a:lnTo>
                    <a:pt x="13" y="21"/>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95"/>
            <p:cNvSpPr>
              <a:spLocks/>
            </p:cNvSpPr>
            <p:nvPr/>
          </p:nvSpPr>
          <p:spPr bwMode="auto">
            <a:xfrm>
              <a:off x="4525963" y="3575050"/>
              <a:ext cx="76200" cy="173038"/>
            </a:xfrm>
            <a:custGeom>
              <a:avLst/>
              <a:gdLst/>
              <a:ahLst/>
              <a:cxnLst>
                <a:cxn ang="0">
                  <a:pos x="24" y="0"/>
                </a:cxn>
                <a:cxn ang="0">
                  <a:pos x="32" y="8"/>
                </a:cxn>
                <a:cxn ang="0">
                  <a:pos x="28" y="19"/>
                </a:cxn>
                <a:cxn ang="0">
                  <a:pos x="34" y="28"/>
                </a:cxn>
                <a:cxn ang="0">
                  <a:pos x="29" y="38"/>
                </a:cxn>
                <a:cxn ang="0">
                  <a:pos x="33" y="49"/>
                </a:cxn>
                <a:cxn ang="0">
                  <a:pos x="25" y="58"/>
                </a:cxn>
                <a:cxn ang="0">
                  <a:pos x="27" y="70"/>
                </a:cxn>
                <a:cxn ang="0">
                  <a:pos x="0" y="75"/>
                </a:cxn>
              </a:cxnLst>
              <a:rect l="0" t="0" r="r" b="b"/>
              <a:pathLst>
                <a:path w="34" h="77">
                  <a:moveTo>
                    <a:pt x="24" y="0"/>
                  </a:moveTo>
                  <a:cubicBezTo>
                    <a:pt x="24" y="0"/>
                    <a:pt x="31" y="3"/>
                    <a:pt x="32" y="8"/>
                  </a:cubicBezTo>
                  <a:cubicBezTo>
                    <a:pt x="33" y="13"/>
                    <a:pt x="28" y="14"/>
                    <a:pt x="28" y="19"/>
                  </a:cubicBezTo>
                  <a:cubicBezTo>
                    <a:pt x="29" y="23"/>
                    <a:pt x="34" y="23"/>
                    <a:pt x="34" y="28"/>
                  </a:cubicBezTo>
                  <a:cubicBezTo>
                    <a:pt x="34" y="33"/>
                    <a:pt x="29" y="33"/>
                    <a:pt x="29" y="38"/>
                  </a:cubicBezTo>
                  <a:cubicBezTo>
                    <a:pt x="29" y="43"/>
                    <a:pt x="33" y="44"/>
                    <a:pt x="33" y="49"/>
                  </a:cubicBezTo>
                  <a:cubicBezTo>
                    <a:pt x="32" y="54"/>
                    <a:pt x="26" y="53"/>
                    <a:pt x="25" y="58"/>
                  </a:cubicBezTo>
                  <a:cubicBezTo>
                    <a:pt x="24" y="62"/>
                    <a:pt x="29" y="66"/>
                    <a:pt x="27" y="70"/>
                  </a:cubicBezTo>
                  <a:cubicBezTo>
                    <a:pt x="24" y="77"/>
                    <a:pt x="8" y="73"/>
                    <a:pt x="0" y="7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e 362"/>
          <p:cNvGrpSpPr/>
          <p:nvPr/>
        </p:nvGrpSpPr>
        <p:grpSpPr>
          <a:xfrm>
            <a:off x="1201892" y="3942806"/>
            <a:ext cx="608207" cy="723348"/>
            <a:chOff x="363538" y="1962150"/>
            <a:chExt cx="334963" cy="401638"/>
          </a:xfrm>
          <a:solidFill>
            <a:schemeClr val="bg1"/>
          </a:solidFill>
        </p:grpSpPr>
        <p:sp>
          <p:nvSpPr>
            <p:cNvPr id="275" name="Freeform 343"/>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44"/>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Line 345"/>
            <p:cNvSpPr>
              <a:spLocks noChangeShapeType="1"/>
            </p:cNvSpPr>
            <p:nvPr/>
          </p:nvSpPr>
          <p:spPr bwMode="auto">
            <a:xfrm flipV="1">
              <a:off x="531813" y="1962150"/>
              <a:ext cx="1588" cy="6667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Line 346"/>
            <p:cNvSpPr>
              <a:spLocks noChangeShapeType="1"/>
            </p:cNvSpPr>
            <p:nvPr/>
          </p:nvSpPr>
          <p:spPr bwMode="auto">
            <a:xfrm flipH="1" flipV="1">
              <a:off x="365126" y="2055813"/>
              <a:ext cx="58738" cy="3492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Line 347"/>
            <p:cNvSpPr>
              <a:spLocks noChangeShapeType="1"/>
            </p:cNvSpPr>
            <p:nvPr/>
          </p:nvSpPr>
          <p:spPr bwMode="auto">
            <a:xfrm flipH="1">
              <a:off x="363538" y="2214563"/>
              <a:ext cx="55563"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348"/>
            <p:cNvSpPr>
              <a:spLocks noChangeShapeType="1"/>
            </p:cNvSpPr>
            <p:nvPr/>
          </p:nvSpPr>
          <p:spPr bwMode="auto">
            <a:xfrm>
              <a:off x="638176" y="2220913"/>
              <a:ext cx="55563" cy="31750"/>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Line 349"/>
            <p:cNvSpPr>
              <a:spLocks noChangeShapeType="1"/>
            </p:cNvSpPr>
            <p:nvPr/>
          </p:nvSpPr>
          <p:spPr bwMode="auto">
            <a:xfrm flipV="1">
              <a:off x="639763" y="2060575"/>
              <a:ext cx="58738"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 name="Rectangle 122"/>
          <p:cNvSpPr/>
          <p:nvPr/>
        </p:nvSpPr>
        <p:spPr>
          <a:xfrm rot="1877491">
            <a:off x="7783445" y="315201"/>
            <a:ext cx="1812876"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Minna</a:t>
            </a:r>
          </a:p>
        </p:txBody>
      </p:sp>
      <p:sp>
        <p:nvSpPr>
          <p:cNvPr id="128" name="Oval 127"/>
          <p:cNvSpPr/>
          <p:nvPr/>
        </p:nvSpPr>
        <p:spPr>
          <a:xfrm>
            <a:off x="992810" y="4805316"/>
            <a:ext cx="999319" cy="147818"/>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a:xfrm>
            <a:off x="952499" y="5224457"/>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Agile Development</a:t>
            </a:r>
            <a:endParaRPr lang="en-GB" sz="1400" b="1" kern="0" dirty="0">
              <a:solidFill>
                <a:schemeClr val="bg1"/>
              </a:solidFill>
              <a:latin typeface="Arial"/>
              <a:cs typeface="Arial"/>
            </a:endParaRPr>
          </a:p>
        </p:txBody>
      </p:sp>
      <p:sp>
        <p:nvSpPr>
          <p:cNvPr id="89" name="Rounded Rectangle 88"/>
          <p:cNvSpPr/>
          <p:nvPr/>
        </p:nvSpPr>
        <p:spPr>
          <a:xfrm>
            <a:off x="952499" y="5653084"/>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Delivery Orchestration</a:t>
            </a:r>
            <a:endParaRPr lang="en-GB" sz="1400" b="1" kern="0" dirty="0">
              <a:solidFill>
                <a:schemeClr val="bg1"/>
              </a:solidFill>
              <a:latin typeface="Arial"/>
              <a:cs typeface="Arial"/>
            </a:endParaRPr>
          </a:p>
        </p:txBody>
      </p:sp>
      <p:sp>
        <p:nvSpPr>
          <p:cNvPr id="91" name="Curved Right Arrow 90"/>
          <p:cNvSpPr/>
          <p:nvPr/>
        </p:nvSpPr>
        <p:spPr>
          <a:xfrm>
            <a:off x="447676" y="1828799"/>
            <a:ext cx="647698" cy="4214812"/>
          </a:xfrm>
          <a:prstGeom prst="curvedRightArrow">
            <a:avLst>
              <a:gd name="adj1" fmla="val 51898"/>
              <a:gd name="adj2" fmla="val 79647"/>
              <a:gd name="adj3" fmla="val 2500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dirty="0" smtClean="0"/>
              <a:t>Capgemini continous delivery technology solution</a:t>
            </a:r>
            <a:endParaRPr lang="fi-FI" dirty="0"/>
          </a:p>
        </p:txBody>
      </p:sp>
      <p:sp>
        <p:nvSpPr>
          <p:cNvPr id="75" name="Rounded Rectangle 74"/>
          <p:cNvSpPr/>
          <p:nvPr/>
        </p:nvSpPr>
        <p:spPr>
          <a:xfrm>
            <a:off x="952499" y="1571624"/>
            <a:ext cx="8301931" cy="381001"/>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Real-time application performance monitoring throughout application lifecycle  </a:t>
            </a:r>
            <a:endParaRPr lang="en-GB" sz="1400" b="1" kern="0" dirty="0">
              <a:solidFill>
                <a:schemeClr val="bg1"/>
              </a:solidFill>
              <a:latin typeface="Arial"/>
              <a:cs typeface="Arial"/>
            </a:endParaRPr>
          </a:p>
        </p:txBody>
      </p:sp>
      <p:sp>
        <p:nvSpPr>
          <p:cNvPr id="76" name="Oval 75"/>
          <p:cNvSpPr/>
          <p:nvPr/>
        </p:nvSpPr>
        <p:spPr>
          <a:xfrm>
            <a:off x="2047873" y="2390775"/>
            <a:ext cx="1990725" cy="1543048"/>
          </a:xfrm>
          <a:prstGeom prst="ellipse">
            <a:avLst/>
          </a:prstGeom>
          <a:gradFill flip="none" rotWithShape="1">
            <a:gsLst>
              <a:gs pos="69000">
                <a:schemeClr val="accent1"/>
              </a:gs>
              <a:gs pos="50000">
                <a:schemeClr val="accent1">
                  <a:tint val="44500"/>
                  <a:satMod val="160000"/>
                </a:schemeClr>
              </a:gs>
              <a:gs pos="100000">
                <a:schemeClr val="accent1">
                  <a:tint val="23500"/>
                  <a:satMod val="160000"/>
                </a:schemeClr>
              </a:gs>
            </a:gsLst>
            <a:path path="circle">
              <a:fillToRect l="50000" t="50000" r="50000" b="50000"/>
            </a:path>
            <a:tileRect/>
          </a:gradFill>
          <a:ln w="9525" cap="flat" cmpd="sng" algn="ctr">
            <a:noFill/>
            <a:prstDash val="solid"/>
          </a:ln>
          <a:effectLst>
            <a:outerShdw blurRad="76200" dir="18900000" sy="23000" kx="-1200000" algn="bl" rotWithShape="0">
              <a:prstClr val="black">
                <a:alpha val="20000"/>
              </a:prstClr>
            </a:outerShdw>
          </a:effectLst>
          <a:scene3d>
            <a:camera prst="orthographicFront">
              <a:rot lat="0" lon="0" rev="0"/>
            </a:camera>
            <a:lightRig rig="contrasting" dir="t">
              <a:rot lat="0" lon="0" rev="7800000"/>
            </a:lightRig>
          </a:scene3d>
          <a:sp3d>
            <a:bevelT w="139700" h="139700"/>
          </a:sp3d>
        </p:spPr>
        <p:txBody>
          <a:bodyPr lIns="36000" rIns="36000" rtlCol="0" anchor="ctr"/>
          <a:lstStyle/>
          <a:p>
            <a:pPr algn="ctr" defTabSz="914400">
              <a:defRPr/>
            </a:pPr>
            <a:r>
              <a:rPr lang="en-US" sz="1200" b="1" kern="0" dirty="0" smtClean="0">
                <a:solidFill>
                  <a:schemeClr val="tx2">
                    <a:lumMod val="50000"/>
                  </a:schemeClr>
                </a:solidFill>
                <a:cs typeface="Arial" pitchFamily="34" charset="0"/>
              </a:rPr>
              <a:t>Development</a:t>
            </a:r>
          </a:p>
          <a:p>
            <a:pPr algn="ctr" defTabSz="914400">
              <a:defRPr/>
            </a:pPr>
            <a:r>
              <a:rPr lang="en-US" sz="1200" b="1" kern="0" dirty="0" smtClean="0">
                <a:solidFill>
                  <a:schemeClr val="tx2">
                    <a:lumMod val="50000"/>
                  </a:schemeClr>
                </a:solidFill>
                <a:cs typeface="Arial" pitchFamily="34" charset="0"/>
              </a:rPr>
              <a:t>/System testing environment</a:t>
            </a:r>
          </a:p>
        </p:txBody>
      </p:sp>
      <p:sp>
        <p:nvSpPr>
          <p:cNvPr id="83" name="Oval 82"/>
          <p:cNvSpPr/>
          <p:nvPr/>
        </p:nvSpPr>
        <p:spPr>
          <a:xfrm>
            <a:off x="4100511" y="2390775"/>
            <a:ext cx="1990725" cy="1543048"/>
          </a:xfrm>
          <a:prstGeom prst="ellipse">
            <a:avLst/>
          </a:prstGeom>
          <a:gradFill flip="none" rotWithShape="1">
            <a:gsLst>
              <a:gs pos="69000">
                <a:schemeClr val="accent1"/>
              </a:gs>
              <a:gs pos="50000">
                <a:schemeClr val="accent1">
                  <a:tint val="44500"/>
                  <a:satMod val="160000"/>
                </a:schemeClr>
              </a:gs>
              <a:gs pos="100000">
                <a:schemeClr val="accent1">
                  <a:tint val="23500"/>
                  <a:satMod val="160000"/>
                </a:schemeClr>
              </a:gs>
            </a:gsLst>
            <a:path path="circle">
              <a:fillToRect l="50000" t="50000" r="50000" b="50000"/>
            </a:path>
            <a:tileRect/>
          </a:gradFill>
          <a:ln w="9525" cap="flat" cmpd="sng" algn="ctr">
            <a:noFill/>
            <a:prstDash val="solid"/>
          </a:ln>
          <a:effectLst>
            <a:outerShdw blurRad="76200" dir="18900000" sy="23000" kx="-1200000" algn="bl" rotWithShape="0">
              <a:prstClr val="black">
                <a:alpha val="20000"/>
              </a:prstClr>
            </a:outerShdw>
          </a:effectLst>
          <a:scene3d>
            <a:camera prst="orthographicFront">
              <a:rot lat="0" lon="0" rev="0"/>
            </a:camera>
            <a:lightRig rig="contrasting" dir="t">
              <a:rot lat="0" lon="0" rev="7800000"/>
            </a:lightRig>
          </a:scene3d>
          <a:sp3d>
            <a:bevelT w="139700" h="139700"/>
          </a:sp3d>
        </p:spPr>
        <p:txBody>
          <a:bodyPr lIns="36000" rIns="36000" rtlCol="0" anchor="ctr"/>
          <a:lstStyle/>
          <a:p>
            <a:pPr algn="ctr" defTabSz="914400">
              <a:defRPr/>
            </a:pPr>
            <a:r>
              <a:rPr lang="en-US" sz="1200" b="1" kern="0" dirty="0" smtClean="0">
                <a:solidFill>
                  <a:schemeClr val="tx2">
                    <a:lumMod val="50000"/>
                  </a:schemeClr>
                </a:solidFill>
                <a:cs typeface="Arial" pitchFamily="34" charset="0"/>
              </a:rPr>
              <a:t>Acceptance testing environment</a:t>
            </a:r>
          </a:p>
        </p:txBody>
      </p:sp>
      <p:sp>
        <p:nvSpPr>
          <p:cNvPr id="84" name="Oval 83"/>
          <p:cNvSpPr/>
          <p:nvPr/>
        </p:nvSpPr>
        <p:spPr>
          <a:xfrm>
            <a:off x="6153148" y="2390775"/>
            <a:ext cx="1990725" cy="1543048"/>
          </a:xfrm>
          <a:prstGeom prst="ellipse">
            <a:avLst/>
          </a:prstGeom>
          <a:gradFill flip="none" rotWithShape="1">
            <a:gsLst>
              <a:gs pos="69000">
                <a:schemeClr val="accent1"/>
              </a:gs>
              <a:gs pos="50000">
                <a:schemeClr val="accent1">
                  <a:tint val="44500"/>
                  <a:satMod val="160000"/>
                </a:schemeClr>
              </a:gs>
              <a:gs pos="100000">
                <a:schemeClr val="accent1">
                  <a:tint val="23500"/>
                  <a:satMod val="160000"/>
                </a:schemeClr>
              </a:gs>
            </a:gsLst>
            <a:path path="circle">
              <a:fillToRect l="50000" t="50000" r="50000" b="50000"/>
            </a:path>
            <a:tileRect/>
          </a:gradFill>
          <a:ln w="9525" cap="flat" cmpd="sng" algn="ctr">
            <a:noFill/>
            <a:prstDash val="solid"/>
          </a:ln>
          <a:effectLst>
            <a:outerShdw blurRad="76200" dir="18900000" sy="23000" kx="-1200000" algn="bl" rotWithShape="0">
              <a:prstClr val="black">
                <a:alpha val="20000"/>
              </a:prstClr>
            </a:outerShdw>
          </a:effectLst>
          <a:scene3d>
            <a:camera prst="orthographicFront">
              <a:rot lat="0" lon="0" rev="0"/>
            </a:camera>
            <a:lightRig rig="contrasting" dir="t">
              <a:rot lat="0" lon="0" rev="7800000"/>
            </a:lightRig>
          </a:scene3d>
          <a:sp3d>
            <a:bevelT w="139700" h="139700"/>
          </a:sp3d>
        </p:spPr>
        <p:txBody>
          <a:bodyPr lIns="36000" rIns="36000" rtlCol="0" anchor="ctr"/>
          <a:lstStyle/>
          <a:p>
            <a:pPr algn="ctr" defTabSz="914400">
              <a:defRPr/>
            </a:pPr>
            <a:r>
              <a:rPr lang="en-US" sz="1200" b="1" kern="0" dirty="0" smtClean="0">
                <a:solidFill>
                  <a:schemeClr val="tx2">
                    <a:lumMod val="50000"/>
                  </a:schemeClr>
                </a:solidFill>
                <a:cs typeface="Arial" pitchFamily="34" charset="0"/>
              </a:rPr>
              <a:t>Production environment</a:t>
            </a:r>
          </a:p>
        </p:txBody>
      </p:sp>
      <p:sp>
        <p:nvSpPr>
          <p:cNvPr id="85" name="Rounded Rectangle 84"/>
          <p:cNvSpPr/>
          <p:nvPr/>
        </p:nvSpPr>
        <p:spPr>
          <a:xfrm>
            <a:off x="952499" y="3933823"/>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Remote server automation and virtualization (Dynamic capacity)</a:t>
            </a:r>
            <a:endParaRPr lang="en-GB" sz="1400" b="1" kern="0" dirty="0">
              <a:solidFill>
                <a:schemeClr val="bg1"/>
              </a:solidFill>
              <a:latin typeface="Arial"/>
              <a:cs typeface="Arial"/>
            </a:endParaRPr>
          </a:p>
        </p:txBody>
      </p:sp>
      <p:sp>
        <p:nvSpPr>
          <p:cNvPr id="86" name="Rounded Rectangle 85"/>
          <p:cNvSpPr/>
          <p:nvPr/>
        </p:nvSpPr>
        <p:spPr>
          <a:xfrm>
            <a:off x="952499" y="4367203"/>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Continuous Delivery</a:t>
            </a:r>
            <a:endParaRPr lang="en-GB" sz="1400" b="1" kern="0" dirty="0">
              <a:solidFill>
                <a:schemeClr val="bg1"/>
              </a:solidFill>
              <a:latin typeface="Arial"/>
              <a:cs typeface="Arial"/>
            </a:endParaRPr>
          </a:p>
        </p:txBody>
      </p:sp>
      <p:sp>
        <p:nvSpPr>
          <p:cNvPr id="87" name="Rounded Rectangle 86"/>
          <p:cNvSpPr/>
          <p:nvPr/>
        </p:nvSpPr>
        <p:spPr>
          <a:xfrm>
            <a:off x="952499" y="4795830"/>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Continuous Integration</a:t>
            </a:r>
            <a:endParaRPr lang="en-GB" sz="1400" b="1" kern="0" dirty="0">
              <a:solidFill>
                <a:schemeClr val="bg1"/>
              </a:solidFill>
              <a:latin typeface="Arial"/>
              <a:cs typeface="Arial"/>
            </a:endParaRPr>
          </a:p>
        </p:txBody>
      </p:sp>
      <p:sp>
        <p:nvSpPr>
          <p:cNvPr id="90" name="Rounded Rectangle 89"/>
          <p:cNvSpPr/>
          <p:nvPr/>
        </p:nvSpPr>
        <p:spPr>
          <a:xfrm>
            <a:off x="952499" y="2000248"/>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Automated testing and security</a:t>
            </a:r>
            <a:endParaRPr lang="en-GB" sz="1400" b="1" kern="0" dirty="0">
              <a:solidFill>
                <a:schemeClr val="bg1"/>
              </a:solidFill>
              <a:latin typeface="Arial"/>
              <a:cs typeface="Arial"/>
            </a:endParaRPr>
          </a:p>
        </p:txBody>
      </p:sp>
      <p:sp>
        <p:nvSpPr>
          <p:cNvPr id="93" name="TextBox 92"/>
          <p:cNvSpPr txBox="1"/>
          <p:nvPr/>
        </p:nvSpPr>
        <p:spPr>
          <a:xfrm rot="5400000">
            <a:off x="-312494" y="3713259"/>
            <a:ext cx="1866217" cy="307777"/>
          </a:xfrm>
          <a:prstGeom prst="rect">
            <a:avLst/>
          </a:prstGeom>
          <a:noFill/>
        </p:spPr>
        <p:txBody>
          <a:bodyPr wrap="none" rtlCol="0">
            <a:spAutoFit/>
          </a:bodyPr>
          <a:lstStyle/>
          <a:p>
            <a:r>
              <a:rPr lang="en-US" sz="1400" dirty="0" smtClean="0">
                <a:solidFill>
                  <a:schemeClr val="tx2">
                    <a:lumMod val="50000"/>
                  </a:schemeClr>
                </a:solidFill>
              </a:rPr>
              <a:t>Continuous feedback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Agile</a:t>
            </a:r>
            <a:r>
              <a:rPr lang="fi-FI" dirty="0" smtClean="0"/>
              <a:t> </a:t>
            </a:r>
            <a:r>
              <a:rPr lang="fi-FI" dirty="0" err="1" smtClean="0"/>
              <a:t>Development</a:t>
            </a:r>
            <a:endParaRPr lang="en-US" dirty="0"/>
          </a:p>
        </p:txBody>
      </p:sp>
      <p:sp>
        <p:nvSpPr>
          <p:cNvPr id="6" name="Rounded Rectangle 5"/>
          <p:cNvSpPr/>
          <p:nvPr/>
        </p:nvSpPr>
        <p:spPr>
          <a:xfrm>
            <a:off x="409433" y="15097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276350"/>
            <a:ext cx="6250673" cy="153508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defTabSz="914400">
              <a:spcBef>
                <a:spcPts val="300"/>
              </a:spcBef>
              <a:spcAft>
                <a:spcPts val="300"/>
              </a:spcAft>
              <a:buClr>
                <a:schemeClr val="accent5"/>
              </a:buClr>
              <a:defRPr/>
            </a:pPr>
            <a:r>
              <a:rPr lang="en-US" sz="1600" kern="0" dirty="0" smtClean="0">
                <a:solidFill>
                  <a:sysClr val="windowText" lastClr="000000"/>
                </a:solidFill>
              </a:rPr>
              <a:t>Agile software development is a group of software development methods in which requirements and solutions evolve through collaboration between self-organizing, cross-functional teams. It promotes adaptive planning, evolutionary development, early delivery, continuous improvement, and encourages rapid and flexible response to change.</a:t>
            </a:r>
            <a:endParaRPr lang="en-GB" sz="1600" kern="0" dirty="0" smtClean="0">
              <a:solidFill>
                <a:sysClr val="windowText" lastClr="000000"/>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To be able to reap the benefits of Agile ways of working a close co-operation between developers and client is required. A spokesperson on each side is required, on the client side that role is called Product Owner and on the development team side the role is SCRUM Master. Together these two collaborate on the product (software) roadmap using contexts like stories and epics. Methods used include daily stand-up meetings and weekly meetings enabling quick responses for changing business needs.</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Jira</a:t>
            </a:r>
            <a:r>
              <a:rPr lang="en-US" sz="1600" dirty="0" smtClean="0">
                <a:solidFill>
                  <a:schemeClr val="tx2">
                    <a:lumMod val="50000"/>
                  </a:schemeClr>
                </a:solidFill>
              </a:rPr>
              <a:t>/ </a:t>
            </a:r>
            <a:r>
              <a:rPr lang="en-US" sz="1600" dirty="0" err="1" smtClean="0">
                <a:solidFill>
                  <a:schemeClr val="tx2">
                    <a:lumMod val="50000"/>
                  </a:schemeClr>
                </a:solidFill>
              </a:rPr>
              <a:t>Jira</a:t>
            </a:r>
            <a:r>
              <a:rPr lang="en-US" sz="1600" dirty="0" smtClean="0">
                <a:solidFill>
                  <a:schemeClr val="tx2">
                    <a:lumMod val="50000"/>
                  </a:schemeClr>
                </a:solidFill>
              </a:rPr>
              <a:t> Agile for work and task management </a:t>
            </a:r>
          </a:p>
          <a:p>
            <a:pPr marL="355600" indent="-355600">
              <a:buClr>
                <a:schemeClr val="accent5"/>
              </a:buClr>
              <a:buFont typeface="Wingdings" pitchFamily="2" charset="2"/>
              <a:buChar char="§"/>
            </a:pPr>
            <a:r>
              <a:rPr lang="en-US" sz="1600" dirty="0" smtClean="0">
                <a:solidFill>
                  <a:schemeClr val="tx2">
                    <a:lumMod val="50000"/>
                  </a:schemeClr>
                </a:solidFill>
              </a:rPr>
              <a:t>Confluence for documentation</a:t>
            </a: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pic>
        <p:nvPicPr>
          <p:cNvPr id="291842"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177002" y="5061518"/>
            <a:ext cx="987425" cy="740569"/>
          </a:xfrm>
          <a:prstGeom prst="rect">
            <a:avLst/>
          </a:prstGeom>
          <a:noFill/>
          <a:extLst>
            <a:ext uri="{909E8E84-426E-40DD-AFC4-6F175D3DCCD1}">
              <a14:hiddenFill xmlns="" xmlns:a14="http://schemas.microsoft.com/office/drawing/2010/main">
                <a:solidFill>
                  <a:srgbClr val="FFFFFF"/>
                </a:solidFill>
              </a14:hiddenFill>
            </a:ext>
          </a:extLst>
        </p:spPr>
      </p:pic>
      <p:pic>
        <p:nvPicPr>
          <p:cNvPr id="291844" name="Picture 4" descr="Slac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780682" y="5380795"/>
            <a:ext cx="868680" cy="651510"/>
          </a:xfrm>
          <a:prstGeom prst="rect">
            <a:avLst/>
          </a:prstGeom>
          <a:noFill/>
          <a:extLst>
            <a:ext uri="{909E8E84-426E-40DD-AFC4-6F175D3DCCD1}">
              <a14:hiddenFill xmlns="" xmlns:a14="http://schemas.microsoft.com/office/drawing/2010/main">
                <a:solidFill>
                  <a:srgbClr val="FFFFFF"/>
                </a:solidFill>
              </a14:hiddenFill>
            </a:ext>
          </a:extLst>
        </p:spPr>
      </p:pic>
      <p:pic>
        <p:nvPicPr>
          <p:cNvPr id="291846" name="Picture 6" descr="Pivotal Tracke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727566" y="5380795"/>
            <a:ext cx="957580" cy="71818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Integration</a:t>
            </a:r>
            <a:endParaRPr lang="en-US" dirty="0"/>
          </a:p>
        </p:txBody>
      </p:sp>
      <p:sp>
        <p:nvSpPr>
          <p:cNvPr id="6" name="Rounded Rectangle 5"/>
          <p:cNvSpPr/>
          <p:nvPr/>
        </p:nvSpPr>
        <p:spPr>
          <a:xfrm>
            <a:off x="409433" y="1416820"/>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activities</a:t>
            </a:r>
          </a:p>
        </p:txBody>
      </p:sp>
      <p:sp>
        <p:nvSpPr>
          <p:cNvPr id="14" name="Rectangle 13"/>
          <p:cNvSpPr/>
          <p:nvPr/>
        </p:nvSpPr>
        <p:spPr>
          <a:xfrm>
            <a:off x="3234521" y="1219200"/>
            <a:ext cx="6250673" cy="147031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a:lnSpc>
                <a:spcPct val="90000"/>
              </a:lnSpc>
              <a:spcBef>
                <a:spcPct val="30000"/>
              </a:spcBef>
              <a:buClr>
                <a:schemeClr val="accent5"/>
              </a:buClr>
              <a:defRPr/>
            </a:pPr>
            <a:endParaRPr lang="en-US" sz="1600" dirty="0" smtClean="0">
              <a:solidFill>
                <a:schemeClr val="tx2">
                  <a:lumMod val="50000"/>
                </a:schemeClr>
              </a:solidFill>
            </a:endParaRPr>
          </a:p>
          <a:p>
            <a:pPr marL="355600" lvl="0">
              <a:lnSpc>
                <a:spcPct val="90000"/>
              </a:lnSpc>
              <a:spcBef>
                <a:spcPct val="30000"/>
              </a:spcBef>
              <a:buClr>
                <a:schemeClr val="accent5"/>
              </a:buClr>
              <a:defRPr/>
            </a:pPr>
            <a:r>
              <a:rPr lang="en-US" sz="1600" dirty="0" smtClean="0">
                <a:solidFill>
                  <a:schemeClr val="tx2">
                    <a:lumMod val="50000"/>
                  </a:schemeClr>
                </a:solidFill>
              </a:rPr>
              <a:t>Continuous Integration (CI) is a development practice that requires developers to integrate code into a shared repository several times a day. The code is automatically validated and code that does not compile cannot be committed. By using CI teams can detect problems immediately and the time used for problem solving is decreased. </a:t>
            </a:r>
          </a:p>
          <a:p>
            <a:pPr marL="355600" lvl="0">
              <a:lnSpc>
                <a:spcPct val="90000"/>
              </a:lnSpc>
              <a:spcBef>
                <a:spcPct val="30000"/>
              </a:spcBef>
              <a:buClr>
                <a:schemeClr val="accent5"/>
              </a:buClr>
              <a:defRPr/>
            </a:pPr>
            <a:endParaRPr lang="en-US" sz="1600" dirty="0" smtClean="0">
              <a:solidFill>
                <a:schemeClr val="tx2">
                  <a:lumMod val="50000"/>
                </a:schemeClr>
              </a:solidFill>
            </a:endParaRPr>
          </a:p>
        </p:txBody>
      </p:sp>
      <p:sp>
        <p:nvSpPr>
          <p:cNvPr id="15" name="Rectangle 14"/>
          <p:cNvSpPr/>
          <p:nvPr/>
        </p:nvSpPr>
        <p:spPr>
          <a:xfrm>
            <a:off x="3258905" y="2777822"/>
            <a:ext cx="6250673" cy="162349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Developer  commits the code to central repository that is accessible also over cloud</a:t>
            </a:r>
          </a:p>
          <a:p>
            <a:pPr marL="355600" indent="-355600">
              <a:buClr>
                <a:schemeClr val="accent5"/>
              </a:buClr>
              <a:buFont typeface="Wingdings" pitchFamily="2" charset="2"/>
              <a:buChar char="§"/>
            </a:pPr>
            <a:r>
              <a:rPr lang="en-US" sz="1600" dirty="0" smtClean="0">
                <a:solidFill>
                  <a:schemeClr val="tx2">
                    <a:lumMod val="50000"/>
                  </a:schemeClr>
                </a:solidFill>
              </a:rPr>
              <a:t>Check-in is verified by an automated build</a:t>
            </a:r>
          </a:p>
          <a:p>
            <a:pPr marL="355600" indent="-355600">
              <a:buClr>
                <a:schemeClr val="accent5"/>
              </a:buClr>
              <a:buFont typeface="Wingdings" pitchFamily="2" charset="2"/>
              <a:buChar char="§"/>
            </a:pPr>
            <a:r>
              <a:rPr lang="en-US" sz="1600" dirty="0" smtClean="0">
                <a:solidFill>
                  <a:schemeClr val="tx2">
                    <a:lumMod val="50000"/>
                  </a:schemeClr>
                </a:solidFill>
              </a:rPr>
              <a:t>Run Code analysis tools to perform static code analysis</a:t>
            </a:r>
          </a:p>
          <a:p>
            <a:pPr marL="355600" indent="-355600">
              <a:buClr>
                <a:schemeClr val="accent5"/>
              </a:buClr>
              <a:buFont typeface="Wingdings" pitchFamily="2" charset="2"/>
              <a:buChar char="§"/>
            </a:pPr>
            <a:r>
              <a:rPr lang="en-US" sz="1600" dirty="0" smtClean="0">
                <a:solidFill>
                  <a:schemeClr val="tx2">
                    <a:lumMod val="50000"/>
                  </a:schemeClr>
                </a:solidFill>
              </a:rPr>
              <a:t>Create the binaries (war, ear) for deployments on to the Application Servers including packaging the different modules/applications</a:t>
            </a:r>
          </a:p>
        </p:txBody>
      </p:sp>
      <p:sp>
        <p:nvSpPr>
          <p:cNvPr id="12" name="Rounded Rectangular Callout 11"/>
          <p:cNvSpPr/>
          <p:nvPr/>
        </p:nvSpPr>
        <p:spPr>
          <a:xfrm>
            <a:off x="409433" y="4864608"/>
            <a:ext cx="2729552" cy="1194817"/>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10" name="Rectangle 9"/>
          <p:cNvSpPr/>
          <p:nvPr/>
        </p:nvSpPr>
        <p:spPr>
          <a:xfrm>
            <a:off x="3258905" y="4514401"/>
            <a:ext cx="6250673" cy="168954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a:buClr>
                <a:schemeClr val="accent5"/>
              </a:buClr>
              <a:buFont typeface="Wingdings" pitchFamily="2" charset="2"/>
              <a:buChar char="§"/>
            </a:pPr>
            <a:r>
              <a:rPr lang="en-US" sz="1600" dirty="0" smtClean="0">
                <a:solidFill>
                  <a:schemeClr val="tx2">
                    <a:lumMod val="50000"/>
                  </a:schemeClr>
                </a:solidFill>
              </a:rPr>
              <a:t>CI Server: Jenkins</a:t>
            </a:r>
          </a:p>
          <a:p>
            <a:pPr marL="355600" indent="-355600">
              <a:buClr>
                <a:schemeClr val="accent5"/>
              </a:buClr>
              <a:buFont typeface="Wingdings" pitchFamily="2" charset="2"/>
              <a:buChar char="§"/>
            </a:pPr>
            <a:r>
              <a:rPr lang="en-US" sz="1600" dirty="0" smtClean="0">
                <a:solidFill>
                  <a:schemeClr val="tx2">
                    <a:lumMod val="50000"/>
                  </a:schemeClr>
                </a:solidFill>
              </a:rPr>
              <a:t>Build: </a:t>
            </a:r>
            <a:r>
              <a:rPr lang="en-US" sz="1600" dirty="0" err="1" smtClean="0">
                <a:solidFill>
                  <a:schemeClr val="tx2">
                    <a:lumMod val="50000"/>
                  </a:schemeClr>
                </a:solidFill>
              </a:rPr>
              <a:t>Gradle</a:t>
            </a:r>
            <a:r>
              <a:rPr lang="en-US" sz="1600" dirty="0" smtClean="0">
                <a:solidFill>
                  <a:schemeClr val="tx2">
                    <a:lumMod val="50000"/>
                  </a:schemeClr>
                </a:solidFill>
              </a:rPr>
              <a:t>, Maven</a:t>
            </a:r>
          </a:p>
          <a:p>
            <a:pPr marL="355600" indent="-355600">
              <a:buClr>
                <a:schemeClr val="accent5"/>
              </a:buClr>
              <a:buFont typeface="Wingdings" pitchFamily="2" charset="2"/>
              <a:buChar char="§"/>
            </a:pPr>
            <a:r>
              <a:rPr lang="en-US" sz="1600" dirty="0" smtClean="0">
                <a:solidFill>
                  <a:schemeClr val="tx2">
                    <a:lumMod val="50000"/>
                  </a:schemeClr>
                </a:solidFill>
              </a:rPr>
              <a:t>Deploy: Chef, Scripts</a:t>
            </a:r>
          </a:p>
          <a:p>
            <a:pPr marL="355600" indent="-355600">
              <a:buClr>
                <a:schemeClr val="accent5"/>
              </a:buClr>
              <a:buFont typeface="Wingdings" pitchFamily="2" charset="2"/>
              <a:buChar char="§"/>
            </a:pPr>
            <a:r>
              <a:rPr lang="en-US" sz="1600" dirty="0" smtClean="0">
                <a:solidFill>
                  <a:schemeClr val="tx2">
                    <a:lumMod val="50000"/>
                  </a:schemeClr>
                </a:solidFill>
              </a:rPr>
              <a:t>Configuration Management/Repository: </a:t>
            </a:r>
            <a:r>
              <a:rPr lang="en-US" sz="1600" dirty="0" err="1" smtClean="0">
                <a:solidFill>
                  <a:schemeClr val="tx2">
                    <a:lumMod val="50000"/>
                  </a:schemeClr>
                </a:solidFill>
              </a:rPr>
              <a:t>Git</a:t>
            </a:r>
            <a:r>
              <a:rPr lang="en-US" sz="1600" dirty="0" smtClean="0">
                <a:solidFill>
                  <a:schemeClr val="tx2">
                    <a:lumMod val="50000"/>
                  </a:schemeClr>
                </a:solidFill>
              </a:rPr>
              <a:t> / Stash for version control, Nexus as component repository</a:t>
            </a:r>
          </a:p>
          <a:p>
            <a:pPr marL="355600" indent="-355600">
              <a:buClr>
                <a:schemeClr val="accent5"/>
              </a:buClr>
              <a:buFont typeface="Wingdings" pitchFamily="2" charset="2"/>
              <a:buChar char="§"/>
            </a:pPr>
            <a:r>
              <a:rPr lang="en-US" sz="1600" dirty="0" smtClean="0">
                <a:solidFill>
                  <a:schemeClr val="tx2">
                    <a:lumMod val="50000"/>
                  </a:schemeClr>
                </a:solidFill>
              </a:rPr>
              <a:t>Code static analysis: </a:t>
            </a:r>
            <a:r>
              <a:rPr lang="en-US" sz="1600" dirty="0" err="1" smtClean="0">
                <a:solidFill>
                  <a:schemeClr val="tx2">
                    <a:lumMod val="50000"/>
                  </a:schemeClr>
                </a:solidFill>
              </a:rPr>
              <a:t>SonarQube</a:t>
            </a:r>
            <a:r>
              <a:rPr lang="en-US" sz="1600" dirty="0" smtClean="0">
                <a:solidFill>
                  <a:schemeClr val="tx2">
                    <a:lumMod val="50000"/>
                  </a:schemeClr>
                </a:solidFill>
              </a:rPr>
              <a:t>, CAST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Delivery</a:t>
            </a:r>
            <a:endParaRPr lang="en-US" dirty="0"/>
          </a:p>
        </p:txBody>
      </p:sp>
      <p:sp>
        <p:nvSpPr>
          <p:cNvPr id="6" name="Rounded Rectangle 5"/>
          <p:cNvSpPr/>
          <p:nvPr/>
        </p:nvSpPr>
        <p:spPr>
          <a:xfrm>
            <a:off x="409433" y="1429012"/>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379650"/>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415210" y="1365503"/>
            <a:ext cx="6250673" cy="150528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0500" lvl="0">
              <a:lnSpc>
                <a:spcPct val="90000"/>
              </a:lnSpc>
              <a:spcBef>
                <a:spcPct val="30000"/>
              </a:spcBef>
              <a:defRPr/>
            </a:pPr>
            <a:r>
              <a:rPr lang="en-US" sz="1600" kern="0" dirty="0" smtClean="0">
                <a:solidFill>
                  <a:sysClr val="windowText" lastClr="000000"/>
                </a:solidFill>
              </a:rPr>
              <a:t>Continuous Delivery (CD) automates and improves the process of software delivery. It provides the ability to rapidly, reliably and repeatedly push out enhancements and bug fixes to customers at low risk and with minimal manual overhead.</a:t>
            </a:r>
          </a:p>
        </p:txBody>
      </p:sp>
      <p:sp>
        <p:nvSpPr>
          <p:cNvPr id="15" name="Rectangle 14"/>
          <p:cNvSpPr/>
          <p:nvPr/>
        </p:nvSpPr>
        <p:spPr>
          <a:xfrm>
            <a:off x="3415210" y="3058238"/>
            <a:ext cx="6250673" cy="153502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indent="-355600">
              <a:buClr>
                <a:schemeClr val="accent5"/>
              </a:buClr>
              <a:buFont typeface="Arial" pitchFamily="34" charset="0"/>
              <a:buChar char="•"/>
            </a:pPr>
            <a:r>
              <a:rPr lang="en-US" sz="1600" i="1" kern="0" dirty="0" smtClean="0">
                <a:solidFill>
                  <a:sysClr val="windowText" lastClr="000000"/>
                </a:solidFill>
              </a:rPr>
              <a:t>Continuous Delivery </a:t>
            </a:r>
            <a:r>
              <a:rPr lang="en-US" sz="1600" kern="0" dirty="0" smtClean="0">
                <a:solidFill>
                  <a:sysClr val="windowText" lastClr="000000"/>
                </a:solidFill>
              </a:rPr>
              <a:t>manages, plans and controls the storage of binaries used for deployments relying on the software release cycles.</a:t>
            </a:r>
          </a:p>
          <a:p>
            <a:pPr marL="355600" lvl="0" indent="-355600">
              <a:buClr>
                <a:schemeClr val="accent5"/>
              </a:buClr>
              <a:buFont typeface="Arial" pitchFamily="34" charset="0"/>
              <a:buChar char="•"/>
            </a:pPr>
            <a:r>
              <a:rPr lang="en-US" sz="1600" kern="0" dirty="0" smtClean="0">
                <a:solidFill>
                  <a:sysClr val="windowText" lastClr="000000"/>
                </a:solidFill>
              </a:rPr>
              <a:t>It controls the flow of binary artifacts from development to     production environment. </a:t>
            </a:r>
          </a:p>
        </p:txBody>
      </p:sp>
      <p:sp>
        <p:nvSpPr>
          <p:cNvPr id="12" name="Rounded Rectangular Callout 11"/>
          <p:cNvSpPr/>
          <p:nvPr/>
        </p:nvSpPr>
        <p:spPr>
          <a:xfrm>
            <a:off x="409433" y="5204577"/>
            <a:ext cx="2729552" cy="984817"/>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a:off x="3415210" y="5029200"/>
            <a:ext cx="6250673" cy="116019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Sonatype</a:t>
            </a:r>
            <a:r>
              <a:rPr lang="en-US" sz="1600" dirty="0" smtClean="0">
                <a:solidFill>
                  <a:schemeClr val="tx2">
                    <a:lumMod val="50000"/>
                  </a:schemeClr>
                </a:solidFill>
              </a:rPr>
              <a:t> Nexus as component and application repository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and security</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305773" y="1246909"/>
            <a:ext cx="6250673" cy="214943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defTabSz="914400">
              <a:spcBef>
                <a:spcPts val="300"/>
              </a:spcBef>
              <a:spcAft>
                <a:spcPts val="300"/>
              </a:spcAft>
              <a:buClr>
                <a:schemeClr val="accent5"/>
              </a:buClr>
              <a:defRPr/>
            </a:pPr>
            <a:r>
              <a:rPr lang="en-US" sz="1600" kern="0" dirty="0" smtClean="0">
                <a:solidFill>
                  <a:sysClr val="windowText" lastClr="000000"/>
                </a:solidFill>
              </a:rPr>
              <a:t>Test automation is the use of special software to control the execution of tests and the comparison of actual outcomes with predicted outcomes. </a:t>
            </a:r>
            <a:r>
              <a:rPr lang="en-GB" sz="1600" kern="0" dirty="0" smtClean="0">
                <a:solidFill>
                  <a:sysClr val="windowText" lastClr="000000"/>
                </a:solidFill>
              </a:rPr>
              <a:t>Service Virtualization </a:t>
            </a:r>
            <a:r>
              <a:rPr lang="en-US" sz="1600" kern="0" dirty="0" smtClean="0">
                <a:solidFill>
                  <a:sysClr val="windowText" lastClr="000000"/>
                </a:solidFill>
              </a:rPr>
              <a:t>captures and simulates the behavior, data and performance characteristics of complete composite application environments, making them available for development and test teams throughout the software lifecycle. These together enable early detection of functional errors and gives immediate feedback to developers. Faster Time-to-market by reduced </a:t>
            </a:r>
            <a:r>
              <a:rPr lang="en-US" sz="1600" kern="0" dirty="0" err="1" smtClean="0">
                <a:solidFill>
                  <a:sysClr val="windowText" lastClr="000000"/>
                </a:solidFill>
              </a:rPr>
              <a:t>testicg</a:t>
            </a:r>
            <a:r>
              <a:rPr lang="en-US" sz="1600" kern="0" dirty="0" smtClean="0">
                <a:solidFill>
                  <a:sysClr val="windowText" lastClr="000000"/>
                </a:solidFill>
              </a:rPr>
              <a:t> cycle time.  </a:t>
            </a:r>
          </a:p>
        </p:txBody>
      </p:sp>
      <p:sp>
        <p:nvSpPr>
          <p:cNvPr id="15" name="Rectangle 14"/>
          <p:cNvSpPr/>
          <p:nvPr/>
        </p:nvSpPr>
        <p:spPr>
          <a:xfrm>
            <a:off x="3303798" y="3538842"/>
            <a:ext cx="6250673" cy="134191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Test case creation to automation suite</a:t>
            </a:r>
          </a:p>
          <a:p>
            <a:pPr marL="355600" indent="-355600">
              <a:buClr>
                <a:schemeClr val="accent5"/>
              </a:buClr>
              <a:buFont typeface="Wingdings" pitchFamily="2" charset="2"/>
              <a:buChar char="§"/>
            </a:pPr>
            <a:r>
              <a:rPr lang="en-US" sz="1600" dirty="0" smtClean="0">
                <a:solidFill>
                  <a:schemeClr val="tx2">
                    <a:lumMod val="50000"/>
                  </a:schemeClr>
                </a:solidFill>
              </a:rPr>
              <a:t>Capture of behavior, data and performance characteristics of complete application environments</a:t>
            </a:r>
          </a:p>
          <a:p>
            <a:pPr marL="355600" indent="-355600">
              <a:buClr>
                <a:schemeClr val="accent5"/>
              </a:buClr>
              <a:buFont typeface="Wingdings" pitchFamily="2" charset="2"/>
              <a:buChar char="§"/>
            </a:pPr>
            <a:r>
              <a:rPr lang="en-US" sz="1600" dirty="0" smtClean="0">
                <a:solidFill>
                  <a:schemeClr val="tx2">
                    <a:lumMod val="50000"/>
                  </a:schemeClr>
                </a:solidFill>
              </a:rPr>
              <a:t>Automatic tests are executed continuously throughout development</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a:off x="3305773" y="4880755"/>
            <a:ext cx="6250673" cy="1460668"/>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Automation Templates Toolkits</a:t>
            </a:r>
          </a:p>
          <a:p>
            <a:pPr marL="355600" indent="-355600">
              <a:buClr>
                <a:schemeClr val="accent5"/>
              </a:buClr>
              <a:buFont typeface="Wingdings" pitchFamily="2" charset="2"/>
              <a:buChar char="§"/>
            </a:pPr>
            <a:r>
              <a:rPr lang="en-US" sz="1600" dirty="0" smtClean="0">
                <a:solidFill>
                  <a:schemeClr val="tx2">
                    <a:lumMod val="50000"/>
                  </a:schemeClr>
                </a:solidFill>
              </a:rPr>
              <a:t>Capgemini Automation Framework (CAFÉ)</a:t>
            </a:r>
          </a:p>
          <a:p>
            <a:pPr marL="355600" indent="-355600">
              <a:buClr>
                <a:schemeClr val="accent5"/>
              </a:buClr>
              <a:buFont typeface="Wingdings" pitchFamily="2" charset="2"/>
              <a:buChar char="§"/>
            </a:pPr>
            <a:r>
              <a:rPr lang="en-US" sz="1600" dirty="0" smtClean="0">
                <a:solidFill>
                  <a:schemeClr val="tx2">
                    <a:lumMod val="50000"/>
                  </a:schemeClr>
                </a:solidFill>
              </a:rPr>
              <a:t>X-Tester</a:t>
            </a:r>
          </a:p>
          <a:p>
            <a:pPr marL="355600" indent="-355600">
              <a:buClr>
                <a:schemeClr val="accent5"/>
              </a:buClr>
              <a:buFont typeface="Wingdings" pitchFamily="2" charset="2"/>
              <a:buChar char="§"/>
            </a:pPr>
            <a:r>
              <a:rPr lang="en-US" sz="1600" dirty="0" smtClean="0">
                <a:solidFill>
                  <a:schemeClr val="tx2">
                    <a:lumMod val="50000"/>
                  </a:schemeClr>
                </a:solidFill>
              </a:rPr>
              <a:t>QTP utilities</a:t>
            </a:r>
          </a:p>
          <a:p>
            <a:pPr marL="355600" indent="-355600">
              <a:buClr>
                <a:schemeClr val="accent5"/>
              </a:buClr>
              <a:buFont typeface="Wingdings" pitchFamily="2" charset="2"/>
              <a:buChar char="§"/>
            </a:pPr>
            <a:r>
              <a:rPr lang="en-US" sz="1600" dirty="0" err="1" smtClean="0">
                <a:solidFill>
                  <a:schemeClr val="tx2">
                    <a:lumMod val="50000"/>
                  </a:schemeClr>
                </a:solidFill>
              </a:rPr>
              <a:t>Rebot</a:t>
            </a:r>
            <a:r>
              <a:rPr lang="en-US" sz="1600" dirty="0" smtClean="0">
                <a:solidFill>
                  <a:schemeClr val="tx2">
                    <a:lumMod val="50000"/>
                  </a:schemeClr>
                </a:solidFill>
              </a:rPr>
              <a:t> Framework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1442609"/>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smtClean="0"/>
              <a:t> Dynamic </a:t>
            </a:r>
            <a:r>
              <a:rPr lang="en-US" dirty="0" smtClean="0"/>
              <a:t>Infrastructure</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401288"/>
            <a:ext cx="6250673" cy="141015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a:buClr>
                <a:schemeClr val="accent5"/>
              </a:buClr>
            </a:pPr>
            <a:endParaRPr lang="en-US" sz="1600" dirty="0" smtClean="0">
              <a:solidFill>
                <a:schemeClr val="tx2">
                  <a:lumMod val="50000"/>
                </a:schemeClr>
              </a:solidFill>
            </a:endParaRPr>
          </a:p>
          <a:p>
            <a:pPr marL="180000">
              <a:buClr>
                <a:schemeClr val="accent5"/>
              </a:buClr>
            </a:pPr>
            <a:r>
              <a:rPr lang="en-US" sz="1600" dirty="0" smtClean="0">
                <a:solidFill>
                  <a:schemeClr val="tx2">
                    <a:lumMod val="50000"/>
                  </a:schemeClr>
                </a:solidFill>
              </a:rPr>
              <a:t>Dynamic infrastructure enables agile and automated infrastructure management and provisioning of development, test and production environments. It lowers costs with pay-as-you-go model and increases quality, reliability and visibility of infrastructure.</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15" name="Rectangle 14"/>
          <p:cNvSpPr/>
          <p:nvPr/>
        </p:nvSpPr>
        <p:spPr>
          <a:xfrm>
            <a:off x="3234521" y="3058238"/>
            <a:ext cx="6250673" cy="323623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Dynamic Capacity with horizontal &amp; vertical scalability</a:t>
            </a:r>
          </a:p>
          <a:p>
            <a:pPr marL="812773" lvl="1" indent="-355600">
              <a:buClr>
                <a:schemeClr val="accent5"/>
              </a:buClr>
              <a:buFont typeface="Wingdings" pitchFamily="2" charset="2"/>
              <a:buChar char="§"/>
            </a:pPr>
            <a:r>
              <a:rPr lang="en-US" sz="1200" i="1" dirty="0" smtClean="0">
                <a:solidFill>
                  <a:schemeClr val="tx2">
                    <a:lumMod val="50000"/>
                  </a:schemeClr>
                </a:solidFill>
              </a:rPr>
              <a:t>Vertical - scaling a single node (CPU/Memory/Disk)</a:t>
            </a:r>
          </a:p>
          <a:p>
            <a:pPr marL="812773" lvl="1" indent="-355600">
              <a:buClr>
                <a:schemeClr val="accent5"/>
              </a:buClr>
              <a:buFont typeface="Wingdings" pitchFamily="2" charset="2"/>
              <a:buChar char="§"/>
            </a:pPr>
            <a:r>
              <a:rPr lang="en-US" sz="1200" i="1" dirty="0" smtClean="0">
                <a:solidFill>
                  <a:schemeClr val="tx2">
                    <a:lumMod val="50000"/>
                  </a:schemeClr>
                </a:solidFill>
              </a:rPr>
              <a:t>Horizontal - scaling the amount of nodes; best fit for distributed and stateless cloud-ready applications</a:t>
            </a:r>
          </a:p>
          <a:p>
            <a:pPr marL="355600" indent="-355600">
              <a:buClr>
                <a:schemeClr val="accent5"/>
              </a:buClr>
              <a:buFont typeface="Wingdings" pitchFamily="2" charset="2"/>
              <a:buChar char="§"/>
            </a:pPr>
            <a:r>
              <a:rPr lang="en-US" sz="1600" dirty="0" smtClean="0">
                <a:solidFill>
                  <a:schemeClr val="tx2">
                    <a:lumMod val="50000"/>
                  </a:schemeClr>
                </a:solidFill>
              </a:rPr>
              <a:t>Automated provisioning via self service portal, </a:t>
            </a:r>
            <a:r>
              <a:rPr lang="en-US" sz="1600" dirty="0" err="1" smtClean="0">
                <a:solidFill>
                  <a:schemeClr val="tx2">
                    <a:lumMod val="50000"/>
                  </a:schemeClr>
                </a:solidFill>
              </a:rPr>
              <a:t>e.g</a:t>
            </a:r>
            <a:r>
              <a:rPr lang="en-US" sz="1600" dirty="0" smtClean="0">
                <a:solidFill>
                  <a:schemeClr val="tx2">
                    <a:lumMod val="50000"/>
                  </a:schemeClr>
                </a:solidFill>
              </a:rPr>
              <a:t>:</a:t>
            </a:r>
          </a:p>
          <a:p>
            <a:pPr marL="812773" lvl="1" indent="-355600">
              <a:buClr>
                <a:schemeClr val="accent5"/>
              </a:buClr>
              <a:buFont typeface="Wingdings" pitchFamily="2" charset="2"/>
              <a:buChar char="§"/>
            </a:pPr>
            <a:r>
              <a:rPr lang="en-US" sz="1200" i="1" dirty="0" smtClean="0">
                <a:solidFill>
                  <a:schemeClr val="tx2">
                    <a:lumMod val="50000"/>
                  </a:schemeClr>
                </a:solidFill>
              </a:rPr>
              <a:t>Service requests: launch a VM, modify and terminate</a:t>
            </a:r>
          </a:p>
          <a:p>
            <a:pPr marL="812773" lvl="1" indent="-355600">
              <a:buClr>
                <a:schemeClr val="accent5"/>
              </a:buClr>
              <a:buFont typeface="Wingdings" pitchFamily="2" charset="2"/>
              <a:buChar char="§"/>
            </a:pPr>
            <a:r>
              <a:rPr lang="en-US" sz="1200" i="1" dirty="0" smtClean="0">
                <a:solidFill>
                  <a:schemeClr val="tx2">
                    <a:lumMod val="50000"/>
                  </a:schemeClr>
                </a:solidFill>
              </a:rPr>
              <a:t>Control VMs: start, stop, restart and hibernate </a:t>
            </a:r>
          </a:p>
          <a:p>
            <a:pPr marL="355600" indent="-355600">
              <a:buClr>
                <a:schemeClr val="accent5"/>
              </a:buClr>
              <a:buFont typeface="Wingdings" pitchFamily="2" charset="2"/>
              <a:buChar char="§"/>
            </a:pPr>
            <a:r>
              <a:rPr lang="en-US" sz="1600" dirty="0" smtClean="0">
                <a:solidFill>
                  <a:schemeClr val="tx2">
                    <a:lumMod val="50000"/>
                  </a:schemeClr>
                </a:solidFill>
              </a:rPr>
              <a:t>Fast, versatile and standard delivery</a:t>
            </a:r>
          </a:p>
          <a:p>
            <a:pPr marL="812773" lvl="1" indent="-355600">
              <a:buClr>
                <a:schemeClr val="accent5"/>
              </a:buClr>
              <a:buFont typeface="Wingdings" pitchFamily="2" charset="2"/>
              <a:buChar char="§"/>
            </a:pPr>
            <a:r>
              <a:rPr lang="en-US" sz="1200" i="1" dirty="0" smtClean="0">
                <a:solidFill>
                  <a:schemeClr val="tx2">
                    <a:lumMod val="50000"/>
                  </a:schemeClr>
                </a:solidFill>
              </a:rPr>
              <a:t>On-demand, pre-established infrastructure</a:t>
            </a:r>
          </a:p>
          <a:p>
            <a:pPr marL="812773" lvl="1" indent="-355600">
              <a:buClr>
                <a:schemeClr val="accent5"/>
              </a:buClr>
              <a:buFont typeface="Wingdings" pitchFamily="2" charset="2"/>
              <a:buChar char="§"/>
            </a:pPr>
            <a:r>
              <a:rPr lang="en-US" sz="1200" i="1" dirty="0" smtClean="0">
                <a:solidFill>
                  <a:schemeClr val="tx2">
                    <a:lumMod val="50000"/>
                  </a:schemeClr>
                </a:solidFill>
              </a:rPr>
              <a:t>Immediate value creation</a:t>
            </a:r>
          </a:p>
          <a:p>
            <a:pPr marL="812773" lvl="1" indent="-355600">
              <a:buClr>
                <a:schemeClr val="accent5"/>
              </a:buClr>
              <a:buFont typeface="Wingdings" pitchFamily="2" charset="2"/>
              <a:buChar char="§"/>
            </a:pPr>
            <a:r>
              <a:rPr lang="en-US" sz="1200" i="1" dirty="0" smtClean="0">
                <a:solidFill>
                  <a:schemeClr val="tx2">
                    <a:lumMod val="50000"/>
                  </a:schemeClr>
                </a:solidFill>
              </a:rPr>
              <a:t>Elimination of foundation tasks</a:t>
            </a:r>
          </a:p>
          <a:p>
            <a:pPr marL="355600" indent="-355600">
              <a:buClr>
                <a:schemeClr val="accent5"/>
              </a:buClr>
              <a:buFont typeface="Wingdings" pitchFamily="2" charset="2"/>
              <a:buChar char="§"/>
            </a:pPr>
            <a:r>
              <a:rPr lang="en-US" sz="1600" dirty="0" smtClean="0">
                <a:solidFill>
                  <a:schemeClr val="tx2">
                    <a:lumMod val="50000"/>
                  </a:schemeClr>
                </a:solidFill>
              </a:rPr>
              <a:t>Exceptionally high security standards</a:t>
            </a:r>
            <a:endParaRPr lang="en-US" sz="1600" dirty="0" smtClean="0">
              <a:solidFill>
                <a:srgbClr val="FF0000"/>
              </a:solidFill>
            </a:endParaRPr>
          </a:p>
          <a:p>
            <a:pPr marL="812773" lvl="1" indent="-355600">
              <a:buClr>
                <a:schemeClr val="accent5"/>
              </a:buClr>
              <a:buFont typeface="Wingdings" pitchFamily="2" charset="2"/>
              <a:buChar char="§"/>
            </a:pPr>
            <a:r>
              <a:rPr lang="en-US" sz="1200" dirty="0" smtClean="0">
                <a:solidFill>
                  <a:schemeClr val="tx2">
                    <a:lumMod val="50000"/>
                  </a:schemeClr>
                </a:solidFill>
              </a:rPr>
              <a:t>System residues in high-secure infrastructure</a:t>
            </a:r>
          </a:p>
          <a:p>
            <a:pPr marL="812773" lvl="1" indent="-355600">
              <a:buClr>
                <a:schemeClr val="accent5"/>
              </a:buClr>
              <a:buFont typeface="Wingdings" pitchFamily="2" charset="2"/>
              <a:buChar char="§"/>
            </a:pPr>
            <a:r>
              <a:rPr lang="en-US" sz="1200" dirty="0" smtClean="0">
                <a:solidFill>
                  <a:schemeClr val="tx2">
                    <a:lumMod val="50000"/>
                  </a:schemeClr>
                </a:solidFill>
              </a:rPr>
              <a:t>Two-phased strong authentication for all users of Cloud portal</a:t>
            </a:r>
          </a:p>
          <a:p>
            <a:pPr marL="812773" lvl="1" indent="-355600">
              <a:buClr>
                <a:schemeClr val="accent5"/>
              </a:buClr>
              <a:buFont typeface="Wingdings" pitchFamily="2" charset="2"/>
              <a:buChar char="§"/>
            </a:pPr>
            <a:r>
              <a:rPr lang="en-US" sz="1200" dirty="0" smtClean="0">
                <a:solidFill>
                  <a:schemeClr val="tx2">
                    <a:lumMod val="50000"/>
                  </a:schemeClr>
                </a:solidFill>
              </a:rPr>
              <a:t>All processes related to infrastructure comply with our high security (governmental) customer processes</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endParaRPr lang="en-US" sz="1600" b="1" i="1" dirty="0" smtClean="0">
              <a:solidFill>
                <a:schemeClr val="tx2">
                  <a:lumMod val="50000"/>
                </a:schemeClr>
              </a:solidFill>
            </a:endParaRPr>
          </a:p>
          <a:p>
            <a:pPr algn="ctr"/>
            <a:r>
              <a:rPr lang="en-US" sz="1600" b="1" i="1" dirty="0" err="1" smtClean="0">
                <a:solidFill>
                  <a:schemeClr val="tx2">
                    <a:lumMod val="50000"/>
                  </a:schemeClr>
                </a:solidFill>
              </a:rPr>
              <a:t>Capgemini</a:t>
            </a:r>
            <a:r>
              <a:rPr lang="en-US" sz="1600" b="1" i="1" dirty="0" smtClean="0">
                <a:solidFill>
                  <a:schemeClr val="tx2">
                    <a:lumMod val="50000"/>
                  </a:schemeClr>
                </a:solidFill>
              </a:rPr>
              <a:t> Nordic Cloud</a:t>
            </a:r>
          </a:p>
          <a:p>
            <a:pPr algn="ctr"/>
            <a:endParaRPr lang="en-US" sz="2000" b="1" i="1" dirty="0" smtClean="0">
              <a:solidFill>
                <a:schemeClr val="tx2">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4521" y="4803649"/>
            <a:ext cx="6250673" cy="143865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AppDynamics</a:t>
            </a:r>
            <a:r>
              <a:rPr lang="en-US" sz="1600" dirty="0" smtClean="0">
                <a:solidFill>
                  <a:schemeClr val="tx2">
                    <a:lumMod val="50000"/>
                  </a:schemeClr>
                </a:solidFill>
              </a:rPr>
              <a:t> for application performance monitoring</a:t>
            </a:r>
          </a:p>
          <a:p>
            <a:pPr marL="355600" indent="-355600">
              <a:buClr>
                <a:schemeClr val="accent5"/>
              </a:buClr>
              <a:buFont typeface="Wingdings" pitchFamily="2" charset="2"/>
              <a:buChar char="§"/>
            </a:pPr>
            <a:r>
              <a:rPr lang="en-US" sz="1600" dirty="0" err="1" smtClean="0">
                <a:solidFill>
                  <a:schemeClr val="tx2">
                    <a:lumMod val="50000"/>
                  </a:schemeClr>
                </a:solidFill>
              </a:rPr>
              <a:t>Nagios</a:t>
            </a:r>
            <a:r>
              <a:rPr lang="en-US" sz="1600" dirty="0" smtClean="0">
                <a:solidFill>
                  <a:schemeClr val="tx2">
                    <a:lumMod val="50000"/>
                  </a:schemeClr>
                </a:solidFill>
              </a:rPr>
              <a:t> as generic monitoring tool</a:t>
            </a:r>
          </a:p>
          <a:p>
            <a:pPr marL="355600" indent="-355600">
              <a:buClr>
                <a:schemeClr val="accent5"/>
              </a:buClr>
              <a:buFont typeface="Wingdings" pitchFamily="2" charset="2"/>
              <a:buChar char="§"/>
            </a:pPr>
            <a:r>
              <a:rPr lang="en-US" sz="1600" dirty="0" err="1" smtClean="0">
                <a:solidFill>
                  <a:schemeClr val="tx2">
                    <a:lumMod val="50000"/>
                  </a:schemeClr>
                </a:solidFill>
              </a:rPr>
              <a:t>Piwik</a:t>
            </a:r>
            <a:r>
              <a:rPr lang="en-US" sz="1600" dirty="0" smtClean="0">
                <a:solidFill>
                  <a:schemeClr val="tx2">
                    <a:lumMod val="50000"/>
                  </a:schemeClr>
                </a:solidFill>
              </a:rPr>
              <a:t> for user profiling and </a:t>
            </a:r>
            <a:r>
              <a:rPr lang="en-US" sz="1600" dirty="0" err="1" smtClean="0">
                <a:solidFill>
                  <a:schemeClr val="tx2">
                    <a:lumMod val="50000"/>
                  </a:schemeClr>
                </a:solidFill>
              </a:rPr>
              <a:t>behavious</a:t>
            </a:r>
            <a:r>
              <a:rPr lang="en-US" sz="1600" dirty="0" smtClean="0">
                <a:solidFill>
                  <a:schemeClr val="tx2">
                    <a:lumMod val="50000"/>
                  </a:schemeClr>
                </a:solidFill>
              </a:rPr>
              <a:t> analysis</a:t>
            </a:r>
          </a:p>
          <a:p>
            <a:pPr marL="355600" indent="-355600">
              <a:buClr>
                <a:schemeClr val="accent5"/>
              </a:buClr>
              <a:buFont typeface="Wingdings" pitchFamily="2" charset="2"/>
              <a:buChar char="§"/>
            </a:pPr>
            <a:r>
              <a:rPr lang="en-US" sz="1600" dirty="0" err="1" smtClean="0">
                <a:solidFill>
                  <a:schemeClr val="tx2">
                    <a:lumMod val="50000"/>
                  </a:schemeClr>
                </a:solidFill>
              </a:rPr>
              <a:t>LogStash</a:t>
            </a:r>
            <a:r>
              <a:rPr lang="en-US" sz="1600" dirty="0" smtClean="0">
                <a:solidFill>
                  <a:schemeClr val="tx2">
                    <a:lumMod val="50000"/>
                  </a:schemeClr>
                </a:solidFill>
              </a:rPr>
              <a:t> for Log analysis</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Application Performance Monitoring (APM)</a:t>
            </a:r>
            <a:endParaRPr lang="en-US" dirty="0"/>
          </a:p>
        </p:txBody>
      </p:sp>
      <p:sp>
        <p:nvSpPr>
          <p:cNvPr id="6" name="Rounded Rectangle 5"/>
          <p:cNvSpPr/>
          <p:nvPr/>
        </p:nvSpPr>
        <p:spPr>
          <a:xfrm>
            <a:off x="409433" y="152654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385049" y="3436190"/>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207008"/>
            <a:ext cx="6250673" cy="150689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defTabSz="914400">
              <a:spcBef>
                <a:spcPts val="300"/>
              </a:spcBef>
              <a:spcAft>
                <a:spcPts val="300"/>
              </a:spcAft>
              <a:buClr>
                <a:schemeClr val="accent5"/>
              </a:buClr>
              <a:buFont typeface="Wingdings" pitchFamily="2" charset="2"/>
              <a:buChar char="§"/>
              <a:defRPr/>
            </a:pPr>
            <a:r>
              <a:rPr lang="en-US" sz="1600" kern="0" dirty="0" smtClean="0">
                <a:solidFill>
                  <a:sysClr val="windowText" lastClr="000000"/>
                </a:solidFill>
              </a:rPr>
              <a:t>Application Performance Management (APM) is responsible for monitoring and managing the performance and availability of software applications. In addition to real-time monitoring it prevents problems from occurring by detecting early warning signs of issues and can also help automatically resolve some performance and quality issues.</a:t>
            </a:r>
            <a:endParaRPr lang="en-GB" sz="1600" kern="0" dirty="0" smtClean="0">
              <a:solidFill>
                <a:sysClr val="windowText" lastClr="000000"/>
              </a:solidFill>
            </a:endParaRPr>
          </a:p>
        </p:txBody>
      </p:sp>
      <p:sp>
        <p:nvSpPr>
          <p:cNvPr id="15" name="Rectangle 14"/>
          <p:cNvSpPr/>
          <p:nvPr/>
        </p:nvSpPr>
        <p:spPr>
          <a:xfrm>
            <a:off x="3202623" y="2721927"/>
            <a:ext cx="6282572" cy="215101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kern="0" dirty="0" smtClean="0">
                <a:solidFill>
                  <a:sysClr val="windowText" lastClr="000000"/>
                </a:solidFill>
              </a:rPr>
              <a:t>APM tools alert IT staff to disruptions in availability and/or quality</a:t>
            </a:r>
          </a:p>
          <a:p>
            <a:pPr marL="355600" indent="-355600">
              <a:buClr>
                <a:schemeClr val="accent5"/>
              </a:buClr>
              <a:buFont typeface="Wingdings" pitchFamily="2" charset="2"/>
              <a:buChar char="§"/>
            </a:pPr>
            <a:r>
              <a:rPr lang="en-US" sz="1600" kern="0" dirty="0" smtClean="0">
                <a:solidFill>
                  <a:sysClr val="windowText" lastClr="000000"/>
                </a:solidFill>
              </a:rPr>
              <a:t>It enables feedback loop for the team</a:t>
            </a:r>
          </a:p>
          <a:p>
            <a:pPr marL="355600" indent="-355600">
              <a:buClr>
                <a:schemeClr val="accent5"/>
              </a:buClr>
              <a:buFont typeface="Wingdings" pitchFamily="2" charset="2"/>
              <a:buChar char="§"/>
            </a:pPr>
            <a:r>
              <a:rPr lang="en-US" sz="1600" dirty="0" smtClean="0">
                <a:solidFill>
                  <a:schemeClr val="tx2">
                    <a:lumMod val="50000"/>
                  </a:schemeClr>
                </a:solidFill>
              </a:rPr>
              <a:t>Monitor IT infrastructure</a:t>
            </a:r>
          </a:p>
          <a:p>
            <a:pPr marL="355600" indent="-355600">
              <a:buClr>
                <a:schemeClr val="accent5"/>
              </a:buClr>
              <a:buFont typeface="Wingdings" pitchFamily="2" charset="2"/>
              <a:buChar char="§"/>
            </a:pPr>
            <a:r>
              <a:rPr lang="en-US" sz="1600" dirty="0" smtClean="0">
                <a:solidFill>
                  <a:schemeClr val="tx2">
                    <a:lumMod val="50000"/>
                  </a:schemeClr>
                </a:solidFill>
              </a:rPr>
              <a:t>Detect security breaches, Plan &amp; budget for IT upgrades</a:t>
            </a:r>
          </a:p>
          <a:p>
            <a:pPr marL="355600" indent="-355600">
              <a:buClr>
                <a:schemeClr val="accent5"/>
              </a:buClr>
              <a:buFont typeface="Wingdings" pitchFamily="2" charset="2"/>
              <a:buChar char="§"/>
            </a:pPr>
            <a:r>
              <a:rPr lang="en-US" sz="1600" kern="0" dirty="0" smtClean="0">
                <a:solidFill>
                  <a:sysClr val="windowText" lastClr="000000"/>
                </a:solidFill>
              </a:rPr>
              <a:t>Automatically collects normal metrics for normal application performance and compares those to the current state in real time</a:t>
            </a:r>
            <a:endParaRPr lang="en-US" sz="1600" dirty="0" smtClean="0">
              <a:solidFill>
                <a:schemeClr val="tx2">
                  <a:lumMod val="50000"/>
                </a:schemeClr>
              </a:solidFill>
            </a:endParaRPr>
          </a:p>
        </p:txBody>
      </p:sp>
      <p:sp>
        <p:nvSpPr>
          <p:cNvPr id="12" name="Rounded Rectangular Callout 11"/>
          <p:cNvSpPr/>
          <p:nvPr/>
        </p:nvSpPr>
        <p:spPr>
          <a:xfrm>
            <a:off x="409433" y="5209255"/>
            <a:ext cx="2729552" cy="1033050"/>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orchestration</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18583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43415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355600" indent="-355600">
              <a:buClr>
                <a:schemeClr val="accent5"/>
              </a:buClr>
              <a:buFont typeface="Wingdings" pitchFamily="2" charset="2"/>
              <a:buChar char="§"/>
            </a:pPr>
            <a:r>
              <a:rPr lang="en-US" sz="1600" dirty="0" smtClean="0">
                <a:solidFill>
                  <a:schemeClr val="tx2">
                    <a:lumMod val="50000"/>
                  </a:schemeClr>
                </a:solidFill>
              </a:rPr>
              <a:t>The purpose of the delivery orchestration is to manage the application life cycle across teams and environments end to end from the requirement identification to the ongoing production support including application, infra and tools.</a:t>
            </a:r>
          </a:p>
          <a:p>
            <a:pPr marL="355600" indent="-355600">
              <a:buClr>
                <a:schemeClr val="accent5"/>
              </a:buClr>
              <a:buFont typeface="Wingdings" pitchFamily="2" charset="2"/>
              <a:buChar char="§"/>
            </a:pPr>
            <a:r>
              <a:rPr lang="en-US" sz="1600" dirty="0" smtClean="0">
                <a:solidFill>
                  <a:schemeClr val="tx2">
                    <a:lumMod val="50000"/>
                  </a:schemeClr>
                </a:solidFill>
              </a:rPr>
              <a:t>Delivery orchestration uses automated tool, which automatically remediate the majority of event alerts on a daily basis for IT operations. Based upon the type of alert, the orchestration environment automatically takes the steps necessary to identify and diagnose the problem.</a:t>
            </a:r>
          </a:p>
        </p:txBody>
      </p:sp>
      <p:sp>
        <p:nvSpPr>
          <p:cNvPr id="15" name="Rectangle 14"/>
          <p:cNvSpPr/>
          <p:nvPr/>
        </p:nvSpPr>
        <p:spPr>
          <a:xfrm>
            <a:off x="3234521" y="3185834"/>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lnSpc>
                <a:spcPct val="80000"/>
              </a:lnSpc>
              <a:buClr>
                <a:schemeClr val="accent5"/>
              </a:buClr>
              <a:buFont typeface="Wingdings" pitchFamily="2" charset="2"/>
              <a:buChar char="§"/>
            </a:pP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Managing the lifecycle of changes: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changes are monitored, tracked and controlled from initial logging through to the production environment, </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all Changes are authorized by the required Change Authorizers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changes are prioritized by the Client and managing back log</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Liaising, throughout the life cycle of a change, with Support Groups, Third Party Suppliers and Client</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Coordinating Change handlers and ensuring that agreed changes are delivered on-time and on agreed scope. </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Maintaining release plan and coordinating deployments and releases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Runs daily stand-up meetings and weekly operation meetings. </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Coordinating production support for application (monitoring and resolution)</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Routine tasks and ad hoc activities	 </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Configuration management</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Project management</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Continuous improvement of processes and procedures based on requirements from SOK, incidents and defects, other feedback</a:t>
            </a:r>
            <a:endParaRPr lang="fi-FI" sz="1200" dirty="0" smtClean="0">
              <a:solidFill>
                <a:schemeClr val="tx2">
                  <a:lumMod val="50000"/>
                </a:schemeClr>
              </a:solidFill>
            </a:endParaRPr>
          </a:p>
        </p:txBody>
      </p:sp>
      <p:sp>
        <p:nvSpPr>
          <p:cNvPr id="12" name="Rounded Rectangular Callout 11"/>
          <p:cNvSpPr/>
          <p:nvPr/>
        </p:nvSpPr>
        <p:spPr>
          <a:xfrm>
            <a:off x="409433" y="4831302"/>
            <a:ext cx="2729552" cy="1484438"/>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r>
              <a:rPr lang="en-US" sz="1400" b="1" i="1" dirty="0" smtClean="0">
                <a:solidFill>
                  <a:schemeClr val="tx2">
                    <a:lumMod val="50000"/>
                  </a:schemeClr>
                </a:solidFill>
              </a:rPr>
              <a:t>ServiceNow</a:t>
            </a:r>
          </a:p>
          <a:p>
            <a:pPr algn="ctr"/>
            <a:r>
              <a:rPr lang="en-US" sz="1400" b="1" i="1" dirty="0" err="1" smtClean="0">
                <a:solidFill>
                  <a:schemeClr val="tx2">
                    <a:lumMod val="50000"/>
                  </a:schemeClr>
                </a:solidFill>
              </a:rPr>
              <a:t>TeamForge</a:t>
            </a:r>
            <a:endParaRPr lang="en-US" sz="1400" b="1" i="1" dirty="0" smtClean="0">
              <a:solidFill>
                <a:schemeClr val="tx2">
                  <a:lumMod val="50000"/>
                </a:schemeClr>
              </a:solidFill>
            </a:endParaRPr>
          </a:p>
          <a:p>
            <a:pPr algn="ctr"/>
            <a:r>
              <a:rPr lang="en-US" sz="1400" b="1" i="1" dirty="0" smtClean="0">
                <a:solidFill>
                  <a:schemeClr val="tx2">
                    <a:lumMod val="50000"/>
                  </a:schemeClr>
                </a:solidFill>
              </a:rPr>
              <a:t>Virtual Visual Management</a:t>
            </a:r>
          </a:p>
          <a:p>
            <a:pPr algn="ctr"/>
            <a:r>
              <a:rPr lang="en-US" sz="1400" b="1" i="1" dirty="0" err="1" smtClean="0">
                <a:solidFill>
                  <a:schemeClr val="tx2">
                    <a:lumMod val="50000"/>
                  </a:schemeClr>
                </a:solidFill>
              </a:rPr>
              <a:t>Atlassian</a:t>
            </a:r>
            <a:r>
              <a:rPr lang="en-US" sz="1400" b="1" i="1" dirty="0" smtClean="0">
                <a:solidFill>
                  <a:schemeClr val="tx2">
                    <a:lumMod val="50000"/>
                  </a:schemeClr>
                </a:solidFill>
              </a:rPr>
              <a:t> </a:t>
            </a:r>
            <a:r>
              <a:rPr lang="en-US" sz="1400" b="1" i="1" dirty="0" err="1" smtClean="0">
                <a:solidFill>
                  <a:schemeClr val="tx2">
                    <a:lumMod val="50000"/>
                  </a:schemeClr>
                </a:solidFill>
              </a:rPr>
              <a:t>Jira</a:t>
            </a:r>
            <a:endParaRPr lang="en-US" sz="1400" b="1" i="1" dirty="0" smtClean="0">
              <a:solidFill>
                <a:schemeClr val="tx2">
                  <a:lumMod val="50000"/>
                </a:schemeClr>
              </a:solidFill>
            </a:endParaRPr>
          </a:p>
          <a:p>
            <a:pPr algn="ctr"/>
            <a:r>
              <a:rPr lang="en-US" sz="1400" b="1" i="1" dirty="0" err="1" smtClean="0">
                <a:solidFill>
                  <a:schemeClr val="tx2">
                    <a:lumMod val="50000"/>
                  </a:schemeClr>
                </a:solidFill>
              </a:rPr>
              <a:t>AppDynamics</a:t>
            </a:r>
            <a:r>
              <a:rPr lang="en-US" sz="1400" b="1" i="1" dirty="0" smtClean="0">
                <a:solidFill>
                  <a:schemeClr val="tx2">
                    <a:lumMod val="50000"/>
                  </a:schemeClr>
                </a:solidFill>
              </a:rPr>
              <a:t>, Confluence</a:t>
            </a:r>
          </a:p>
          <a:p>
            <a:pPr algn="ctr"/>
            <a:endParaRPr lang="en-US" sz="1400" b="1" i="1" dirty="0" smtClean="0">
              <a:solidFill>
                <a:schemeClr val="tx2">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2523234"/>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One cross-functional team is responsible for the application product end-to-end</a:t>
            </a:r>
            <a:endParaRPr lang="en-US" dirty="0"/>
          </a:p>
        </p:txBody>
      </p:sp>
      <p:sp>
        <p:nvSpPr>
          <p:cNvPr id="3" name="Content Placeholder 2"/>
          <p:cNvSpPr>
            <a:spLocks noGrp="1"/>
          </p:cNvSpPr>
          <p:nvPr>
            <p:ph idx="1"/>
          </p:nvPr>
        </p:nvSpPr>
        <p:spPr/>
        <p:txBody>
          <a:bodyPr/>
          <a:lstStyle/>
          <a:p>
            <a:r>
              <a:rPr lang="en-US" dirty="0" smtClean="0"/>
              <a:t>One team across borders despite the location or organization</a:t>
            </a:r>
          </a:p>
          <a:p>
            <a:r>
              <a:rPr lang="en-US" dirty="0" smtClean="0"/>
              <a:t>Traditional silos are destroyed and everybody has access to same dashboards and tools</a:t>
            </a:r>
          </a:p>
          <a:p>
            <a:r>
              <a:rPr lang="en-US" dirty="0" smtClean="0"/>
              <a:t>Multi-skilled teams enable efficient work flow</a:t>
            </a:r>
          </a:p>
          <a:p>
            <a:pPr lvl="1"/>
            <a:r>
              <a:rPr lang="en-US" dirty="0" smtClean="0"/>
              <a:t>Instead of each team focusing separately either on coding, testing or deploying everybody focuses on the product itself and strives for common goal </a:t>
            </a:r>
          </a:p>
          <a:p>
            <a:endParaRPr lang="en-US" dirty="0" smtClean="0"/>
          </a:p>
          <a:p>
            <a:r>
              <a:rPr lang="en-US" dirty="0" smtClean="0"/>
              <a:t>New approach improves efficiency and knowledge sharing</a:t>
            </a:r>
          </a:p>
          <a:p>
            <a:r>
              <a:rPr lang="en-US" dirty="0" smtClean="0"/>
              <a:t>It tightly integrates business, development and operations to drive agility and delivery excellence across the entire lifecycle </a:t>
            </a:r>
          </a:p>
        </p:txBody>
      </p:sp>
      <p:sp>
        <p:nvSpPr>
          <p:cNvPr id="4" name="Rectangle 3"/>
          <p:cNvSpPr/>
          <p:nvPr/>
        </p:nvSpPr>
        <p:spPr>
          <a:xfrm rot="1877491">
            <a:off x="7617090" y="948857"/>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 + Johanna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 roles are vital for successful implementation of agile methods throughout application lifecycle </a:t>
            </a:r>
            <a:endParaRPr lang="en-US"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845340" y="2133474"/>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493151"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276175" y="3518975"/>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547757"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 design, and implement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013694"/>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235720" y="4298760"/>
            <a:ext cx="2105025" cy="1754326"/>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Orchestration Lead</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coordinates all work from development to production support and has end to end responsibility for ensuring continuous flow of value for the business. Orchestration Lead works as SCRUM Master.</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526100" y="1481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714056" y="1989796"/>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14717" y="428923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12198" y="4768527"/>
            <a:ext cx="2069877" cy="1015663"/>
          </a:xfrm>
          <a:prstGeom prst="rect">
            <a:avLst/>
          </a:prstGeom>
        </p:spPr>
        <p:txBody>
          <a:bodyPr wrap="square">
            <a:spAutoFit/>
          </a:bodyPr>
          <a:lstStyle/>
          <a:p>
            <a:pPr algn="ctr"/>
            <a:r>
              <a:rPr lang="en-US" sz="1200" b="1" dirty="0" err="1" smtClean="0">
                <a:latin typeface="Arial" panose="020B0604020202020204" pitchFamily="34" charset="0"/>
                <a:cs typeface="Arial" panose="020B0604020202020204" pitchFamily="34" charset="0"/>
              </a:rPr>
              <a:t>Microservice</a:t>
            </a:r>
            <a:r>
              <a:rPr lang="en-US" sz="1200" b="1" dirty="0" smtClean="0">
                <a:latin typeface="Arial" panose="020B0604020202020204" pitchFamily="34" charset="0"/>
                <a:cs typeface="Arial" panose="020B0604020202020204" pitchFamily="34" charset="0"/>
              </a:rPr>
              <a:t> and Service Virtualization Architect </a:t>
            </a:r>
            <a:r>
              <a:rPr lang="en-US" sz="1200" dirty="0" smtClean="0">
                <a:latin typeface="Arial" panose="020B0604020202020204" pitchFamily="34" charset="0"/>
                <a:cs typeface="Arial" panose="020B0604020202020204" pitchFamily="34" charset="0"/>
              </a:rPr>
              <a:t>defines and designs </a:t>
            </a:r>
            <a:r>
              <a:rPr lang="en-US" sz="1200" dirty="0" err="1" smtClean="0">
                <a:latin typeface="Arial" panose="020B0604020202020204" pitchFamily="34" charset="0"/>
                <a:cs typeface="Arial" panose="020B0604020202020204" pitchFamily="34" charset="0"/>
              </a:rPr>
              <a:t>microservices</a:t>
            </a:r>
            <a:r>
              <a:rPr lang="en-US" sz="1200" dirty="0" smtClean="0">
                <a:latin typeface="Arial" panose="020B0604020202020204" pitchFamily="34" charset="0"/>
                <a:cs typeface="Arial" panose="020B0604020202020204" pitchFamily="34" charset="0"/>
              </a:rPr>
              <a:t> and service virtualization </a:t>
            </a:r>
            <a:endParaRPr lang="fi-FI" sz="1200" dirty="0">
              <a:effectLst/>
              <a:latin typeface="Arial" panose="020B0604020202020204" pitchFamily="34" charset="0"/>
              <a:cs typeface="Arial" panose="020B0604020202020204" pitchFamily="34" charset="0"/>
            </a:endParaRPr>
          </a:p>
        </p:txBody>
      </p:sp>
      <p:sp>
        <p:nvSpPr>
          <p:cNvPr id="103" name="Rectangle 102"/>
          <p:cNvSpPr/>
          <p:nvPr/>
        </p:nvSpPr>
        <p:spPr>
          <a:xfrm>
            <a:off x="5778025" y="19189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543142" y="14031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6" name="Rectangle 55"/>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 + Johanna</a:t>
            </a:r>
          </a:p>
        </p:txBody>
      </p:sp>
      <p:sp>
        <p:nvSpPr>
          <p:cNvPr id="57" name="Freeform 582"/>
          <p:cNvSpPr>
            <a:spLocks noChangeAspect="1" noEditPoints="1"/>
          </p:cNvSpPr>
          <p:nvPr/>
        </p:nvSpPr>
        <p:spPr bwMode="auto">
          <a:xfrm>
            <a:off x="742894" y="133277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57"/>
          <p:cNvSpPr/>
          <p:nvPr/>
        </p:nvSpPr>
        <p:spPr>
          <a:xfrm>
            <a:off x="129166" y="1840637"/>
            <a:ext cx="1749031" cy="830997"/>
          </a:xfrm>
          <a:prstGeom prst="rect">
            <a:avLst/>
          </a:prstGeom>
        </p:spPr>
        <p:txBody>
          <a:bodyPr wrap="square">
            <a:spAutoFit/>
          </a:bodyPr>
          <a:lstStyle/>
          <a:p>
            <a:pPr algn="ctr"/>
            <a:r>
              <a:rPr lang="en-US" sz="1200" b="1" dirty="0" err="1" smtClean="0">
                <a:latin typeface="Arial" panose="020B0604020202020204" pitchFamily="34" charset="0"/>
                <a:cs typeface="Arial" panose="020B0604020202020204" pitchFamily="34" charset="0"/>
              </a:rPr>
              <a:t>Servce</a:t>
            </a:r>
            <a:r>
              <a:rPr lang="en-US" sz="1200" b="1" dirty="0" smtClean="0">
                <a:latin typeface="Arial" panose="020B0604020202020204" pitchFamily="34" charset="0"/>
                <a:cs typeface="Arial" panose="020B0604020202020204" pitchFamily="34" charset="0"/>
              </a:rPr>
              <a:t>  Delivery Manager:</a:t>
            </a:r>
          </a:p>
          <a:p>
            <a:pPr algn="ctr"/>
            <a:r>
              <a:rPr lang="en-US" sz="1200" dirty="0" smtClean="0">
                <a:latin typeface="Arial" panose="020B0604020202020204" pitchFamily="34" charset="0"/>
                <a:cs typeface="Arial" panose="020B0604020202020204" pitchFamily="34" charset="0"/>
              </a:rPr>
              <a:t>contact point for contractual terms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team works efficiently cross border using war room</a:t>
            </a:r>
            <a:endParaRPr lang="en-US" dirty="0"/>
          </a:p>
        </p:txBody>
      </p:sp>
      <p:grpSp>
        <p:nvGrpSpPr>
          <p:cNvPr id="3" name="Group 51"/>
          <p:cNvGrpSpPr/>
          <p:nvPr/>
        </p:nvGrpSpPr>
        <p:grpSpPr>
          <a:xfrm>
            <a:off x="1731969" y="1390411"/>
            <a:ext cx="5820738" cy="4631376"/>
            <a:chOff x="2101931" y="1268686"/>
            <a:chExt cx="5961417" cy="4407719"/>
          </a:xfrm>
        </p:grpSpPr>
        <p:pic>
          <p:nvPicPr>
            <p:cNvPr id="37" name="Picture 2"/>
            <p:cNvPicPr>
              <a:picLocks noChangeAspect="1" noChangeArrowheads="1"/>
            </p:cNvPicPr>
            <p:nvPr/>
          </p:nvPicPr>
          <p:blipFill>
            <a:blip r:embed="rId2" cstate="print">
              <a:clrChange>
                <a:clrFrom>
                  <a:srgbClr val="FFFFFF"/>
                </a:clrFrom>
                <a:clrTo>
                  <a:srgbClr val="FFFFFF">
                    <a:alpha val="0"/>
                  </a:srgbClr>
                </a:clrTo>
              </a:clrChange>
              <a:grayscl/>
            </a:blip>
            <a:srcRect l="29971" t="30615" r="31068" b="21870"/>
            <a:stretch>
              <a:fillRect/>
            </a:stretch>
          </p:blipFill>
          <p:spPr bwMode="auto">
            <a:xfrm>
              <a:off x="2113807" y="1340671"/>
              <a:ext cx="5688281" cy="4335734"/>
            </a:xfrm>
            <a:prstGeom prst="rect">
              <a:avLst/>
            </a:prstGeom>
            <a:noFill/>
            <a:ln w="9525">
              <a:noFill/>
              <a:miter lim="800000"/>
              <a:headEnd/>
              <a:tailEnd/>
            </a:ln>
          </p:spPr>
        </p:pic>
        <p:pic>
          <p:nvPicPr>
            <p:cNvPr id="38" name="Picture 3" descr="C:\Users\jperala\AppData\Local\Microsoft\Windows\Temporary Internet Files\Content.IE5\DYA56ZSC\MC900356877[1].wmf"/>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flipH="1">
              <a:off x="5688278" y="3410172"/>
              <a:ext cx="391887" cy="296269"/>
            </a:xfrm>
            <a:prstGeom prst="rect">
              <a:avLst/>
            </a:prstGeom>
            <a:noFill/>
          </p:spPr>
        </p:pic>
        <p:pic>
          <p:nvPicPr>
            <p:cNvPr id="39"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055115" y="2553195"/>
              <a:ext cx="446087" cy="446087"/>
            </a:xfrm>
            <a:prstGeom prst="rect">
              <a:avLst/>
            </a:prstGeom>
            <a:noFill/>
          </p:spPr>
        </p:pic>
        <p:pic>
          <p:nvPicPr>
            <p:cNvPr id="40"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528149" y="2289959"/>
              <a:ext cx="446087" cy="446087"/>
            </a:xfrm>
            <a:prstGeom prst="rect">
              <a:avLst/>
            </a:prstGeom>
            <a:noFill/>
          </p:spPr>
        </p:pic>
        <p:pic>
          <p:nvPicPr>
            <p:cNvPr id="41"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977432" y="2062348"/>
              <a:ext cx="446087" cy="446087"/>
            </a:xfrm>
            <a:prstGeom prst="rect">
              <a:avLst/>
            </a:prstGeom>
            <a:noFill/>
          </p:spPr>
        </p:pic>
        <p:pic>
          <p:nvPicPr>
            <p:cNvPr id="42" name="Picture 7"/>
            <p:cNvPicPr>
              <a:picLocks noChangeAspect="1" noChangeArrowheads="1"/>
            </p:cNvPicPr>
            <p:nvPr/>
          </p:nvPicPr>
          <p:blipFill>
            <a:blip r:embed="rId5" cstate="print">
              <a:clrChange>
                <a:clrFrom>
                  <a:srgbClr val="FFFFFF"/>
                </a:clrFrom>
                <a:clrTo>
                  <a:srgbClr val="FFFFFF">
                    <a:alpha val="0"/>
                  </a:srgbClr>
                </a:clrTo>
              </a:clrChange>
              <a:grayscl/>
            </a:blip>
            <a:srcRect/>
            <a:stretch>
              <a:fillRect/>
            </a:stretch>
          </p:blipFill>
          <p:spPr bwMode="auto">
            <a:xfrm>
              <a:off x="2118931" y="2987168"/>
              <a:ext cx="980529" cy="670000"/>
            </a:xfrm>
            <a:prstGeom prst="rect">
              <a:avLst/>
            </a:prstGeom>
            <a:noFill/>
            <a:ln w="9525">
              <a:noFill/>
              <a:miter lim="800000"/>
              <a:headEnd/>
              <a:tailEnd/>
            </a:ln>
            <a:scene3d>
              <a:camera prst="isometricRightUp"/>
              <a:lightRig rig="threePt" dir="t"/>
            </a:scene3d>
          </p:spPr>
        </p:pic>
        <p:pic>
          <p:nvPicPr>
            <p:cNvPr id="43" name="Picture 8"/>
            <p:cNvPicPr>
              <a:picLocks noChangeAspect="1" noChangeArrowheads="1"/>
            </p:cNvPicPr>
            <p:nvPr/>
          </p:nvPicPr>
          <p:blipFill>
            <a:blip r:embed="rId6" cstate="print">
              <a:clrChange>
                <a:clrFrom>
                  <a:srgbClr val="FFFFFF"/>
                </a:clrFrom>
                <a:clrTo>
                  <a:srgbClr val="FFFFFF">
                    <a:alpha val="0"/>
                  </a:srgbClr>
                </a:clrTo>
              </a:clrChange>
              <a:grayscl/>
            </a:blip>
            <a:srcRect/>
            <a:stretch>
              <a:fillRect/>
            </a:stretch>
          </p:blipFill>
          <p:spPr bwMode="auto">
            <a:xfrm>
              <a:off x="5584683" y="1698175"/>
              <a:ext cx="1766143" cy="1080196"/>
            </a:xfrm>
            <a:prstGeom prst="rect">
              <a:avLst/>
            </a:prstGeom>
            <a:noFill/>
            <a:ln w="9525">
              <a:noFill/>
              <a:miter lim="800000"/>
              <a:headEnd/>
              <a:tailEnd/>
            </a:ln>
            <a:scene3d>
              <a:camera prst="isometricLeftDown"/>
              <a:lightRig rig="threePt" dir="t"/>
            </a:scene3d>
          </p:spPr>
        </p:pic>
        <p:grpSp>
          <p:nvGrpSpPr>
            <p:cNvPr id="4" name="Group 7"/>
            <p:cNvGrpSpPr/>
            <p:nvPr/>
          </p:nvGrpSpPr>
          <p:grpSpPr>
            <a:xfrm>
              <a:off x="2792202" y="2173021"/>
              <a:ext cx="1475399" cy="1128454"/>
              <a:chOff x="6339266" y="4300527"/>
              <a:chExt cx="2750425" cy="1667382"/>
            </a:xfrm>
            <a:scene3d>
              <a:camera prst="isometricRightUp"/>
              <a:lightRig rig="threePt" dir="t"/>
            </a:scene3d>
          </p:grpSpPr>
          <p:sp>
            <p:nvSpPr>
              <p:cNvPr id="52" name="Rectangle 51"/>
              <p:cNvSpPr/>
              <p:nvPr/>
            </p:nvSpPr>
            <p:spPr bwMode="auto">
              <a:xfrm>
                <a:off x="6807478" y="4492327"/>
                <a:ext cx="1837592" cy="1116013"/>
              </a:xfrm>
              <a:prstGeom prst="rect">
                <a:avLst/>
              </a:prstGeom>
              <a:gradFill>
                <a:gsLst>
                  <a:gs pos="0">
                    <a:srgbClr val="FF0000"/>
                  </a:gs>
                  <a:gs pos="52000">
                    <a:srgbClr val="FFFF00"/>
                  </a:gs>
                  <a:gs pos="100000">
                    <a:srgbClr val="008000"/>
                  </a:gs>
                </a:gsLst>
                <a:lin ang="78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 lastClr="FFFFFF"/>
                  </a:solidFill>
                  <a:effectLst/>
                  <a:uLnTx/>
                  <a:uFillTx/>
                  <a:latin typeface="Arial"/>
                  <a:ea typeface="+mn-ea"/>
                  <a:cs typeface="Arial" pitchFamily="34" charset="0"/>
                </a:endParaRPr>
              </a:p>
            </p:txBody>
          </p:sp>
          <p:sp>
            <p:nvSpPr>
              <p:cNvPr id="53" name="Rectangle 166"/>
              <p:cNvSpPr>
                <a:spLocks noChangeArrowheads="1"/>
              </p:cNvSpPr>
              <p:nvPr/>
            </p:nvSpPr>
            <p:spPr bwMode="auto">
              <a:xfrm rot="16200000">
                <a:off x="6280670" y="5271793"/>
                <a:ext cx="584284"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54" name="Rectangle 167"/>
              <p:cNvSpPr>
                <a:spLocks noChangeArrowheads="1"/>
              </p:cNvSpPr>
              <p:nvPr/>
            </p:nvSpPr>
            <p:spPr bwMode="auto">
              <a:xfrm rot="16200000">
                <a:off x="6255083" y="4384710"/>
                <a:ext cx="609081"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HIGH</a:t>
                </a:r>
              </a:p>
            </p:txBody>
          </p:sp>
          <p:sp>
            <p:nvSpPr>
              <p:cNvPr id="55" name="Rectangle 171"/>
              <p:cNvSpPr>
                <a:spLocks noChangeArrowheads="1"/>
              </p:cNvSpPr>
              <p:nvPr/>
            </p:nvSpPr>
            <p:spPr bwMode="auto">
              <a:xfrm rot="16200000">
                <a:off x="6247589" y="4859357"/>
                <a:ext cx="622607" cy="381954"/>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2A2A2A"/>
                    </a:solidFill>
                    <a:effectLst/>
                    <a:uLnTx/>
                    <a:uFillTx/>
                    <a:latin typeface="Calibri" pitchFamily="34" charset="0"/>
                  </a:rPr>
                  <a:t>Impact</a:t>
                </a:r>
              </a:p>
            </p:txBody>
          </p:sp>
          <p:cxnSp>
            <p:nvCxnSpPr>
              <p:cNvPr id="56" name="Straight Connector 55"/>
              <p:cNvCxnSpPr/>
              <p:nvPr/>
            </p:nvCxnSpPr>
            <p:spPr bwMode="auto">
              <a:xfrm rot="5400000">
                <a:off x="6829764" y="5050333"/>
                <a:ext cx="1116013" cy="0"/>
              </a:xfrm>
              <a:prstGeom prst="line">
                <a:avLst/>
              </a:prstGeom>
              <a:noFill/>
              <a:ln w="9525" cap="flat" cmpd="sng" algn="ctr">
                <a:solidFill>
                  <a:srgbClr val="FFFFFF"/>
                </a:solidFill>
                <a:prstDash val="sysDash"/>
              </a:ln>
              <a:effectLst/>
              <a:sp3d/>
            </p:spPr>
          </p:cxnSp>
          <p:cxnSp>
            <p:nvCxnSpPr>
              <p:cNvPr id="57" name="Straight Connector 56"/>
              <p:cNvCxnSpPr/>
              <p:nvPr/>
            </p:nvCxnSpPr>
            <p:spPr bwMode="auto">
              <a:xfrm rot="5400000">
                <a:off x="7458414" y="5050333"/>
                <a:ext cx="1116013" cy="0"/>
              </a:xfrm>
              <a:prstGeom prst="line">
                <a:avLst/>
              </a:prstGeom>
              <a:noFill/>
              <a:ln w="9525" cap="flat" cmpd="sng" algn="ctr">
                <a:solidFill>
                  <a:srgbClr val="FFFFFF"/>
                </a:solidFill>
                <a:prstDash val="sysDash"/>
              </a:ln>
              <a:effectLst/>
              <a:sp3d/>
            </p:spPr>
          </p:cxnSp>
          <p:grpSp>
            <p:nvGrpSpPr>
              <p:cNvPr id="5" name="Group 178"/>
              <p:cNvGrpSpPr>
                <a:grpSpLocks/>
              </p:cNvGrpSpPr>
              <p:nvPr/>
            </p:nvGrpSpPr>
            <p:grpSpPr bwMode="auto">
              <a:xfrm rot="5400000">
                <a:off x="7578575" y="4080004"/>
                <a:ext cx="392113" cy="1934308"/>
                <a:chOff x="6955768" y="3797423"/>
                <a:chExt cx="935679" cy="2665043"/>
              </a:xfrm>
            </p:grpSpPr>
            <p:cxnSp>
              <p:nvCxnSpPr>
                <p:cNvPr id="66" name="Straight Connector 65"/>
                <p:cNvCxnSpPr/>
                <p:nvPr/>
              </p:nvCxnSpPr>
              <p:spPr>
                <a:xfrm rot="5400000">
                  <a:off x="5623245" y="5129944"/>
                  <a:ext cx="2665043" cy="0"/>
                </a:xfrm>
                <a:prstGeom prst="line">
                  <a:avLst/>
                </a:prstGeom>
                <a:noFill/>
                <a:ln w="9525" cap="flat" cmpd="sng" algn="ctr">
                  <a:solidFill>
                    <a:srgbClr val="FFFFFF"/>
                  </a:solidFill>
                  <a:prstDash val="sysDash"/>
                </a:ln>
                <a:effectLst/>
                <a:sp3d/>
              </p:spPr>
            </p:cxnSp>
            <p:cxnSp>
              <p:nvCxnSpPr>
                <p:cNvPr id="67" name="Straight Connector 66"/>
                <p:cNvCxnSpPr/>
                <p:nvPr/>
              </p:nvCxnSpPr>
              <p:spPr>
                <a:xfrm rot="5400000">
                  <a:off x="6558924" y="5129944"/>
                  <a:ext cx="2665043" cy="0"/>
                </a:xfrm>
                <a:prstGeom prst="line">
                  <a:avLst/>
                </a:prstGeom>
                <a:noFill/>
                <a:ln w="9525" cap="flat" cmpd="sng" algn="ctr">
                  <a:solidFill>
                    <a:srgbClr val="FFFFFF"/>
                  </a:solidFill>
                  <a:prstDash val="sysDash"/>
                </a:ln>
                <a:effectLst/>
                <a:sp3d/>
              </p:spPr>
            </p:cxnSp>
          </p:grpSp>
          <p:cxnSp>
            <p:nvCxnSpPr>
              <p:cNvPr id="59" name="Straight Connector 58"/>
              <p:cNvCxnSpPr/>
              <p:nvPr/>
            </p:nvCxnSpPr>
            <p:spPr bwMode="auto">
              <a:xfrm>
                <a:off x="7387771" y="4462164"/>
                <a:ext cx="1432701" cy="839044"/>
              </a:xfrm>
              <a:prstGeom prst="line">
                <a:avLst/>
              </a:prstGeom>
              <a:noFill/>
              <a:ln w="38100" cap="flat" cmpd="sng" algn="ctr">
                <a:solidFill>
                  <a:srgbClr val="FFFFFF"/>
                </a:solidFill>
                <a:prstDash val="solid"/>
              </a:ln>
              <a:effectLst/>
            </p:spPr>
          </p:cxnSp>
          <p:cxnSp>
            <p:nvCxnSpPr>
              <p:cNvPr id="60" name="Straight Connector 59"/>
              <p:cNvCxnSpPr/>
              <p:nvPr/>
            </p:nvCxnSpPr>
            <p:spPr bwMode="auto">
              <a:xfrm>
                <a:off x="6759121" y="4852689"/>
                <a:ext cx="1413279" cy="880567"/>
              </a:xfrm>
              <a:prstGeom prst="line">
                <a:avLst/>
              </a:prstGeom>
              <a:noFill/>
              <a:ln w="38100" cap="flat" cmpd="sng" algn="ctr">
                <a:solidFill>
                  <a:srgbClr val="FFFFFF"/>
                </a:solidFill>
                <a:prstDash val="solid"/>
              </a:ln>
              <a:effectLst/>
            </p:spPr>
          </p:cxnSp>
          <p:cxnSp>
            <p:nvCxnSpPr>
              <p:cNvPr id="61" name="Straight Arrow Connector 60"/>
              <p:cNvCxnSpPr/>
              <p:nvPr/>
            </p:nvCxnSpPr>
            <p:spPr bwMode="auto">
              <a:xfrm rot="5400000" flipH="1" flipV="1">
                <a:off x="6173744" y="5050333"/>
                <a:ext cx="1116013" cy="0"/>
              </a:xfrm>
              <a:prstGeom prst="straightConnector1">
                <a:avLst/>
              </a:prstGeom>
              <a:noFill/>
              <a:ln w="12700" cap="flat" cmpd="sng" algn="ctr">
                <a:solidFill>
                  <a:srgbClr val="2A2A2A"/>
                </a:solidFill>
                <a:prstDash val="solid"/>
                <a:tailEnd type="arrow"/>
              </a:ln>
              <a:effectLst/>
            </p:spPr>
          </p:cxnSp>
          <p:cxnSp>
            <p:nvCxnSpPr>
              <p:cNvPr id="62" name="Straight Arrow Connector 61"/>
              <p:cNvCxnSpPr/>
              <p:nvPr/>
            </p:nvCxnSpPr>
            <p:spPr bwMode="auto">
              <a:xfrm>
                <a:off x="6807478" y="5688618"/>
                <a:ext cx="1837592" cy="0"/>
              </a:xfrm>
              <a:prstGeom prst="straightConnector1">
                <a:avLst/>
              </a:prstGeom>
              <a:noFill/>
              <a:ln w="12700" cap="flat" cmpd="sng" algn="ctr">
                <a:solidFill>
                  <a:srgbClr val="2A2A2A"/>
                </a:solidFill>
                <a:prstDash val="solid"/>
                <a:tailEnd type="arrow"/>
              </a:ln>
              <a:effectLst/>
            </p:spPr>
          </p:cxnSp>
          <p:sp>
            <p:nvSpPr>
              <p:cNvPr id="63" name="Rectangle 168"/>
              <p:cNvSpPr>
                <a:spLocks noChangeArrowheads="1"/>
              </p:cNvSpPr>
              <p:nvPr/>
            </p:nvSpPr>
            <p:spPr bwMode="auto">
              <a:xfrm>
                <a:off x="6712701" y="5643307"/>
                <a:ext cx="793287" cy="32460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64" name="Rectangle 169"/>
              <p:cNvSpPr>
                <a:spLocks noChangeArrowheads="1"/>
              </p:cNvSpPr>
              <p:nvPr/>
            </p:nvSpPr>
            <p:spPr bwMode="auto">
              <a:xfrm>
                <a:off x="8314767" y="5654128"/>
                <a:ext cx="774924" cy="302963"/>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A2A2A"/>
                    </a:solidFill>
                    <a:effectLst/>
                    <a:uLnTx/>
                    <a:uFillTx/>
                    <a:latin typeface="Calibri" pitchFamily="34" charset="0"/>
                  </a:rPr>
                  <a:t>HIGH</a:t>
                </a:r>
              </a:p>
            </p:txBody>
          </p:sp>
          <p:sp>
            <p:nvSpPr>
              <p:cNvPr id="65" name="Rectangle 172"/>
              <p:cNvSpPr>
                <a:spLocks noChangeArrowheads="1"/>
              </p:cNvSpPr>
              <p:nvPr/>
            </p:nvSpPr>
            <p:spPr bwMode="auto">
              <a:xfrm>
                <a:off x="7391264" y="5680547"/>
                <a:ext cx="986102" cy="25968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2A2A2A"/>
                    </a:solidFill>
                    <a:effectLst/>
                    <a:uLnTx/>
                    <a:uFillTx/>
                    <a:latin typeface="Calibri" pitchFamily="34" charset="0"/>
                  </a:rPr>
                  <a:t>Likelihood</a:t>
                </a:r>
              </a:p>
            </p:txBody>
          </p:sp>
        </p:grpSp>
        <p:pic>
          <p:nvPicPr>
            <p:cNvPr id="45"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649209" y="2432461"/>
              <a:ext cx="420873" cy="420873"/>
            </a:xfrm>
            <a:prstGeom prst="rect">
              <a:avLst/>
            </a:prstGeom>
            <a:noFill/>
            <a:scene3d>
              <a:camera prst="isometricRightUp"/>
              <a:lightRig rig="threePt" dir="t"/>
            </a:scene3d>
          </p:spPr>
        </p:pic>
        <p:pic>
          <p:nvPicPr>
            <p:cNvPr id="46"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492851" y="2276103"/>
              <a:ext cx="420873" cy="420873"/>
            </a:xfrm>
            <a:prstGeom prst="rect">
              <a:avLst/>
            </a:prstGeom>
            <a:noFill/>
            <a:scene3d>
              <a:camera prst="isometricRightUp"/>
              <a:lightRig rig="threePt" dir="t"/>
            </a:scene3d>
          </p:spPr>
        </p:pic>
        <p:pic>
          <p:nvPicPr>
            <p:cNvPr id="47"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70238" y="2606633"/>
              <a:ext cx="420873" cy="420873"/>
            </a:xfrm>
            <a:prstGeom prst="rect">
              <a:avLst/>
            </a:prstGeom>
            <a:noFill/>
            <a:scene3d>
              <a:camera prst="isometricRightUp"/>
              <a:lightRig rig="threePt" dir="t"/>
            </a:scene3d>
          </p:spPr>
        </p:pic>
        <p:pic>
          <p:nvPicPr>
            <p:cNvPr id="48"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08882" y="2889662"/>
              <a:ext cx="420873" cy="420873"/>
            </a:xfrm>
            <a:prstGeom prst="rect">
              <a:avLst/>
            </a:prstGeom>
            <a:noFill/>
            <a:scene3d>
              <a:camera prst="isometricRightUp"/>
              <a:lightRig rig="threePt" dir="t"/>
            </a:scene3d>
          </p:spPr>
        </p:pic>
        <p:pic>
          <p:nvPicPr>
            <p:cNvPr id="49" name="Picture 12" descr="C:\Users\jperala\AppData\Local\Microsoft\Windows\Temporary Internet Files\Content.IE5\BVX9UGVO\MC900431635[1].png"/>
            <p:cNvPicPr>
              <a:picLocks noChangeAspect="1" noChangeArrowheads="1"/>
            </p:cNvPicPr>
            <p:nvPr/>
          </p:nvPicPr>
          <p:blipFill>
            <a:blip r:embed="rId8" cstate="print">
              <a:clrChange>
                <a:clrFrom>
                  <a:srgbClr val="FFFFFF"/>
                </a:clrFrom>
                <a:clrTo>
                  <a:srgbClr val="FFFFFF">
                    <a:alpha val="0"/>
                  </a:srgbClr>
                </a:clrTo>
              </a:clrChange>
              <a:grayscl/>
            </a:blip>
            <a:srcRect/>
            <a:stretch>
              <a:fillRect/>
            </a:stretch>
          </p:blipFill>
          <p:spPr bwMode="auto">
            <a:xfrm rot="465727">
              <a:off x="6065344" y="3383519"/>
              <a:ext cx="501711" cy="501711"/>
            </a:xfrm>
            <a:prstGeom prst="rect">
              <a:avLst/>
            </a:prstGeom>
            <a:noFill/>
          </p:spPr>
        </p:pic>
        <p:sp>
          <p:nvSpPr>
            <p:cNvPr id="50" name="Isosceles Triangle 49"/>
            <p:cNvSpPr/>
            <p:nvPr/>
          </p:nvSpPr>
          <p:spPr>
            <a:xfrm rot="5400000">
              <a:off x="2832265" y="575955"/>
              <a:ext cx="1674420" cy="3135087"/>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sp>
          <p:nvSpPr>
            <p:cNvPr id="51" name="Isosceles Triangle 50"/>
            <p:cNvSpPr/>
            <p:nvPr/>
          </p:nvSpPr>
          <p:spPr>
            <a:xfrm rot="5400000" flipV="1">
              <a:off x="6380021" y="810494"/>
              <a:ext cx="1225135" cy="2141519"/>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grpSp>
      <p:cxnSp>
        <p:nvCxnSpPr>
          <p:cNvPr id="44" name="Straight Connector 43"/>
          <p:cNvCxnSpPr/>
          <p:nvPr/>
        </p:nvCxnSpPr>
        <p:spPr>
          <a:xfrm>
            <a:off x="466725" y="1002139"/>
            <a:ext cx="8296275" cy="4865261"/>
          </a:xfrm>
          <a:prstGeom prst="line">
            <a:avLst/>
          </a:prstGeom>
          <a:ln w="762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125079" y="1140304"/>
            <a:ext cx="3629140" cy="1200329"/>
          </a:xfrm>
          <a:prstGeom prst="rect">
            <a:avLst/>
          </a:prstGeom>
          <a:noFill/>
        </p:spPr>
        <p:txBody>
          <a:bodyPr wrap="square" rtlCol="0">
            <a:spAutoFit/>
          </a:bodyPr>
          <a:lstStyle/>
          <a:p>
            <a:pPr algn="ctr"/>
            <a:r>
              <a:rPr lang="en-US" sz="3600" dirty="0" err="1" smtClean="0">
                <a:solidFill>
                  <a:schemeClr val="tx2">
                    <a:lumMod val="50000"/>
                  </a:schemeClr>
                </a:solidFill>
              </a:rPr>
              <a:t>Jostain</a:t>
            </a:r>
            <a:r>
              <a:rPr lang="en-US" sz="3600" dirty="0" smtClean="0">
                <a:solidFill>
                  <a:schemeClr val="tx2">
                    <a:lumMod val="50000"/>
                  </a:schemeClr>
                </a:solidFill>
              </a:rPr>
              <a:t> </a:t>
            </a:r>
            <a:r>
              <a:rPr lang="en-US" sz="3600" dirty="0" err="1" smtClean="0">
                <a:solidFill>
                  <a:schemeClr val="tx2">
                    <a:lumMod val="50000"/>
                  </a:schemeClr>
                </a:solidFill>
              </a:rPr>
              <a:t>parempi</a:t>
            </a:r>
            <a:r>
              <a:rPr lang="en-US" sz="3600" dirty="0" smtClean="0">
                <a:solidFill>
                  <a:schemeClr val="tx2">
                    <a:lumMod val="50000"/>
                  </a:schemeClr>
                </a:solidFill>
              </a:rPr>
              <a:t> </a:t>
            </a:r>
            <a:r>
              <a:rPr lang="en-US" sz="3600" dirty="0" err="1" smtClean="0">
                <a:solidFill>
                  <a:schemeClr val="tx2">
                    <a:lumMod val="50000"/>
                  </a:schemeClr>
                </a:solidFill>
              </a:rPr>
              <a:t>kuva</a:t>
            </a:r>
            <a:r>
              <a:rPr lang="en-US" sz="3600" dirty="0" smtClean="0">
                <a:solidFill>
                  <a:schemeClr val="tx2">
                    <a:lumMod val="50000"/>
                  </a:schemeClr>
                </a:solidFill>
              </a:rPr>
              <a:t> tai </a:t>
            </a:r>
            <a:r>
              <a:rPr lang="en-US" sz="3600" dirty="0" err="1" smtClean="0">
                <a:solidFill>
                  <a:schemeClr val="tx2">
                    <a:lumMod val="50000"/>
                  </a:schemeClr>
                </a:solidFill>
              </a:rPr>
              <a:t>pois</a:t>
            </a:r>
            <a:endParaRPr lang="en-US" sz="36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2891359"/>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251179" y="257634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8" name="Rectangle 17"/>
          <p:cNvSpPr/>
          <p:nvPr/>
        </p:nvSpPr>
        <p:spPr>
          <a:xfrm>
            <a:off x="1045029" y="254269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The </a:t>
            </a:r>
            <a:r>
              <a:rPr lang="fi-FI" sz="2800" dirty="0" err="1" smtClean="0"/>
              <a:t>transformation</a:t>
            </a:r>
            <a:r>
              <a:rPr lang="fi-FI" sz="2800" dirty="0" smtClean="0"/>
              <a:t> </a:t>
            </a:r>
            <a:r>
              <a:rPr lang="fi-FI" sz="2800" dirty="0" err="1" smtClean="0"/>
              <a:t>from</a:t>
            </a:r>
            <a:r>
              <a:rPr lang="fi-FI" sz="2800" dirty="0" smtClean="0"/>
              <a:t> </a:t>
            </a:r>
            <a:r>
              <a:rPr lang="fi-FI" sz="2800" dirty="0" err="1" smtClean="0"/>
              <a:t>silos</a:t>
            </a:r>
            <a:r>
              <a:rPr lang="fi-FI" sz="2800" dirty="0" smtClean="0"/>
              <a:t> to </a:t>
            </a:r>
            <a:r>
              <a:rPr lang="fi-FI" sz="2800" dirty="0" err="1" smtClean="0"/>
              <a:t>one</a:t>
            </a:r>
            <a:r>
              <a:rPr lang="fi-FI" sz="2800" dirty="0" smtClean="0"/>
              <a:t>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pipeline</a:t>
            </a:r>
            <a:r>
              <a:rPr lang="fi-FI" sz="2800" dirty="0" smtClean="0"/>
              <a:t> is </a:t>
            </a:r>
            <a:r>
              <a:rPr lang="fi-FI" sz="2800" dirty="0" err="1" smtClean="0"/>
              <a:t>requires</a:t>
            </a:r>
            <a:r>
              <a:rPr lang="fi-FI" sz="2800" dirty="0" smtClean="0"/>
              <a:t> </a:t>
            </a:r>
            <a:r>
              <a:rPr lang="fi-FI" sz="2800" dirty="0" err="1" smtClean="0"/>
              <a:t>some</a:t>
            </a:r>
            <a:r>
              <a:rPr lang="fi-FI" sz="2800" dirty="0" smtClean="0"/>
              <a:t> </a:t>
            </a:r>
            <a:r>
              <a:rPr lang="fi-FI" sz="2800" dirty="0" err="1" smtClean="0"/>
              <a:t>major</a:t>
            </a:r>
            <a:r>
              <a:rPr lang="fi-FI" sz="2800" dirty="0" smtClean="0"/>
              <a:t> </a:t>
            </a:r>
            <a:r>
              <a:rPr lang="fi-FI" sz="2800" dirty="0" err="1" smtClean="0"/>
              <a:t>changes</a:t>
            </a:r>
            <a:endParaRPr lang="fi-FI" sz="2800" dirty="0"/>
          </a:p>
        </p:txBody>
      </p:sp>
      <p:sp>
        <p:nvSpPr>
          <p:cNvPr id="5" name="Content Placeholder 4"/>
          <p:cNvSpPr>
            <a:spLocks noGrp="1"/>
          </p:cNvSpPr>
          <p:nvPr>
            <p:ph idx="1"/>
          </p:nvPr>
        </p:nvSpPr>
        <p:spPr>
          <a:xfrm>
            <a:off x="323392" y="1494770"/>
            <a:ext cx="9582608" cy="393408"/>
          </a:xfrm>
        </p:spPr>
        <p:txBody>
          <a:bodyPr/>
          <a:lstStyle/>
          <a:p>
            <a:r>
              <a:rPr lang="fi-FI" sz="2000" dirty="0" smtClean="0"/>
              <a:t>The </a:t>
            </a:r>
            <a:r>
              <a:rPr lang="fi-FI" sz="2000" dirty="0" err="1" smtClean="0"/>
              <a:t>seven</a:t>
            </a:r>
            <a:r>
              <a:rPr lang="fi-FI" sz="2000" dirty="0" smtClean="0"/>
              <a:t> </a:t>
            </a:r>
            <a:r>
              <a:rPr lang="fi-FI" sz="2000" dirty="0" err="1" smtClean="0"/>
              <a:t>critical</a:t>
            </a:r>
            <a:r>
              <a:rPr lang="fi-FI" sz="2000" dirty="0" smtClean="0"/>
              <a:t> </a:t>
            </a:r>
            <a:r>
              <a:rPr lang="fi-FI" sz="2000" dirty="0" err="1" smtClean="0"/>
              <a:t>success</a:t>
            </a:r>
            <a:r>
              <a:rPr lang="fi-FI" sz="2000" dirty="0" smtClean="0"/>
              <a:t> </a:t>
            </a:r>
            <a:r>
              <a:rPr lang="fi-FI" sz="2000" dirty="0" err="1" smtClean="0"/>
              <a:t>factors</a:t>
            </a:r>
            <a:r>
              <a:rPr lang="fi-FI" sz="2000" dirty="0" smtClean="0"/>
              <a:t> of a </a:t>
            </a:r>
            <a:r>
              <a:rPr lang="fi-FI" sz="2000" dirty="0" err="1" smtClean="0"/>
              <a:t>successful</a:t>
            </a:r>
            <a:r>
              <a:rPr lang="fi-FI" sz="2000" dirty="0" smtClean="0"/>
              <a:t> </a:t>
            </a:r>
            <a:r>
              <a:rPr lang="fi-FI" sz="2000" dirty="0" err="1" smtClean="0"/>
              <a:t>DevOps</a:t>
            </a:r>
            <a:r>
              <a:rPr lang="fi-FI" sz="2000" dirty="0" smtClean="0"/>
              <a:t> </a:t>
            </a:r>
            <a:r>
              <a:rPr lang="fi-FI" sz="2000" dirty="0" err="1" smtClean="0"/>
              <a:t>transformation</a:t>
            </a:r>
            <a:r>
              <a:rPr lang="fi-FI" sz="2000" dirty="0" smtClean="0"/>
              <a:t>:</a:t>
            </a:r>
            <a:endParaRPr lang="fi-FI" sz="2000" dirty="0"/>
          </a:p>
        </p:txBody>
      </p:sp>
      <p:pic>
        <p:nvPicPr>
          <p:cNvPr id="303106" name="Picture 2"/>
          <p:cNvPicPr>
            <a:picLocks noChangeAspect="1" noChangeArrowheads="1"/>
          </p:cNvPicPr>
          <p:nvPr/>
        </p:nvPicPr>
        <p:blipFill>
          <a:blip r:embed="rId2" cstate="print"/>
          <a:srcRect/>
          <a:stretch>
            <a:fillRect/>
          </a:stretch>
        </p:blipFill>
        <p:spPr bwMode="auto">
          <a:xfrm>
            <a:off x="2932067" y="2542692"/>
            <a:ext cx="4020503" cy="2331720"/>
          </a:xfrm>
          <a:prstGeom prst="rect">
            <a:avLst/>
          </a:prstGeom>
          <a:noFill/>
          <a:ln w="9525">
            <a:noFill/>
            <a:miter lim="800000"/>
            <a:headEnd/>
            <a:tailEnd/>
          </a:ln>
        </p:spPr>
      </p:pic>
      <p:sp>
        <p:nvSpPr>
          <p:cNvPr id="9" name="Rounded Rectangle 8"/>
          <p:cNvSpPr/>
          <p:nvPr/>
        </p:nvSpPr>
        <p:spPr>
          <a:xfrm>
            <a:off x="323392" y="23214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SaaS</a:t>
            </a:r>
            <a:r>
              <a:rPr lang="fi-FI" sz="1200" b="1" dirty="0" smtClean="0">
                <a:solidFill>
                  <a:schemeClr val="tx2">
                    <a:lumMod val="50000"/>
                  </a:schemeClr>
                </a:solidFill>
              </a:rPr>
              <a:t> </a:t>
            </a:r>
            <a:r>
              <a:rPr lang="fi-FI" sz="1200" b="1" dirty="0" err="1" smtClean="0">
                <a:solidFill>
                  <a:schemeClr val="tx2">
                    <a:lumMod val="50000"/>
                  </a:schemeClr>
                </a:solidFill>
              </a:rPr>
              <a:t>tools</a:t>
            </a:r>
            <a:r>
              <a:rPr lang="fi-FI" sz="1200" b="1" dirty="0" smtClean="0">
                <a:solidFill>
                  <a:schemeClr val="tx2">
                    <a:lumMod val="50000"/>
                  </a:schemeClr>
                </a:solidFill>
              </a:rPr>
              <a:t> </a:t>
            </a:r>
          </a:p>
          <a:p>
            <a:pPr algn="ctr"/>
            <a:r>
              <a:rPr lang="fi-FI" sz="1200" dirty="0" smtClean="0">
                <a:solidFill>
                  <a:schemeClr val="tx2">
                    <a:lumMod val="50000"/>
                  </a:schemeClr>
                </a:solidFill>
              </a:rPr>
              <a:t>for </a:t>
            </a:r>
            <a:r>
              <a:rPr lang="fi-FI" sz="1200" dirty="0" err="1" smtClean="0">
                <a:solidFill>
                  <a:schemeClr val="tx2">
                    <a:lumMod val="50000"/>
                  </a:schemeClr>
                </a:solidFill>
              </a:rPr>
              <a:t>testing</a:t>
            </a:r>
            <a:r>
              <a:rPr lang="fi-FI" sz="1200" dirty="0" smtClean="0">
                <a:solidFill>
                  <a:schemeClr val="tx2">
                    <a:lumMod val="50000"/>
                  </a:schemeClr>
                </a:solidFill>
              </a:rPr>
              <a:t> and </a:t>
            </a:r>
            <a:r>
              <a:rPr lang="fi-FI" sz="1200" dirty="0" err="1" smtClean="0">
                <a:solidFill>
                  <a:schemeClr val="tx2">
                    <a:lumMod val="50000"/>
                  </a:schemeClr>
                </a:solidFill>
              </a:rPr>
              <a:t>monitoring</a:t>
            </a:r>
            <a:r>
              <a:rPr lang="fi-FI" sz="1200"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pay</a:t>
            </a:r>
            <a:r>
              <a:rPr lang="fi-FI" sz="1200" dirty="0" smtClean="0">
                <a:solidFill>
                  <a:schemeClr val="tx2">
                    <a:lumMod val="50000"/>
                  </a:schemeClr>
                </a:solidFill>
              </a:rPr>
              <a:t> for </a:t>
            </a:r>
            <a:r>
              <a:rPr lang="fi-FI" sz="1200" dirty="0" err="1" smtClean="0">
                <a:solidFill>
                  <a:schemeClr val="tx2">
                    <a:lumMod val="50000"/>
                  </a:schemeClr>
                </a:solidFill>
              </a:rPr>
              <a:t>what</a:t>
            </a:r>
            <a:r>
              <a:rPr lang="fi-FI" sz="1200" dirty="0" smtClean="0">
                <a:solidFill>
                  <a:schemeClr val="tx2">
                    <a:lumMod val="50000"/>
                  </a:schemeClr>
                </a:solidFill>
              </a:rPr>
              <a:t> I </a:t>
            </a:r>
            <a:r>
              <a:rPr lang="fi-FI" sz="1200" dirty="0" err="1" smtClean="0">
                <a:solidFill>
                  <a:schemeClr val="tx2">
                    <a:lumMod val="50000"/>
                  </a:schemeClr>
                </a:solidFill>
              </a:rPr>
              <a:t>use</a:t>
            </a:r>
            <a:r>
              <a:rPr lang="fi-FI" sz="1200" dirty="0" smtClean="0">
                <a:solidFill>
                  <a:schemeClr val="tx2">
                    <a:lumMod val="50000"/>
                  </a:schemeClr>
                </a:solidFill>
              </a:rPr>
              <a:t>”</a:t>
            </a:r>
          </a:p>
        </p:txBody>
      </p:sp>
      <p:sp>
        <p:nvSpPr>
          <p:cNvPr id="10" name="Rounded Rectangle 9"/>
          <p:cNvSpPr/>
          <p:nvPr/>
        </p:nvSpPr>
        <p:spPr>
          <a:xfrm>
            <a:off x="323392" y="3276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Dynamic</a:t>
            </a:r>
            <a:r>
              <a:rPr lang="fi-FI" sz="1200" b="1" dirty="0" smtClean="0">
                <a:solidFill>
                  <a:schemeClr val="tx2">
                    <a:lumMod val="50000"/>
                  </a:schemeClr>
                </a:solidFill>
              </a:rPr>
              <a:t> </a:t>
            </a:r>
            <a:r>
              <a:rPr lang="fi-FI" sz="1200" b="1" dirty="0" err="1" smtClean="0">
                <a:solidFill>
                  <a:schemeClr val="tx2">
                    <a:lumMod val="50000"/>
                  </a:schemeClr>
                </a:solidFill>
              </a:rPr>
              <a:t>Infrastructre</a:t>
            </a:r>
            <a:r>
              <a:rPr lang="fi-FI" sz="1200" b="1"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need</a:t>
            </a:r>
            <a:r>
              <a:rPr lang="fi-FI" sz="1200" dirty="0" smtClean="0">
                <a:solidFill>
                  <a:schemeClr val="tx2">
                    <a:lumMod val="50000"/>
                  </a:schemeClr>
                </a:solidFill>
              </a:rPr>
              <a:t> </a:t>
            </a:r>
            <a:r>
              <a:rPr lang="fi-FI" sz="1200" dirty="0" err="1" smtClean="0">
                <a:solidFill>
                  <a:schemeClr val="tx2">
                    <a:lumMod val="50000"/>
                  </a:schemeClr>
                </a:solidFill>
              </a:rPr>
              <a:t>one</a:t>
            </a:r>
            <a:r>
              <a:rPr lang="fi-FI" sz="1200" dirty="0" smtClean="0">
                <a:solidFill>
                  <a:schemeClr val="tx2">
                    <a:lumMod val="50000"/>
                  </a:schemeClr>
                </a:solidFill>
              </a:rPr>
              <a:t> </a:t>
            </a:r>
            <a:r>
              <a:rPr lang="fi-FI" sz="1200" dirty="0" err="1" smtClean="0">
                <a:solidFill>
                  <a:schemeClr val="tx2">
                    <a:lumMod val="50000"/>
                  </a:schemeClr>
                </a:solidFill>
              </a:rPr>
              <a:t>production</a:t>
            </a:r>
            <a:r>
              <a:rPr lang="fi-FI" sz="1200" dirty="0" smtClean="0">
                <a:solidFill>
                  <a:schemeClr val="tx2">
                    <a:lumMod val="50000"/>
                  </a:schemeClr>
                </a:solidFill>
              </a:rPr>
              <a:t> </a:t>
            </a:r>
            <a:r>
              <a:rPr lang="fi-FI" sz="1200" dirty="0" err="1" smtClean="0">
                <a:solidFill>
                  <a:schemeClr val="tx2">
                    <a:lumMod val="50000"/>
                  </a:schemeClr>
                </a:solidFill>
              </a:rPr>
              <a:t>like</a:t>
            </a:r>
            <a:r>
              <a:rPr lang="fi-FI" sz="1200" dirty="0" smtClean="0">
                <a:solidFill>
                  <a:schemeClr val="tx2">
                    <a:lumMod val="50000"/>
                  </a:schemeClr>
                </a:solidFill>
              </a:rPr>
              <a:t> </a:t>
            </a:r>
            <a:r>
              <a:rPr lang="fi-FI" sz="1200" dirty="0" err="1" smtClean="0">
                <a:solidFill>
                  <a:schemeClr val="tx2">
                    <a:lumMod val="50000"/>
                  </a:schemeClr>
                </a:solidFill>
              </a:rPr>
              <a:t>environment</a:t>
            </a:r>
            <a:r>
              <a:rPr lang="fi-FI" sz="1200" dirty="0" smtClean="0">
                <a:solidFill>
                  <a:schemeClr val="tx2">
                    <a:lumMod val="50000"/>
                  </a:schemeClr>
                </a:solidFill>
              </a:rPr>
              <a:t> for </a:t>
            </a:r>
            <a:r>
              <a:rPr lang="fi-FI" sz="1200" dirty="0" err="1" smtClean="0">
                <a:solidFill>
                  <a:schemeClr val="tx2">
                    <a:lumMod val="50000"/>
                  </a:schemeClr>
                </a:solidFill>
              </a:rPr>
              <a:t>testing</a:t>
            </a:r>
            <a:r>
              <a:rPr lang="fi-FI" sz="1200" dirty="0" smtClean="0">
                <a:solidFill>
                  <a:schemeClr val="tx2">
                    <a:lumMod val="50000"/>
                  </a:schemeClr>
                </a:solidFill>
              </a:rPr>
              <a:t> for </a:t>
            </a:r>
            <a:r>
              <a:rPr lang="fi-FI" sz="1200" dirty="0" err="1" smtClean="0">
                <a:solidFill>
                  <a:schemeClr val="tx2">
                    <a:lumMod val="50000"/>
                  </a:schemeClr>
                </a:solidFill>
              </a:rPr>
              <a:t>two</a:t>
            </a:r>
            <a:r>
              <a:rPr lang="fi-FI" sz="1200" dirty="0" smtClean="0">
                <a:solidFill>
                  <a:schemeClr val="tx2">
                    <a:lumMod val="50000"/>
                  </a:schemeClr>
                </a:solidFill>
              </a:rPr>
              <a:t> </a:t>
            </a:r>
            <a:r>
              <a:rPr lang="fi-FI" sz="1200" dirty="0" err="1" smtClean="0">
                <a:solidFill>
                  <a:schemeClr val="tx2">
                    <a:lumMod val="50000"/>
                  </a:schemeClr>
                </a:solidFill>
              </a:rPr>
              <a:t>days</a:t>
            </a:r>
            <a:r>
              <a:rPr lang="fi-FI" sz="1200" dirty="0" smtClean="0">
                <a:solidFill>
                  <a:schemeClr val="tx2">
                    <a:lumMod val="50000"/>
                  </a:schemeClr>
                </a:solidFill>
              </a:rPr>
              <a:t>”</a:t>
            </a:r>
          </a:p>
        </p:txBody>
      </p:sp>
      <p:sp>
        <p:nvSpPr>
          <p:cNvPr id="11" name="Rounded Rectangle 10"/>
          <p:cNvSpPr/>
          <p:nvPr/>
        </p:nvSpPr>
        <p:spPr>
          <a:xfrm>
            <a:off x="323392" y="4235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better</a:t>
            </a:r>
            <a:r>
              <a:rPr lang="fi-FI" sz="1200" dirty="0" smtClean="0">
                <a:solidFill>
                  <a:schemeClr val="tx2">
                    <a:lumMod val="50000"/>
                  </a:schemeClr>
                </a:solidFill>
              </a:rPr>
              <a:t> </a:t>
            </a:r>
            <a:r>
              <a:rPr lang="fi-FI" sz="1200" dirty="0" err="1" smtClean="0">
                <a:solidFill>
                  <a:schemeClr val="tx2">
                    <a:lumMod val="50000"/>
                  </a:schemeClr>
                </a:solidFill>
              </a:rPr>
              <a:t>application</a:t>
            </a:r>
            <a:r>
              <a:rPr lang="fi-FI" sz="1200" dirty="0" smtClean="0">
                <a:solidFill>
                  <a:schemeClr val="tx2">
                    <a:lumMod val="50000"/>
                  </a:schemeClr>
                </a:solidFill>
              </a:rPr>
              <a:t> </a:t>
            </a:r>
            <a:r>
              <a:rPr lang="fi-FI" sz="1200" dirty="0" err="1" smtClean="0">
                <a:solidFill>
                  <a:schemeClr val="tx2">
                    <a:lumMod val="50000"/>
                  </a:schemeClr>
                </a:solidFill>
              </a:rPr>
              <a:t>quality</a:t>
            </a:r>
            <a:r>
              <a:rPr lang="fi-FI" sz="1200" dirty="0" smtClean="0">
                <a:solidFill>
                  <a:schemeClr val="tx2">
                    <a:lumMod val="50000"/>
                  </a:schemeClr>
                </a:solidFill>
              </a:rPr>
              <a:t> and </a:t>
            </a:r>
            <a:r>
              <a:rPr lang="fi-FI" sz="1200" dirty="0" err="1" smtClean="0">
                <a:solidFill>
                  <a:schemeClr val="tx2">
                    <a:lumMod val="50000"/>
                  </a:schemeClr>
                </a:solidFill>
              </a:rPr>
              <a:t>availability</a:t>
            </a:r>
            <a:r>
              <a:rPr lang="fi-FI" sz="1200" dirty="0" smtClean="0">
                <a:solidFill>
                  <a:schemeClr val="tx2">
                    <a:lumMod val="50000"/>
                  </a:schemeClr>
                </a:solidFill>
              </a:rPr>
              <a:t> </a:t>
            </a:r>
            <a:r>
              <a:rPr lang="fi-FI" sz="1200" dirty="0" err="1" smtClean="0">
                <a:solidFill>
                  <a:schemeClr val="tx2">
                    <a:lumMod val="50000"/>
                  </a:schemeClr>
                </a:solidFill>
              </a:rPr>
              <a:t>with</a:t>
            </a:r>
            <a:r>
              <a:rPr lang="fi-FI" sz="1200" dirty="0" smtClean="0">
                <a:solidFill>
                  <a:schemeClr val="tx2">
                    <a:lumMod val="50000"/>
                  </a:schemeClr>
                </a:solidFill>
              </a:rPr>
              <a:t> </a:t>
            </a:r>
            <a:r>
              <a:rPr lang="fi-FI" sz="1200" dirty="0" err="1" smtClean="0">
                <a:solidFill>
                  <a:schemeClr val="tx2">
                    <a:lumMod val="50000"/>
                  </a:schemeClr>
                </a:solidFill>
              </a:rPr>
              <a:t>less</a:t>
            </a:r>
            <a:r>
              <a:rPr lang="fi-FI" sz="1200" dirty="0" smtClean="0">
                <a:solidFill>
                  <a:schemeClr val="tx2">
                    <a:lumMod val="50000"/>
                  </a:schemeClr>
                </a:solidFill>
              </a:rPr>
              <a:t> </a:t>
            </a:r>
            <a:r>
              <a:rPr lang="fi-FI" sz="1200" dirty="0" err="1" smtClean="0">
                <a:solidFill>
                  <a:schemeClr val="tx2">
                    <a:lumMod val="50000"/>
                  </a:schemeClr>
                </a:solidFill>
              </a:rPr>
              <a:t>manual</a:t>
            </a:r>
            <a:r>
              <a:rPr lang="fi-FI" sz="1200" dirty="0" smtClean="0">
                <a:solidFill>
                  <a:schemeClr val="tx2">
                    <a:lumMod val="50000"/>
                  </a:schemeClr>
                </a:solidFill>
              </a:rPr>
              <a:t> </a:t>
            </a:r>
            <a:r>
              <a:rPr lang="fi-FI" sz="1200" dirty="0" err="1" smtClean="0">
                <a:solidFill>
                  <a:schemeClr val="tx2">
                    <a:lumMod val="50000"/>
                  </a:schemeClr>
                </a:solidFill>
              </a:rPr>
              <a:t>work</a:t>
            </a:r>
            <a:r>
              <a:rPr lang="fi-FI" sz="1200" dirty="0" smtClean="0">
                <a:solidFill>
                  <a:schemeClr val="tx2">
                    <a:lumMod val="50000"/>
                  </a:schemeClr>
                </a:solidFill>
              </a:rPr>
              <a:t>”</a:t>
            </a:r>
          </a:p>
        </p:txBody>
      </p:sp>
      <p:sp>
        <p:nvSpPr>
          <p:cNvPr id="12" name="Rounded Rectangle 11"/>
          <p:cNvSpPr/>
          <p:nvPr/>
        </p:nvSpPr>
        <p:spPr>
          <a:xfrm>
            <a:off x="7542864" y="23214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APM*: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full</a:t>
            </a:r>
            <a:r>
              <a:rPr lang="fi-FI" sz="1200" dirty="0" smtClean="0">
                <a:solidFill>
                  <a:schemeClr val="tx2">
                    <a:lumMod val="50000"/>
                  </a:schemeClr>
                </a:solidFill>
              </a:rPr>
              <a:t> </a:t>
            </a:r>
            <a:r>
              <a:rPr lang="fi-FI" sz="1200" dirty="0" err="1" smtClean="0">
                <a:solidFill>
                  <a:schemeClr val="tx2">
                    <a:lumMod val="50000"/>
                  </a:schemeClr>
                </a:solidFill>
              </a:rPr>
              <a:t>visibility</a:t>
            </a:r>
            <a:r>
              <a:rPr lang="fi-FI" sz="1200" dirty="0" smtClean="0">
                <a:solidFill>
                  <a:schemeClr val="tx2">
                    <a:lumMod val="50000"/>
                  </a:schemeClr>
                </a:solidFill>
              </a:rPr>
              <a:t> to </a:t>
            </a:r>
            <a:r>
              <a:rPr lang="fi-FI" sz="1200" dirty="0" err="1" smtClean="0">
                <a:solidFill>
                  <a:schemeClr val="tx2">
                    <a:lumMod val="50000"/>
                  </a:schemeClr>
                </a:solidFill>
              </a:rPr>
              <a:t>applications</a:t>
            </a:r>
            <a:r>
              <a:rPr lang="fi-FI" sz="1200" dirty="0" smtClean="0">
                <a:solidFill>
                  <a:schemeClr val="tx2">
                    <a:lumMod val="50000"/>
                  </a:schemeClr>
                </a:solidFill>
              </a:rPr>
              <a:t> and a </a:t>
            </a:r>
            <a:r>
              <a:rPr lang="fi-FI" sz="1200" dirty="0" err="1" smtClean="0">
                <a:solidFill>
                  <a:schemeClr val="tx2">
                    <a:lumMod val="50000"/>
                  </a:schemeClr>
                </a:solidFill>
              </a:rPr>
              <a:t>way</a:t>
            </a:r>
            <a:r>
              <a:rPr lang="fi-FI" sz="1200" dirty="0" smtClean="0">
                <a:solidFill>
                  <a:schemeClr val="tx2">
                    <a:lumMod val="50000"/>
                  </a:schemeClr>
                </a:solidFill>
              </a:rPr>
              <a:t> to </a:t>
            </a:r>
            <a:r>
              <a:rPr lang="fi-FI" sz="1200" dirty="0" err="1" smtClean="0">
                <a:solidFill>
                  <a:schemeClr val="tx2">
                    <a:lumMod val="50000"/>
                  </a:schemeClr>
                </a:solidFill>
              </a:rPr>
              <a:t>do</a:t>
            </a:r>
            <a:r>
              <a:rPr lang="fi-FI" sz="1200" dirty="0" smtClean="0">
                <a:solidFill>
                  <a:schemeClr val="tx2">
                    <a:lumMod val="50000"/>
                  </a:schemeClr>
                </a:solidFill>
              </a:rPr>
              <a:t> </a:t>
            </a:r>
            <a:r>
              <a:rPr lang="fi-FI" sz="1200" dirty="0" err="1" smtClean="0">
                <a:solidFill>
                  <a:schemeClr val="tx2">
                    <a:lumMod val="50000"/>
                  </a:schemeClr>
                </a:solidFill>
              </a:rPr>
              <a:t>preventive</a:t>
            </a:r>
            <a:r>
              <a:rPr lang="fi-FI" sz="1200" dirty="0" smtClean="0">
                <a:solidFill>
                  <a:schemeClr val="tx2">
                    <a:lumMod val="50000"/>
                  </a:schemeClr>
                </a:solidFill>
              </a:rPr>
              <a:t> </a:t>
            </a:r>
            <a:r>
              <a:rPr lang="fi-FI" sz="1200" dirty="0" err="1" smtClean="0">
                <a:solidFill>
                  <a:schemeClr val="tx2">
                    <a:lumMod val="50000"/>
                  </a:schemeClr>
                </a:solidFill>
              </a:rPr>
              <a:t>maintenance</a:t>
            </a:r>
            <a:r>
              <a:rPr lang="fi-FI" sz="1200" dirty="0" smtClean="0">
                <a:solidFill>
                  <a:schemeClr val="tx2">
                    <a:lumMod val="50000"/>
                  </a:schemeClr>
                </a:solidFill>
              </a:rPr>
              <a:t>”</a:t>
            </a:r>
          </a:p>
        </p:txBody>
      </p:sp>
      <p:sp>
        <p:nvSpPr>
          <p:cNvPr id="13" name="TextBox 12"/>
          <p:cNvSpPr txBox="1"/>
          <p:nvPr/>
        </p:nvSpPr>
        <p:spPr>
          <a:xfrm>
            <a:off x="-11083" y="6115794"/>
            <a:ext cx="2255746" cy="246221"/>
          </a:xfrm>
          <a:prstGeom prst="rect">
            <a:avLst/>
          </a:prstGeom>
          <a:noFill/>
        </p:spPr>
        <p:txBody>
          <a:bodyPr wrap="none" rtlCol="0">
            <a:spAutoFit/>
          </a:bodyPr>
          <a:lstStyle/>
          <a:p>
            <a:r>
              <a:rPr lang="fi-FI" sz="1000" dirty="0" smtClean="0">
                <a:solidFill>
                  <a:schemeClr val="tx2">
                    <a:lumMod val="50000"/>
                  </a:schemeClr>
                </a:solidFill>
              </a:rPr>
              <a:t>*</a:t>
            </a:r>
            <a:r>
              <a:rPr lang="fi-FI" sz="1000" dirty="0" err="1" smtClean="0">
                <a:solidFill>
                  <a:schemeClr val="tx2">
                    <a:lumMod val="50000"/>
                  </a:schemeClr>
                </a:solidFill>
              </a:rPr>
              <a:t>Application</a:t>
            </a:r>
            <a:r>
              <a:rPr lang="fi-FI" sz="1000" dirty="0" smtClean="0">
                <a:solidFill>
                  <a:schemeClr val="tx2">
                    <a:lumMod val="50000"/>
                  </a:schemeClr>
                </a:solidFill>
              </a:rPr>
              <a:t> </a:t>
            </a:r>
            <a:r>
              <a:rPr lang="fi-FI" sz="1000" dirty="0" err="1" smtClean="0">
                <a:solidFill>
                  <a:schemeClr val="tx2">
                    <a:lumMod val="50000"/>
                  </a:schemeClr>
                </a:solidFill>
              </a:rPr>
              <a:t>Performance</a:t>
            </a:r>
            <a:r>
              <a:rPr lang="fi-FI" sz="1000" dirty="0" smtClean="0">
                <a:solidFill>
                  <a:schemeClr val="tx2">
                    <a:lumMod val="50000"/>
                  </a:schemeClr>
                </a:solidFill>
              </a:rPr>
              <a:t> </a:t>
            </a:r>
            <a:r>
              <a:rPr lang="fi-FI" sz="1000" dirty="0" err="1" smtClean="0">
                <a:solidFill>
                  <a:schemeClr val="tx2">
                    <a:lumMod val="50000"/>
                  </a:schemeClr>
                </a:solidFill>
              </a:rPr>
              <a:t>Monitoring</a:t>
            </a:r>
            <a:endParaRPr lang="fi-FI" sz="1000" dirty="0" smtClean="0">
              <a:solidFill>
                <a:schemeClr val="tx2">
                  <a:lumMod val="50000"/>
                </a:schemeClr>
              </a:solidFill>
            </a:endParaRPr>
          </a:p>
        </p:txBody>
      </p:sp>
      <p:sp>
        <p:nvSpPr>
          <p:cNvPr id="14" name="Rounded Rectangle 13"/>
          <p:cNvSpPr/>
          <p:nvPr/>
        </p:nvSpPr>
        <p:spPr>
          <a:xfrm>
            <a:off x="7541417" y="4235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Built-in</a:t>
            </a:r>
            <a:r>
              <a:rPr lang="fi-FI" sz="1200" b="1" dirty="0" smtClean="0">
                <a:solidFill>
                  <a:schemeClr val="tx2">
                    <a:lumMod val="50000"/>
                  </a:schemeClr>
                </a:solidFill>
              </a:rPr>
              <a:t> </a:t>
            </a: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Security</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I </a:t>
            </a:r>
            <a:r>
              <a:rPr lang="fi-FI" sz="1200" dirty="0" err="1" smtClean="0">
                <a:solidFill>
                  <a:schemeClr val="tx2">
                    <a:lumMod val="50000"/>
                  </a:schemeClr>
                </a:solidFill>
              </a:rPr>
              <a:t>can’t</a:t>
            </a:r>
            <a:r>
              <a:rPr lang="fi-FI" sz="1200" dirty="0" smtClean="0">
                <a:solidFill>
                  <a:schemeClr val="tx2">
                    <a:lumMod val="50000"/>
                  </a:schemeClr>
                </a:solidFill>
              </a:rPr>
              <a:t> </a:t>
            </a:r>
            <a:r>
              <a:rPr lang="fi-FI" sz="1200" dirty="0" err="1" smtClean="0">
                <a:solidFill>
                  <a:schemeClr val="tx2">
                    <a:lumMod val="50000"/>
                  </a:schemeClr>
                </a:solidFill>
              </a:rPr>
              <a:t>afford</a:t>
            </a:r>
            <a:r>
              <a:rPr lang="fi-FI" sz="1200" dirty="0" smtClean="0">
                <a:solidFill>
                  <a:schemeClr val="tx2">
                    <a:lumMod val="50000"/>
                  </a:schemeClr>
                </a:solidFill>
              </a:rPr>
              <a:t> </a:t>
            </a:r>
            <a:r>
              <a:rPr lang="fi-FI" sz="1200" dirty="0" err="1" smtClean="0">
                <a:solidFill>
                  <a:schemeClr val="tx2">
                    <a:lumMod val="50000"/>
                  </a:schemeClr>
                </a:solidFill>
              </a:rPr>
              <a:t>any</a:t>
            </a:r>
            <a:r>
              <a:rPr lang="fi-FI" sz="1200" dirty="0" smtClean="0">
                <a:solidFill>
                  <a:schemeClr val="tx2">
                    <a:lumMod val="50000"/>
                  </a:schemeClr>
                </a:solidFill>
              </a:rPr>
              <a:t> </a:t>
            </a:r>
            <a:r>
              <a:rPr lang="fi-FI" sz="1200" dirty="0" err="1" smtClean="0">
                <a:solidFill>
                  <a:schemeClr val="tx2">
                    <a:lumMod val="50000"/>
                  </a:schemeClr>
                </a:solidFill>
              </a:rPr>
              <a:t>security</a:t>
            </a:r>
            <a:r>
              <a:rPr lang="fi-FI" sz="1200" dirty="0" smtClean="0">
                <a:solidFill>
                  <a:schemeClr val="tx2">
                    <a:lumMod val="50000"/>
                  </a:schemeClr>
                </a:solidFill>
              </a:rPr>
              <a:t> </a:t>
            </a:r>
            <a:r>
              <a:rPr lang="fi-FI" sz="1200" dirty="0" err="1" smtClean="0">
                <a:solidFill>
                  <a:schemeClr val="tx2">
                    <a:lumMod val="50000"/>
                  </a:schemeClr>
                </a:solidFill>
              </a:rPr>
              <a:t>breaches</a:t>
            </a:r>
            <a:r>
              <a:rPr lang="fi-FI" sz="1200" dirty="0" smtClean="0">
                <a:solidFill>
                  <a:schemeClr val="tx2">
                    <a:lumMod val="50000"/>
                  </a:schemeClr>
                </a:solidFill>
              </a:rPr>
              <a:t>”</a:t>
            </a:r>
          </a:p>
        </p:txBody>
      </p:sp>
      <p:sp>
        <p:nvSpPr>
          <p:cNvPr id="15" name="Rounded Rectangle 14"/>
          <p:cNvSpPr/>
          <p:nvPr/>
        </p:nvSpPr>
        <p:spPr>
          <a:xfrm>
            <a:off x="7541417" y="327499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Static</a:t>
            </a:r>
            <a:r>
              <a:rPr lang="fi-FI" sz="1200" b="1" dirty="0" smtClean="0">
                <a:solidFill>
                  <a:schemeClr val="tx2">
                    <a:lumMod val="50000"/>
                  </a:schemeClr>
                </a:solidFill>
              </a:rPr>
              <a:t> </a:t>
            </a:r>
            <a:r>
              <a:rPr lang="fi-FI" sz="1200" b="1" dirty="0" err="1" smtClean="0">
                <a:solidFill>
                  <a:schemeClr val="tx2">
                    <a:lumMod val="50000"/>
                  </a:schemeClr>
                </a:solidFill>
              </a:rPr>
              <a:t>Code</a:t>
            </a:r>
            <a:r>
              <a:rPr lang="fi-FI" sz="1200" b="1" dirty="0" smtClean="0">
                <a:solidFill>
                  <a:schemeClr val="tx2">
                    <a:lumMod val="50000"/>
                  </a:schemeClr>
                </a:solidFill>
              </a:rPr>
              <a:t> </a:t>
            </a:r>
            <a:r>
              <a:rPr lang="fi-FI" sz="1200" b="1" dirty="0" err="1" smtClean="0">
                <a:solidFill>
                  <a:schemeClr val="tx2">
                    <a:lumMod val="50000"/>
                  </a:schemeClr>
                </a:solidFill>
              </a:rPr>
              <a:t>Analysis</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that</a:t>
            </a:r>
            <a:r>
              <a:rPr lang="fi-FI" sz="1200" dirty="0" smtClean="0">
                <a:solidFill>
                  <a:schemeClr val="tx2">
                    <a:lumMod val="50000"/>
                  </a:schemeClr>
                </a:solidFill>
              </a:rPr>
              <a:t> </a:t>
            </a:r>
            <a:r>
              <a:rPr lang="fi-FI" sz="1200" dirty="0" err="1" smtClean="0">
                <a:solidFill>
                  <a:schemeClr val="tx2">
                    <a:lumMod val="50000"/>
                  </a:schemeClr>
                </a:solidFill>
              </a:rPr>
              <a:t>every</a:t>
            </a:r>
            <a:r>
              <a:rPr lang="fi-FI" sz="1200" dirty="0" smtClean="0">
                <a:solidFill>
                  <a:schemeClr val="tx2">
                    <a:lumMod val="50000"/>
                  </a:schemeClr>
                </a:solidFill>
              </a:rPr>
              <a:t> </a:t>
            </a:r>
            <a:r>
              <a:rPr lang="fi-FI" sz="1200" dirty="0" err="1" smtClean="0">
                <a:solidFill>
                  <a:schemeClr val="tx2">
                    <a:lumMod val="50000"/>
                  </a:schemeClr>
                </a:solidFill>
              </a:rPr>
              <a:t>piece</a:t>
            </a:r>
            <a:r>
              <a:rPr lang="fi-FI" sz="1200" dirty="0" smtClean="0">
                <a:solidFill>
                  <a:schemeClr val="tx2">
                    <a:lumMod val="50000"/>
                  </a:schemeClr>
                </a:solidFill>
              </a:rPr>
              <a:t> of software </a:t>
            </a:r>
            <a:r>
              <a:rPr lang="fi-FI" sz="1200" dirty="0" err="1" smtClean="0">
                <a:solidFill>
                  <a:schemeClr val="tx2">
                    <a:lumMod val="50000"/>
                  </a:schemeClr>
                </a:solidFill>
              </a:rPr>
              <a:t>entering</a:t>
            </a:r>
            <a:r>
              <a:rPr lang="fi-FI" sz="1200" dirty="0" smtClean="0">
                <a:solidFill>
                  <a:schemeClr val="tx2">
                    <a:lumMod val="50000"/>
                  </a:schemeClr>
                </a:solidFill>
              </a:rPr>
              <a:t> the </a:t>
            </a:r>
            <a:r>
              <a:rPr lang="fi-FI" sz="1200" dirty="0" err="1" smtClean="0">
                <a:solidFill>
                  <a:schemeClr val="tx2">
                    <a:lumMod val="50000"/>
                  </a:schemeClr>
                </a:solidFill>
              </a:rPr>
              <a:t>pipleline</a:t>
            </a:r>
            <a:r>
              <a:rPr lang="fi-FI" sz="1200" dirty="0" smtClean="0">
                <a:solidFill>
                  <a:schemeClr val="tx2">
                    <a:lumMod val="50000"/>
                  </a:schemeClr>
                </a:solidFill>
              </a:rPr>
              <a:t> is </a:t>
            </a:r>
            <a:r>
              <a:rPr lang="fi-FI" sz="1200" dirty="0" err="1" smtClean="0">
                <a:solidFill>
                  <a:schemeClr val="tx2">
                    <a:lumMod val="50000"/>
                  </a:schemeClr>
                </a:solidFill>
              </a:rPr>
              <a:t>bug-free</a:t>
            </a:r>
            <a:r>
              <a:rPr lang="fi-FI" sz="1200" dirty="0" smtClean="0">
                <a:solidFill>
                  <a:schemeClr val="tx2">
                    <a:lumMod val="50000"/>
                  </a:schemeClr>
                </a:solidFill>
              </a:rPr>
              <a:t>”</a:t>
            </a:r>
          </a:p>
        </p:txBody>
      </p:sp>
      <p:sp>
        <p:nvSpPr>
          <p:cNvPr id="17" name="Rounded Rectangle 16"/>
          <p:cNvSpPr/>
          <p:nvPr/>
        </p:nvSpPr>
        <p:spPr>
          <a:xfrm>
            <a:off x="323391" y="5193893"/>
            <a:ext cx="9306025"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One </a:t>
            </a:r>
            <a:r>
              <a:rPr lang="fi-FI" sz="1200" b="1" dirty="0" err="1" smtClean="0">
                <a:solidFill>
                  <a:schemeClr val="tx2">
                    <a:lumMod val="50000"/>
                  </a:schemeClr>
                </a:solidFill>
              </a:rPr>
              <a:t>integrated</a:t>
            </a:r>
            <a:r>
              <a:rPr lang="fi-FI" sz="1200" b="1" dirty="0" smtClean="0">
                <a:solidFill>
                  <a:schemeClr val="tx2">
                    <a:lumMod val="50000"/>
                  </a:schemeClr>
                </a:solidFill>
              </a:rPr>
              <a:t> </a:t>
            </a:r>
            <a:r>
              <a:rPr lang="fi-FI" sz="1200" b="1" dirty="0" err="1" smtClean="0">
                <a:solidFill>
                  <a:schemeClr val="tx2">
                    <a:lumMod val="50000"/>
                  </a:schemeClr>
                </a:solidFill>
              </a:rPr>
              <a:t>team</a:t>
            </a:r>
            <a:r>
              <a:rPr lang="fi-FI" sz="1200" b="1" dirty="0" smtClean="0">
                <a:solidFill>
                  <a:schemeClr val="tx2">
                    <a:lumMod val="50000"/>
                  </a:schemeClr>
                </a:solidFill>
              </a:rPr>
              <a:t> of Capgemini and SOK </a:t>
            </a:r>
            <a:r>
              <a:rPr lang="fi-FI" sz="1200" b="1" dirty="0" err="1" smtClean="0">
                <a:solidFill>
                  <a:schemeClr val="tx2">
                    <a:lumMod val="50000"/>
                  </a:schemeClr>
                </a:solidFill>
              </a:rPr>
              <a:t>professionals</a:t>
            </a:r>
            <a:r>
              <a:rPr lang="fi-FI" sz="1200" b="1" dirty="0" smtClean="0">
                <a:solidFill>
                  <a:schemeClr val="tx2">
                    <a:lumMod val="50000"/>
                  </a:schemeClr>
                </a:solidFill>
              </a:rPr>
              <a:t> </a:t>
            </a:r>
            <a:r>
              <a:rPr lang="fi-FI" sz="1200" b="1" dirty="0" err="1" smtClean="0">
                <a:solidFill>
                  <a:schemeClr val="tx2">
                    <a:lumMod val="50000"/>
                  </a:schemeClr>
                </a:solidFill>
              </a:rPr>
              <a:t>working</a:t>
            </a:r>
            <a:r>
              <a:rPr lang="fi-FI" sz="1200" b="1" dirty="0" smtClean="0">
                <a:solidFill>
                  <a:schemeClr val="tx2">
                    <a:lumMod val="50000"/>
                  </a:schemeClr>
                </a:solidFill>
              </a:rPr>
              <a:t> </a:t>
            </a:r>
            <a:r>
              <a:rPr lang="fi-FI" sz="1200" b="1" dirty="0" err="1" smtClean="0">
                <a:solidFill>
                  <a:schemeClr val="tx2">
                    <a:lumMod val="50000"/>
                  </a:schemeClr>
                </a:solidFill>
              </a:rPr>
              <a:t>together</a:t>
            </a:r>
            <a:r>
              <a:rPr lang="fi-FI" sz="1200" b="1" dirty="0" smtClean="0">
                <a:solidFill>
                  <a:schemeClr val="tx2">
                    <a:lumMod val="50000"/>
                  </a:schemeClr>
                </a:solidFill>
              </a:rPr>
              <a:t> </a:t>
            </a:r>
            <a:r>
              <a:rPr lang="fi-FI" sz="1200" b="1" dirty="0" err="1" smtClean="0">
                <a:solidFill>
                  <a:schemeClr val="tx2">
                    <a:lumMod val="50000"/>
                  </a:schemeClr>
                </a:solidFill>
              </a:rPr>
              <a:t>every</a:t>
            </a:r>
            <a:r>
              <a:rPr lang="fi-FI" sz="1200" b="1" dirty="0" smtClean="0">
                <a:solidFill>
                  <a:schemeClr val="tx2">
                    <a:lumMod val="50000"/>
                  </a:schemeClr>
                </a:solidFill>
              </a:rPr>
              <a:t> </a:t>
            </a:r>
            <a:r>
              <a:rPr lang="fi-FI" sz="1200" b="1" dirty="0" err="1" smtClean="0">
                <a:solidFill>
                  <a:schemeClr val="tx2">
                    <a:lumMod val="50000"/>
                  </a:schemeClr>
                </a:solidFill>
              </a:rPr>
              <a:t>day</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a:t>
            </a:r>
            <a:r>
              <a:rPr lang="fi-FI" sz="1200" dirty="0" err="1" smtClean="0">
                <a:solidFill>
                  <a:schemeClr val="tx2">
                    <a:lumMod val="50000"/>
                  </a:schemeClr>
                </a:solidFill>
              </a:rPr>
              <a:t>there</a:t>
            </a:r>
            <a:r>
              <a:rPr lang="fi-FI" sz="1200" dirty="0" smtClean="0">
                <a:solidFill>
                  <a:schemeClr val="tx2">
                    <a:lumMod val="50000"/>
                  </a:schemeClr>
                </a:solidFill>
              </a:rPr>
              <a:t> is no us and </a:t>
            </a:r>
            <a:r>
              <a:rPr lang="fi-FI" sz="1200" dirty="0" err="1" smtClean="0">
                <a:solidFill>
                  <a:schemeClr val="tx2">
                    <a:lumMod val="50000"/>
                  </a:schemeClr>
                </a:solidFill>
              </a:rPr>
              <a:t>them</a:t>
            </a:r>
            <a:r>
              <a:rPr lang="fi-FI" sz="1200" dirty="0" smtClean="0">
                <a:solidFill>
                  <a:schemeClr val="tx2">
                    <a:lumMod val="50000"/>
                  </a:schemeClr>
                </a:solidFill>
              </a:rPr>
              <a:t> – the </a:t>
            </a:r>
            <a:r>
              <a:rPr lang="fi-FI" sz="1200" dirty="0" err="1" smtClean="0">
                <a:solidFill>
                  <a:schemeClr val="tx2">
                    <a:lumMod val="50000"/>
                  </a:schemeClr>
                </a:solidFill>
              </a:rPr>
              <a:t>whole</a:t>
            </a:r>
            <a:r>
              <a:rPr lang="fi-FI" sz="1200" dirty="0" smtClean="0">
                <a:solidFill>
                  <a:schemeClr val="tx2">
                    <a:lumMod val="50000"/>
                  </a:schemeClr>
                </a:solidFill>
              </a:rPr>
              <a:t> </a:t>
            </a:r>
            <a:r>
              <a:rPr lang="fi-FI" sz="1200" dirty="0" err="1" smtClean="0">
                <a:solidFill>
                  <a:schemeClr val="tx2">
                    <a:lumMod val="50000"/>
                  </a:schemeClr>
                </a:solidFill>
              </a:rPr>
              <a:t>principle</a:t>
            </a:r>
            <a:r>
              <a:rPr lang="fi-FI" sz="1200" dirty="0" smtClean="0">
                <a:solidFill>
                  <a:schemeClr val="tx2">
                    <a:lumMod val="50000"/>
                  </a:schemeClr>
                </a:solidFill>
              </a:rPr>
              <a:t> of </a:t>
            </a:r>
            <a:r>
              <a:rPr lang="fi-FI" sz="1200" dirty="0" err="1" smtClean="0">
                <a:solidFill>
                  <a:schemeClr val="tx2">
                    <a:lumMod val="50000"/>
                  </a:schemeClr>
                </a:solidFill>
              </a:rPr>
              <a:t>DevOps</a:t>
            </a:r>
            <a:r>
              <a:rPr lang="fi-FI" sz="1200" dirty="0" smtClean="0">
                <a:solidFill>
                  <a:schemeClr val="tx2">
                    <a:lumMod val="50000"/>
                  </a:schemeClr>
                </a:solidFill>
              </a:rPr>
              <a:t> is </a:t>
            </a:r>
            <a:r>
              <a:rPr lang="fi-FI" sz="1200" dirty="0" err="1" smtClean="0">
                <a:solidFill>
                  <a:schemeClr val="tx2">
                    <a:lumMod val="50000"/>
                  </a:schemeClr>
                </a:solidFill>
              </a:rPr>
              <a:t>built</a:t>
            </a:r>
            <a:r>
              <a:rPr lang="fi-FI" sz="1200" dirty="0" smtClean="0">
                <a:solidFill>
                  <a:schemeClr val="tx2">
                    <a:lumMod val="50000"/>
                  </a:schemeClr>
                </a:solidFill>
              </a:rPr>
              <a:t> on One Team </a:t>
            </a:r>
            <a:r>
              <a:rPr lang="fi-FI" sz="1200" dirty="0" err="1" smtClean="0">
                <a:solidFill>
                  <a:schemeClr val="tx2">
                    <a:lumMod val="50000"/>
                  </a:schemeClr>
                </a:solidFill>
              </a:rPr>
              <a:t>approach</a:t>
            </a:r>
            <a:r>
              <a:rPr lang="fi-FI" sz="1200" dirty="0" smtClean="0">
                <a:solidFill>
                  <a:schemeClr val="tx2">
                    <a:lumMod val="50000"/>
                  </a:schemeClr>
                </a:solidFill>
              </a:rPr>
              <a:t> </a:t>
            </a:r>
            <a:r>
              <a:rPr lang="fi-FI" sz="1200" dirty="0" err="1" smtClean="0">
                <a:solidFill>
                  <a:schemeClr val="tx2">
                    <a:lumMod val="50000"/>
                  </a:schemeClr>
                </a:solidFill>
              </a:rPr>
              <a:t>where</a:t>
            </a:r>
            <a:r>
              <a:rPr lang="fi-FI" sz="1200" dirty="0" smtClean="0">
                <a:solidFill>
                  <a:schemeClr val="tx2">
                    <a:lumMod val="50000"/>
                  </a:schemeClr>
                </a:solidFill>
              </a:rPr>
              <a:t> One Team is </a:t>
            </a:r>
            <a:r>
              <a:rPr lang="fi-FI" sz="1200" dirty="0" err="1" smtClean="0">
                <a:solidFill>
                  <a:schemeClr val="tx2">
                    <a:lumMod val="50000"/>
                  </a:schemeClr>
                </a:solidFill>
              </a:rPr>
              <a:t>responsible</a:t>
            </a:r>
            <a:r>
              <a:rPr lang="fi-FI" sz="1200" dirty="0" smtClean="0">
                <a:solidFill>
                  <a:schemeClr val="tx2">
                    <a:lumMod val="50000"/>
                  </a:schemeClr>
                </a:solidFill>
              </a:rPr>
              <a:t> for the </a:t>
            </a:r>
            <a:r>
              <a:rPr lang="fi-FI" sz="1200" dirty="0" err="1" smtClean="0">
                <a:solidFill>
                  <a:schemeClr val="tx2">
                    <a:lumMod val="50000"/>
                  </a:schemeClr>
                </a:solidFill>
              </a:rPr>
              <a:t>applications</a:t>
            </a:r>
            <a:r>
              <a:rPr lang="fi-FI" sz="1200" dirty="0" smtClean="0">
                <a:solidFill>
                  <a:schemeClr val="tx2">
                    <a:lumMod val="50000"/>
                  </a:schemeClr>
                </a:solidFill>
              </a:rPr>
              <a:t> </a:t>
            </a:r>
            <a:r>
              <a:rPr lang="fi-FI" sz="1200" dirty="0" err="1" smtClean="0">
                <a:solidFill>
                  <a:schemeClr val="tx2">
                    <a:lumMod val="50000"/>
                  </a:schemeClr>
                </a:solidFill>
              </a:rPr>
              <a:t>end-to-end</a:t>
            </a:r>
            <a:r>
              <a:rPr lang="fi-FI" sz="1200" dirty="0" smtClean="0">
                <a:solidFill>
                  <a:schemeClr val="tx2">
                    <a:lumMod val="50000"/>
                  </a:schemeClr>
                </a:solidFill>
              </a:rPr>
              <a:t>: </a:t>
            </a:r>
            <a:r>
              <a:rPr lang="fi-FI" sz="1200" dirty="0" err="1" smtClean="0">
                <a:solidFill>
                  <a:schemeClr val="tx2">
                    <a:lumMod val="50000"/>
                  </a:schemeClr>
                </a:solidFill>
              </a:rPr>
              <a:t>from</a:t>
            </a:r>
            <a:r>
              <a:rPr lang="fi-FI" sz="1200" dirty="0" smtClean="0">
                <a:solidFill>
                  <a:schemeClr val="tx2">
                    <a:lumMod val="50000"/>
                  </a:schemeClr>
                </a:solidFill>
              </a:rPr>
              <a:t> the business </a:t>
            </a:r>
            <a:r>
              <a:rPr lang="fi-FI" sz="1200" dirty="0" err="1" smtClean="0">
                <a:solidFill>
                  <a:schemeClr val="tx2">
                    <a:lumMod val="50000"/>
                  </a:schemeClr>
                </a:solidFill>
              </a:rPr>
              <a:t>requirements</a:t>
            </a:r>
            <a:r>
              <a:rPr lang="fi-FI" sz="1200" dirty="0" smtClean="0">
                <a:solidFill>
                  <a:schemeClr val="tx2">
                    <a:lumMod val="50000"/>
                  </a:schemeClr>
                </a:solidFill>
              </a:rPr>
              <a:t> to the </a:t>
            </a:r>
            <a:r>
              <a:rPr lang="fi-FI" sz="1200" dirty="0" err="1" smtClean="0">
                <a:solidFill>
                  <a:schemeClr val="tx2">
                    <a:lumMod val="50000"/>
                  </a:schemeClr>
                </a:solidFill>
              </a:rPr>
              <a:t>implemented</a:t>
            </a:r>
            <a:r>
              <a:rPr lang="fi-FI" sz="1200" dirty="0" smtClean="0">
                <a:solidFill>
                  <a:schemeClr val="tx2">
                    <a:lumMod val="50000"/>
                  </a:schemeClr>
                </a:solidFill>
              </a:rPr>
              <a:t> </a:t>
            </a:r>
            <a:r>
              <a:rPr lang="fi-FI" sz="1200" dirty="0" err="1" smtClean="0">
                <a:solidFill>
                  <a:schemeClr val="tx2">
                    <a:lumMod val="50000"/>
                  </a:schemeClr>
                </a:solidFill>
              </a:rPr>
              <a:t>features</a:t>
            </a:r>
            <a:r>
              <a:rPr lang="fi-FI" sz="1200" dirty="0" smtClean="0">
                <a:solidFill>
                  <a:schemeClr val="tx2">
                    <a:lumMod val="50000"/>
                  </a:schemeClr>
                </a:solidFill>
              </a:rPr>
              <a:t> in </a:t>
            </a:r>
            <a:r>
              <a:rPr lang="fi-FI" sz="1200" dirty="0" err="1" smtClean="0">
                <a:solidFill>
                  <a:schemeClr val="tx2">
                    <a:lumMod val="50000"/>
                  </a:schemeClr>
                </a:solidFill>
              </a:rPr>
              <a:t>production</a:t>
            </a:r>
            <a:r>
              <a:rPr lang="fi-FI" sz="1200" dirty="0" smtClean="0">
                <a:solidFill>
                  <a:schemeClr val="tx2">
                    <a:lumMod val="50000"/>
                  </a:schemeClr>
                </a:solidFill>
              </a:rPr>
              <a:t>”</a:t>
            </a:r>
          </a:p>
        </p:txBody>
      </p:sp>
      <p:sp>
        <p:nvSpPr>
          <p:cNvPr id="20" name="Curved Down Arrow 19"/>
          <p:cNvSpPr/>
          <p:nvPr/>
        </p:nvSpPr>
        <p:spPr>
          <a:xfrm rot="2337084">
            <a:off x="3785254" y="3035055"/>
            <a:ext cx="2841887" cy="1064381"/>
          </a:xfrm>
          <a:prstGeom prst="curvedDownArrow">
            <a:avLst>
              <a:gd name="adj1" fmla="val 52118"/>
              <a:gd name="adj2" fmla="val 114496"/>
              <a:gd name="adj3" fmla="val 4162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3306984"/>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1518" y="2398814"/>
            <a:ext cx="9404484" cy="378822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a:xfrm>
            <a:off x="0" y="0"/>
            <a:ext cx="9905999" cy="1002135"/>
          </a:xfrm>
        </p:spPr>
        <p:txBody>
          <a:bodyPr/>
          <a:lstStyle/>
          <a:p>
            <a:r>
              <a:rPr lang="en-US" sz="2800" dirty="0" smtClean="0"/>
              <a:t>We have prepared this presentation based on out proven delivery capabilities and experience of S Group business</a:t>
            </a:r>
            <a:endParaRPr lang="en-US" sz="2800" dirty="0"/>
          </a:p>
        </p:txBody>
      </p:sp>
      <p:pic>
        <p:nvPicPr>
          <p:cNvPr id="308228" name="Picture 4"/>
          <p:cNvPicPr>
            <a:picLocks noChangeAspect="1" noChangeArrowheads="1"/>
          </p:cNvPicPr>
          <p:nvPr/>
        </p:nvPicPr>
        <p:blipFill>
          <a:blip r:embed="rId3" cstate="print"/>
          <a:srcRect/>
          <a:stretch>
            <a:fillRect/>
          </a:stretch>
        </p:blipFill>
        <p:spPr bwMode="auto">
          <a:xfrm>
            <a:off x="5312145" y="3041039"/>
            <a:ext cx="4298339" cy="2397855"/>
          </a:xfrm>
          <a:prstGeom prst="rect">
            <a:avLst/>
          </a:prstGeom>
          <a:noFill/>
          <a:ln w="9525">
            <a:noFill/>
            <a:miter lim="800000"/>
            <a:headEnd/>
            <a:tailEnd/>
          </a:ln>
        </p:spPr>
      </p:pic>
      <p:sp>
        <p:nvSpPr>
          <p:cNvPr id="5" name="TextBox 4"/>
          <p:cNvSpPr txBox="1"/>
          <p:nvPr/>
        </p:nvSpPr>
        <p:spPr>
          <a:xfrm>
            <a:off x="311517" y="1354789"/>
            <a:ext cx="9019056" cy="769441"/>
          </a:xfrm>
          <a:prstGeom prst="rect">
            <a:avLst/>
          </a:prstGeom>
          <a:noFill/>
        </p:spPr>
        <p:txBody>
          <a:bodyPr wrap="square" rtlCol="0">
            <a:spAutoFit/>
          </a:bodyPr>
          <a:lstStyle/>
          <a:p>
            <a:r>
              <a:rPr lang="fi-FI" sz="2200" b="1" dirty="0" smtClean="0">
                <a:solidFill>
                  <a:schemeClr val="accent5"/>
                </a:solidFill>
              </a:rPr>
              <a:t>We have created a concrete vision of the Topsi future state application management solution.</a:t>
            </a:r>
          </a:p>
        </p:txBody>
      </p:sp>
      <p:sp>
        <p:nvSpPr>
          <p:cNvPr id="3" name="Content Placeholder 2"/>
          <p:cNvSpPr>
            <a:spLocks noGrp="1"/>
          </p:cNvSpPr>
          <p:nvPr>
            <p:ph idx="1"/>
          </p:nvPr>
        </p:nvSpPr>
        <p:spPr>
          <a:xfrm>
            <a:off x="335267" y="2731324"/>
            <a:ext cx="5020504" cy="3194462"/>
          </a:xfrm>
        </p:spPr>
        <p:txBody>
          <a:bodyPr vert="horz" lIns="108000" tIns="72000" rIns="72000" bIns="72000" rtlCol="0" anchor="t">
            <a:noAutofit/>
          </a:bodyPr>
          <a:lstStyle/>
          <a:p>
            <a:r>
              <a:rPr lang="fi-FI" sz="2000" dirty="0" smtClean="0"/>
              <a:t>Our wide experience of S Group business and applications</a:t>
            </a:r>
          </a:p>
          <a:p>
            <a:pPr lvl="1"/>
            <a:r>
              <a:rPr lang="fi-FI" sz="1600" dirty="0" smtClean="0"/>
              <a:t>xxxxx</a:t>
            </a:r>
          </a:p>
          <a:p>
            <a:r>
              <a:rPr lang="fi-FI" sz="2000" dirty="0" smtClean="0"/>
              <a:t>Our deep understanding of modern, best in class, agile application development, application management  and application operations delivery methods and practices</a:t>
            </a:r>
          </a:p>
          <a:p>
            <a:pPr lvl="1"/>
            <a:r>
              <a:rPr lang="fi-FI" sz="1600" dirty="0" smtClean="0"/>
              <a:t>xxxxx</a:t>
            </a:r>
          </a:p>
          <a:p>
            <a:r>
              <a:rPr lang="fi-FI" sz="2000" dirty="0" smtClean="0"/>
              <a:t>Our delivery capabilities and proven tool set</a:t>
            </a:r>
          </a:p>
          <a:p>
            <a:r>
              <a:rPr lang="fi-FI" sz="2000" dirty="0" err="1" smtClean="0"/>
              <a:t>Our</a:t>
            </a:r>
            <a:r>
              <a:rPr lang="fi-FI" sz="2000" dirty="0" smtClean="0"/>
              <a:t> </a:t>
            </a:r>
            <a:r>
              <a:rPr lang="fi-FI" sz="2000" dirty="0" err="1" smtClean="0"/>
              <a:t>experiences</a:t>
            </a:r>
            <a:r>
              <a:rPr lang="fi-FI" sz="2000" dirty="0" smtClean="0"/>
              <a:t> of </a:t>
            </a:r>
            <a:r>
              <a:rPr lang="fi-FI" sz="2000" dirty="0" err="1" smtClean="0"/>
              <a:t>similar</a:t>
            </a:r>
            <a:r>
              <a:rPr lang="fi-FI" sz="2000" dirty="0" smtClean="0"/>
              <a:t> </a:t>
            </a:r>
            <a:r>
              <a:rPr lang="fi-FI" sz="2000" dirty="0" err="1" smtClean="0"/>
              <a:t>services</a:t>
            </a:r>
            <a:r>
              <a:rPr lang="fi-FI" sz="2000" dirty="0" smtClean="0"/>
              <a:t> in </a:t>
            </a:r>
            <a:r>
              <a:rPr lang="fi-FI" sz="2000" dirty="0" err="1" smtClean="0"/>
              <a:t>retail</a:t>
            </a:r>
            <a:r>
              <a:rPr lang="fi-FI" sz="2000" dirty="0" smtClean="0"/>
              <a:t> </a:t>
            </a:r>
            <a:r>
              <a:rPr lang="fi-FI" sz="2000" dirty="0" err="1" smtClean="0"/>
              <a:t>industry</a:t>
            </a:r>
            <a:r>
              <a:rPr lang="fi-FI" sz="2000" dirty="0" smtClean="0"/>
              <a:t>.</a:t>
            </a:r>
            <a:endParaRPr lang="fi-FI" sz="2000" dirty="0"/>
          </a:p>
        </p:txBody>
      </p:sp>
      <p:sp>
        <p:nvSpPr>
          <p:cNvPr id="9" name="TextBox 8"/>
          <p:cNvSpPr txBox="1"/>
          <p:nvPr/>
        </p:nvSpPr>
        <p:spPr>
          <a:xfrm>
            <a:off x="2601080" y="2185551"/>
            <a:ext cx="4825360" cy="400110"/>
          </a:xfrm>
          <a:prstGeom prst="rect">
            <a:avLst/>
          </a:prstGeom>
          <a:solidFill>
            <a:schemeClr val="bg1"/>
          </a:solidFill>
        </p:spPr>
        <p:txBody>
          <a:bodyPr wrap="none" rtlCol="0">
            <a:spAutoFit/>
          </a:bodyPr>
          <a:lstStyle/>
          <a:p>
            <a:r>
              <a:rPr lang="fi-FI" sz="2000" b="1" dirty="0" smtClean="0"/>
              <a:t>Our approach and solution is built on:</a:t>
            </a:r>
          </a:p>
        </p:txBody>
      </p:sp>
      <p:cxnSp>
        <p:nvCxnSpPr>
          <p:cNvPr id="11" name="Straight Connector 10"/>
          <p:cNvCxnSpPr/>
          <p:nvPr/>
        </p:nvCxnSpPr>
        <p:spPr>
          <a:xfrm>
            <a:off x="466725" y="1354789"/>
            <a:ext cx="8715375" cy="769441"/>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091486" y="1002138"/>
            <a:ext cx="1518998" cy="92191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2">
                    <a:lumMod val="50000"/>
                  </a:schemeClr>
                </a:solidFill>
              </a:rPr>
              <a:t>Esimerkkejä</a:t>
            </a:r>
            <a:r>
              <a:rPr lang="en-US" sz="1600" dirty="0" smtClean="0">
                <a:solidFill>
                  <a:schemeClr val="tx2">
                    <a:lumMod val="50000"/>
                  </a:schemeClr>
                </a:solidFill>
              </a:rPr>
              <a:t> </a:t>
            </a:r>
            <a:r>
              <a:rPr lang="en-US" sz="1600" dirty="0" err="1" smtClean="0">
                <a:solidFill>
                  <a:schemeClr val="tx2">
                    <a:lumMod val="50000"/>
                  </a:schemeClr>
                </a:solidFill>
              </a:rPr>
              <a:t>meidän</a:t>
            </a:r>
            <a:r>
              <a:rPr lang="en-US" sz="1600" dirty="0" smtClean="0">
                <a:solidFill>
                  <a:schemeClr val="tx2">
                    <a:lumMod val="50000"/>
                  </a:schemeClr>
                </a:solidFill>
              </a:rPr>
              <a:t> </a:t>
            </a:r>
            <a:r>
              <a:rPr lang="en-US" sz="1600" dirty="0" err="1" smtClean="0">
                <a:solidFill>
                  <a:schemeClr val="tx2">
                    <a:lumMod val="50000"/>
                  </a:schemeClr>
                </a:solidFill>
              </a:rPr>
              <a:t>kokemuksesta</a:t>
            </a:r>
            <a:endParaRPr lang="en-US" sz="1600" dirty="0" smtClean="0">
              <a:solidFill>
                <a:schemeClr val="tx2">
                  <a:lumMod val="50000"/>
                </a:schemeClr>
              </a:solidFill>
            </a:endParaRPr>
          </a:p>
        </p:txBody>
      </p:sp>
      <p:cxnSp>
        <p:nvCxnSpPr>
          <p:cNvPr id="14" name="Straight Arrow Connector 13"/>
          <p:cNvCxnSpPr/>
          <p:nvPr/>
        </p:nvCxnSpPr>
        <p:spPr>
          <a:xfrm flipH="1">
            <a:off x="1562100" y="1924049"/>
            <a:ext cx="6715126" cy="160972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562100" y="1924049"/>
            <a:ext cx="7048500" cy="3276601"/>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
        <p:nvSpPr>
          <p:cNvPr id="7" name="Rectangle 6"/>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
        <p:nvSpPr>
          <p:cNvPr id="11" name="Rectangle 10"/>
          <p:cNvSpPr/>
          <p:nvPr/>
        </p:nvSpPr>
        <p:spPr>
          <a:xfrm rot="876284">
            <a:off x="7111598" y="2222680"/>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
        <p:nvSpPr>
          <p:cNvPr id="11" name="Rectangle 10"/>
          <p:cNvSpPr/>
          <p:nvPr/>
        </p:nvSpPr>
        <p:spPr>
          <a:xfrm rot="1877491">
            <a:off x="7143496" y="2800558"/>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DevOps</a:t>
            </a:r>
            <a:r>
              <a:rPr lang="en-US" dirty="0" smtClean="0"/>
              <a:t> Organizational Adoption should be started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Worldwide cost of IT failure (revisited): $3 trillion</a:t>
            </a:r>
            <a:endParaRPr lang="en-US" dirty="0"/>
          </a:p>
        </p:txBody>
      </p:sp>
      <p:sp>
        <p:nvSpPr>
          <p:cNvPr id="5" name="Content Placeholder 4"/>
          <p:cNvSpPr>
            <a:spLocks noGrp="1"/>
          </p:cNvSpPr>
          <p:nvPr>
            <p:ph idx="1"/>
          </p:nvPr>
        </p:nvSpPr>
        <p:spPr/>
        <p:txBody>
          <a:bodyPr/>
          <a:lstStyle/>
          <a:p>
            <a:r>
              <a:rPr lang="en-US" dirty="0" smtClean="0"/>
              <a:t>For just the Standard &amp; Poor 500 companies, aggregate 2012 revenue is estimated to be $10 trillion. </a:t>
            </a:r>
          </a:p>
          <a:p>
            <a:r>
              <a:rPr lang="en-US" dirty="0" smtClean="0"/>
              <a:t>If 5 percent of aggregate revenue is spent on IT, and conservatively, 20 percent of that spending creates no value for the end customer - that is </a:t>
            </a:r>
            <a:r>
              <a:rPr lang="en-US" b="1" dirty="0" smtClean="0"/>
              <a:t>$100 billion of waste</a:t>
            </a:r>
            <a:r>
              <a:rPr lang="en-US" dirty="0" smtClean="0"/>
              <a:t>! </a:t>
            </a:r>
          </a:p>
        </p:txBody>
      </p:sp>
      <p:sp>
        <p:nvSpPr>
          <p:cNvPr id="8" name="TextBox 7"/>
          <p:cNvSpPr txBox="1"/>
          <p:nvPr/>
        </p:nvSpPr>
        <p:spPr>
          <a:xfrm>
            <a:off x="21269" y="6042823"/>
            <a:ext cx="6681381" cy="307777"/>
          </a:xfrm>
          <a:prstGeom prst="rect">
            <a:avLst/>
          </a:prstGeom>
          <a:noFill/>
        </p:spPr>
        <p:txBody>
          <a:bodyPr wrap="none" rtlCol="0">
            <a:spAutoFit/>
          </a:bodyPr>
          <a:lstStyle/>
          <a:p>
            <a:r>
              <a:rPr lang="en-US" sz="1400" dirty="0" smtClean="0">
                <a:solidFill>
                  <a:schemeClr val="tx2">
                    <a:lumMod val="50000"/>
                  </a:schemeClr>
                </a:solidFill>
              </a:rPr>
              <a:t>Source: http://www.zdnet.com/article/worldwide-cost-of-it-failure-revisited-3-trillion/</a:t>
            </a:r>
          </a:p>
        </p:txBody>
      </p:sp>
      <p:sp>
        <p:nvSpPr>
          <p:cNvPr id="11" name="Rectangle 10"/>
          <p:cNvSpPr/>
          <p:nvPr/>
        </p:nvSpPr>
        <p:spPr>
          <a:xfrm rot="1877491">
            <a:off x="7483738" y="3453829"/>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a:p>
            <a:pPr algn="ctr"/>
            <a:r>
              <a:rPr lang="en-US" sz="2400" dirty="0" err="1" smtClean="0">
                <a:solidFill>
                  <a:schemeClr val="tx2">
                    <a:lumMod val="50000"/>
                  </a:schemeClr>
                </a:solidFill>
              </a:rPr>
              <a:t>Vähän</a:t>
            </a:r>
            <a:r>
              <a:rPr lang="en-US" sz="2400" dirty="0" smtClean="0">
                <a:solidFill>
                  <a:schemeClr val="tx2">
                    <a:lumMod val="50000"/>
                  </a:schemeClr>
                </a:solidFill>
              </a:rPr>
              <a:t> </a:t>
            </a:r>
            <a:r>
              <a:rPr lang="en-US" sz="2400" dirty="0" err="1" smtClean="0">
                <a:solidFill>
                  <a:schemeClr val="tx2">
                    <a:lumMod val="50000"/>
                  </a:schemeClr>
                </a:solidFill>
              </a:rPr>
              <a:t>liika</a:t>
            </a:r>
            <a:r>
              <a:rPr lang="en-US" sz="2400" dirty="0" smtClean="0">
                <a:solidFill>
                  <a:schemeClr val="tx2">
                    <a:lumMod val="50000"/>
                  </a:schemeClr>
                </a:solidFill>
              </a:rPr>
              <a:t> </a:t>
            </a:r>
            <a:r>
              <a:rPr lang="en-US" sz="2400" dirty="0" err="1" smtClean="0">
                <a:solidFill>
                  <a:schemeClr val="tx2">
                    <a:lumMod val="50000"/>
                  </a:schemeClr>
                </a:solidFill>
              </a:rPr>
              <a:t>höttöä</a:t>
            </a:r>
            <a:r>
              <a:rPr lang="en-US" sz="2400" dirty="0" smtClean="0">
                <a:solidFill>
                  <a:schemeClr val="tx2">
                    <a:lumMod val="50000"/>
                  </a:schemeClr>
                </a:solidFill>
              </a:rPr>
              <a:t> on </a:t>
            </a:r>
            <a:r>
              <a:rPr lang="en-US" sz="2400" dirty="0" err="1" smtClean="0">
                <a:solidFill>
                  <a:schemeClr val="tx2">
                    <a:lumMod val="50000"/>
                  </a:schemeClr>
                </a:solidFill>
              </a:rPr>
              <a:t>lähde</a:t>
            </a:r>
            <a:endParaRPr lang="en-US" sz="2400" dirty="0" smtClean="0">
              <a:solidFill>
                <a:schemeClr val="tx2">
                  <a:lumMod val="50000"/>
                </a:schemeClr>
              </a:solidFill>
            </a:endParaRPr>
          </a:p>
        </p:txBody>
      </p:sp>
      <p:cxnSp>
        <p:nvCxnSpPr>
          <p:cNvPr id="7" name="Straight Connector 6"/>
          <p:cNvCxnSpPr/>
          <p:nvPr/>
        </p:nvCxnSpPr>
        <p:spPr>
          <a:xfrm>
            <a:off x="552450" y="714375"/>
            <a:ext cx="7858125" cy="4733925"/>
          </a:xfrm>
          <a:prstGeom prst="line">
            <a:avLst/>
          </a:prstGeom>
          <a:ln w="76200">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1" name="Rectangle 10"/>
          <p:cNvSpPr/>
          <p:nvPr/>
        </p:nvSpPr>
        <p:spPr>
          <a:xfrm rot="1877491">
            <a:off x="7483740" y="1387913"/>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
        <p:nvSpPr>
          <p:cNvPr id="13" name="Rectangle 12"/>
          <p:cNvSpPr/>
          <p:nvPr/>
        </p:nvSpPr>
        <p:spPr>
          <a:xfrm rot="1877491">
            <a:off x="7100967" y="4113047"/>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Carrefour</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has wide experience in agile application lifecycle management </a:t>
            </a:r>
            <a:endParaRPr lang="en-US" dirty="0"/>
          </a:p>
        </p:txBody>
      </p:sp>
      <p:sp>
        <p:nvSpPr>
          <p:cNvPr id="3" name="Content Placeholder 2"/>
          <p:cNvSpPr>
            <a:spLocks noGrp="1"/>
          </p:cNvSpPr>
          <p:nvPr>
            <p:ph idx="1"/>
          </p:nvPr>
        </p:nvSpPr>
        <p:spPr/>
        <p:txBody>
          <a:bodyPr/>
          <a:lstStyle/>
          <a:p>
            <a:r>
              <a:rPr lang="en-US" dirty="0" smtClean="0"/>
              <a:t>Include Philips </a:t>
            </a:r>
            <a:r>
              <a:rPr lang="en-US" dirty="0" err="1" smtClean="0"/>
              <a:t>refefrence</a:t>
            </a:r>
            <a:r>
              <a:rPr lang="en-US" dirty="0" smtClean="0"/>
              <a:t> list</a:t>
            </a:r>
          </a:p>
          <a:p>
            <a:r>
              <a:rPr lang="en-US" dirty="0" err="1" smtClean="0"/>
              <a:t>Picuture</a:t>
            </a:r>
            <a:r>
              <a:rPr lang="en-US" dirty="0" smtClean="0"/>
              <a:t> of logos</a:t>
            </a:r>
            <a:endParaRPr lang="en-US" dirty="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985651" y="2551224"/>
            <a:ext cx="8051470" cy="2885697"/>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endParaRPr lang="en-US" sz="1400" b="1" kern="0" dirty="0" smtClean="0">
              <a:solidFill>
                <a:schemeClr val="bg1"/>
              </a:solidFill>
              <a:latin typeface="Arial"/>
              <a:cs typeface="Arial"/>
            </a:endParaRPr>
          </a:p>
        </p:txBody>
      </p:sp>
      <p:sp>
        <p:nvSpPr>
          <p:cNvPr id="59" name="TextBox 58"/>
          <p:cNvSpPr txBox="1"/>
          <p:nvPr/>
        </p:nvSpPr>
        <p:spPr>
          <a:xfrm>
            <a:off x="311517" y="1283539"/>
            <a:ext cx="9019056" cy="1107996"/>
          </a:xfrm>
          <a:prstGeom prst="rect">
            <a:avLst/>
          </a:prstGeom>
          <a:noFill/>
        </p:spPr>
        <p:txBody>
          <a:bodyPr wrap="square" rtlCol="0">
            <a:spAutoFit/>
          </a:bodyPr>
          <a:lstStyle/>
          <a:p>
            <a:r>
              <a:rPr lang="en-US" sz="2200" b="1" dirty="0" smtClean="0">
                <a:solidFill>
                  <a:schemeClr val="accent5"/>
                </a:solidFill>
              </a:rPr>
              <a:t>Our solution removes the borderlines between application development and application operations thus bringing true agility to the whole pipeline end-to-end.  </a:t>
            </a:r>
          </a:p>
        </p:txBody>
      </p:sp>
      <p:sp>
        <p:nvSpPr>
          <p:cNvPr id="2" name="Title 1"/>
          <p:cNvSpPr>
            <a:spLocks noGrp="1"/>
          </p:cNvSpPr>
          <p:nvPr>
            <p:ph type="title"/>
          </p:nvPr>
        </p:nvSpPr>
        <p:spPr/>
        <p:txBody>
          <a:bodyPr/>
          <a:lstStyle/>
          <a:p>
            <a:r>
              <a:rPr lang="en-US" sz="2800" dirty="0" smtClean="0"/>
              <a:t>Our vision is to integrate development, operation, testing and infrastructure into one agile end-to-end pipeline</a:t>
            </a:r>
            <a:endParaRPr lang="en-US" sz="2800" dirty="0"/>
          </a:p>
        </p:txBody>
      </p:sp>
      <p:sp>
        <p:nvSpPr>
          <p:cNvPr id="4" name="Rounded Rectangle 3"/>
          <p:cNvSpPr/>
          <p:nvPr/>
        </p:nvSpPr>
        <p:spPr>
          <a:xfrm>
            <a:off x="1151911" y="254132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smtClean="0">
                <a:solidFill>
                  <a:schemeClr val="bg1"/>
                </a:solidFill>
                <a:latin typeface="Arial"/>
                <a:cs typeface="Arial"/>
              </a:rPr>
              <a:t>Business</a:t>
            </a:r>
          </a:p>
        </p:txBody>
      </p:sp>
      <p:sp>
        <p:nvSpPr>
          <p:cNvPr id="5" name="Rounded Rectangle 4"/>
          <p:cNvSpPr/>
          <p:nvPr/>
        </p:nvSpPr>
        <p:spPr>
          <a:xfrm>
            <a:off x="3087568" y="254132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Development</a:t>
            </a:r>
          </a:p>
        </p:txBody>
      </p:sp>
      <p:sp>
        <p:nvSpPr>
          <p:cNvPr id="6" name="Rounded Rectangle 5"/>
          <p:cNvSpPr/>
          <p:nvPr/>
        </p:nvSpPr>
        <p:spPr>
          <a:xfrm>
            <a:off x="5009311" y="2539349"/>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Testing</a:t>
            </a:r>
          </a:p>
        </p:txBody>
      </p:sp>
      <p:sp>
        <p:nvSpPr>
          <p:cNvPr id="7" name="Rounded Rectangle 6"/>
          <p:cNvSpPr/>
          <p:nvPr/>
        </p:nvSpPr>
        <p:spPr>
          <a:xfrm>
            <a:off x="6909343" y="2539350"/>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Operations</a:t>
            </a:r>
          </a:p>
        </p:txBody>
      </p:sp>
      <p:sp>
        <p:nvSpPr>
          <p:cNvPr id="10" name="Rectangle à coins arrondis 6"/>
          <p:cNvSpPr/>
          <p:nvPr/>
        </p:nvSpPr>
        <p:spPr bwMode="auto">
          <a:xfrm>
            <a:off x="687213" y="5531005"/>
            <a:ext cx="8643359" cy="641445"/>
          </a:xfrm>
          <a:prstGeom prst="roundRect">
            <a:avLst/>
          </a:prstGeom>
          <a:solidFill>
            <a:schemeClr val="tx2"/>
          </a:solidFill>
          <a:ln w="28575" cap="flat" cmpd="sng" algn="ctr">
            <a:no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none" anchor="ctr"/>
          <a:lstStyle/>
          <a:p>
            <a:pPr marL="0" marR="0" indent="0" algn="ctr" defTabSz="914400" eaLnBrk="0" fontAlgn="base" latinLnBrk="0" hangingPunct="0">
              <a:lnSpc>
                <a:spcPct val="85000"/>
              </a:lnSpc>
              <a:spcBef>
                <a:spcPct val="0"/>
              </a:spcBef>
              <a:spcAft>
                <a:spcPct val="0"/>
              </a:spcAft>
              <a:buClrTx/>
              <a:buSzTx/>
              <a:buFontTx/>
              <a:buNone/>
              <a:tabLst/>
              <a:defRPr/>
            </a:pPr>
            <a:r>
              <a:rPr lang="en-US" sz="1600" b="1" smtClean="0">
                <a:solidFill>
                  <a:schemeClr val="bg1"/>
                </a:solidFill>
                <a:latin typeface="Arial" charset="0"/>
                <a:cs typeface="Arial" charset="0"/>
              </a:rPr>
              <a:t>This approach brings unbeatable benefits but requires a major mindset change </a:t>
            </a:r>
          </a:p>
          <a:p>
            <a:pPr marL="0" marR="0" indent="0" algn="ctr" defTabSz="914400" eaLnBrk="0" fontAlgn="base" latinLnBrk="0" hangingPunct="0">
              <a:lnSpc>
                <a:spcPct val="85000"/>
              </a:lnSpc>
              <a:spcBef>
                <a:spcPct val="0"/>
              </a:spcBef>
              <a:spcAft>
                <a:spcPct val="0"/>
              </a:spcAft>
              <a:buClrTx/>
              <a:buSzTx/>
              <a:buFontTx/>
              <a:buNone/>
              <a:tabLst/>
              <a:defRPr/>
            </a:pPr>
            <a:r>
              <a:rPr lang="en-US" sz="1600" b="1" smtClean="0">
                <a:solidFill>
                  <a:schemeClr val="bg1"/>
                </a:solidFill>
                <a:latin typeface="Arial" charset="0"/>
                <a:cs typeface="Arial" charset="0"/>
              </a:rPr>
              <a:t>and transformation from several silos to one pipeline. </a:t>
            </a:r>
          </a:p>
        </p:txBody>
      </p:sp>
      <p:grpSp>
        <p:nvGrpSpPr>
          <p:cNvPr id="11" name="Groupe 585"/>
          <p:cNvGrpSpPr/>
          <p:nvPr/>
        </p:nvGrpSpPr>
        <p:grpSpPr>
          <a:xfrm>
            <a:off x="1908954" y="3048997"/>
            <a:ext cx="551555" cy="413038"/>
            <a:chOff x="4467226" y="3211513"/>
            <a:chExt cx="347663" cy="260351"/>
          </a:xfrm>
        </p:grpSpPr>
        <p:sp>
          <p:nvSpPr>
            <p:cNvPr id="12"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22" name="Groupe 587"/>
          <p:cNvGrpSpPr/>
          <p:nvPr/>
        </p:nvGrpSpPr>
        <p:grpSpPr>
          <a:xfrm rot="20880025">
            <a:off x="1567093" y="2764479"/>
            <a:ext cx="595715" cy="473517"/>
            <a:chOff x="355601" y="3870326"/>
            <a:chExt cx="433388" cy="344488"/>
          </a:xfrm>
        </p:grpSpPr>
        <p:sp>
          <p:nvSpPr>
            <p:cNvPr id="23"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31" name="Groupe 174"/>
          <p:cNvGrpSpPr/>
          <p:nvPr/>
        </p:nvGrpSpPr>
        <p:grpSpPr>
          <a:xfrm>
            <a:off x="3684650" y="2850879"/>
            <a:ext cx="610868" cy="629099"/>
            <a:chOff x="4683950" y="3954463"/>
            <a:chExt cx="316675" cy="311150"/>
          </a:xfrm>
          <a:noFill/>
        </p:grpSpPr>
        <p:sp>
          <p:nvSpPr>
            <p:cNvPr id="32"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3"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4"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5"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6"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7"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8"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9"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0"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1"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2" name="Line 637"/>
            <p:cNvSpPr>
              <a:spLocks noChangeShapeType="1"/>
            </p:cNvSpPr>
            <p:nvPr/>
          </p:nvSpPr>
          <p:spPr bwMode="auto">
            <a:xfrm>
              <a:off x="4713288" y="4194175"/>
              <a:ext cx="1588" cy="1588"/>
            </a:xfrm>
            <a:prstGeom prst="lin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3"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4" name="Oval 639"/>
            <p:cNvSpPr>
              <a:spLocks noChangeArrowheads="1"/>
            </p:cNvSpPr>
            <p:nvPr/>
          </p:nvSpPr>
          <p:spPr bwMode="auto">
            <a:xfrm>
              <a:off x="4784725" y="4108450"/>
              <a:ext cx="36513" cy="38100"/>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5" name="Oval 640"/>
            <p:cNvSpPr>
              <a:spLocks noChangeArrowheads="1"/>
            </p:cNvSpPr>
            <p:nvPr/>
          </p:nvSpPr>
          <p:spPr bwMode="auto">
            <a:xfrm>
              <a:off x="4856163" y="4043363"/>
              <a:ext cx="34925" cy="33338"/>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6"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7"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48" name="Groupe 341"/>
          <p:cNvGrpSpPr>
            <a:grpSpLocks noChangeAspect="1"/>
          </p:cNvGrpSpPr>
          <p:nvPr/>
        </p:nvGrpSpPr>
        <p:grpSpPr>
          <a:xfrm>
            <a:off x="5505165" y="2945879"/>
            <a:ext cx="813324" cy="512933"/>
            <a:chOff x="3967163" y="2006600"/>
            <a:chExt cx="455613" cy="287338"/>
          </a:xfrm>
        </p:grpSpPr>
        <p:sp>
          <p:nvSpPr>
            <p:cNvPr id="49"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e 566"/>
          <p:cNvGrpSpPr/>
          <p:nvPr/>
        </p:nvGrpSpPr>
        <p:grpSpPr>
          <a:xfrm>
            <a:off x="7449662" y="2896869"/>
            <a:ext cx="724395" cy="488046"/>
            <a:chOff x="1033464" y="987426"/>
            <a:chExt cx="374650" cy="252413"/>
          </a:xfrm>
        </p:grpSpPr>
        <p:sp>
          <p:nvSpPr>
            <p:cNvPr id="55" name="Freeform 228"/>
            <p:cNvSpPr>
              <a:spLocks/>
            </p:cNvSpPr>
            <p:nvPr/>
          </p:nvSpPr>
          <p:spPr bwMode="auto">
            <a:xfrm>
              <a:off x="1093789" y="987426"/>
              <a:ext cx="314325" cy="244475"/>
            </a:xfrm>
            <a:custGeom>
              <a:avLst/>
              <a:gdLst/>
              <a:ahLst/>
              <a:cxnLst>
                <a:cxn ang="0">
                  <a:pos x="0" y="74"/>
                </a:cxn>
                <a:cxn ang="0">
                  <a:pos x="0" y="21"/>
                </a:cxn>
                <a:cxn ang="0">
                  <a:pos x="52" y="63"/>
                </a:cxn>
                <a:cxn ang="0">
                  <a:pos x="52" y="21"/>
                </a:cxn>
                <a:cxn ang="0">
                  <a:pos x="106" y="64"/>
                </a:cxn>
                <a:cxn ang="0">
                  <a:pos x="106" y="21"/>
                </a:cxn>
                <a:cxn ang="0">
                  <a:pos x="156" y="72"/>
                </a:cxn>
                <a:cxn ang="0">
                  <a:pos x="173" y="0"/>
                </a:cxn>
                <a:cxn ang="0">
                  <a:pos x="198" y="0"/>
                </a:cxn>
                <a:cxn ang="0">
                  <a:pos x="198" y="154"/>
                </a:cxn>
              </a:cxnLst>
              <a:rect l="0" t="0" r="r" b="b"/>
              <a:pathLst>
                <a:path w="198" h="154">
                  <a:moveTo>
                    <a:pt x="0" y="74"/>
                  </a:moveTo>
                  <a:lnTo>
                    <a:pt x="0" y="21"/>
                  </a:lnTo>
                  <a:lnTo>
                    <a:pt x="52" y="63"/>
                  </a:lnTo>
                  <a:lnTo>
                    <a:pt x="52" y="21"/>
                  </a:lnTo>
                  <a:lnTo>
                    <a:pt x="106" y="64"/>
                  </a:lnTo>
                  <a:lnTo>
                    <a:pt x="106" y="21"/>
                  </a:lnTo>
                  <a:lnTo>
                    <a:pt x="156" y="72"/>
                  </a:lnTo>
                  <a:lnTo>
                    <a:pt x="173" y="0"/>
                  </a:lnTo>
                  <a:lnTo>
                    <a:pt x="198" y="0"/>
                  </a:lnTo>
                  <a:lnTo>
                    <a:pt x="198" y="15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6" name="Freeform 229"/>
            <p:cNvSpPr>
              <a:spLocks/>
            </p:cNvSpPr>
            <p:nvPr/>
          </p:nvSpPr>
          <p:spPr bwMode="auto">
            <a:xfrm>
              <a:off x="1033464" y="1098551"/>
              <a:ext cx="239713" cy="141288"/>
            </a:xfrm>
            <a:custGeom>
              <a:avLst/>
              <a:gdLst/>
              <a:ahLst/>
              <a:cxnLst>
                <a:cxn ang="0">
                  <a:pos x="31" y="20"/>
                </a:cxn>
                <a:cxn ang="0">
                  <a:pos x="17" y="13"/>
                </a:cxn>
                <a:cxn ang="0">
                  <a:pos x="16" y="26"/>
                </a:cxn>
                <a:cxn ang="0">
                  <a:pos x="2" y="28"/>
                </a:cxn>
                <a:cxn ang="0">
                  <a:pos x="10" y="39"/>
                </a:cxn>
                <a:cxn ang="0">
                  <a:pos x="1" y="48"/>
                </a:cxn>
                <a:cxn ang="0">
                  <a:pos x="14" y="51"/>
                </a:cxn>
                <a:cxn ang="0">
                  <a:pos x="13" y="65"/>
                </a:cxn>
                <a:cxn ang="0">
                  <a:pos x="25" y="59"/>
                </a:cxn>
                <a:cxn ang="0">
                  <a:pos x="33" y="70"/>
                </a:cxn>
                <a:cxn ang="0">
                  <a:pos x="38" y="57"/>
                </a:cxn>
                <a:cxn ang="0">
                  <a:pos x="51" y="61"/>
                </a:cxn>
                <a:cxn ang="0">
                  <a:pos x="48" y="48"/>
                </a:cxn>
                <a:cxn ang="0">
                  <a:pos x="59" y="41"/>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3"/>
                </a:cxn>
              </a:cxnLst>
              <a:rect l="0" t="0" r="r" b="b"/>
              <a:pathLst>
                <a:path w="124" h="73">
                  <a:moveTo>
                    <a:pt x="31" y="3"/>
                  </a:moveTo>
                  <a:cubicBezTo>
                    <a:pt x="31" y="20"/>
                    <a:pt x="31" y="20"/>
                    <a:pt x="31" y="20"/>
                  </a:cubicBezTo>
                  <a:cubicBezTo>
                    <a:pt x="30" y="21"/>
                    <a:pt x="25" y="21"/>
                    <a:pt x="24" y="21"/>
                  </a:cubicBezTo>
                  <a:cubicBezTo>
                    <a:pt x="17" y="13"/>
                    <a:pt x="17" y="13"/>
                    <a:pt x="17" y="13"/>
                  </a:cubicBezTo>
                  <a:cubicBezTo>
                    <a:pt x="12" y="16"/>
                    <a:pt x="12" y="16"/>
                    <a:pt x="12" y="16"/>
                  </a:cubicBezTo>
                  <a:cubicBezTo>
                    <a:pt x="16" y="26"/>
                    <a:pt x="16" y="26"/>
                    <a:pt x="16" y="26"/>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1"/>
                    <a:pt x="14" y="51"/>
                    <a:pt x="14" y="51"/>
                  </a:cubicBezTo>
                  <a:cubicBezTo>
                    <a:pt x="15" y="52"/>
                    <a:pt x="16" y="53"/>
                    <a:pt x="16" y="54"/>
                  </a:cubicBezTo>
                  <a:cubicBezTo>
                    <a:pt x="13" y="65"/>
                    <a:pt x="13" y="65"/>
                    <a:pt x="13" y="65"/>
                  </a:cubicBezTo>
                  <a:cubicBezTo>
                    <a:pt x="18" y="68"/>
                    <a:pt x="18" y="68"/>
                    <a:pt x="18" y="68"/>
                  </a:cubicBezTo>
                  <a:cubicBezTo>
                    <a:pt x="25" y="59"/>
                    <a:pt x="25" y="59"/>
                    <a:pt x="25" y="59"/>
                  </a:cubicBezTo>
                  <a:cubicBezTo>
                    <a:pt x="26" y="59"/>
                    <a:pt x="28" y="59"/>
                    <a:pt x="29" y="59"/>
                  </a:cubicBezTo>
                  <a:cubicBezTo>
                    <a:pt x="33" y="70"/>
                    <a:pt x="33" y="70"/>
                    <a:pt x="33" y="70"/>
                  </a:cubicBezTo>
                  <a:cubicBezTo>
                    <a:pt x="39" y="69"/>
                    <a:pt x="39" y="69"/>
                    <a:pt x="39" y="69"/>
                  </a:cubicBezTo>
                  <a:cubicBezTo>
                    <a:pt x="38" y="57"/>
                    <a:pt x="38" y="57"/>
                    <a:pt x="38" y="57"/>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5"/>
                    <a:pt x="49" y="44"/>
                  </a:cubicBezTo>
                  <a:cubicBezTo>
                    <a:pt x="59" y="41"/>
                    <a:pt x="59" y="41"/>
                    <a:pt x="59" y="41"/>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3"/>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3"/>
                  </a:cubicBezTo>
                  <a:cubicBezTo>
                    <a:pt x="121" y="22"/>
                    <a:pt x="121" y="22"/>
                    <a:pt x="121" y="22"/>
                  </a:cubicBezTo>
                  <a:cubicBezTo>
                    <a:pt x="123" y="27"/>
                    <a:pt x="123" y="27"/>
                    <a:pt x="123" y="27"/>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0"/>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3"/>
                    <a:pt x="91" y="63"/>
                    <a:pt x="91" y="63"/>
                  </a:cubicBezTo>
                  <a:cubicBezTo>
                    <a:pt x="90" y="64"/>
                    <a:pt x="88" y="64"/>
                    <a:pt x="87" y="6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7" name="Freeform 230"/>
            <p:cNvSpPr>
              <a:spLocks/>
            </p:cNvSpPr>
            <p:nvPr/>
          </p:nvSpPr>
          <p:spPr bwMode="auto">
            <a:xfrm>
              <a:off x="1179514" y="1146176"/>
              <a:ext cx="46038" cy="47625"/>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4"/>
                    <a:pt x="20" y="19"/>
                  </a:cubicBezTo>
                  <a:cubicBezTo>
                    <a:pt x="16" y="23"/>
                    <a:pt x="10" y="24"/>
                    <a:pt x="5" y="20"/>
                  </a:cubicBezTo>
                  <a:cubicBezTo>
                    <a:pt x="1" y="16"/>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8" name="Freeform 231"/>
            <p:cNvSpPr>
              <a:spLocks/>
            </p:cNvSpPr>
            <p:nvPr/>
          </p:nvSpPr>
          <p:spPr bwMode="auto">
            <a:xfrm>
              <a:off x="1069976" y="1154113"/>
              <a:ext cx="42863" cy="42863"/>
            </a:xfrm>
            <a:custGeom>
              <a:avLst/>
              <a:gdLst/>
              <a:ahLst/>
              <a:cxnLst>
                <a:cxn ang="0">
                  <a:pos x="4" y="5"/>
                </a:cxn>
                <a:cxn ang="0">
                  <a:pos x="17" y="4"/>
                </a:cxn>
                <a:cxn ang="0">
                  <a:pos x="19" y="17"/>
                </a:cxn>
                <a:cxn ang="0">
                  <a:pos x="5" y="18"/>
                </a:cxn>
                <a:cxn ang="0">
                  <a:pos x="4" y="5"/>
                </a:cxn>
              </a:cxnLst>
              <a:rect l="0" t="0" r="r" b="b"/>
              <a:pathLst>
                <a:path w="22" h="22">
                  <a:moveTo>
                    <a:pt x="4" y="5"/>
                  </a:moveTo>
                  <a:cubicBezTo>
                    <a:pt x="7" y="1"/>
                    <a:pt x="13" y="0"/>
                    <a:pt x="17" y="4"/>
                  </a:cubicBezTo>
                  <a:cubicBezTo>
                    <a:pt x="22" y="7"/>
                    <a:pt x="22" y="13"/>
                    <a:pt x="19" y="17"/>
                  </a:cubicBezTo>
                  <a:cubicBezTo>
                    <a:pt x="15" y="22"/>
                    <a:pt x="9" y="22"/>
                    <a:pt x="5" y="18"/>
                  </a:cubicBezTo>
                  <a:cubicBezTo>
                    <a:pt x="1" y="15"/>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1" name="Rounded Rectangle 60"/>
          <p:cNvSpPr/>
          <p:nvPr/>
        </p:nvSpPr>
        <p:spPr>
          <a:xfrm>
            <a:off x="687214" y="3646228"/>
            <a:ext cx="8643359" cy="1472034"/>
          </a:xfrm>
          <a:prstGeom prst="roundRect">
            <a:avLst>
              <a:gd name="adj" fmla="val 23928"/>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Topsi</a:t>
            </a:r>
            <a:r>
              <a:rPr lang="en-US" sz="1600" b="1" dirty="0" smtClean="0">
                <a:solidFill>
                  <a:schemeClr val="tx1"/>
                </a:solidFill>
              </a:rPr>
              <a:t> 2.0 Application Lifecycle</a:t>
            </a:r>
          </a:p>
          <a:p>
            <a:pPr algn="ctr"/>
            <a:endParaRPr lang="en-US" sz="1000" b="1" dirty="0" smtClean="0">
              <a:solidFill>
                <a:schemeClr val="tx1"/>
              </a:solidFill>
            </a:endParaRPr>
          </a:p>
          <a:p>
            <a:pPr algn="ctr"/>
            <a:r>
              <a:rPr lang="en-US" sz="1600" b="1" dirty="0" smtClean="0">
                <a:solidFill>
                  <a:schemeClr val="tx1"/>
                </a:solidFill>
              </a:rPr>
              <a:t>Continuous Integration – Continuous Delivery – Continuous Deployment</a:t>
            </a:r>
          </a:p>
          <a:p>
            <a:pPr algn="ctr"/>
            <a:endParaRPr lang="en-US" sz="1000" b="1" dirty="0" smtClean="0">
              <a:solidFill>
                <a:schemeClr val="tx1"/>
              </a:solidFill>
            </a:endParaRPr>
          </a:p>
          <a:p>
            <a:pPr algn="ctr"/>
            <a:r>
              <a:rPr lang="en-US" sz="1600" b="1" dirty="0" smtClean="0">
                <a:solidFill>
                  <a:schemeClr val="tx1"/>
                </a:solidFill>
              </a:rPr>
              <a:t>Agile Development – Automated Testing – Automated Deployment – Scalable Infrastructure</a:t>
            </a:r>
            <a:endParaRPr lang="en-US" sz="1600" dirty="0" smtClean="0">
              <a:solidFill>
                <a:schemeClr val="tx2">
                  <a:lumMod val="50000"/>
                </a:schemeClr>
              </a:solidFill>
            </a:endParaRPr>
          </a:p>
        </p:txBody>
      </p:sp>
      <p:cxnSp>
        <p:nvCxnSpPr>
          <p:cNvPr id="63" name="Straight Arrow Connector 62"/>
          <p:cNvCxnSpPr/>
          <p:nvPr/>
        </p:nvCxnSpPr>
        <p:spPr>
          <a:xfrm flipH="1">
            <a:off x="7809194" y="364622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651455" y="364622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H="1">
            <a:off x="510720" y="4391891"/>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9154079" y="4368141"/>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922417" y="5118262"/>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746355" y="5118262"/>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159843" y="1496285"/>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261257" y="1496291"/>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13" name="Group 12"/>
          <p:cNvGrpSpPr/>
          <p:nvPr/>
        </p:nvGrpSpPr>
        <p:grpSpPr>
          <a:xfrm>
            <a:off x="5266718" y="2247406"/>
            <a:ext cx="4056616" cy="3339901"/>
            <a:chOff x="5171718" y="2057406"/>
            <a:chExt cx="4251366" cy="3500243"/>
          </a:xfrm>
        </p:grpSpPr>
        <p:pic>
          <p:nvPicPr>
            <p:cNvPr id="9" name="Picture 2"/>
            <p:cNvPicPr>
              <a:picLocks noChangeArrowheads="1"/>
            </p:cNvPicPr>
            <p:nvPr/>
          </p:nvPicPr>
          <p:blipFill>
            <a:blip r:embed="rId2" cstate="email"/>
            <a:srcRect l="2854" r="4265"/>
            <a:stretch>
              <a:fillRect/>
            </a:stretch>
          </p:blipFill>
          <p:spPr bwMode="auto">
            <a:xfrm>
              <a:off x="5171718" y="2057406"/>
              <a:ext cx="4251366" cy="3500243"/>
            </a:xfrm>
            <a:prstGeom prst="rect">
              <a:avLst/>
            </a:prstGeom>
            <a:noFill/>
            <a:ln w="19050" cap="flat" cmpd="sng" algn="ctr">
              <a:noFill/>
              <a:prstDash val="solid"/>
              <a:miter lim="800000"/>
              <a:headEnd/>
              <a:tailEnd/>
            </a:ln>
          </p:spPr>
        </p:pic>
        <p:graphicFrame>
          <p:nvGraphicFramePr>
            <p:cNvPr id="11" name="Diagram 10"/>
            <p:cNvGraphicFramePr/>
            <p:nvPr>
              <p:extLst>
                <p:ext uri="{D42A27DB-BD31-4B8C-83A1-F6EECF244321}">
                  <p14:modId xmlns:p14="http://schemas.microsoft.com/office/powerpoint/2010/main" xmlns="" val="1817588001"/>
                </p:ext>
              </p:extLst>
            </p:nvPr>
          </p:nvGraphicFramePr>
          <p:xfrm>
            <a:off x="6234295" y="2730530"/>
            <a:ext cx="2219899" cy="2168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309250" name="Picture 2"/>
          <p:cNvPicPr>
            <a:picLocks noChangeAspect="1" noChangeArrowheads="1"/>
          </p:cNvPicPr>
          <p:nvPr/>
        </p:nvPicPr>
        <p:blipFill>
          <a:blip r:embed="rId8" cstate="print"/>
          <a:srcRect l="6096"/>
          <a:stretch>
            <a:fillRect/>
          </a:stretch>
        </p:blipFill>
        <p:spPr bwMode="auto">
          <a:xfrm>
            <a:off x="320632" y="2224564"/>
            <a:ext cx="4105471" cy="3471863"/>
          </a:xfrm>
          <a:prstGeom prst="rect">
            <a:avLst/>
          </a:prstGeom>
          <a:noFill/>
          <a:ln w="9525">
            <a:noFill/>
            <a:miter lim="800000"/>
            <a:headEnd/>
            <a:tailEnd/>
          </a:ln>
        </p:spPr>
      </p:pic>
      <p:sp>
        <p:nvSpPr>
          <p:cNvPr id="14" name="Isosceles Triangle 13"/>
          <p:cNvSpPr/>
          <p:nvPr/>
        </p:nvSpPr>
        <p:spPr>
          <a:xfrm rot="5400000">
            <a:off x="3227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09253" name="Picture 5"/>
          <p:cNvPicPr>
            <a:picLocks noChangeAspect="1" noChangeArrowheads="1"/>
          </p:cNvPicPr>
          <p:nvPr/>
        </p:nvPicPr>
        <p:blipFill>
          <a:blip r:embed="rId9" cstate="print"/>
          <a:srcRect/>
          <a:stretch>
            <a:fillRect/>
          </a:stretch>
        </p:blipFill>
        <p:spPr bwMode="auto">
          <a:xfrm>
            <a:off x="7161486" y="1531910"/>
            <a:ext cx="691746" cy="691746"/>
          </a:xfrm>
          <a:prstGeom prst="rect">
            <a:avLst/>
          </a:prstGeom>
          <a:noFill/>
          <a:ln w="9525">
            <a:noFill/>
            <a:miter lim="800000"/>
            <a:headEnd/>
            <a:tailEnd/>
          </a:ln>
        </p:spPr>
      </p:pic>
      <p:pic>
        <p:nvPicPr>
          <p:cNvPr id="15" name="Picture 5"/>
          <p:cNvPicPr>
            <a:picLocks noChangeAspect="1" noChangeArrowheads="1"/>
          </p:cNvPicPr>
          <p:nvPr/>
        </p:nvPicPr>
        <p:blipFill>
          <a:blip r:embed="rId9" cstate="print"/>
          <a:srcRect/>
          <a:stretch>
            <a:fillRect/>
          </a:stretch>
        </p:blipFill>
        <p:spPr bwMode="auto">
          <a:xfrm>
            <a:off x="1981214" y="1520035"/>
            <a:ext cx="691746" cy="691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rot="5400000">
            <a:off x="3322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One of the </a:t>
            </a:r>
            <a:r>
              <a:rPr lang="fi-FI" sz="2800" dirty="0" err="1" smtClean="0"/>
              <a:t>most</a:t>
            </a:r>
            <a:r>
              <a:rPr lang="fi-FI" sz="2800" dirty="0" smtClean="0"/>
              <a:t> </a:t>
            </a:r>
            <a:r>
              <a:rPr lang="fi-FI" sz="2800" dirty="0" err="1" smtClean="0"/>
              <a:t>important</a:t>
            </a:r>
            <a:r>
              <a:rPr lang="fi-FI" sz="2800" dirty="0" smtClean="0"/>
              <a:t> </a:t>
            </a:r>
            <a:r>
              <a:rPr lang="fi-FI" sz="2800" dirty="0" err="1" smtClean="0"/>
              <a:t>objectives</a:t>
            </a:r>
            <a:r>
              <a:rPr lang="fi-FI" sz="2800" dirty="0" smtClean="0"/>
              <a:t> of </a:t>
            </a:r>
            <a:r>
              <a:rPr lang="fi-FI" sz="2800" dirty="0" err="1" smtClean="0"/>
              <a:t>our</a:t>
            </a:r>
            <a:r>
              <a:rPr lang="fi-FI" sz="2800" dirty="0" smtClean="0"/>
              <a:t> </a:t>
            </a:r>
            <a:r>
              <a:rPr lang="fi-FI" sz="2800" dirty="0" err="1" smtClean="0"/>
              <a:t>chosen</a:t>
            </a:r>
            <a:r>
              <a:rPr lang="fi-FI" sz="2800" dirty="0" smtClean="0"/>
              <a:t> </a:t>
            </a:r>
            <a:r>
              <a:rPr lang="fi-FI" sz="2800" dirty="0" err="1" smtClean="0"/>
              <a:t>approach</a:t>
            </a:r>
            <a:r>
              <a:rPr lang="fi-FI" sz="2800" dirty="0" smtClean="0"/>
              <a:t> is to </a:t>
            </a:r>
            <a:r>
              <a:rPr lang="fi-FI" sz="2800" dirty="0" err="1" smtClean="0"/>
              <a:t>remove</a:t>
            </a:r>
            <a:r>
              <a:rPr lang="fi-FI" sz="2800" dirty="0" smtClean="0"/>
              <a:t> </a:t>
            </a:r>
            <a:r>
              <a:rPr lang="fi-FI" sz="2800" dirty="0" err="1" smtClean="0"/>
              <a:t>waste</a:t>
            </a:r>
            <a:r>
              <a:rPr lang="fi-FI" sz="2800" dirty="0" smtClean="0"/>
              <a:t> in </a:t>
            </a:r>
            <a:r>
              <a:rPr lang="fi-FI" sz="2800" dirty="0" err="1" smtClean="0"/>
              <a:t>application</a:t>
            </a:r>
            <a:r>
              <a:rPr lang="fi-FI" sz="2800" dirty="0" smtClean="0"/>
              <a:t> management</a:t>
            </a:r>
            <a:endParaRPr lang="fi-FI" sz="2800" dirty="0"/>
          </a:p>
        </p:txBody>
      </p:sp>
      <p:graphicFrame>
        <p:nvGraphicFramePr>
          <p:cNvPr id="13" name="Content Placeholder 12"/>
          <p:cNvGraphicFramePr>
            <a:graphicFrameLocks noGrp="1"/>
          </p:cNvGraphicFramePr>
          <p:nvPr>
            <p:ph sz="half" idx="2"/>
          </p:nvPr>
        </p:nvGraphicFramePr>
        <p:xfrm>
          <a:off x="226250" y="1557450"/>
          <a:ext cx="4512005" cy="4577080"/>
        </p:xfrm>
        <a:graphic>
          <a:graphicData uri="http://schemas.openxmlformats.org/drawingml/2006/table">
            <a:tbl>
              <a:tblPr firstRow="1" bandRow="1">
                <a:tableStyleId>{5C22544A-7EE6-4342-B048-85BDC9FD1C3A}</a:tableStyleId>
              </a:tblPr>
              <a:tblGrid>
                <a:gridCol w="4512005"/>
              </a:tblGrid>
              <a:tr h="370840">
                <a:tc>
                  <a:txBody>
                    <a:bodyPr/>
                    <a:lstStyle/>
                    <a:p>
                      <a:r>
                        <a:rPr lang="fi-FI" sz="1400" dirty="0" err="1" smtClean="0"/>
                        <a:t>Today</a:t>
                      </a:r>
                      <a:r>
                        <a:rPr lang="fi-FI" sz="1400" dirty="0" smtClean="0"/>
                        <a:t> </a:t>
                      </a:r>
                      <a:r>
                        <a:rPr lang="fi-FI" sz="1400" dirty="0" err="1" smtClean="0"/>
                        <a:t>waste</a:t>
                      </a:r>
                      <a:r>
                        <a:rPr lang="fi-FI" sz="1400" dirty="0" smtClean="0"/>
                        <a:t> is </a:t>
                      </a:r>
                      <a:r>
                        <a:rPr lang="fi-FI" sz="1400" dirty="0" err="1" smtClean="0"/>
                        <a:t>generated</a:t>
                      </a:r>
                      <a:r>
                        <a:rPr lang="fi-FI" sz="1400" dirty="0" smtClean="0"/>
                        <a:t> in </a:t>
                      </a:r>
                      <a:r>
                        <a:rPr lang="fi-FI" sz="1400" dirty="0" err="1" smtClean="0"/>
                        <a:t>many</a:t>
                      </a:r>
                      <a:r>
                        <a:rPr lang="fi-FI" sz="1400" dirty="0" smtClean="0"/>
                        <a:t> </a:t>
                      </a:r>
                      <a:r>
                        <a:rPr lang="fi-FI" sz="1400" dirty="0" err="1" smtClean="0"/>
                        <a:t>areas</a:t>
                      </a:r>
                      <a:r>
                        <a:rPr lang="fi-FI" sz="1400" dirty="0" smtClean="0"/>
                        <a:t>…</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Deployments require human intervention</a:t>
                      </a:r>
                      <a:r>
                        <a:rPr lang="en-US" sz="1200" baseline="0" dirty="0" smtClean="0"/>
                        <a:t> and actions</a:t>
                      </a:r>
                      <a:endParaRPr lang="en-US" sz="1200" dirty="0" smtClean="0"/>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 etc,</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Content Placeholder 13"/>
          <p:cNvGraphicFramePr>
            <a:graphicFrameLocks noGrp="1"/>
          </p:cNvGraphicFramePr>
          <p:nvPr>
            <p:ph sz="quarter" idx="4"/>
          </p:nvPr>
        </p:nvGraphicFramePr>
        <p:xfrm>
          <a:off x="5182050"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smtClean="0"/>
                        <a:t>…</a:t>
                      </a:r>
                      <a:r>
                        <a:rPr lang="fi-FI" sz="1400" dirty="0" err="1" smtClean="0"/>
                        <a:t>but</a:t>
                      </a:r>
                      <a:r>
                        <a:rPr lang="fi-FI" sz="1400" dirty="0" smtClean="0"/>
                        <a:t> </a:t>
                      </a:r>
                      <a:r>
                        <a:rPr lang="fi-FI" sz="1400" dirty="0" err="1" smtClean="0"/>
                        <a:t>it</a:t>
                      </a:r>
                      <a:r>
                        <a:rPr lang="fi-FI" sz="1400" dirty="0" smtClean="0"/>
                        <a:t> </a:t>
                      </a:r>
                      <a:r>
                        <a:rPr lang="fi-FI" sz="1400" dirty="0" err="1" smtClean="0"/>
                        <a:t>can</a:t>
                      </a:r>
                      <a:r>
                        <a:rPr lang="fi-FI" sz="1400" dirty="0" smtClean="0"/>
                        <a:t> </a:t>
                      </a:r>
                      <a:r>
                        <a:rPr lang="fi-FI" sz="1400" dirty="0" err="1" smtClean="0"/>
                        <a:t>be</a:t>
                      </a:r>
                      <a:r>
                        <a:rPr lang="fi-FI" sz="1400" dirty="0" smtClean="0"/>
                        <a:t> </a:t>
                      </a:r>
                      <a:r>
                        <a:rPr lang="fi-FI" sz="1400" dirty="0" err="1" smtClean="0"/>
                        <a:t>removed</a:t>
                      </a:r>
                      <a:r>
                        <a:rPr lang="fi-FI" sz="1400" dirty="0" smtClean="0"/>
                        <a:t> </a:t>
                      </a:r>
                      <a:r>
                        <a:rPr lang="fi-FI" sz="1400" dirty="0" err="1" smtClean="0"/>
                        <a:t>radically</a:t>
                      </a:r>
                      <a:r>
                        <a:rPr lang="fi-FI" sz="1400" dirty="0" smtClean="0"/>
                        <a:t> </a:t>
                      </a:r>
                      <a:r>
                        <a:rPr lang="fi-FI" sz="1400" dirty="0" err="1" smtClean="0"/>
                        <a:t>by</a:t>
                      </a:r>
                      <a:r>
                        <a:rPr lang="fi-FI" sz="1400" dirty="0" smtClean="0"/>
                        <a:t>:</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Only deploy what  has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458369" y="1046261"/>
            <a:ext cx="8890575" cy="307777"/>
          </a:xfrm>
          <a:prstGeom prst="rect">
            <a:avLst/>
          </a:prstGeom>
          <a:solidFill>
            <a:schemeClr val="accent1"/>
          </a:solidFill>
        </p:spPr>
        <p:txBody>
          <a:bodyPr wrap="none" rtlCol="0">
            <a:spAutoFit/>
          </a:bodyPr>
          <a:lstStyle/>
          <a:p>
            <a:r>
              <a:rPr lang="en-US" sz="1400" dirty="0" smtClean="0">
                <a:solidFill>
                  <a:schemeClr val="accent3"/>
                </a:solidFill>
              </a:rPr>
              <a:t>… </a:t>
            </a:r>
            <a:r>
              <a:rPr lang="en-US" sz="1400" dirty="0" err="1" smtClean="0">
                <a:solidFill>
                  <a:schemeClr val="accent3"/>
                </a:solidFill>
              </a:rPr>
              <a:t>Nyt</a:t>
            </a:r>
            <a:r>
              <a:rPr lang="en-US" sz="1400" dirty="0" smtClean="0">
                <a:solidFill>
                  <a:schemeClr val="accent3"/>
                </a:solidFill>
              </a:rPr>
              <a:t> </a:t>
            </a:r>
            <a:r>
              <a:rPr lang="en-US" sz="1400" dirty="0" err="1" smtClean="0">
                <a:solidFill>
                  <a:schemeClr val="accent3"/>
                </a:solidFill>
              </a:rPr>
              <a:t>tässä</a:t>
            </a:r>
            <a:r>
              <a:rPr lang="en-US" sz="1400" dirty="0" smtClean="0">
                <a:solidFill>
                  <a:schemeClr val="accent3"/>
                </a:solidFill>
              </a:rPr>
              <a:t> </a:t>
            </a:r>
            <a:r>
              <a:rPr lang="en-US" sz="1400" dirty="0" err="1" smtClean="0">
                <a:solidFill>
                  <a:schemeClr val="accent3"/>
                </a:solidFill>
              </a:rPr>
              <a:t>ja</a:t>
            </a:r>
            <a:r>
              <a:rPr lang="en-US" sz="1400" dirty="0" smtClean="0">
                <a:solidFill>
                  <a:schemeClr val="accent3"/>
                </a:solidFill>
              </a:rPr>
              <a:t> </a:t>
            </a:r>
            <a:r>
              <a:rPr lang="en-US" sz="1400" dirty="0" err="1" smtClean="0">
                <a:solidFill>
                  <a:schemeClr val="accent3"/>
                </a:solidFill>
              </a:rPr>
              <a:t>edellisessä</a:t>
            </a:r>
            <a:r>
              <a:rPr lang="en-US" sz="1400" dirty="0" smtClean="0">
                <a:solidFill>
                  <a:schemeClr val="accent3"/>
                </a:solidFill>
              </a:rPr>
              <a:t> </a:t>
            </a:r>
            <a:r>
              <a:rPr lang="en-US" sz="1400" dirty="0" err="1" smtClean="0">
                <a:solidFill>
                  <a:schemeClr val="accent3"/>
                </a:solidFill>
              </a:rPr>
              <a:t>sana</a:t>
            </a:r>
            <a:r>
              <a:rPr lang="en-US" sz="1400" dirty="0" smtClean="0">
                <a:solidFill>
                  <a:schemeClr val="accent3"/>
                </a:solidFill>
              </a:rPr>
              <a:t> objective, kun </a:t>
            </a:r>
            <a:r>
              <a:rPr lang="en-US" sz="1400" dirty="0" err="1" smtClean="0">
                <a:solidFill>
                  <a:schemeClr val="accent3"/>
                </a:solidFill>
              </a:rPr>
              <a:t>tämä</a:t>
            </a:r>
            <a:r>
              <a:rPr lang="en-US" sz="1400" dirty="0" smtClean="0">
                <a:solidFill>
                  <a:schemeClr val="accent3"/>
                </a:solidFill>
              </a:rPr>
              <a:t> on </a:t>
            </a:r>
            <a:r>
              <a:rPr lang="en-US" sz="1400" dirty="0" err="1" smtClean="0">
                <a:solidFill>
                  <a:schemeClr val="accent3"/>
                </a:solidFill>
              </a:rPr>
              <a:t>ehkä</a:t>
            </a:r>
            <a:r>
              <a:rPr lang="en-US" sz="1400" dirty="0" smtClean="0">
                <a:solidFill>
                  <a:schemeClr val="accent3"/>
                </a:solidFill>
              </a:rPr>
              <a:t> </a:t>
            </a:r>
            <a:r>
              <a:rPr lang="en-US" sz="1400" dirty="0" err="1" smtClean="0">
                <a:solidFill>
                  <a:schemeClr val="accent3"/>
                </a:solidFill>
              </a:rPr>
              <a:t>enemmän</a:t>
            </a:r>
            <a:r>
              <a:rPr lang="en-US" sz="1400" dirty="0" smtClean="0">
                <a:solidFill>
                  <a:schemeClr val="accent3"/>
                </a:solidFill>
              </a:rPr>
              <a:t> </a:t>
            </a:r>
            <a:r>
              <a:rPr lang="en-US" sz="1400" dirty="0" err="1" smtClean="0">
                <a:solidFill>
                  <a:schemeClr val="accent3"/>
                </a:solidFill>
              </a:rPr>
              <a:t>sitä</a:t>
            </a:r>
            <a:r>
              <a:rPr lang="en-US" sz="1400" dirty="0" smtClean="0">
                <a:solidFill>
                  <a:schemeClr val="accent3"/>
                </a:solidFill>
              </a:rPr>
              <a:t> </a:t>
            </a:r>
            <a:r>
              <a:rPr lang="en-US" sz="1400" dirty="0" err="1" smtClean="0">
                <a:solidFill>
                  <a:schemeClr val="accent3"/>
                </a:solidFill>
              </a:rPr>
              <a:t>tapaa</a:t>
            </a:r>
            <a:r>
              <a:rPr lang="en-US" sz="1400" dirty="0" smtClean="0">
                <a:solidFill>
                  <a:schemeClr val="accent3"/>
                </a:solidFill>
              </a:rPr>
              <a:t>, </a:t>
            </a:r>
            <a:r>
              <a:rPr lang="en-US" sz="1400" dirty="0" err="1" smtClean="0">
                <a:solidFill>
                  <a:schemeClr val="accent3"/>
                </a:solidFill>
              </a:rPr>
              <a:t>jolla</a:t>
            </a:r>
            <a:r>
              <a:rPr lang="en-US" sz="1400" dirty="0" smtClean="0">
                <a:solidFill>
                  <a:schemeClr val="accent3"/>
                </a:solidFill>
              </a:rPr>
              <a:t> </a:t>
            </a:r>
            <a:r>
              <a:rPr lang="en-US" sz="1400" dirty="0" err="1" smtClean="0">
                <a:solidFill>
                  <a:schemeClr val="accent3"/>
                </a:solidFill>
              </a:rPr>
              <a:t>tavoitteet</a:t>
            </a:r>
            <a:r>
              <a:rPr lang="en-US" sz="1400" dirty="0" smtClean="0">
                <a:solidFill>
                  <a:schemeClr val="accent3"/>
                </a:solidFill>
              </a:rPr>
              <a:t> </a:t>
            </a:r>
            <a:r>
              <a:rPr lang="en-US" sz="1400" dirty="0" err="1" smtClean="0">
                <a:solidFill>
                  <a:schemeClr val="accent3"/>
                </a:solidFill>
              </a:rPr>
              <a:t>saavutetaan</a:t>
            </a:r>
            <a:endParaRPr lang="en-US" sz="1400" dirty="0" smtClean="0">
              <a:solidFill>
                <a:schemeClr val="accent3"/>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Our solution brings several benefits in </a:t>
            </a:r>
            <a:r>
              <a:rPr lang="en-US" sz="2800" dirty="0" smtClean="0"/>
              <a:t>terms of improved quality…</a:t>
            </a:r>
            <a:endParaRPr lang="en-GB" sz="2800" dirty="0" smtClean="0"/>
          </a:p>
        </p:txBody>
      </p:sp>
      <p:sp>
        <p:nvSpPr>
          <p:cNvPr id="33800" name="Rectangle 5"/>
          <p:cNvSpPr>
            <a:spLocks noChangeArrowheads="1"/>
          </p:cNvSpPr>
          <p:nvPr/>
        </p:nvSpPr>
        <p:spPr bwMode="auto">
          <a:xfrm>
            <a:off x="4215740" y="1974400"/>
            <a:ext cx="5047013" cy="1638950"/>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Easy and faster access to new features and business functionalities</a:t>
            </a:r>
            <a:r>
              <a:rPr lang="en-US" sz="1400" dirty="0" smtClean="0"/>
              <a:t>: capability to meet the constantly changing business requirements</a:t>
            </a:r>
          </a:p>
          <a:p>
            <a:pPr marL="192088" lvl="2" indent="-188913">
              <a:spcBef>
                <a:spcPct val="20000"/>
              </a:spcBef>
              <a:buFontTx/>
              <a:buChar char="•"/>
            </a:pPr>
            <a:r>
              <a:rPr lang="en-US" sz="1400" b="1" dirty="0" smtClean="0"/>
              <a:t>Higher end-to-end availability</a:t>
            </a:r>
            <a:r>
              <a:rPr lang="en-US" sz="1400" dirty="0" smtClean="0"/>
              <a:t> and successful days at business processes due to:</a:t>
            </a:r>
          </a:p>
          <a:p>
            <a:pPr marL="649261" lvl="3" indent="-188913">
              <a:spcBef>
                <a:spcPct val="20000"/>
              </a:spcBef>
              <a:buFontTx/>
              <a:buChar char="•"/>
            </a:pPr>
            <a:r>
              <a:rPr lang="en-US" sz="1400" dirty="0" smtClean="0"/>
              <a:t>Less disruptive upgrades </a:t>
            </a:r>
          </a:p>
          <a:p>
            <a:pPr marL="649261" lvl="3" indent="-188913">
              <a:spcBef>
                <a:spcPct val="20000"/>
              </a:spcBef>
              <a:buFontTx/>
              <a:buChar char="•"/>
            </a:pPr>
            <a:r>
              <a:rPr lang="en-US" sz="1400" dirty="0" smtClean="0"/>
              <a:t>Less hand-</a:t>
            </a:r>
            <a:r>
              <a:rPr lang="en-US" sz="1400" dirty="0" err="1" smtClean="0"/>
              <a:t>overs</a:t>
            </a:r>
            <a:r>
              <a:rPr lang="en-US" sz="1400" dirty="0" smtClean="0"/>
              <a:t> within release deployments</a:t>
            </a:r>
          </a:p>
          <a:p>
            <a:pPr marL="649261" lvl="3" indent="-188913">
              <a:spcBef>
                <a:spcPct val="20000"/>
              </a:spcBef>
              <a:buFontTx/>
              <a:buChar char="•"/>
            </a:pPr>
            <a:r>
              <a:rPr lang="en-US" sz="1400" dirty="0" smtClean="0"/>
              <a:t>Automated provisioning</a:t>
            </a:r>
          </a:p>
          <a:p>
            <a:pPr marL="649261" lvl="3" indent="-188913">
              <a:spcBef>
                <a:spcPct val="20000"/>
              </a:spcBef>
              <a:buFontTx/>
              <a:buChar char="•"/>
            </a:pPr>
            <a:r>
              <a:rPr lang="en-US" sz="1400" dirty="0" smtClean="0"/>
              <a:t>Automated testing</a:t>
            </a:r>
          </a:p>
          <a:p>
            <a:pPr marL="649261" lvl="3" indent="-188913">
              <a:spcBef>
                <a:spcPct val="20000"/>
              </a:spcBef>
              <a:buFontTx/>
              <a:buChar char="•"/>
            </a:pPr>
            <a:r>
              <a:rPr lang="en-US" sz="1400" dirty="0" smtClean="0"/>
              <a:t>Automated deployments</a:t>
            </a:r>
          </a:p>
          <a:p>
            <a:pPr marL="192088" lvl="2" indent="-188913">
              <a:spcBef>
                <a:spcPct val="20000"/>
              </a:spcBef>
              <a:buFontTx/>
              <a:buChar char="•"/>
            </a:pPr>
            <a:r>
              <a:rPr lang="en-US" sz="1400" b="1" dirty="0" smtClean="0"/>
              <a:t>Better change management</a:t>
            </a:r>
            <a:r>
              <a:rPr lang="en-US" sz="1400" dirty="0" smtClean="0"/>
              <a:t> in the whole environment</a:t>
            </a:r>
          </a:p>
          <a:p>
            <a:pPr marL="192088" lvl="2" indent="-188913">
              <a:spcBef>
                <a:spcPct val="20000"/>
              </a:spcBef>
              <a:buFontTx/>
              <a:buChar char="•"/>
            </a:pPr>
            <a:r>
              <a:rPr lang="en-US" sz="1400" b="1" dirty="0" smtClean="0"/>
              <a:t>Improved security.</a:t>
            </a:r>
          </a:p>
        </p:txBody>
      </p:sp>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80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3380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3804"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 </a:t>
            </a:r>
            <a:r>
              <a:rPr lang="en-US" sz="2800" dirty="0" smtClean="0"/>
              <a:t>increased </a:t>
            </a:r>
            <a:r>
              <a:rPr lang="en-US" sz="2800" dirty="0" smtClean="0"/>
              <a:t>flexibility and agility throughout the pipeline…</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Flexibility and Agility</a:t>
            </a:r>
            <a:endParaRPr lang="en-US" sz="1600" b="1" kern="0" dirty="0" smtClean="0">
              <a:solidFill>
                <a:schemeClr val="bg1"/>
              </a:solidFill>
              <a:latin typeface="Arial"/>
              <a:cs typeface="Aria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sp>
        <p:nvSpPr>
          <p:cNvPr id="18" name="Rectangle 4"/>
          <p:cNvSpPr>
            <a:spLocks noChangeArrowheads="1"/>
          </p:cNvSpPr>
          <p:nvPr/>
        </p:nvSpPr>
        <p:spPr bwMode="auto">
          <a:xfrm>
            <a:off x="4215740" y="1974599"/>
            <a:ext cx="5498276" cy="1402275"/>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Faster time-to-market </a:t>
            </a:r>
            <a:r>
              <a:rPr lang="en-US" sz="1400" dirty="0" smtClean="0"/>
              <a:t>of solutions that meet changing business needs due to:</a:t>
            </a:r>
          </a:p>
          <a:p>
            <a:pPr marL="649261" lvl="3" indent="-188913">
              <a:spcBef>
                <a:spcPct val="20000"/>
              </a:spcBef>
              <a:buFontTx/>
              <a:buChar char="•"/>
            </a:pPr>
            <a:r>
              <a:rPr lang="en-US" sz="1400" dirty="0" smtClean="0"/>
              <a:t>Built-in flexibility when moving from Waterfall IT to Agile IT </a:t>
            </a:r>
          </a:p>
          <a:p>
            <a:pPr marL="649261" lvl="3" indent="-188913">
              <a:spcBef>
                <a:spcPct val="20000"/>
              </a:spcBef>
              <a:buFontTx/>
              <a:buChar char="•"/>
            </a:pPr>
            <a:r>
              <a:rPr lang="en-US" sz="1400" dirty="0" smtClean="0"/>
              <a:t>Acceptance of changes in smaller, granular and manageable portions</a:t>
            </a:r>
          </a:p>
          <a:p>
            <a:pPr marL="649261" lvl="3" indent="-188913">
              <a:spcBef>
                <a:spcPct val="20000"/>
              </a:spcBef>
              <a:buFontTx/>
              <a:buChar char="•"/>
            </a:pPr>
            <a:r>
              <a:rPr lang="en-US" sz="1400" dirty="0" smtClean="0"/>
              <a:t>Shorter development-to-production lifecycle</a:t>
            </a:r>
          </a:p>
          <a:p>
            <a:pPr marL="649261" lvl="3" indent="-188913">
              <a:spcBef>
                <a:spcPct val="20000"/>
              </a:spcBef>
              <a:buFontTx/>
              <a:buChar char="•"/>
            </a:pPr>
            <a:r>
              <a:rPr lang="en-US" sz="1400" dirty="0" smtClean="0"/>
              <a:t>Increased automation level in </a:t>
            </a:r>
          </a:p>
          <a:p>
            <a:pPr marL="1106435" lvl="4" indent="-188913">
              <a:spcBef>
                <a:spcPct val="20000"/>
              </a:spcBef>
              <a:buFontTx/>
              <a:buChar char="•"/>
            </a:pPr>
            <a:r>
              <a:rPr lang="en-US" sz="1400" dirty="0" smtClean="0"/>
              <a:t>Continuous integration</a:t>
            </a:r>
          </a:p>
          <a:p>
            <a:pPr marL="1106435" lvl="4" indent="-188913">
              <a:spcBef>
                <a:spcPct val="20000"/>
              </a:spcBef>
              <a:buFontTx/>
              <a:buChar char="•"/>
            </a:pPr>
            <a:r>
              <a:rPr lang="en-US" sz="1400" dirty="0" smtClean="0"/>
              <a:t>Testing</a:t>
            </a:r>
          </a:p>
          <a:p>
            <a:pPr marL="1106435" lvl="4" indent="-188913">
              <a:spcBef>
                <a:spcPct val="20000"/>
              </a:spcBef>
              <a:buFontTx/>
              <a:buChar char="•"/>
            </a:pPr>
            <a:r>
              <a:rPr lang="en-US" sz="1400" dirty="0" smtClean="0"/>
              <a:t>Continuous deployment</a:t>
            </a:r>
          </a:p>
          <a:p>
            <a:pPr marL="1106435" lvl="4" indent="-188913">
              <a:spcBef>
                <a:spcPct val="20000"/>
              </a:spcBef>
              <a:buFontTx/>
              <a:buChar char="•"/>
            </a:pPr>
            <a:r>
              <a:rPr lang="en-US" sz="1400" dirty="0" smtClean="0"/>
              <a:t>Infrastructure provisioning</a:t>
            </a:r>
          </a:p>
          <a:p>
            <a:pPr marL="192088" lvl="2" indent="-188913">
              <a:spcBef>
                <a:spcPct val="20000"/>
              </a:spcBef>
              <a:buFontTx/>
              <a:buChar char="•"/>
            </a:pPr>
            <a:r>
              <a:rPr lang="en-US" sz="1400" b="1" dirty="0" smtClean="0"/>
              <a:t>Improved capability to cope with changes in application landscape</a:t>
            </a:r>
            <a:r>
              <a:rPr lang="en-US" sz="1400" dirty="0" smtClean="0"/>
              <a:t> and support </a:t>
            </a:r>
            <a:r>
              <a:rPr lang="en-US" sz="1400" b="1" dirty="0" smtClean="0"/>
              <a:t>introduction of new technologies</a:t>
            </a:r>
            <a:r>
              <a:rPr lang="en-US" sz="1400" dirty="0" smtClean="0"/>
              <a:t>:</a:t>
            </a:r>
          </a:p>
          <a:p>
            <a:pPr marL="649261" lvl="3" indent="-188913">
              <a:spcBef>
                <a:spcPct val="20000"/>
              </a:spcBef>
              <a:buFontTx/>
              <a:buChar char="•"/>
            </a:pPr>
            <a:r>
              <a:rPr lang="en-US" sz="1400" dirty="0" smtClean="0"/>
              <a:t>Our agile one pipeline model supports </a:t>
            </a:r>
            <a:r>
              <a:rPr lang="en-US" sz="1400" dirty="0" err="1" smtClean="0"/>
              <a:t>Topsi</a:t>
            </a:r>
            <a:r>
              <a:rPr lang="en-US" sz="1400" dirty="0" smtClean="0"/>
              <a:t> landscape SATO transitions</a:t>
            </a:r>
          </a:p>
          <a:p>
            <a:pPr marL="649261" lvl="3" indent="-188913">
              <a:spcBef>
                <a:spcPct val="20000"/>
              </a:spcBef>
              <a:buFontTx/>
              <a:buChar char="•"/>
            </a:pPr>
            <a:r>
              <a:rPr lang="en-US" sz="1400" dirty="0" smtClean="0"/>
              <a:t>Our model is </a:t>
            </a:r>
            <a:r>
              <a:rPr lang="en-US" sz="1400" b="1" dirty="0" smtClean="0"/>
              <a:t>the most efficient operating model also in post-SATO world</a:t>
            </a:r>
            <a:r>
              <a:rPr lang="en-US" sz="1400" dirty="0" smtClean="0"/>
              <a:t>.</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10273" name="Cloud"/>
          <p:cNvSpPr>
            <a:spLocks noChangeAspect="1" noEditPoints="1" noChangeArrowheads="1"/>
          </p:cNvSpPr>
          <p:nvPr/>
        </p:nvSpPr>
        <p:spPr bwMode="auto">
          <a:xfrm>
            <a:off x="1045030" y="5239389"/>
            <a:ext cx="3170710" cy="105453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p:spPr>
        <p:txBody>
          <a:bodyPr vert="horz" wrap="square" lIns="0" tIns="0" rIns="0" bIns="0" numCol="1" anchor="t" anchorCtr="0" compatLnSpc="1">
            <a:prstTxWarp prst="textNoShape">
              <a:avLst/>
            </a:prstTxWarp>
          </a:bodyPr>
          <a:lstStyle/>
          <a:p>
            <a:pPr algn="ctr"/>
            <a:r>
              <a:rPr lang="fi-FI" sz="1100" i="1" dirty="0" smtClean="0"/>
              <a:t>The </a:t>
            </a:r>
            <a:r>
              <a:rPr lang="fi-FI" sz="1100" i="1" dirty="0" err="1" smtClean="0"/>
              <a:t>best</a:t>
            </a:r>
            <a:r>
              <a:rPr lang="fi-FI" sz="1100" i="1" dirty="0" smtClean="0"/>
              <a:t> </a:t>
            </a:r>
            <a:r>
              <a:rPr lang="fi-FI" sz="1100" i="1" dirty="0" err="1" smtClean="0"/>
              <a:t>model</a:t>
            </a:r>
            <a:r>
              <a:rPr lang="fi-FI" sz="1100" i="1" dirty="0" smtClean="0"/>
              <a:t> for </a:t>
            </a:r>
            <a:r>
              <a:rPr lang="fi-FI" sz="1100" i="1" dirty="0" err="1" smtClean="0"/>
              <a:t>managing</a:t>
            </a:r>
            <a:r>
              <a:rPr lang="fi-FI" sz="1100" i="1" dirty="0" smtClean="0"/>
              <a:t> </a:t>
            </a:r>
            <a:r>
              <a:rPr lang="fi-FI" sz="1100" i="1" dirty="0" err="1" smtClean="0"/>
              <a:t>current</a:t>
            </a:r>
            <a:r>
              <a:rPr lang="fi-FI" sz="1100" i="1" dirty="0" smtClean="0"/>
              <a:t> </a:t>
            </a:r>
            <a:r>
              <a:rPr lang="fi-FI" sz="1100" i="1" dirty="0" err="1" smtClean="0"/>
              <a:t>applications</a:t>
            </a:r>
            <a:r>
              <a:rPr lang="fi-FI" sz="1100" i="1" dirty="0" smtClean="0"/>
              <a:t>’ </a:t>
            </a:r>
            <a:r>
              <a:rPr lang="fi-FI" sz="1100" i="1" dirty="0" err="1" smtClean="0"/>
              <a:t>lifecycles</a:t>
            </a:r>
            <a:r>
              <a:rPr lang="fi-FI" sz="1100" i="1" dirty="0" smtClean="0"/>
              <a:t>, SATO </a:t>
            </a:r>
            <a:r>
              <a:rPr lang="fi-FI" sz="1100" i="1" dirty="0" err="1" smtClean="0"/>
              <a:t>transitions</a:t>
            </a:r>
            <a:r>
              <a:rPr lang="fi-FI" sz="1100" i="1" dirty="0" smtClean="0"/>
              <a:t> and </a:t>
            </a:r>
            <a:r>
              <a:rPr lang="fi-FI" sz="1100" i="1" dirty="0" err="1" smtClean="0"/>
              <a:t>post-SATO</a:t>
            </a:r>
            <a:r>
              <a:rPr lang="fi-FI" sz="1100" i="1" dirty="0" smtClean="0"/>
              <a:t> </a:t>
            </a:r>
            <a:r>
              <a:rPr lang="fi-FI" sz="1100" i="1" dirty="0" err="1" smtClean="0"/>
              <a:t>application</a:t>
            </a:r>
            <a:r>
              <a:rPr lang="fi-FI" sz="1100" i="1" dirty="0" smtClean="0"/>
              <a:t> </a:t>
            </a:r>
            <a:r>
              <a:rPr lang="fi-FI" sz="1100" i="1" dirty="0" err="1" smtClean="0"/>
              <a:t>landscape</a:t>
            </a:r>
            <a:r>
              <a:rPr lang="fi-FI" sz="1100" i="1" dirty="0" smtClean="0"/>
              <a:t>!</a:t>
            </a:r>
            <a:endParaRPr lang="fi-FI" sz="11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lnSpc>
                <a:spcPct val="100000"/>
              </a:lnSpc>
              <a:spcBef>
                <a:spcPct val="0"/>
              </a:spcBef>
              <a:spcAft>
                <a:spcPct val="0"/>
              </a:spcAft>
              <a:defRPr/>
            </a:pPr>
            <a:r>
              <a:rPr lang="de-DE" sz="1600" b="1" kern="0" dirty="0" smtClean="0">
                <a:solidFill>
                  <a:schemeClr val="bg1"/>
                </a:solidFill>
                <a:latin typeface="Arial"/>
                <a:cs typeface="Arial"/>
              </a:rPr>
              <a:t>Lower Lifecycle Costs</a:t>
            </a:r>
            <a:endParaRPr lang="en-US" sz="1600" b="1" kern="0" dirty="0" smtClean="0">
              <a:solidFill>
                <a:schemeClr val="bg1"/>
              </a:solidFill>
              <a:latin typeface="Arial"/>
              <a:cs typeface="Arial"/>
            </a:endParaRPr>
          </a:p>
        </p:txBody>
      </p:sp>
      <p:sp>
        <p:nvSpPr>
          <p:cNvPr id="19" name="Rectangle 11"/>
          <p:cNvSpPr>
            <a:spLocks noChangeArrowheads="1"/>
          </p:cNvSpPr>
          <p:nvPr/>
        </p:nvSpPr>
        <p:spPr bwMode="auto">
          <a:xfrm>
            <a:off x="4215740" y="1975625"/>
            <a:ext cx="5047013" cy="1242662"/>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Significantly lower development costs </a:t>
            </a:r>
            <a:r>
              <a:rPr lang="en-US" sz="1400" dirty="0" smtClean="0"/>
              <a:t>due to </a:t>
            </a:r>
          </a:p>
          <a:p>
            <a:pPr marL="649261" lvl="3" indent="-188913">
              <a:spcBef>
                <a:spcPct val="20000"/>
              </a:spcBef>
              <a:buFontTx/>
              <a:buChar char="•"/>
            </a:pPr>
            <a:r>
              <a:rPr lang="en-US" sz="1400" dirty="0" smtClean="0"/>
              <a:t>Simplified and agile </a:t>
            </a:r>
            <a:r>
              <a:rPr lang="en-US" sz="1400" dirty="0" err="1" smtClean="0"/>
              <a:t>sw</a:t>
            </a:r>
            <a:r>
              <a:rPr lang="en-US" sz="1400" dirty="0" smtClean="0"/>
              <a:t>-development process (e.g. case </a:t>
            </a:r>
            <a:r>
              <a:rPr lang="en-US" sz="1400" dirty="0" err="1" smtClean="0"/>
              <a:t>Fosteri</a:t>
            </a:r>
            <a:r>
              <a:rPr lang="en-US" sz="1400" dirty="0" smtClean="0"/>
              <a:t>)</a:t>
            </a:r>
          </a:p>
          <a:p>
            <a:pPr marL="649261" lvl="3" indent="-188913">
              <a:spcBef>
                <a:spcPct val="20000"/>
              </a:spcBef>
              <a:buFontTx/>
              <a:buChar char="•"/>
            </a:pPr>
            <a:r>
              <a:rPr lang="en-US" sz="1400" dirty="0" smtClean="0"/>
              <a:t>Efficient use of </a:t>
            </a:r>
            <a:r>
              <a:rPr lang="en-US" sz="1400" dirty="0" err="1" smtClean="0"/>
              <a:t>offshoring</a:t>
            </a:r>
            <a:r>
              <a:rPr lang="en-US" sz="1400" dirty="0" smtClean="0"/>
              <a:t> also in development</a:t>
            </a:r>
          </a:p>
          <a:p>
            <a:pPr marL="192088" lvl="2" indent="-188913">
              <a:spcBef>
                <a:spcPct val="20000"/>
              </a:spcBef>
              <a:buFontTx/>
              <a:buChar char="•"/>
            </a:pPr>
            <a:r>
              <a:rPr lang="en-US" sz="1400" b="1" dirty="0" smtClean="0"/>
              <a:t>Less manual work</a:t>
            </a:r>
            <a:r>
              <a:rPr lang="en-US" sz="1400" dirty="0" smtClean="0"/>
              <a:t> in all phases due to increased automation</a:t>
            </a:r>
          </a:p>
          <a:p>
            <a:pPr marL="192088" lvl="2" indent="-188913">
              <a:spcBef>
                <a:spcPct val="20000"/>
              </a:spcBef>
              <a:buFontTx/>
              <a:buChar char="•"/>
            </a:pPr>
            <a:r>
              <a:rPr lang="en-US" sz="1400" b="1" dirty="0" smtClean="0"/>
              <a:t>Lower infrastructure costs</a:t>
            </a:r>
            <a:r>
              <a:rPr lang="en-US" sz="1400" dirty="0" smtClean="0"/>
              <a:t> due to dynamic, scalable capacity and resource scaling</a:t>
            </a:r>
          </a:p>
          <a:p>
            <a:pPr marL="192088" lvl="2" indent="-188913">
              <a:spcBef>
                <a:spcPct val="20000"/>
              </a:spcBef>
              <a:buFontTx/>
              <a:buChar char="•"/>
            </a:pPr>
            <a:r>
              <a:rPr lang="en-US" sz="1400" b="1" dirty="0" smtClean="0"/>
              <a:t>Lower license costs</a:t>
            </a:r>
            <a:r>
              <a:rPr lang="en-US" sz="1400" dirty="0" smtClean="0"/>
              <a:t> due to use of </a:t>
            </a:r>
            <a:r>
              <a:rPr lang="en-US" sz="1400" dirty="0" err="1" smtClean="0"/>
              <a:t>SaaS</a:t>
            </a:r>
            <a:r>
              <a:rPr lang="en-US" sz="1400" dirty="0" smtClean="0"/>
              <a:t> and Open-Source Software tools</a:t>
            </a:r>
          </a:p>
          <a:p>
            <a:pPr marL="192088" lvl="2" indent="-188913">
              <a:spcBef>
                <a:spcPct val="20000"/>
              </a:spcBef>
              <a:buFontTx/>
              <a:buChar char="•"/>
            </a:pPr>
            <a:r>
              <a:rPr lang="en-US" sz="1400" b="1" dirty="0" smtClean="0"/>
              <a:t>Less effort spent on wasteful deliveries</a:t>
            </a:r>
            <a:r>
              <a:rPr lang="en-US" sz="1400" dirty="0" smtClean="0"/>
              <a:t> due to stable and predictable releases.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3032</TotalTime>
  <Words>3644</Words>
  <Application>Microsoft Office PowerPoint</Application>
  <PresentationFormat>A4 Paper (210x297 mm)</PresentationFormat>
  <Paragraphs>483</Paragraphs>
  <Slides>39</Slides>
  <Notes>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2" baseType="lpstr">
      <vt:lpstr>ppt_Template_Capgemini_03_13</vt:lpstr>
      <vt:lpstr>Closing slides</vt:lpstr>
      <vt:lpstr>think-cell Slide</vt:lpstr>
      <vt:lpstr>Slide 1</vt:lpstr>
      <vt:lpstr>Slide 2</vt:lpstr>
      <vt:lpstr>We have prepared this presentation based on out proven delivery capabilities and experience of S Group business</vt:lpstr>
      <vt:lpstr>Our vision is to integrate development, operation, testing and infrastructure into one agile end-to-end pipeline</vt:lpstr>
      <vt:lpstr>The objective is to simplify and streamline the application lifecycle management from development to operations</vt:lpstr>
      <vt:lpstr>One of the most important objectives of our chosen approach is to remove waste in application management</vt:lpstr>
      <vt:lpstr>Our solution brings several benefits in terms of improved quality…</vt:lpstr>
      <vt:lpstr>… increased flexibility and agility throughout the pipeline…</vt:lpstr>
      <vt:lpstr>…and remarkable overall cost savings</vt:lpstr>
      <vt:lpstr>Slide 10</vt:lpstr>
      <vt:lpstr>Today ”DevOps” is a widely used buzzword, but we know how to exploit the DevOps principles in real life</vt:lpstr>
      <vt:lpstr>Our mission is to help transform SOK Chains and Stores application management agile and automated end-to-end</vt:lpstr>
      <vt:lpstr>Success criteria of the solution include one cross-functional team, agile methods throughout the pipeline and high rate of automation</vt:lpstr>
      <vt:lpstr>The application lifecycle from business to operations</vt:lpstr>
      <vt:lpstr>Capgemini continous delivery technology solution</vt:lpstr>
      <vt:lpstr>Agile Development</vt:lpstr>
      <vt:lpstr>Continuous Integration</vt:lpstr>
      <vt:lpstr>Continuous Delivery</vt:lpstr>
      <vt:lpstr>Test automation and security</vt:lpstr>
      <vt:lpstr>Capgemini Dynamic Infrastructure</vt:lpstr>
      <vt:lpstr>Application Performance Monitoring (APM)</vt:lpstr>
      <vt:lpstr>Delivery orchestration</vt:lpstr>
      <vt:lpstr>Slide 23</vt:lpstr>
      <vt:lpstr>One cross-functional team is responsible for the application product end-to-end</vt:lpstr>
      <vt:lpstr>Certain roles are vital for successful implementation of agile methods throughout application lifecycle </vt:lpstr>
      <vt:lpstr>One team works efficiently cross border using war room</vt:lpstr>
      <vt:lpstr>Slide 27</vt:lpstr>
      <vt:lpstr>The transformation from silos to one application lifecycle management pipeline is requires some major changes</vt:lpstr>
      <vt:lpstr>Slide 29</vt:lpstr>
      <vt:lpstr>Benefits of DevOps have been verified by several research companies</vt:lpstr>
      <vt:lpstr>Organizations who are employing DevOps practices are out-performing even the fastest high performers</vt:lpstr>
      <vt:lpstr>With DevOps approach the quality is not sacrificed to deliver fast</vt:lpstr>
      <vt:lpstr>DevOps Organizational Adoption should be started Before It Becomes a Burning Issue</vt:lpstr>
      <vt:lpstr>Worldwide cost of IT failure (revisited): $3 trillion</vt:lpstr>
      <vt:lpstr>Benefits of DevOps are real and measurable</vt:lpstr>
      <vt:lpstr>This is not only theoretical approach, this is real life</vt:lpstr>
      <vt:lpstr>Case Carrefour</vt:lpstr>
      <vt:lpstr>Capgemini has wide experience in agile application lifecycle management </vt:lpstr>
      <vt:lpstr>Slide 39</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Heli Tammilehto</cp:lastModifiedBy>
  <cp:revision>1008</cp:revision>
  <dcterms:created xsi:type="dcterms:W3CDTF">2011-01-05T12:56:36Z</dcterms:created>
  <dcterms:modified xsi:type="dcterms:W3CDTF">2015-08-20T13:04:12Z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