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gif" ContentType="image/gif"/>
  <Override PartName="/ppt/tags/tag53.xml" ContentType="application/vnd.openxmlformats-officedocument.presentationml.tags+xml"/>
  <Override PartName="/ppt/tags/tag6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tags/tag59.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52"/>
  </p:notesMasterIdLst>
  <p:handoutMasterIdLst>
    <p:handoutMasterId r:id="rId53"/>
  </p:handoutMasterIdLst>
  <p:sldIdLst>
    <p:sldId id="734" r:id="rId6"/>
    <p:sldId id="748" r:id="rId7"/>
    <p:sldId id="737" r:id="rId8"/>
    <p:sldId id="738" r:id="rId9"/>
    <p:sldId id="739" r:id="rId10"/>
    <p:sldId id="740" r:id="rId11"/>
    <p:sldId id="741" r:id="rId12"/>
    <p:sldId id="742" r:id="rId13"/>
    <p:sldId id="743" r:id="rId14"/>
    <p:sldId id="744" r:id="rId15"/>
    <p:sldId id="749" r:id="rId16"/>
    <p:sldId id="745" r:id="rId17"/>
    <p:sldId id="746" r:id="rId18"/>
    <p:sldId id="710" r:id="rId19"/>
    <p:sldId id="758" r:id="rId20"/>
    <p:sldId id="760" r:id="rId21"/>
    <p:sldId id="754" r:id="rId22"/>
    <p:sldId id="711" r:id="rId23"/>
    <p:sldId id="761" r:id="rId24"/>
    <p:sldId id="712" r:id="rId25"/>
    <p:sldId id="762" r:id="rId26"/>
    <p:sldId id="713" r:id="rId27"/>
    <p:sldId id="763" r:id="rId28"/>
    <p:sldId id="753" r:id="rId29"/>
    <p:sldId id="764" r:id="rId30"/>
    <p:sldId id="714" r:id="rId31"/>
    <p:sldId id="765" r:id="rId32"/>
    <p:sldId id="704" r:id="rId33"/>
    <p:sldId id="766" r:id="rId34"/>
    <p:sldId id="715" r:id="rId35"/>
    <p:sldId id="703" r:id="rId36"/>
    <p:sldId id="750" r:id="rId37"/>
    <p:sldId id="747" r:id="rId38"/>
    <p:sldId id="736" r:id="rId39"/>
    <p:sldId id="751" r:id="rId40"/>
    <p:sldId id="735" r:id="rId41"/>
    <p:sldId id="759" r:id="rId42"/>
    <p:sldId id="752" r:id="rId43"/>
    <p:sldId id="604" r:id="rId44"/>
    <p:sldId id="637" r:id="rId45"/>
    <p:sldId id="640" r:id="rId46"/>
    <p:sldId id="606" r:id="rId47"/>
    <p:sldId id="641" r:id="rId48"/>
    <p:sldId id="638" r:id="rId49"/>
    <p:sldId id="605" r:id="rId50"/>
    <p:sldId id="612" r:id="rId51"/>
  </p:sldIdLst>
  <p:sldSz cx="9906000" cy="6858000" type="A4"/>
  <p:notesSz cx="6797675" cy="9926638"/>
  <p:custDataLst>
    <p:tags r:id="rId54"/>
  </p:custDataLst>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7" autoAdjust="0"/>
    <p:restoredTop sz="98986" autoAdjust="0"/>
  </p:normalViewPr>
  <p:slideViewPr>
    <p:cSldViewPr snapToObjects="1">
      <p:cViewPr>
        <p:scale>
          <a:sx n="75" d="100"/>
          <a:sy n="75" d="100"/>
        </p:scale>
        <p:origin x="-1698" y="-288"/>
      </p:cViewPr>
      <p:guideLst>
        <p:guide orient="horz" pos="960"/>
        <p:guide pos="264"/>
        <p:guide pos="565"/>
        <p:guide pos="2040"/>
        <p:guide pos="5980"/>
        <p:guide pos="566"/>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100" d="100"/>
        <a:sy n="100" d="100"/>
      </p:scale>
      <p:origin x="0" y="8994"/>
    </p:cViewPr>
  </p:sorterViewPr>
  <p:notesViewPr>
    <p:cSldViewPr snapToGrid="0" snapToObjects="1">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C771BC54-CA2D-4EB5-80C7-8329D2123B80}" type="presOf" srcId="{5349EC79-FCB4-44BE-9268-FEEA7631930F}" destId="{1C0A9EB7-9AB7-4650-A80A-C7D122311504}" srcOrd="0" destOrd="0" presId="urn:microsoft.com/office/officeart/2005/8/layout/arrow1"/>
    <dgm:cxn modelId="{C241809A-277C-430D-A1C9-99ED718A70D1}" srcId="{0A5D4EFA-7297-4669-980E-A3B7B12FAF74}" destId="{8E9CBF88-790D-4FCA-8D49-2ACB69AAF365}" srcOrd="0" destOrd="0" parTransId="{495269F1-98D9-4C1F-BF93-086E3CDE2F9D}" sibTransId="{4666F94F-5CB7-4C0C-AEE3-FF71290BB163}"/>
    <dgm:cxn modelId="{B1783234-2A14-45DF-99ED-988587DD2B2A}" type="presOf" srcId="{47733865-2A7C-4F98-8125-8268B4F8FF12}" destId="{61E00566-D221-49BA-9F21-9B5DF9CDEDEF}" srcOrd="0" destOrd="0" presId="urn:microsoft.com/office/officeart/2005/8/layout/arrow1"/>
    <dgm:cxn modelId="{AC9D1980-F207-4442-97F4-D99E67301F8F}" srcId="{0A5D4EFA-7297-4669-980E-A3B7B12FAF74}" destId="{47733865-2A7C-4F98-8125-8268B4F8FF12}" srcOrd="1" destOrd="0" parTransId="{863AD93B-2638-4727-B630-FB9DEA916A58}" sibTransId="{36EEB98D-E451-4EFD-93D6-94E59556A6D2}"/>
    <dgm:cxn modelId="{6450A577-D337-4A84-A97C-E81C79E81573}" srcId="{0A5D4EFA-7297-4669-980E-A3B7B12FAF74}" destId="{95A916A5-88D4-449B-80BE-3849DB179FE9}" srcOrd="5" destOrd="0" parTransId="{0EC805CC-0A65-4DBD-9023-C2879D3B79B5}" sibTransId="{D112D115-CFE8-43B9-8A48-B3F9F16F6D65}"/>
    <dgm:cxn modelId="{C0848009-3900-4CDB-AEE8-2F3C99115806}" type="presOf" srcId="{B444B903-62DC-454D-A0AB-320B019DC46C}" destId="{2A4AF2C9-F841-4837-BA1E-80A1B8E700F9}" srcOrd="0" destOrd="0" presId="urn:microsoft.com/office/officeart/2005/8/layout/arrow1"/>
    <dgm:cxn modelId="{7040AA2B-E0A0-40BB-BD9C-110599F190BD}" srcId="{0A5D4EFA-7297-4669-980E-A3B7B12FAF74}" destId="{B444B903-62DC-454D-A0AB-320B019DC46C}" srcOrd="3" destOrd="0" parTransId="{CA55AA5A-A3C6-4FA8-BA2C-64ACFA88A434}" sibTransId="{5E79569C-FAC0-4274-B9B9-91B5B3D80EDF}"/>
    <dgm:cxn modelId="{FFC1C740-68AA-490A-9E70-BC27BA64FB45}" type="presOf" srcId="{0A5D4EFA-7297-4669-980E-A3B7B12FAF74}" destId="{2A2425C7-EAD1-41E9-8ED5-F22DA4A9153B}" srcOrd="0" destOrd="0" presId="urn:microsoft.com/office/officeart/2005/8/layout/arrow1"/>
    <dgm:cxn modelId="{16C05E92-2661-415A-8A92-35C9835D6E2F}" type="presOf" srcId="{5248C194-E9E8-48ED-B71A-ED6D349565D1}" destId="{EF5E8B6F-813E-402F-8C43-01FF0B1F500C}"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FB30AA7A-2F99-4AB0-964D-4893612F331B}" type="presOf" srcId="{0A497A20-AF38-4389-AB18-088FAD09EF48}" destId="{71213DB7-95D6-4E01-8F95-F2CE6AAF74D5}" srcOrd="0" destOrd="0" presId="urn:microsoft.com/office/officeart/2005/8/layout/arrow1"/>
    <dgm:cxn modelId="{5A3B561E-12D1-4038-B627-90A76465E245}" type="presOf" srcId="{95A916A5-88D4-449B-80BE-3849DB179FE9}" destId="{D2E31FCA-1A19-4B27-8A7F-22F608289349}"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867B21DF-3DA7-4F5E-A0CE-4AC47D851B9C}" type="presOf" srcId="{8E9CBF88-790D-4FCA-8D49-2ACB69AAF365}" destId="{A4C95D05-1748-4D31-BD24-2C12331A11EB}" srcOrd="0" destOrd="0" presId="urn:microsoft.com/office/officeart/2005/8/layout/arrow1"/>
    <dgm:cxn modelId="{9AAFD299-49C5-47B5-BA73-E44AE70B284C}" srcId="{0A5D4EFA-7297-4669-980E-A3B7B12FAF74}" destId="{0A497A20-AF38-4389-AB18-088FAD09EF48}" srcOrd="4" destOrd="0" parTransId="{E9522AA7-EFD5-4021-AF77-C6D1B39A7A47}" sibTransId="{6165B691-D43F-4821-8055-4AFB5426042E}"/>
    <dgm:cxn modelId="{460D8E5C-74A3-47AA-A54E-FF61269217F1}" type="presOf" srcId="{902D8312-036A-4A17-912B-097998BB372A}" destId="{CBEA9D6E-EB9E-4217-9FF1-51A0D6C3C5CE}" srcOrd="0" destOrd="0" presId="urn:microsoft.com/office/officeart/2005/8/layout/arrow1"/>
    <dgm:cxn modelId="{28B531A1-DD9B-4463-B70F-2F5D9EDD36D2}" srcId="{0A5D4EFA-7297-4669-980E-A3B7B12FAF74}" destId="{902D8312-036A-4A17-912B-097998BB372A}" srcOrd="2" destOrd="0" parTransId="{7AC3A0A3-0D71-4947-9988-955C957826E9}" sibTransId="{3F4EBA70-C1F6-41F9-B580-527E07344067}"/>
    <dgm:cxn modelId="{29794D27-2F23-4F97-B0DD-F0C0EA5A99E3}" type="presParOf" srcId="{2A2425C7-EAD1-41E9-8ED5-F22DA4A9153B}" destId="{A4C95D05-1748-4D31-BD24-2C12331A11EB}" srcOrd="0" destOrd="0" presId="urn:microsoft.com/office/officeart/2005/8/layout/arrow1"/>
    <dgm:cxn modelId="{F9BC5498-1A59-450D-9070-E909B7978B2A}" type="presParOf" srcId="{2A2425C7-EAD1-41E9-8ED5-F22DA4A9153B}" destId="{61E00566-D221-49BA-9F21-9B5DF9CDEDEF}" srcOrd="1" destOrd="0" presId="urn:microsoft.com/office/officeart/2005/8/layout/arrow1"/>
    <dgm:cxn modelId="{BF14A246-7D07-4E5B-BE51-5FAF2C4C365A}" type="presParOf" srcId="{2A2425C7-EAD1-41E9-8ED5-F22DA4A9153B}" destId="{CBEA9D6E-EB9E-4217-9FF1-51A0D6C3C5CE}" srcOrd="2" destOrd="0" presId="urn:microsoft.com/office/officeart/2005/8/layout/arrow1"/>
    <dgm:cxn modelId="{742DF259-6040-423C-B3D8-617E55467215}" type="presParOf" srcId="{2A2425C7-EAD1-41E9-8ED5-F22DA4A9153B}" destId="{2A4AF2C9-F841-4837-BA1E-80A1B8E700F9}" srcOrd="3" destOrd="0" presId="urn:microsoft.com/office/officeart/2005/8/layout/arrow1"/>
    <dgm:cxn modelId="{765797D0-0341-4FE0-86FC-AF9623B067EC}" type="presParOf" srcId="{2A2425C7-EAD1-41E9-8ED5-F22DA4A9153B}" destId="{71213DB7-95D6-4E01-8F95-F2CE6AAF74D5}" srcOrd="4" destOrd="0" presId="urn:microsoft.com/office/officeart/2005/8/layout/arrow1"/>
    <dgm:cxn modelId="{50DCA494-7FCB-492A-A7AD-B37D4613F18A}" type="presParOf" srcId="{2A2425C7-EAD1-41E9-8ED5-F22DA4A9153B}" destId="{D2E31FCA-1A19-4B27-8A7F-22F608289349}" srcOrd="5" destOrd="0" presId="urn:microsoft.com/office/officeart/2005/8/layout/arrow1"/>
    <dgm:cxn modelId="{90B8FA98-C0A8-4F84-9235-392E1B6C4B15}" type="presParOf" srcId="{2A2425C7-EAD1-41E9-8ED5-F22DA4A9153B}" destId="{EF5E8B6F-813E-402F-8C43-01FF0B1F500C}" srcOrd="6" destOrd="0" presId="urn:microsoft.com/office/officeart/2005/8/layout/arrow1"/>
    <dgm:cxn modelId="{0DC56AF8-FEBE-4412-9761-382A1B667548}"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700616" y="4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1</a:t>
          </a:r>
          <a:endParaRPr lang="en-US" sz="1000" kern="1200" dirty="0"/>
        </a:p>
      </dsp:txBody>
      <dsp:txXfrm>
        <a:off x="700616" y="446"/>
        <a:ext cx="554952" cy="554952"/>
      </dsp:txXfrm>
    </dsp:sp>
    <dsp:sp modelId="{61E00566-D221-49BA-9F21-9B5DF9CDEDEF}">
      <dsp:nvSpPr>
        <dsp:cNvPr id="0" name=""/>
        <dsp:cNvSpPr/>
      </dsp:nvSpPr>
      <dsp:spPr>
        <a:xfrm rot="2700000">
          <a:off x="1179838" y="1989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2</a:t>
          </a:r>
          <a:endParaRPr lang="en-US" sz="1000" kern="1200" dirty="0"/>
        </a:p>
      </dsp:txBody>
      <dsp:txXfrm rot="2700000">
        <a:off x="1179838" y="198946"/>
        <a:ext cx="554952" cy="554952"/>
      </dsp:txXfrm>
    </dsp:sp>
    <dsp:sp modelId="{CBEA9D6E-EB9E-4217-9FF1-51A0D6C3C5CE}">
      <dsp:nvSpPr>
        <dsp:cNvPr id="0" name=""/>
        <dsp:cNvSpPr/>
      </dsp:nvSpPr>
      <dsp:spPr>
        <a:xfrm rot="5400000">
          <a:off x="1378339" y="678169"/>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3</a:t>
          </a:r>
          <a:endParaRPr lang="en-US" sz="1000" kern="1200" dirty="0"/>
        </a:p>
      </dsp:txBody>
      <dsp:txXfrm rot="5400000">
        <a:off x="1378339" y="678169"/>
        <a:ext cx="554952" cy="554952"/>
      </dsp:txXfrm>
    </dsp:sp>
    <dsp:sp modelId="{2A4AF2C9-F841-4837-BA1E-80A1B8E700F9}">
      <dsp:nvSpPr>
        <dsp:cNvPr id="0" name=""/>
        <dsp:cNvSpPr/>
      </dsp:nvSpPr>
      <dsp:spPr>
        <a:xfrm rot="8100000">
          <a:off x="1179838" y="11573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4</a:t>
          </a:r>
          <a:endParaRPr lang="en-US" sz="1000" kern="1200" dirty="0"/>
        </a:p>
      </dsp:txBody>
      <dsp:txXfrm rot="8100000">
        <a:off x="1179838" y="1157392"/>
        <a:ext cx="554952" cy="554952"/>
      </dsp:txXfrm>
    </dsp:sp>
    <dsp:sp modelId="{71213DB7-95D6-4E01-8F95-F2CE6AAF74D5}">
      <dsp:nvSpPr>
        <dsp:cNvPr id="0" name=""/>
        <dsp:cNvSpPr/>
      </dsp:nvSpPr>
      <dsp:spPr>
        <a:xfrm rot="10800000">
          <a:off x="700616" y="13558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5</a:t>
          </a:r>
          <a:endParaRPr lang="en-US" sz="1000" kern="1200" dirty="0"/>
        </a:p>
      </dsp:txBody>
      <dsp:txXfrm rot="10800000">
        <a:off x="700616" y="1355892"/>
        <a:ext cx="554952" cy="554952"/>
      </dsp:txXfrm>
    </dsp:sp>
    <dsp:sp modelId="{D2E31FCA-1A19-4B27-8A7F-22F608289349}">
      <dsp:nvSpPr>
        <dsp:cNvPr id="0" name=""/>
        <dsp:cNvSpPr/>
      </dsp:nvSpPr>
      <dsp:spPr>
        <a:xfrm rot="13500000">
          <a:off x="221393" y="11573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6</a:t>
          </a:r>
          <a:endParaRPr lang="en-US" sz="1000" kern="1200" dirty="0"/>
        </a:p>
      </dsp:txBody>
      <dsp:txXfrm rot="13500000">
        <a:off x="221393" y="1157392"/>
        <a:ext cx="554952" cy="554952"/>
      </dsp:txXfrm>
    </dsp:sp>
    <dsp:sp modelId="{EF5E8B6F-813E-402F-8C43-01FF0B1F500C}">
      <dsp:nvSpPr>
        <dsp:cNvPr id="0" name=""/>
        <dsp:cNvSpPr/>
      </dsp:nvSpPr>
      <dsp:spPr>
        <a:xfrm rot="16200000">
          <a:off x="22893" y="678169"/>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7</a:t>
          </a:r>
          <a:endParaRPr lang="en-US" sz="1000" kern="1200" dirty="0"/>
        </a:p>
      </dsp:txBody>
      <dsp:txXfrm rot="16200000">
        <a:off x="22893" y="678169"/>
        <a:ext cx="554952" cy="554952"/>
      </dsp:txXfrm>
    </dsp:sp>
    <dsp:sp modelId="{1C0A9EB7-9AB7-4650-A80A-C7D122311504}">
      <dsp:nvSpPr>
        <dsp:cNvPr id="0" name=""/>
        <dsp:cNvSpPr/>
      </dsp:nvSpPr>
      <dsp:spPr>
        <a:xfrm rot="18900000">
          <a:off x="221393" y="1989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8</a:t>
          </a:r>
          <a:endParaRPr lang="en-US" sz="1000" kern="1200" dirty="0"/>
        </a:p>
      </dsp:txBody>
      <dsp:txXfrm rot="18900000">
        <a:off x="221393" y="198946"/>
        <a:ext cx="554952" cy="554952"/>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 xmlns:p14="http://schemas.microsoft.com/office/powerpoint/2010/main"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 xmlns:p14="http://schemas.microsoft.com/office/powerpoint/2010/main"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11</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32</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35</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38</a:t>
            </a:fld>
            <a:endParaRPr lang="en-US"/>
          </a:p>
        </p:txBody>
      </p:sp>
    </p:spTree>
    <p:extLst>
      <p:ext uri="{BB962C8B-B14F-4D97-AF65-F5344CB8AC3E}">
        <p14:creationId xmlns="" xmlns:p14="http://schemas.microsoft.com/office/powerpoint/2010/main" val="1391575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oleObject" Target="../embeddings/oleObject2.bin"/><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9.xml"/><Relationship Id="rId7" Type="http://schemas.openxmlformats.org/officeDocument/2006/relationships/image" Target="../media/image6.png"/><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7.png"/><Relationship Id="rId2" Type="http://schemas.openxmlformats.org/officeDocument/2006/relationships/tags" Target="../tags/tag53.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5.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2.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image" Target="../media/image8.jpeg"/><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smtClean="0"/>
              <a:t>TOPSI 2.0_20150824_V03.PPTX</a:t>
            </a:r>
            <a:endParaRPr lang="en-GB"/>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5"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pic>
        <p:nvPicPr>
          <p:cNvPr id="12" name="Image 11" descr="HandsPanel_shutterstock_72073621.png"/>
          <p:cNvPicPr>
            <a:picLocks noChangeAspect="1"/>
          </p:cNvPicPr>
          <p:nvPr userDrawn="1"/>
        </p:nvPicPr>
        <p:blipFill>
          <a:blip r:embed="rId6"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3"/>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47.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46.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4" imgW="360" imgH="360" progId="">
              <p:embed/>
            </p:oleObj>
          </a:graphicData>
        </a:graphic>
      </p:graphicFrame>
      <p:sp>
        <p:nvSpPr>
          <p:cNvPr id="2" name="Title Placeholder 1"/>
          <p:cNvSpPr>
            <a:spLocks noGrp="1"/>
          </p:cNvSpPr>
          <p:nvPr>
            <p:ph type="title"/>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5"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oleObject" Target="../embeddings/oleObject16.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5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9.jpeg"/><Relationship Id="rId2" Type="http://schemas.openxmlformats.org/officeDocument/2006/relationships/tags" Target="../tags/tag58.xml"/><Relationship Id="rId1" Type="http://schemas.openxmlformats.org/officeDocument/2006/relationships/vmlDrawing" Target="../drawings/vmlDrawing20.v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9.jpeg"/><Relationship Id="rId2" Type="http://schemas.openxmlformats.org/officeDocument/2006/relationships/tags" Target="../tags/tag59.xml"/><Relationship Id="rId1" Type="http://schemas.openxmlformats.org/officeDocument/2006/relationships/vmlDrawing" Target="../drawings/vmlDrawing21.v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jpeg"/></Relationships>
</file>

<file path=ppt/slides/_rels/slide19.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slideLayout" Target="../slideLayouts/slideLayout4.xml"/><Relationship Id="rId7" Type="http://schemas.openxmlformats.org/officeDocument/2006/relationships/image" Target="../media/image29.jpeg"/><Relationship Id="rId12" Type="http://schemas.openxmlformats.org/officeDocument/2006/relationships/image" Target="../media/image34.png"/><Relationship Id="rId2" Type="http://schemas.openxmlformats.org/officeDocument/2006/relationships/tags" Target="../tags/tag60.xml"/><Relationship Id="rId1" Type="http://schemas.openxmlformats.org/officeDocument/2006/relationships/vmlDrawing" Target="../drawings/vmlDrawing22.vml"/><Relationship Id="rId6" Type="http://schemas.openxmlformats.org/officeDocument/2006/relationships/image" Target="../media/image28.jpeg"/><Relationship Id="rId11" Type="http://schemas.openxmlformats.org/officeDocument/2006/relationships/image" Target="../media/image33.png"/><Relationship Id="rId5" Type="http://schemas.openxmlformats.org/officeDocument/2006/relationships/image" Target="../media/image27.jpeg"/><Relationship Id="rId10" Type="http://schemas.openxmlformats.org/officeDocument/2006/relationships/image" Target="../media/image32.jpeg"/><Relationship Id="rId4" Type="http://schemas.openxmlformats.org/officeDocument/2006/relationships/oleObject" Target="../embeddings/oleObject23.bin"/><Relationship Id="rId9" Type="http://schemas.openxmlformats.org/officeDocument/2006/relationships/image" Target="../media/image3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oleObject" Target="../embeddings/oleObject17.bin"/></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4.xml"/><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slideLayout" Target="../slideLayouts/slideLayout4.xml"/><Relationship Id="rId7" Type="http://schemas.openxmlformats.org/officeDocument/2006/relationships/image" Target="../media/image29.jpeg"/><Relationship Id="rId2" Type="http://schemas.openxmlformats.org/officeDocument/2006/relationships/tags" Target="../tags/tag61.xml"/><Relationship Id="rId1" Type="http://schemas.openxmlformats.org/officeDocument/2006/relationships/vmlDrawing" Target="../drawings/vmlDrawing23.vml"/><Relationship Id="rId6" Type="http://schemas.openxmlformats.org/officeDocument/2006/relationships/image" Target="../media/image28.jpeg"/><Relationship Id="rId5" Type="http://schemas.openxmlformats.org/officeDocument/2006/relationships/image" Target="../media/image27.jpeg"/><Relationship Id="rId10" Type="http://schemas.openxmlformats.org/officeDocument/2006/relationships/image" Target="../media/image31.jpeg"/><Relationship Id="rId4" Type="http://schemas.openxmlformats.org/officeDocument/2006/relationships/oleObject" Target="../embeddings/oleObject24.bin"/><Relationship Id="rId9" Type="http://schemas.openxmlformats.org/officeDocument/2006/relationships/image" Target="../media/image36.jpe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tags" Target="../tags/tag63.xml"/><Relationship Id="rId7" Type="http://schemas.openxmlformats.org/officeDocument/2006/relationships/image" Target="../media/image27.jpeg"/><Relationship Id="rId2" Type="http://schemas.openxmlformats.org/officeDocument/2006/relationships/tags" Target="../tags/tag62.xml"/><Relationship Id="rId1" Type="http://schemas.openxmlformats.org/officeDocument/2006/relationships/vmlDrawing" Target="../drawings/vmlDrawing24.vml"/><Relationship Id="rId6" Type="http://schemas.openxmlformats.org/officeDocument/2006/relationships/oleObject" Target="../embeddings/oleObject25.bin"/><Relationship Id="rId5" Type="http://schemas.openxmlformats.org/officeDocument/2006/relationships/slideLayout" Target="../slideLayouts/slideLayout4.xml"/><Relationship Id="rId10" Type="http://schemas.openxmlformats.org/officeDocument/2006/relationships/image" Target="../media/image37.png"/><Relationship Id="rId4" Type="http://schemas.openxmlformats.org/officeDocument/2006/relationships/tags" Target="../tags/tag64.xml"/><Relationship Id="rId9" Type="http://schemas.openxmlformats.org/officeDocument/2006/relationships/image" Target="../media/image29.jpe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slideLayout" Target="../slideLayouts/slideLayout4.xml"/><Relationship Id="rId7" Type="http://schemas.openxmlformats.org/officeDocument/2006/relationships/image" Target="../media/image29.jpeg"/><Relationship Id="rId2" Type="http://schemas.openxmlformats.org/officeDocument/2006/relationships/tags" Target="../tags/tag65.xml"/><Relationship Id="rId1" Type="http://schemas.openxmlformats.org/officeDocument/2006/relationships/vmlDrawing" Target="../drawings/vmlDrawing25.v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slideLayout" Target="../slideLayouts/slideLayout4.xml"/><Relationship Id="rId7" Type="http://schemas.openxmlformats.org/officeDocument/2006/relationships/image" Target="../media/image29.jpeg"/><Relationship Id="rId2" Type="http://schemas.openxmlformats.org/officeDocument/2006/relationships/tags" Target="../tags/tag66.xml"/><Relationship Id="rId1" Type="http://schemas.openxmlformats.org/officeDocument/2006/relationships/vmlDrawing" Target="../drawings/vmlDrawing26.v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slideLayout" Target="../slideLayouts/slideLayout4.xml"/><Relationship Id="rId7" Type="http://schemas.openxmlformats.org/officeDocument/2006/relationships/image" Target="../media/image29.jpeg"/><Relationship Id="rId2" Type="http://schemas.openxmlformats.org/officeDocument/2006/relationships/tags" Target="../tags/tag67.xml"/><Relationship Id="rId1" Type="http://schemas.openxmlformats.org/officeDocument/2006/relationships/vmlDrawing" Target="../drawings/vmlDrawing27.vml"/><Relationship Id="rId6" Type="http://schemas.openxmlformats.org/officeDocument/2006/relationships/image" Target="../media/image28.jpeg"/><Relationship Id="rId5" Type="http://schemas.openxmlformats.org/officeDocument/2006/relationships/image" Target="../media/image27.jpeg"/><Relationship Id="rId10" Type="http://schemas.openxmlformats.org/officeDocument/2006/relationships/image" Target="../media/image42.png"/><Relationship Id="rId4" Type="http://schemas.openxmlformats.org/officeDocument/2006/relationships/oleObject" Target="../embeddings/oleObject28.bin"/><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7.jpe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28.vml"/><Relationship Id="rId4"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9.vml"/><Relationship Id="rId4" Type="http://schemas.openxmlformats.org/officeDocument/2006/relationships/oleObject" Target="../embeddings/oleObject30.bin"/></Relationships>
</file>

<file path=ppt/slides/_rels/slide3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30.vml"/><Relationship Id="rId4" Type="http://schemas.openxmlformats.org/officeDocument/2006/relationships/oleObject" Target="../embeddings/oleObject3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s://troom.capgemini.com/sites/TOPSIDEVOPS/Shared%20Documents/Case%20Study/DevOps%20-%20Thales%20-%20Case%20Study.pptx" TargetMode="External"/><Relationship Id="rId2" Type="http://schemas.openxmlformats.org/officeDocument/2006/relationships/hyperlink" Target="https://troom.capgemini.com/sites/TOPSIDEVOPS/Shared%20Documents/Case%20Study/DevOps%20%20-%20COKE%20Case%20study.pptx" TargetMode="External"/><Relationship Id="rId1" Type="http://schemas.openxmlformats.org/officeDocument/2006/relationships/slideLayout" Target="../slideLayouts/slideLayout4.xml"/><Relationship Id="rId5" Type="http://schemas.openxmlformats.org/officeDocument/2006/relationships/hyperlink" Target="https://troom.capgemini.com/sites/TOPSIDEVOPS/Shared%20Documents/Case%20Study/DevOps%20-%20BPO%20IBX%20Business%20Networks.pptx" TargetMode="External"/><Relationship Id="rId4" Type="http://schemas.openxmlformats.org/officeDocument/2006/relationships/hyperlink" Target="https://troom.capgemini.com/sites/TOPSIDEVOPS/Shared%20Documents/Case%20Study/RMG%20eBusiness%20DevOps%20Case%20Study.pptx"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4.xml"/><Relationship Id="rId7" Type="http://schemas.openxmlformats.org/officeDocument/2006/relationships/diagramLayout" Target="../diagrams/layout1.xml"/><Relationship Id="rId2" Type="http://schemas.openxmlformats.org/officeDocument/2006/relationships/tags" Target="../tags/tag56.xml"/><Relationship Id="rId1" Type="http://schemas.openxmlformats.org/officeDocument/2006/relationships/vmlDrawing" Target="../drawings/vmlDrawing18.vml"/><Relationship Id="rId6" Type="http://schemas.openxmlformats.org/officeDocument/2006/relationships/diagramData" Target="../diagrams/data1.xml"/><Relationship Id="rId11" Type="http://schemas.openxmlformats.org/officeDocument/2006/relationships/image" Target="../media/image21.png"/><Relationship Id="rId5" Type="http://schemas.openxmlformats.org/officeDocument/2006/relationships/image" Target="../media/image20.png"/><Relationship Id="rId10" Type="http://schemas.microsoft.com/office/2007/relationships/diagramDrawing" Target="../diagrams/drawing1.xml"/><Relationship Id="rId4" Type="http://schemas.openxmlformats.org/officeDocument/2006/relationships/oleObject" Target="../embeddings/oleObject19.bin"/><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07202" name="think-cell Slide" r:id="rId4" imgW="270" imgH="270" progId="">
              <p:embed/>
            </p:oleObj>
          </a:graphicData>
        </a:graphic>
      </p:graphicFrame>
      <p:sp>
        <p:nvSpPr>
          <p:cNvPr id="4" name="Rectangle 3"/>
          <p:cNvSpPr/>
          <p:nvPr/>
        </p:nvSpPr>
        <p:spPr>
          <a:xfrm>
            <a:off x="0" y="2362200"/>
            <a:ext cx="6096000" cy="1905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2" name="Title 9"/>
          <p:cNvSpPr txBox="1">
            <a:spLocks/>
          </p:cNvSpPr>
          <p:nvPr/>
        </p:nvSpPr>
        <p:spPr bwMode="auto">
          <a:xfrm>
            <a:off x="0" y="2153063"/>
            <a:ext cx="64720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b="1" dirty="0" smtClean="0">
                <a:solidFill>
                  <a:schemeClr val="tx1"/>
                </a:solidFill>
                <a:latin typeface="Calibri" panose="020F0502020204030204"/>
              </a:rPr>
              <a:t>TOPSI 2.0 - </a:t>
            </a:r>
          </a:p>
          <a:p>
            <a:pPr eaLnBrk="1" hangingPunct="1">
              <a:defRPr/>
            </a:pPr>
            <a:r>
              <a:rPr lang="en-US" sz="4400" b="1" dirty="0" smtClean="0">
                <a:solidFill>
                  <a:schemeClr val="tx1"/>
                </a:solidFill>
                <a:latin typeface="Calibri" panose="020F0502020204030204"/>
              </a:rPr>
              <a:t>The future of SOK Stores and Chains applications</a:t>
            </a:r>
          </a:p>
        </p:txBody>
      </p:sp>
      <p:sp>
        <p:nvSpPr>
          <p:cNvPr id="6" name="Rectangle 5"/>
          <p:cNvSpPr/>
          <p:nvPr/>
        </p:nvSpPr>
        <p:spPr>
          <a:xfrm>
            <a:off x="0" y="4308436"/>
            <a:ext cx="2667000" cy="88481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5" name="Subtitle 12"/>
          <p:cNvSpPr txBox="1">
            <a:spLocks/>
          </p:cNvSpPr>
          <p:nvPr/>
        </p:nvSpPr>
        <p:spPr bwMode="auto">
          <a:xfrm>
            <a:off x="0" y="4411274"/>
            <a:ext cx="4435522" cy="694126"/>
          </a:xfrm>
          <a:prstGeom prst="rect">
            <a:avLst/>
          </a:prstGeom>
          <a:noFill/>
          <a:ln w="9525">
            <a:noFill/>
            <a:miter lim="800000"/>
            <a:headEnd/>
            <a:tailEnd/>
          </a:ln>
          <a:effectLst/>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smtClean="0">
                <a:solidFill>
                  <a:schemeClr val="tx1"/>
                </a:solidFill>
                <a:ea typeface="+mj-ea"/>
                <a:cs typeface="+mj-cs"/>
              </a:rPr>
              <a:t>21</a:t>
            </a:r>
            <a:r>
              <a:rPr lang="en-US" sz="2400" baseline="30000" dirty="0" smtClean="0">
                <a:solidFill>
                  <a:schemeClr val="tx1"/>
                </a:solidFill>
                <a:ea typeface="+mj-ea"/>
                <a:cs typeface="+mj-cs"/>
              </a:rPr>
              <a:t>st</a:t>
            </a:r>
            <a:r>
              <a:rPr lang="en-US" sz="2400" dirty="0" smtClean="0">
                <a:solidFill>
                  <a:schemeClr val="tx1"/>
                </a:solidFill>
                <a:ea typeface="+mj-ea"/>
                <a:cs typeface="+mj-cs"/>
              </a:rPr>
              <a:t> August 2015</a:t>
            </a:r>
          </a:p>
        </p:txBody>
      </p:sp>
      <p:sp>
        <p:nvSpPr>
          <p:cNvPr id="8" name="Rectangle 7"/>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extLst>
      <p:ext uri="{BB962C8B-B14F-4D97-AF65-F5344CB8AC3E}">
        <p14:creationId xmlns="" xmlns:p14="http://schemas.microsoft.com/office/powerpoint/2010/main"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14" name="Rectangle 6"/>
          <p:cNvSpPr>
            <a:spLocks noChangeArrowheads="1"/>
          </p:cNvSpPr>
          <p:nvPr/>
        </p:nvSpPr>
        <p:spPr bwMode="auto">
          <a:xfrm>
            <a:off x="428229" y="1458881"/>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2" name="Group 22"/>
          <p:cNvGrpSpPr/>
          <p:nvPr/>
        </p:nvGrpSpPr>
        <p:grpSpPr>
          <a:xfrm>
            <a:off x="818621" y="2270187"/>
            <a:ext cx="2691547" cy="2887964"/>
            <a:chOff x="818621" y="2270187"/>
            <a:chExt cx="2691547" cy="2887964"/>
          </a:xfrm>
        </p:grpSpPr>
        <p:sp>
          <p:nvSpPr>
            <p:cNvPr id="33804" name="AutoShape 9"/>
            <p:cNvSpPr>
              <a:spLocks noChangeArrowheads="1"/>
            </p:cNvSpPr>
            <p:nvPr/>
          </p:nvSpPr>
          <p:spPr bwMode="auto">
            <a:xfrm>
              <a:off x="818621" y="2270187"/>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353013"/>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437426"/>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lnSpc>
                  <a:spcPct val="100000"/>
                </a:lnSpc>
                <a:spcBef>
                  <a:spcPct val="0"/>
                </a:spcBef>
                <a:spcAft>
                  <a:spcPct val="0"/>
                </a:spcAft>
                <a:defRPr/>
              </a:pPr>
              <a:r>
                <a:rPr lang="de-DE" sz="1600" b="1" kern="0" dirty="0" smtClean="0">
                  <a:solidFill>
                    <a:schemeClr val="bg1"/>
                  </a:solidFill>
                  <a:latin typeface="Arial"/>
                  <a:cs typeface="Arial"/>
                </a:rPr>
                <a:t>Lower Lifecycle Costs</a:t>
              </a:r>
              <a:endParaRPr lang="en-US" sz="1600" b="1" kern="0" dirty="0" smtClean="0">
                <a:solidFill>
                  <a:schemeClr val="bg1"/>
                </a:solidFill>
                <a:latin typeface="Arial"/>
                <a:cs typeface="Arial"/>
              </a:endParaRPr>
            </a:p>
          </p:txBody>
        </p:sp>
      </p:grpSp>
      <p:grpSp>
        <p:nvGrpSpPr>
          <p:cNvPr id="3" name="Group 19"/>
          <p:cNvGrpSpPr/>
          <p:nvPr/>
        </p:nvGrpSpPr>
        <p:grpSpPr>
          <a:xfrm>
            <a:off x="4115792" y="1907423"/>
            <a:ext cx="5146960" cy="3613494"/>
            <a:chOff x="4115792" y="1434756"/>
            <a:chExt cx="5146960" cy="3613494"/>
          </a:xfrm>
        </p:grpSpPr>
        <p:sp>
          <p:nvSpPr>
            <p:cNvPr id="15" name="Rectangle 14"/>
            <p:cNvSpPr/>
            <p:nvPr/>
          </p:nvSpPr>
          <p:spPr>
            <a:xfrm>
              <a:off x="4115792" y="1434756"/>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6" name="Rectangle 15"/>
            <p:cNvSpPr/>
            <p:nvPr/>
          </p:nvSpPr>
          <p:spPr>
            <a:xfrm>
              <a:off x="4115793" y="1891957"/>
              <a:ext cx="5146959" cy="315629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Significantly lower development costs </a:t>
              </a:r>
              <a:r>
                <a:rPr lang="en-US" sz="1400" dirty="0" smtClean="0">
                  <a:solidFill>
                    <a:srgbClr val="00264A"/>
                  </a:solidFill>
                </a:rPr>
                <a:t>due to </a:t>
              </a:r>
            </a:p>
            <a:p>
              <a:pPr marL="649261" lvl="3" indent="-188913">
                <a:spcBef>
                  <a:spcPct val="20000"/>
                </a:spcBef>
                <a:buFontTx/>
                <a:buChar char="•"/>
              </a:pPr>
              <a:r>
                <a:rPr lang="en-US" sz="1400" dirty="0" smtClean="0">
                  <a:solidFill>
                    <a:srgbClr val="00264A"/>
                  </a:solidFill>
                </a:rPr>
                <a:t>Simplified and agile </a:t>
              </a:r>
              <a:r>
                <a:rPr lang="en-US" sz="1400" dirty="0" err="1" smtClean="0">
                  <a:solidFill>
                    <a:srgbClr val="00264A"/>
                  </a:solidFill>
                </a:rPr>
                <a:t>sw</a:t>
              </a:r>
              <a:r>
                <a:rPr lang="en-US" sz="1400" dirty="0" smtClean="0">
                  <a:solidFill>
                    <a:srgbClr val="00264A"/>
                  </a:solidFill>
                </a:rPr>
                <a:t>-development process (e.g. case </a:t>
              </a:r>
              <a:r>
                <a:rPr lang="en-US" sz="1400" dirty="0" err="1" smtClean="0">
                  <a:solidFill>
                    <a:srgbClr val="00264A"/>
                  </a:solidFill>
                </a:rPr>
                <a:t>Fosteri</a:t>
              </a:r>
              <a:r>
                <a:rPr lang="en-US" sz="1400" dirty="0" smtClean="0">
                  <a:solidFill>
                    <a:srgbClr val="00264A"/>
                  </a:solidFill>
                </a:rPr>
                <a:t>)</a:t>
              </a:r>
            </a:p>
            <a:p>
              <a:pPr marL="649261" lvl="3" indent="-188913">
                <a:spcBef>
                  <a:spcPct val="20000"/>
                </a:spcBef>
                <a:buFontTx/>
                <a:buChar char="•"/>
              </a:pPr>
              <a:r>
                <a:rPr lang="en-US" sz="1400" dirty="0" smtClean="0">
                  <a:solidFill>
                    <a:srgbClr val="00264A"/>
                  </a:solidFill>
                </a:rPr>
                <a:t>Efficient use of offshore also in development</a:t>
              </a:r>
            </a:p>
            <a:p>
              <a:pPr marL="192088" lvl="2" indent="-188913">
                <a:spcBef>
                  <a:spcPct val="20000"/>
                </a:spcBef>
                <a:buFontTx/>
                <a:buChar char="•"/>
              </a:pPr>
              <a:r>
                <a:rPr lang="en-US" sz="1400" b="1" dirty="0" smtClean="0">
                  <a:solidFill>
                    <a:srgbClr val="00264A"/>
                  </a:solidFill>
                </a:rPr>
                <a:t>Less manual work</a:t>
              </a:r>
              <a:r>
                <a:rPr lang="en-US" sz="1400" dirty="0" smtClean="0">
                  <a:solidFill>
                    <a:srgbClr val="00264A"/>
                  </a:solidFill>
                </a:rPr>
                <a:t> in all phases due to increased automation</a:t>
              </a:r>
            </a:p>
            <a:p>
              <a:pPr marL="192088" lvl="2" indent="-188913">
                <a:spcBef>
                  <a:spcPct val="20000"/>
                </a:spcBef>
                <a:buFontTx/>
                <a:buChar char="•"/>
              </a:pPr>
              <a:r>
                <a:rPr lang="en-US" sz="1400" b="1" dirty="0" smtClean="0">
                  <a:solidFill>
                    <a:srgbClr val="00264A"/>
                  </a:solidFill>
                </a:rPr>
                <a:t>Lower infrastructure costs</a:t>
              </a:r>
              <a:r>
                <a:rPr lang="en-US" sz="1400" dirty="0" smtClean="0">
                  <a:solidFill>
                    <a:srgbClr val="00264A"/>
                  </a:solidFill>
                </a:rPr>
                <a:t> due to dynamic, scalable capacity and resource scaling</a:t>
              </a:r>
            </a:p>
            <a:p>
              <a:pPr marL="192088" lvl="2" indent="-188913">
                <a:spcBef>
                  <a:spcPct val="20000"/>
                </a:spcBef>
                <a:buFontTx/>
                <a:buChar char="•"/>
              </a:pPr>
              <a:r>
                <a:rPr lang="en-US" sz="1400" b="1" dirty="0" smtClean="0">
                  <a:solidFill>
                    <a:srgbClr val="00264A"/>
                  </a:solidFill>
                </a:rPr>
                <a:t>Lower license costs</a:t>
              </a:r>
              <a:r>
                <a:rPr lang="en-US" sz="1400" dirty="0" smtClean="0">
                  <a:solidFill>
                    <a:srgbClr val="00264A"/>
                  </a:solidFill>
                </a:rPr>
                <a:t> due to use of </a:t>
              </a:r>
              <a:r>
                <a:rPr lang="en-US" sz="1400" dirty="0" err="1" smtClean="0">
                  <a:solidFill>
                    <a:srgbClr val="00264A"/>
                  </a:solidFill>
                </a:rPr>
                <a:t>SaaS</a:t>
              </a:r>
              <a:r>
                <a:rPr lang="en-US" sz="1400" dirty="0" smtClean="0">
                  <a:solidFill>
                    <a:srgbClr val="00264A"/>
                  </a:solidFill>
                </a:rPr>
                <a:t> and Open Source Software tools</a:t>
              </a:r>
            </a:p>
            <a:p>
              <a:pPr marL="192088" lvl="2" indent="-188913">
                <a:spcBef>
                  <a:spcPct val="20000"/>
                </a:spcBef>
                <a:buFontTx/>
                <a:buChar char="•"/>
              </a:pPr>
              <a:r>
                <a:rPr lang="en-US" sz="1400" b="1" dirty="0" smtClean="0">
                  <a:solidFill>
                    <a:srgbClr val="00264A"/>
                  </a:solidFill>
                </a:rPr>
                <a:t>Less effort spent on wasteful deliveries</a:t>
              </a:r>
              <a:r>
                <a:rPr lang="en-US" sz="1400" dirty="0" smtClean="0">
                  <a:solidFill>
                    <a:srgbClr val="00264A"/>
                  </a:solidFill>
                </a:rPr>
                <a:t> due to stable and predictable releases.</a:t>
              </a:r>
            </a:p>
          </p:txBody>
        </p:sp>
      </p:grpSp>
      <p:sp>
        <p:nvSpPr>
          <p:cNvPr id="12" name="Rectangle 11"/>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587" y="1588"/>
          <a:ext cx="1587" cy="1587"/>
        </p:xfrm>
        <a:graphic>
          <a:graphicData uri="http://schemas.openxmlformats.org/presentationml/2006/ole">
            <p:oleObj spid="_x0000_s311298" name="think-cell Slide" r:id="rId4" imgW="270" imgH="270" progId="">
              <p:embed/>
            </p:oleObj>
          </a:graphicData>
        </a:graphic>
      </p:graphicFrame>
      <p:sp>
        <p:nvSpPr>
          <p:cNvPr id="8" name="Rounded Rectangle 7"/>
          <p:cNvSpPr/>
          <p:nvPr/>
        </p:nvSpPr>
        <p:spPr>
          <a:xfrm>
            <a:off x="3082636" y="1834482"/>
            <a:ext cx="4307868"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Roadmap principles</a:t>
            </a:r>
          </a:p>
          <a:p>
            <a:r>
              <a:rPr lang="en-US" dirty="0" smtClean="0"/>
              <a:t>Analyst voice and references</a:t>
            </a:r>
          </a:p>
        </p:txBody>
      </p:sp>
      <p:sp>
        <p:nvSpPr>
          <p:cNvPr id="7" name="Rectangle 6"/>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Isosceles Triangle 36"/>
          <p:cNvSpPr/>
          <p:nvPr/>
        </p:nvSpPr>
        <p:spPr>
          <a:xfrm flipH="1" flipV="1">
            <a:off x="619123" y="3607455"/>
            <a:ext cx="8429625" cy="70957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fi-FI" sz="2800" dirty="0" err="1" smtClean="0"/>
              <a:t>We</a:t>
            </a:r>
            <a:r>
              <a:rPr lang="fi-FI" sz="2800" dirty="0" smtClean="0"/>
              <a:t> </a:t>
            </a:r>
            <a:r>
              <a:rPr lang="fi-FI" sz="2800" dirty="0" err="1" smtClean="0"/>
              <a:t>will</a:t>
            </a:r>
            <a:r>
              <a:rPr lang="fi-FI" sz="2800" dirty="0" smtClean="0"/>
              <a:t> </a:t>
            </a:r>
            <a:r>
              <a:rPr lang="fi-FI" sz="2800" dirty="0" err="1" smtClean="0"/>
              <a:t>create</a:t>
            </a:r>
            <a:r>
              <a:rPr lang="fi-FI" sz="2800" dirty="0" smtClean="0"/>
              <a:t> </a:t>
            </a:r>
            <a:r>
              <a:rPr lang="fi-FI" sz="2800" dirty="0" err="1" smtClean="0"/>
              <a:t>one</a:t>
            </a:r>
            <a:r>
              <a:rPr lang="fi-FI" sz="2800" dirty="0" smtClean="0"/>
              <a:t> </a:t>
            </a:r>
            <a:r>
              <a:rPr lang="fi-FI" sz="2800" dirty="0" err="1" smtClean="0"/>
              <a:t>continuous</a:t>
            </a:r>
            <a:r>
              <a:rPr lang="fi-FI" sz="2800" dirty="0" smtClean="0"/>
              <a:t> </a:t>
            </a:r>
            <a:r>
              <a:rPr lang="fi-FI" sz="2800" dirty="0" err="1" smtClean="0"/>
              <a:t>deployment</a:t>
            </a:r>
            <a:r>
              <a:rPr lang="fi-FI" sz="2800" dirty="0" smtClean="0"/>
              <a:t> </a:t>
            </a:r>
            <a:r>
              <a:rPr lang="fi-FI" sz="2800" dirty="0" err="1" smtClean="0"/>
              <a:t>pipeline</a:t>
            </a:r>
            <a:r>
              <a:rPr lang="fi-FI" sz="2800" dirty="0" smtClean="0"/>
              <a:t> </a:t>
            </a:r>
            <a:endParaRPr lang="fi-FI" sz="2800" dirty="0"/>
          </a:p>
        </p:txBody>
      </p:sp>
      <p:sp>
        <p:nvSpPr>
          <p:cNvPr id="64" name="ZoneTexte 57"/>
          <p:cNvSpPr txBox="1"/>
          <p:nvPr/>
        </p:nvSpPr>
        <p:spPr>
          <a:xfrm>
            <a:off x="437416" y="1788222"/>
            <a:ext cx="631455"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Now</a:t>
            </a:r>
          </a:p>
        </p:txBody>
      </p:sp>
      <p:sp>
        <p:nvSpPr>
          <p:cNvPr id="59" name="Rounded Rectangle 58"/>
          <p:cNvSpPr/>
          <p:nvPr/>
        </p:nvSpPr>
        <p:spPr>
          <a:xfrm>
            <a:off x="763928" y="275582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Development</a:t>
            </a:r>
          </a:p>
        </p:txBody>
      </p:sp>
      <p:sp>
        <p:nvSpPr>
          <p:cNvPr id="45" name="Rounded Rectangle 44"/>
          <p:cNvSpPr/>
          <p:nvPr/>
        </p:nvSpPr>
        <p:spPr>
          <a:xfrm>
            <a:off x="437416" y="2143591"/>
            <a:ext cx="2039136"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4" name="Group 83"/>
          <p:cNvGrpSpPr/>
          <p:nvPr/>
        </p:nvGrpSpPr>
        <p:grpSpPr>
          <a:xfrm>
            <a:off x="2550238" y="2143591"/>
            <a:ext cx="2302366" cy="1282166"/>
            <a:chOff x="2476552" y="2143591"/>
            <a:chExt cx="2302366" cy="1282166"/>
          </a:xfrm>
        </p:grpSpPr>
        <p:sp>
          <p:nvSpPr>
            <p:cNvPr id="40" name="Rounded Rectangle 39"/>
            <p:cNvSpPr/>
            <p:nvPr/>
          </p:nvSpPr>
          <p:spPr>
            <a:xfrm>
              <a:off x="2476552" y="2143591"/>
              <a:ext cx="2302366"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5" name="Group 82"/>
            <p:cNvGrpSpPr/>
            <p:nvPr/>
          </p:nvGrpSpPr>
          <p:grpSpPr>
            <a:xfrm>
              <a:off x="2511765" y="2202685"/>
              <a:ext cx="2094872" cy="1150115"/>
              <a:chOff x="2511765" y="2202685"/>
              <a:chExt cx="2094872" cy="1150115"/>
            </a:xfrm>
          </p:grpSpPr>
          <p:grpSp>
            <p:nvGrpSpPr>
              <p:cNvPr id="6" name="Group 52"/>
              <p:cNvGrpSpPr/>
              <p:nvPr/>
            </p:nvGrpSpPr>
            <p:grpSpPr>
              <a:xfrm>
                <a:off x="2511765" y="2249876"/>
                <a:ext cx="613410" cy="1090953"/>
                <a:chOff x="7136492" y="3911604"/>
                <a:chExt cx="613410" cy="1090953"/>
              </a:xfrm>
            </p:grpSpPr>
            <p:pic>
              <p:nvPicPr>
                <p:cNvPr id="54"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55"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70" name="Oval 69"/>
              <p:cNvSpPr/>
              <p:nvPr/>
            </p:nvSpPr>
            <p:spPr>
              <a:xfrm>
                <a:off x="3197595" y="2202685"/>
                <a:ext cx="1025238" cy="489715"/>
              </a:xfrm>
              <a:prstGeom prst="ellipse">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900" b="1" i="1" dirty="0" smtClean="0">
                    <a:solidFill>
                      <a:schemeClr val="tx2">
                        <a:lumMod val="50000"/>
                      </a:schemeClr>
                    </a:solidFill>
                  </a:rPr>
                  <a:t>570 </a:t>
                </a:r>
                <a:r>
                  <a:rPr lang="fi-FI" sz="900" dirty="0" err="1" smtClean="0">
                    <a:solidFill>
                      <a:schemeClr val="tx2">
                        <a:lumMod val="50000"/>
                      </a:schemeClr>
                    </a:solidFill>
                  </a:rPr>
                  <a:t>deployments</a:t>
                </a:r>
                <a:r>
                  <a:rPr lang="fi-FI" sz="900" dirty="0" smtClean="0">
                    <a:solidFill>
                      <a:schemeClr val="tx2">
                        <a:lumMod val="50000"/>
                      </a:schemeClr>
                    </a:solidFill>
                  </a:rPr>
                  <a:t> in 2014!</a:t>
                </a:r>
                <a:endParaRPr lang="fi-FI" sz="900" dirty="0" err="1" smtClean="0">
                  <a:solidFill>
                    <a:schemeClr val="tx2">
                      <a:lumMod val="50000"/>
                    </a:schemeClr>
                  </a:solidFill>
                </a:endParaRPr>
              </a:p>
            </p:txBody>
          </p:sp>
          <p:grpSp>
            <p:nvGrpSpPr>
              <p:cNvPr id="7" name="Group 81"/>
              <p:cNvGrpSpPr/>
              <p:nvPr/>
            </p:nvGrpSpPr>
            <p:grpSpPr>
              <a:xfrm>
                <a:off x="3200400" y="2743200"/>
                <a:ext cx="1406237" cy="609600"/>
                <a:chOff x="3200400" y="2743200"/>
                <a:chExt cx="1406237" cy="609600"/>
              </a:xfrm>
            </p:grpSpPr>
            <p:sp>
              <p:nvSpPr>
                <p:cNvPr id="69" name="Rectangle 68"/>
                <p:cNvSpPr/>
                <p:nvPr/>
              </p:nvSpPr>
              <p:spPr>
                <a:xfrm>
                  <a:off x="3200400" y="2743200"/>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47" name="Rectangle 46"/>
                <p:cNvSpPr/>
                <p:nvPr/>
              </p:nvSpPr>
              <p:spPr>
                <a:xfrm>
                  <a:off x="3327400" y="2858353"/>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50" name="Rectangle 49"/>
                <p:cNvSpPr/>
                <p:nvPr/>
              </p:nvSpPr>
              <p:spPr>
                <a:xfrm>
                  <a:off x="3454400" y="2973506"/>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53" name="Rectangle 52"/>
                <p:cNvSpPr/>
                <p:nvPr/>
              </p:nvSpPr>
              <p:spPr>
                <a:xfrm>
                  <a:off x="3581400" y="3088658"/>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grpSp>
        </p:grpSp>
      </p:grpSp>
      <p:grpSp>
        <p:nvGrpSpPr>
          <p:cNvPr id="8" name="Group 64"/>
          <p:cNvGrpSpPr/>
          <p:nvPr/>
        </p:nvGrpSpPr>
        <p:grpSpPr>
          <a:xfrm>
            <a:off x="7239000" y="2143591"/>
            <a:ext cx="2239023" cy="1282166"/>
            <a:chOff x="7054393" y="2143591"/>
            <a:chExt cx="2239023" cy="1282166"/>
          </a:xfrm>
        </p:grpSpPr>
        <p:grpSp>
          <p:nvGrpSpPr>
            <p:cNvPr id="9" name="Group 46"/>
            <p:cNvGrpSpPr/>
            <p:nvPr/>
          </p:nvGrpSpPr>
          <p:grpSpPr>
            <a:xfrm>
              <a:off x="7089956" y="2249876"/>
              <a:ext cx="613410" cy="1090953"/>
              <a:chOff x="7136492" y="3911604"/>
              <a:chExt cx="613410" cy="1090953"/>
            </a:xfrm>
          </p:grpSpPr>
          <p:pic>
            <p:nvPicPr>
              <p:cNvPr id="48"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49"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44" name="Rounded Rectangle 43"/>
            <p:cNvSpPr/>
            <p:nvPr/>
          </p:nvSpPr>
          <p:spPr>
            <a:xfrm>
              <a:off x="7054393" y="2143591"/>
              <a:ext cx="2239023"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57" name="Rounded Rectangle 56"/>
            <p:cNvSpPr/>
            <p:nvPr/>
          </p:nvSpPr>
          <p:spPr>
            <a:xfrm>
              <a:off x="7779708" y="27597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Operations</a:t>
              </a:r>
              <a:endParaRPr lang="fi-FI" sz="1400" b="1" dirty="0" smtClean="0">
                <a:solidFill>
                  <a:schemeClr val="bg1"/>
                </a:solidFill>
              </a:endParaRPr>
            </a:p>
          </p:txBody>
        </p:sp>
      </p:grpSp>
      <p:grpSp>
        <p:nvGrpSpPr>
          <p:cNvPr id="10" name="Group 74"/>
          <p:cNvGrpSpPr/>
          <p:nvPr/>
        </p:nvGrpSpPr>
        <p:grpSpPr>
          <a:xfrm>
            <a:off x="4926290" y="2143591"/>
            <a:ext cx="2239023" cy="1282166"/>
            <a:chOff x="7054393" y="2143591"/>
            <a:chExt cx="2239023" cy="1282166"/>
          </a:xfrm>
        </p:grpSpPr>
        <p:grpSp>
          <p:nvGrpSpPr>
            <p:cNvPr id="12" name="Group 46"/>
            <p:cNvGrpSpPr/>
            <p:nvPr/>
          </p:nvGrpSpPr>
          <p:grpSpPr>
            <a:xfrm>
              <a:off x="7089956" y="2249876"/>
              <a:ext cx="613410" cy="1090953"/>
              <a:chOff x="7136492" y="3911604"/>
              <a:chExt cx="613410" cy="1090953"/>
            </a:xfrm>
          </p:grpSpPr>
          <p:pic>
            <p:nvPicPr>
              <p:cNvPr id="79"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80"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77" name="Rounded Rectangle 76"/>
            <p:cNvSpPr/>
            <p:nvPr/>
          </p:nvSpPr>
          <p:spPr>
            <a:xfrm>
              <a:off x="7054393" y="2143591"/>
              <a:ext cx="2239023"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78" name="Rounded Rectangle 77"/>
            <p:cNvSpPr/>
            <p:nvPr/>
          </p:nvSpPr>
          <p:spPr>
            <a:xfrm>
              <a:off x="7779708" y="27597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grpSp>
      <p:grpSp>
        <p:nvGrpSpPr>
          <p:cNvPr id="13" name="Group 45"/>
          <p:cNvGrpSpPr/>
          <p:nvPr/>
        </p:nvGrpSpPr>
        <p:grpSpPr>
          <a:xfrm>
            <a:off x="437416" y="4161963"/>
            <a:ext cx="9040607" cy="1629237"/>
            <a:chOff x="437416" y="4161963"/>
            <a:chExt cx="9040607" cy="1629237"/>
          </a:xfrm>
        </p:grpSpPr>
        <p:sp>
          <p:nvSpPr>
            <p:cNvPr id="41" name="Rounded Rectangle 40"/>
            <p:cNvSpPr/>
            <p:nvPr/>
          </p:nvSpPr>
          <p:spPr>
            <a:xfrm>
              <a:off x="5103209" y="5123247"/>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42" name="Rounded Rectangle 41"/>
            <p:cNvSpPr/>
            <p:nvPr/>
          </p:nvSpPr>
          <p:spPr>
            <a:xfrm>
              <a:off x="7856802" y="51212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sp>
          <p:nvSpPr>
            <p:cNvPr id="11" name="ZoneTexte 58"/>
            <p:cNvSpPr txBox="1"/>
            <p:nvPr>
              <p:custDataLst>
                <p:tags r:id="rId1"/>
              </p:custDataLst>
            </p:nvPr>
          </p:nvSpPr>
          <p:spPr>
            <a:xfrm>
              <a:off x="437416" y="4161963"/>
              <a:ext cx="3670018"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fontAlgn="auto">
                <a:spcBef>
                  <a:spcPts val="0"/>
                </a:spcBef>
                <a:spcAft>
                  <a:spcPts val="0"/>
                </a:spcAft>
              </a:pPr>
              <a:r>
                <a:rPr lang="en-US" b="1" dirty="0" smtClean="0">
                  <a:solidFill>
                    <a:schemeClr val="tx1"/>
                  </a:solidFill>
                  <a:latin typeface="Calibri"/>
                </a:rPr>
                <a:t>Continuous d</a:t>
              </a:r>
              <a:r>
                <a:rPr lang="en-US" b="1" dirty="0" smtClean="0">
                  <a:solidFill>
                    <a:schemeClr val="tx1"/>
                  </a:solidFill>
                  <a:latin typeface="Calibri"/>
                  <a:cs typeface="+mn-cs"/>
                </a:rPr>
                <a:t>eployment pipeline</a:t>
              </a:r>
            </a:p>
          </p:txBody>
        </p:sp>
        <p:pic>
          <p:nvPicPr>
            <p:cNvPr id="21" name="Picture 8"/>
            <p:cNvPicPr>
              <a:picLocks noChangeAspect="1" noChangeArrowheads="1"/>
            </p:cNvPicPr>
            <p:nvPr/>
          </p:nvPicPr>
          <p:blipFill>
            <a:blip r:embed="rId6" cstate="print"/>
            <a:srcRect/>
            <a:stretch>
              <a:fillRect/>
            </a:stretch>
          </p:blipFill>
          <p:spPr bwMode="auto">
            <a:xfrm>
              <a:off x="4107434" y="5021611"/>
              <a:ext cx="624069" cy="576064"/>
            </a:xfrm>
            <a:prstGeom prst="rect">
              <a:avLst/>
            </a:prstGeom>
            <a:noFill/>
            <a:ln w="9525">
              <a:noFill/>
              <a:miter lim="800000"/>
              <a:headEnd/>
              <a:tailEnd/>
            </a:ln>
          </p:spPr>
        </p:pic>
        <p:pic>
          <p:nvPicPr>
            <p:cNvPr id="22" name="Picture 8"/>
            <p:cNvPicPr>
              <a:picLocks noChangeAspect="1" noChangeArrowheads="1"/>
            </p:cNvPicPr>
            <p:nvPr/>
          </p:nvPicPr>
          <p:blipFill>
            <a:blip r:embed="rId6" cstate="print"/>
            <a:srcRect/>
            <a:stretch>
              <a:fillRect/>
            </a:stretch>
          </p:blipFill>
          <p:spPr bwMode="auto">
            <a:xfrm>
              <a:off x="6861028" y="5021611"/>
              <a:ext cx="624069" cy="576064"/>
            </a:xfrm>
            <a:prstGeom prst="rect">
              <a:avLst/>
            </a:prstGeom>
            <a:noFill/>
            <a:ln w="9525">
              <a:noFill/>
              <a:miter lim="800000"/>
              <a:headEnd/>
              <a:tailEnd/>
            </a:ln>
          </p:spPr>
        </p:pic>
        <p:sp>
          <p:nvSpPr>
            <p:cNvPr id="62" name="Rounded Rectangle 61"/>
            <p:cNvSpPr/>
            <p:nvPr/>
          </p:nvSpPr>
          <p:spPr>
            <a:xfrm>
              <a:off x="437610" y="4570649"/>
              <a:ext cx="9040413" cy="122055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pic>
          <p:nvPicPr>
            <p:cNvPr id="39" name="Picture 38"/>
            <p:cNvPicPr>
              <a:picLocks noChangeAspect="1" noChangeArrowheads="1"/>
            </p:cNvPicPr>
            <p:nvPr/>
          </p:nvPicPr>
          <p:blipFill>
            <a:blip r:embed="rId7" cstate="print"/>
            <a:srcRect r="59322"/>
            <a:stretch>
              <a:fillRect/>
            </a:stretch>
          </p:blipFill>
          <p:spPr bwMode="auto">
            <a:xfrm>
              <a:off x="763928" y="4615030"/>
              <a:ext cx="2971800" cy="1136717"/>
            </a:xfrm>
            <a:prstGeom prst="rect">
              <a:avLst/>
            </a:prstGeom>
            <a:noFill/>
            <a:ln w="9525" cap="flat" cmpd="sng" algn="ctr">
              <a:solidFill>
                <a:schemeClr val="bg1"/>
              </a:solidFill>
              <a:prstDash val="solid"/>
              <a:miter lim="800000"/>
              <a:headEnd type="none" w="med" len="med"/>
              <a:tailEnd type="none" w="med" len="med"/>
            </a:ln>
          </p:spPr>
        </p:pic>
      </p:grpSp>
      <p:sp>
        <p:nvSpPr>
          <p:cNvPr id="43" name="Rectangle 42"/>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Capgemini’s</a:t>
            </a:r>
            <a:r>
              <a:rPr lang="en-US" sz="2800" dirty="0" smtClean="0"/>
              <a:t> integrated solution optimizes the time-to-market and enables constant flow of value</a:t>
            </a:r>
            <a:endParaRPr lang="fi-FI" sz="2800" dirty="0"/>
          </a:p>
        </p:txBody>
      </p:sp>
      <p:grpSp>
        <p:nvGrpSpPr>
          <p:cNvPr id="223" name="Group 222"/>
          <p:cNvGrpSpPr/>
          <p:nvPr/>
        </p:nvGrpSpPr>
        <p:grpSpPr>
          <a:xfrm>
            <a:off x="223284" y="1416543"/>
            <a:ext cx="9441711" cy="4860000"/>
            <a:chOff x="223284" y="1416543"/>
            <a:chExt cx="9441711" cy="486000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6" name="Rounded Rectangle 85"/>
            <p:cNvSpPr/>
            <p:nvPr/>
          </p:nvSpPr>
          <p:spPr>
            <a:xfrm>
              <a:off x="6261280" y="2205692"/>
              <a:ext cx="1908000" cy="342000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fi-FI" sz="2400" dirty="0" err="1" smtClean="0">
                <a:solidFill>
                  <a:schemeClr val="bg1"/>
                </a:solidFill>
              </a:endParaRPr>
            </a:p>
          </p:txBody>
        </p:sp>
        <p:grpSp>
          <p:nvGrpSpPr>
            <p:cNvPr id="3" name="Groupe 664"/>
            <p:cNvGrpSpPr>
              <a:grpSpLocks noChangeAspect="1"/>
            </p:cNvGrpSpPr>
            <p:nvPr/>
          </p:nvGrpSpPr>
          <p:grpSpPr>
            <a:xfrm>
              <a:off x="786405" y="2821010"/>
              <a:ext cx="1346690" cy="943555"/>
              <a:chOff x="3729037" y="2759053"/>
              <a:chExt cx="498473" cy="349252"/>
            </a:xfrm>
          </p:grpSpPr>
          <p:sp>
            <p:nvSpPr>
              <p:cNvPr id="5" name="Freeform 228"/>
              <p:cNvSpPr>
                <a:spLocks/>
              </p:cNvSpPr>
              <p:nvPr/>
            </p:nvSpPr>
            <p:spPr bwMode="auto">
              <a:xfrm>
                <a:off x="3795712" y="2759053"/>
                <a:ext cx="119063" cy="69849"/>
              </a:xfrm>
              <a:custGeom>
                <a:avLst/>
                <a:gdLst/>
                <a:ahLst/>
                <a:cxnLst>
                  <a:cxn ang="0">
                    <a:pos x="0" y="36"/>
                  </a:cxn>
                  <a:cxn ang="0">
                    <a:pos x="61" y="7"/>
                  </a:cxn>
                </a:cxnLst>
                <a:rect l="0" t="0" r="r" b="b"/>
                <a:pathLst>
                  <a:path w="61" h="36">
                    <a:moveTo>
                      <a:pt x="0" y="36"/>
                    </a:moveTo>
                    <a:cubicBezTo>
                      <a:pt x="0" y="36"/>
                      <a:pt x="18" y="0"/>
                      <a:pt x="61" y="7"/>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6" name="Freeform 229"/>
              <p:cNvSpPr>
                <a:spLocks/>
              </p:cNvSpPr>
              <p:nvPr/>
            </p:nvSpPr>
            <p:spPr bwMode="auto">
              <a:xfrm>
                <a:off x="3784600" y="2816203"/>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 name="Freeform 230"/>
              <p:cNvSpPr>
                <a:spLocks/>
              </p:cNvSpPr>
              <p:nvPr/>
            </p:nvSpPr>
            <p:spPr bwMode="auto">
              <a:xfrm>
                <a:off x="3784600" y="2816203"/>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 name="Freeform 231"/>
              <p:cNvSpPr>
                <a:spLocks/>
              </p:cNvSpPr>
              <p:nvPr/>
            </p:nvSpPr>
            <p:spPr bwMode="auto">
              <a:xfrm>
                <a:off x="3906837" y="2759054"/>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 name="Freeform 232"/>
              <p:cNvSpPr>
                <a:spLocks/>
              </p:cNvSpPr>
              <p:nvPr/>
            </p:nvSpPr>
            <p:spPr bwMode="auto">
              <a:xfrm>
                <a:off x="3906837" y="275905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 name="Freeform 233"/>
              <p:cNvSpPr>
                <a:spLocks/>
              </p:cNvSpPr>
              <p:nvPr/>
            </p:nvSpPr>
            <p:spPr bwMode="auto">
              <a:xfrm>
                <a:off x="4051299" y="2857479"/>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1" name="Freeform 234"/>
              <p:cNvSpPr>
                <a:spLocks/>
              </p:cNvSpPr>
              <p:nvPr/>
            </p:nvSpPr>
            <p:spPr bwMode="auto">
              <a:xfrm>
                <a:off x="4106861" y="2852717"/>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 name="Freeform 235"/>
              <p:cNvSpPr>
                <a:spLocks/>
              </p:cNvSpPr>
              <p:nvPr/>
            </p:nvSpPr>
            <p:spPr bwMode="auto">
              <a:xfrm>
                <a:off x="4106861" y="2852717"/>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236"/>
              <p:cNvSpPr>
                <a:spLocks/>
              </p:cNvSpPr>
              <p:nvPr/>
            </p:nvSpPr>
            <p:spPr bwMode="auto">
              <a:xfrm>
                <a:off x="4040186" y="2917804"/>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237"/>
              <p:cNvSpPr>
                <a:spLocks/>
              </p:cNvSpPr>
              <p:nvPr/>
            </p:nvSpPr>
            <p:spPr bwMode="auto">
              <a:xfrm>
                <a:off x="4040186" y="2917804"/>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238"/>
              <p:cNvSpPr>
                <a:spLocks/>
              </p:cNvSpPr>
              <p:nvPr/>
            </p:nvSpPr>
            <p:spPr bwMode="auto">
              <a:xfrm>
                <a:off x="3941761" y="2897167"/>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Freeform 239"/>
              <p:cNvSpPr>
                <a:spLocks/>
              </p:cNvSpPr>
              <p:nvPr/>
            </p:nvSpPr>
            <p:spPr bwMode="auto">
              <a:xfrm>
                <a:off x="4005262" y="2928917"/>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240"/>
              <p:cNvSpPr>
                <a:spLocks/>
              </p:cNvSpPr>
              <p:nvPr/>
            </p:nvSpPr>
            <p:spPr bwMode="auto">
              <a:xfrm>
                <a:off x="4005262" y="2928917"/>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241"/>
              <p:cNvSpPr>
                <a:spLocks/>
              </p:cNvSpPr>
              <p:nvPr/>
            </p:nvSpPr>
            <p:spPr bwMode="auto">
              <a:xfrm>
                <a:off x="3929062" y="2932092"/>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Freeform 242"/>
              <p:cNvSpPr>
                <a:spLocks/>
              </p:cNvSpPr>
              <p:nvPr/>
            </p:nvSpPr>
            <p:spPr bwMode="auto">
              <a:xfrm>
                <a:off x="3929062" y="2932092"/>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Freeform 243"/>
              <p:cNvSpPr>
                <a:spLocks/>
              </p:cNvSpPr>
              <p:nvPr/>
            </p:nvSpPr>
            <p:spPr bwMode="auto">
              <a:xfrm>
                <a:off x="3752850" y="2928917"/>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244"/>
              <p:cNvSpPr>
                <a:spLocks/>
              </p:cNvSpPr>
              <p:nvPr/>
            </p:nvSpPr>
            <p:spPr bwMode="auto">
              <a:xfrm>
                <a:off x="3729037" y="2928917"/>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 name="Oval 245"/>
              <p:cNvSpPr>
                <a:spLocks noChangeArrowheads="1"/>
              </p:cNvSpPr>
              <p:nvPr/>
            </p:nvSpPr>
            <p:spPr bwMode="auto">
              <a:xfrm>
                <a:off x="3756024" y="2859067"/>
                <a:ext cx="61913" cy="76200"/>
              </a:xfrm>
              <a:prstGeom prst="ellipse">
                <a:avLst/>
              </a:pr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 name="Freeform 246"/>
              <p:cNvSpPr>
                <a:spLocks/>
              </p:cNvSpPr>
              <p:nvPr/>
            </p:nvSpPr>
            <p:spPr bwMode="auto">
              <a:xfrm>
                <a:off x="3944936" y="2828904"/>
                <a:ext cx="88900" cy="74612"/>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247"/>
              <p:cNvSpPr>
                <a:spLocks/>
              </p:cNvSpPr>
              <p:nvPr/>
            </p:nvSpPr>
            <p:spPr bwMode="auto">
              <a:xfrm>
                <a:off x="3922711" y="2828904"/>
                <a:ext cx="36513" cy="74612"/>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248"/>
              <p:cNvSpPr>
                <a:spLocks/>
              </p:cNvSpPr>
              <p:nvPr/>
            </p:nvSpPr>
            <p:spPr bwMode="auto">
              <a:xfrm>
                <a:off x="3949699" y="2759056"/>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249"/>
              <p:cNvSpPr>
                <a:spLocks/>
              </p:cNvSpPr>
              <p:nvPr/>
            </p:nvSpPr>
            <p:spPr bwMode="auto">
              <a:xfrm>
                <a:off x="4138610" y="2928918"/>
                <a:ext cx="88900" cy="79374"/>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250"/>
              <p:cNvSpPr>
                <a:spLocks/>
              </p:cNvSpPr>
              <p:nvPr/>
            </p:nvSpPr>
            <p:spPr bwMode="auto">
              <a:xfrm>
                <a:off x="4116385" y="293209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Freeform 251"/>
              <p:cNvSpPr>
                <a:spLocks/>
              </p:cNvSpPr>
              <p:nvPr/>
            </p:nvSpPr>
            <p:spPr bwMode="auto">
              <a:xfrm>
                <a:off x="4141785" y="2859068"/>
                <a:ext cx="61913" cy="79374"/>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Freeform 252"/>
              <p:cNvSpPr>
                <a:spLocks/>
              </p:cNvSpPr>
              <p:nvPr/>
            </p:nvSpPr>
            <p:spPr bwMode="auto">
              <a:xfrm>
                <a:off x="4021135" y="3028929"/>
                <a:ext cx="88900" cy="74612"/>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253"/>
              <p:cNvSpPr>
                <a:spLocks/>
              </p:cNvSpPr>
              <p:nvPr/>
            </p:nvSpPr>
            <p:spPr bwMode="auto">
              <a:xfrm>
                <a:off x="3997323" y="3028929"/>
                <a:ext cx="36513" cy="74612"/>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 name="Freeform 254"/>
              <p:cNvSpPr>
                <a:spLocks/>
              </p:cNvSpPr>
              <p:nvPr/>
            </p:nvSpPr>
            <p:spPr bwMode="auto">
              <a:xfrm>
                <a:off x="4022723" y="2960667"/>
                <a:ext cx="60325" cy="73024"/>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 name="Freeform 255"/>
              <p:cNvSpPr>
                <a:spLocks/>
              </p:cNvSpPr>
              <p:nvPr/>
            </p:nvSpPr>
            <p:spPr bwMode="auto">
              <a:xfrm>
                <a:off x="3871910" y="3032104"/>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 name="Freeform 256"/>
              <p:cNvSpPr>
                <a:spLocks/>
              </p:cNvSpPr>
              <p:nvPr/>
            </p:nvSpPr>
            <p:spPr bwMode="auto">
              <a:xfrm>
                <a:off x="3846511" y="303210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 name="Freeform 257"/>
              <p:cNvSpPr>
                <a:spLocks/>
              </p:cNvSpPr>
              <p:nvPr/>
            </p:nvSpPr>
            <p:spPr bwMode="auto">
              <a:xfrm>
                <a:off x="3873499" y="2962256"/>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5" name="Freeform 258"/>
              <p:cNvSpPr>
                <a:spLocks/>
              </p:cNvSpPr>
              <p:nvPr/>
            </p:nvSpPr>
            <p:spPr bwMode="auto">
              <a:xfrm>
                <a:off x="4048124" y="2759057"/>
                <a:ext cx="114300" cy="69849"/>
              </a:xfrm>
              <a:custGeom>
                <a:avLst/>
                <a:gdLst/>
                <a:ahLst/>
                <a:cxnLst>
                  <a:cxn ang="0">
                    <a:pos x="59" y="36"/>
                  </a:cxn>
                  <a:cxn ang="0">
                    <a:pos x="0" y="7"/>
                  </a:cxn>
                </a:cxnLst>
                <a:rect l="0" t="0" r="r" b="b"/>
                <a:pathLst>
                  <a:path w="59" h="36">
                    <a:moveTo>
                      <a:pt x="59" y="36"/>
                    </a:moveTo>
                    <a:cubicBezTo>
                      <a:pt x="59" y="36"/>
                      <a:pt x="42" y="0"/>
                      <a:pt x="0" y="7"/>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6" name="Freeform 259"/>
              <p:cNvSpPr>
                <a:spLocks/>
              </p:cNvSpPr>
              <p:nvPr/>
            </p:nvSpPr>
            <p:spPr bwMode="auto">
              <a:xfrm>
                <a:off x="4151310" y="2816207"/>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0"/>
              <p:cNvSpPr>
                <a:spLocks/>
              </p:cNvSpPr>
              <p:nvPr/>
            </p:nvSpPr>
            <p:spPr bwMode="auto">
              <a:xfrm>
                <a:off x="4151312" y="2816207"/>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1"/>
              <p:cNvSpPr>
                <a:spLocks/>
              </p:cNvSpPr>
              <p:nvPr/>
            </p:nvSpPr>
            <p:spPr bwMode="auto">
              <a:xfrm>
                <a:off x="4027486" y="2759057"/>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2"/>
              <p:cNvSpPr>
                <a:spLocks/>
              </p:cNvSpPr>
              <p:nvPr/>
            </p:nvSpPr>
            <p:spPr bwMode="auto">
              <a:xfrm>
                <a:off x="4027489" y="2759057"/>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3"/>
              <p:cNvSpPr>
                <a:spLocks/>
              </p:cNvSpPr>
              <p:nvPr/>
            </p:nvSpPr>
            <p:spPr bwMode="auto">
              <a:xfrm>
                <a:off x="3843339" y="2857481"/>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1" name="Freeform 264"/>
              <p:cNvSpPr>
                <a:spLocks/>
              </p:cNvSpPr>
              <p:nvPr/>
            </p:nvSpPr>
            <p:spPr bwMode="auto">
              <a:xfrm>
                <a:off x="3822702" y="2852719"/>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2" name="Freeform 265"/>
              <p:cNvSpPr>
                <a:spLocks/>
              </p:cNvSpPr>
              <p:nvPr/>
            </p:nvSpPr>
            <p:spPr bwMode="auto">
              <a:xfrm>
                <a:off x="3822702" y="2852719"/>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3" name="Freeform 266"/>
              <p:cNvSpPr>
                <a:spLocks/>
              </p:cNvSpPr>
              <p:nvPr/>
            </p:nvSpPr>
            <p:spPr bwMode="auto">
              <a:xfrm>
                <a:off x="3889354" y="291780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4"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79" name="TextBox 78"/>
            <p:cNvSpPr txBox="1"/>
            <p:nvPr/>
          </p:nvSpPr>
          <p:spPr>
            <a:xfrm>
              <a:off x="585452" y="2275463"/>
              <a:ext cx="1783464" cy="276999"/>
            </a:xfrm>
            <a:prstGeom prst="rect">
              <a:avLst/>
            </a:prstGeom>
            <a:noFill/>
            <a:ln>
              <a:noFill/>
            </a:ln>
          </p:spPr>
          <p:txBody>
            <a:bodyPr wrap="square" rtlCol="0">
              <a:spAutoFit/>
            </a:bodyPr>
            <a:lstStyle/>
            <a:p>
              <a:pPr algn="ctr"/>
              <a:r>
                <a:rPr lang="en-GB" sz="1200" b="1" dirty="0" smtClean="0"/>
                <a:t>Agile Development</a:t>
              </a:r>
              <a:endParaRPr lang="en-GB" sz="1200" dirty="0" smtClean="0"/>
            </a:p>
          </p:txBody>
        </p:sp>
        <p:sp>
          <p:nvSpPr>
            <p:cNvPr id="88" name="TextBox 87"/>
            <p:cNvSpPr txBox="1"/>
            <p:nvPr/>
          </p:nvSpPr>
          <p:spPr>
            <a:xfrm>
              <a:off x="2179651" y="2275463"/>
              <a:ext cx="2422882" cy="276999"/>
            </a:xfrm>
            <a:prstGeom prst="rect">
              <a:avLst/>
            </a:prstGeom>
            <a:noFill/>
          </p:spPr>
          <p:txBody>
            <a:bodyPr wrap="square" rtlCol="0">
              <a:spAutoFit/>
            </a:bodyPr>
            <a:lstStyle/>
            <a:p>
              <a:pPr algn="ctr"/>
              <a:r>
                <a:rPr lang="en-GB" sz="1200" b="1" dirty="0" smtClean="0">
                  <a:solidFill>
                    <a:schemeClr val="accent6"/>
                  </a:solidFill>
                </a:rPr>
                <a:t>Continuous Integration</a:t>
              </a:r>
              <a:endParaRPr lang="en-GB" sz="1200" dirty="0" smtClean="0">
                <a:solidFill>
                  <a:schemeClr val="accent6"/>
                </a:solidFill>
              </a:endParaRPr>
            </a:p>
          </p:txBody>
        </p:sp>
        <p:grpSp>
          <p:nvGrpSpPr>
            <p:cNvPr id="4" name="Group 221"/>
            <p:cNvGrpSpPr/>
            <p:nvPr/>
          </p:nvGrpSpPr>
          <p:grpSpPr>
            <a:xfrm>
              <a:off x="6495206" y="2913560"/>
              <a:ext cx="1396131" cy="628736"/>
              <a:chOff x="6612169" y="2902927"/>
              <a:chExt cx="1396131" cy="628736"/>
            </a:xfrm>
          </p:grpSpPr>
          <p:sp>
            <p:nvSpPr>
              <p:cNvPr id="53" name="Freeform 716"/>
              <p:cNvSpPr>
                <a:spLocks noChangeAspect="1"/>
              </p:cNvSpPr>
              <p:nvPr/>
            </p:nvSpPr>
            <p:spPr bwMode="auto">
              <a:xfrm>
                <a:off x="6802046" y="2902927"/>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1" name="TextBox 140"/>
              <p:cNvSpPr txBox="1"/>
              <p:nvPr/>
            </p:nvSpPr>
            <p:spPr>
              <a:xfrm>
                <a:off x="6612169" y="3186188"/>
                <a:ext cx="1396131" cy="276999"/>
              </a:xfrm>
              <a:prstGeom prst="rect">
                <a:avLst/>
              </a:prstGeom>
              <a:noFill/>
            </p:spPr>
            <p:txBody>
              <a:bodyPr wrap="square" rtlCol="0">
                <a:spAutoFit/>
              </a:bodyPr>
              <a:lstStyle/>
              <a:p>
                <a:pPr algn="ctr"/>
                <a:r>
                  <a:rPr lang="en-GB" sz="1200" b="1" dirty="0" smtClean="0">
                    <a:solidFill>
                      <a:schemeClr val="bg1"/>
                    </a:solidFill>
                  </a:rPr>
                  <a:t>DEV </a:t>
                </a:r>
              </a:p>
            </p:txBody>
          </p:sp>
        </p:grpSp>
        <p:grpSp>
          <p:nvGrpSpPr>
            <p:cNvPr id="45" name="Group 236"/>
            <p:cNvGrpSpPr/>
            <p:nvPr/>
          </p:nvGrpSpPr>
          <p:grpSpPr>
            <a:xfrm>
              <a:off x="6495206" y="4695086"/>
              <a:ext cx="1396131" cy="628736"/>
              <a:chOff x="6612169" y="4684453"/>
              <a:chExt cx="1396131" cy="628736"/>
            </a:xfrm>
          </p:grpSpPr>
          <p:sp>
            <p:nvSpPr>
              <p:cNvPr id="106" name="Freeform 716"/>
              <p:cNvSpPr>
                <a:spLocks noChangeAspect="1"/>
              </p:cNvSpPr>
              <p:nvPr/>
            </p:nvSpPr>
            <p:spPr bwMode="auto">
              <a:xfrm>
                <a:off x="6802046" y="4684453"/>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2" name="TextBox 141"/>
              <p:cNvSpPr txBox="1"/>
              <p:nvPr/>
            </p:nvSpPr>
            <p:spPr>
              <a:xfrm>
                <a:off x="6612169" y="4963256"/>
                <a:ext cx="1396131" cy="276999"/>
              </a:xfrm>
              <a:prstGeom prst="rect">
                <a:avLst/>
              </a:prstGeom>
              <a:noFill/>
            </p:spPr>
            <p:txBody>
              <a:bodyPr wrap="square" rtlCol="0">
                <a:spAutoFit/>
              </a:bodyPr>
              <a:lstStyle/>
              <a:p>
                <a:pPr algn="ctr"/>
                <a:r>
                  <a:rPr lang="en-GB" sz="1200" b="1" dirty="0" smtClean="0">
                    <a:solidFill>
                      <a:schemeClr val="bg1"/>
                    </a:solidFill>
                  </a:rPr>
                  <a:t>PROD </a:t>
                </a:r>
              </a:p>
            </p:txBody>
          </p:sp>
        </p:grpSp>
        <p:grpSp>
          <p:nvGrpSpPr>
            <p:cNvPr id="46" name="Group 222"/>
            <p:cNvGrpSpPr/>
            <p:nvPr/>
          </p:nvGrpSpPr>
          <p:grpSpPr>
            <a:xfrm>
              <a:off x="6495206" y="3804323"/>
              <a:ext cx="1396131" cy="628736"/>
              <a:chOff x="6612169" y="3772424"/>
              <a:chExt cx="1396131" cy="628736"/>
            </a:xfrm>
          </p:grpSpPr>
          <p:sp>
            <p:nvSpPr>
              <p:cNvPr id="105" name="Freeform 716"/>
              <p:cNvSpPr>
                <a:spLocks noChangeAspect="1"/>
              </p:cNvSpPr>
              <p:nvPr/>
            </p:nvSpPr>
            <p:spPr bwMode="auto">
              <a:xfrm>
                <a:off x="6802046" y="3772424"/>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3" name="TextBox 142"/>
              <p:cNvSpPr txBox="1"/>
              <p:nvPr/>
            </p:nvSpPr>
            <p:spPr>
              <a:xfrm>
                <a:off x="6612169" y="4057028"/>
                <a:ext cx="1396131" cy="276999"/>
              </a:xfrm>
              <a:prstGeom prst="rect">
                <a:avLst/>
              </a:prstGeom>
              <a:noFill/>
            </p:spPr>
            <p:txBody>
              <a:bodyPr wrap="square" rtlCol="0">
                <a:spAutoFit/>
              </a:bodyPr>
              <a:lstStyle/>
              <a:p>
                <a:pPr algn="ctr"/>
                <a:r>
                  <a:rPr lang="en-GB" sz="1200" b="1" dirty="0" smtClean="0">
                    <a:solidFill>
                      <a:schemeClr val="bg1"/>
                    </a:solidFill>
                  </a:rPr>
                  <a:t>TEST </a:t>
                </a:r>
              </a:p>
            </p:txBody>
          </p:sp>
        </p:grpSp>
        <p:sp>
          <p:nvSpPr>
            <p:cNvPr id="144" name="TextBox 143"/>
            <p:cNvSpPr txBox="1"/>
            <p:nvPr/>
          </p:nvSpPr>
          <p:spPr>
            <a:xfrm>
              <a:off x="6104991" y="2275463"/>
              <a:ext cx="2176559" cy="276999"/>
            </a:xfrm>
            <a:prstGeom prst="rect">
              <a:avLst/>
            </a:prstGeom>
            <a:noFill/>
          </p:spPr>
          <p:txBody>
            <a:bodyPr wrap="square" rtlCol="0">
              <a:spAutoFit/>
            </a:bodyPr>
            <a:lstStyle/>
            <a:p>
              <a:pPr algn="ctr"/>
              <a:r>
                <a:rPr lang="en-GB" sz="1200" b="1" dirty="0" smtClean="0">
                  <a:solidFill>
                    <a:schemeClr val="bg1"/>
                  </a:solidFill>
                </a:rPr>
                <a:t>Dynamic Capacity</a:t>
              </a:r>
              <a:endParaRPr lang="en-GB" sz="1200" dirty="0" smtClean="0">
                <a:solidFill>
                  <a:schemeClr val="bg1"/>
                </a:solidFill>
              </a:endParaRPr>
            </a:p>
          </p:txBody>
        </p:sp>
        <p:sp>
          <p:nvSpPr>
            <p:cNvPr id="145" name="TextBox 144"/>
            <p:cNvSpPr txBox="1"/>
            <p:nvPr/>
          </p:nvSpPr>
          <p:spPr>
            <a:xfrm>
              <a:off x="8265332" y="3650656"/>
              <a:ext cx="1368551" cy="646331"/>
            </a:xfrm>
            <a:prstGeom prst="rect">
              <a:avLst/>
            </a:prstGeom>
            <a:noFill/>
          </p:spPr>
          <p:txBody>
            <a:bodyPr wrap="square" rtlCol="0">
              <a:spAutoFit/>
            </a:bodyPr>
            <a:lstStyle/>
            <a:p>
              <a:pPr algn="ctr"/>
              <a:r>
                <a:rPr lang="en-GB" sz="1200" b="1" dirty="0" smtClean="0"/>
                <a:t>Application Performance Monitoring</a:t>
              </a:r>
              <a:endParaRPr lang="en-GB" sz="1200" dirty="0" smtClean="0"/>
            </a:p>
          </p:txBody>
        </p:sp>
        <p:grpSp>
          <p:nvGrpSpPr>
            <p:cNvPr id="47" name="Group 207"/>
            <p:cNvGrpSpPr>
              <a:grpSpLocks noChangeAspect="1"/>
            </p:cNvGrpSpPr>
            <p:nvPr/>
          </p:nvGrpSpPr>
          <p:grpSpPr>
            <a:xfrm>
              <a:off x="8541481" y="2798525"/>
              <a:ext cx="816253" cy="518398"/>
              <a:chOff x="7964190" y="4931520"/>
              <a:chExt cx="1360420" cy="863996"/>
            </a:xfrm>
          </p:grpSpPr>
          <p:sp>
            <p:nvSpPr>
              <p:cNvPr id="146" name="Freeform 193"/>
              <p:cNvSpPr>
                <a:spLocks noChangeAspect="1"/>
              </p:cNvSpPr>
              <p:nvPr/>
            </p:nvSpPr>
            <p:spPr bwMode="auto">
              <a:xfrm>
                <a:off x="7964190" y="4946709"/>
                <a:ext cx="1360420" cy="848807"/>
              </a:xfrm>
              <a:custGeom>
                <a:avLst/>
                <a:gdLst/>
                <a:ahLst/>
                <a:cxnLst>
                  <a:cxn ang="0">
                    <a:pos x="234" y="130"/>
                  </a:cxn>
                  <a:cxn ang="0">
                    <a:pos x="234" y="130"/>
                  </a:cxn>
                  <a:cxn ang="0">
                    <a:pos x="231" y="136"/>
                  </a:cxn>
                  <a:cxn ang="0">
                    <a:pos x="229" y="141"/>
                  </a:cxn>
                  <a:cxn ang="0">
                    <a:pos x="224" y="145"/>
                  </a:cxn>
                  <a:cxn ang="0">
                    <a:pos x="217" y="146"/>
                  </a:cxn>
                  <a:cxn ang="0">
                    <a:pos x="15" y="146"/>
                  </a:cxn>
                  <a:cxn ang="0">
                    <a:pos x="15" y="146"/>
                  </a:cxn>
                  <a:cxn ang="0">
                    <a:pos x="9" y="145"/>
                  </a:cxn>
                  <a:cxn ang="0">
                    <a:pos x="4" y="141"/>
                  </a:cxn>
                  <a:cxn ang="0">
                    <a:pos x="1" y="136"/>
                  </a:cxn>
                  <a:cxn ang="0">
                    <a:pos x="0" y="130"/>
                  </a:cxn>
                  <a:cxn ang="0">
                    <a:pos x="212" y="130"/>
                  </a:cxn>
                  <a:cxn ang="0">
                    <a:pos x="212" y="0"/>
                  </a:cxn>
                  <a:cxn ang="0">
                    <a:pos x="20" y="0"/>
                  </a:cxn>
                  <a:cxn ang="0">
                    <a:pos x="20" y="112"/>
                  </a:cxn>
                </a:cxnLst>
                <a:rect l="0" t="0" r="r" b="b"/>
                <a:pathLst>
                  <a:path w="234" h="146">
                    <a:moveTo>
                      <a:pt x="234" y="130"/>
                    </a:moveTo>
                    <a:lnTo>
                      <a:pt x="234" y="130"/>
                    </a:lnTo>
                    <a:lnTo>
                      <a:pt x="231" y="136"/>
                    </a:lnTo>
                    <a:lnTo>
                      <a:pt x="229" y="141"/>
                    </a:lnTo>
                    <a:lnTo>
                      <a:pt x="224" y="145"/>
                    </a:lnTo>
                    <a:lnTo>
                      <a:pt x="217" y="146"/>
                    </a:lnTo>
                    <a:lnTo>
                      <a:pt x="15" y="146"/>
                    </a:lnTo>
                    <a:lnTo>
                      <a:pt x="15" y="146"/>
                    </a:lnTo>
                    <a:lnTo>
                      <a:pt x="9" y="145"/>
                    </a:lnTo>
                    <a:lnTo>
                      <a:pt x="4" y="141"/>
                    </a:lnTo>
                    <a:lnTo>
                      <a:pt x="1" y="136"/>
                    </a:lnTo>
                    <a:lnTo>
                      <a:pt x="0" y="130"/>
                    </a:lnTo>
                    <a:lnTo>
                      <a:pt x="212" y="130"/>
                    </a:lnTo>
                    <a:lnTo>
                      <a:pt x="212" y="0"/>
                    </a:lnTo>
                    <a:lnTo>
                      <a:pt x="20" y="0"/>
                    </a:lnTo>
                    <a:lnTo>
                      <a:pt x="20" y="112"/>
                    </a:lnTo>
                  </a:path>
                </a:pathLst>
              </a:custGeom>
              <a:noFill/>
              <a:ln w="19050" cap="sq">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9286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95939" y="4931520"/>
                <a:ext cx="738657" cy="695784"/>
              </a:xfrm>
              <a:prstGeom prst="rect">
                <a:avLst/>
              </a:prstGeom>
              <a:noFill/>
              <a:ln w="9525">
                <a:noFill/>
                <a:miter lim="800000"/>
                <a:headEnd/>
                <a:tailEnd/>
              </a:ln>
            </p:spPr>
          </p:pic>
          <p:grpSp>
            <p:nvGrpSpPr>
              <p:cNvPr id="48" name="Groupe 386"/>
              <p:cNvGrpSpPr>
                <a:grpSpLocks noChangeAspect="1"/>
              </p:cNvGrpSpPr>
              <p:nvPr/>
            </p:nvGrpSpPr>
            <p:grpSpPr>
              <a:xfrm>
                <a:off x="8162543" y="5062899"/>
                <a:ext cx="210180" cy="148185"/>
                <a:chOff x="5543551" y="3457575"/>
                <a:chExt cx="441325" cy="311151"/>
              </a:xfrm>
            </p:grpSpPr>
            <p:sp>
              <p:nvSpPr>
                <p:cNvPr id="16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 name="Groupe 386"/>
              <p:cNvGrpSpPr>
                <a:grpSpLocks noChangeAspect="1"/>
              </p:cNvGrpSpPr>
              <p:nvPr/>
            </p:nvGrpSpPr>
            <p:grpSpPr>
              <a:xfrm>
                <a:off x="8162543" y="5253787"/>
                <a:ext cx="210180" cy="148185"/>
                <a:chOff x="5543551" y="3457575"/>
                <a:chExt cx="441325" cy="311151"/>
              </a:xfrm>
            </p:grpSpPr>
            <p:sp>
              <p:nvSpPr>
                <p:cNvPr id="179"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0" name="Groupe 386"/>
              <p:cNvGrpSpPr>
                <a:grpSpLocks noChangeAspect="1"/>
              </p:cNvGrpSpPr>
              <p:nvPr/>
            </p:nvGrpSpPr>
            <p:grpSpPr>
              <a:xfrm>
                <a:off x="8162543" y="5444676"/>
                <a:ext cx="210180" cy="148185"/>
                <a:chOff x="5543551" y="3457575"/>
                <a:chExt cx="441325" cy="311151"/>
              </a:xfrm>
            </p:grpSpPr>
            <p:sp>
              <p:nvSpPr>
                <p:cNvPr id="19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51" name="TextBox 250"/>
            <p:cNvSpPr txBox="1"/>
            <p:nvPr/>
          </p:nvSpPr>
          <p:spPr>
            <a:xfrm>
              <a:off x="8263728" y="2275463"/>
              <a:ext cx="1371759" cy="461665"/>
            </a:xfrm>
            <a:prstGeom prst="rect">
              <a:avLst/>
            </a:prstGeom>
            <a:noFill/>
          </p:spPr>
          <p:txBody>
            <a:bodyPr wrap="square" rtlCol="0">
              <a:spAutoFit/>
            </a:bodyPr>
            <a:lstStyle/>
            <a:p>
              <a:pPr algn="ctr"/>
              <a:r>
                <a:rPr lang="en-GB" sz="1200" b="1" dirty="0" smtClean="0"/>
                <a:t>Automated Testing</a:t>
              </a:r>
              <a:endParaRPr lang="en-GB" sz="1200" dirty="0" smtClean="0"/>
            </a:p>
          </p:txBody>
        </p:sp>
        <p:grpSp>
          <p:nvGrpSpPr>
            <p:cNvPr id="51" name="Groupe 341"/>
            <p:cNvGrpSpPr>
              <a:grpSpLocks noChangeAspect="1"/>
            </p:cNvGrpSpPr>
            <p:nvPr/>
          </p:nvGrpSpPr>
          <p:grpSpPr>
            <a:xfrm>
              <a:off x="8542945" y="4355636"/>
              <a:ext cx="813324" cy="512933"/>
              <a:chOff x="3967163" y="2006600"/>
              <a:chExt cx="455613" cy="287338"/>
            </a:xfrm>
          </p:grpSpPr>
          <p:sp>
            <p:nvSpPr>
              <p:cNvPr id="212"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2" name="Group 300"/>
            <p:cNvGrpSpPr/>
            <p:nvPr/>
          </p:nvGrpSpPr>
          <p:grpSpPr>
            <a:xfrm>
              <a:off x="2495867" y="3973865"/>
              <a:ext cx="1857953" cy="1469039"/>
              <a:chOff x="2793591" y="4197159"/>
              <a:chExt cx="1533859" cy="1245746"/>
            </a:xfrm>
          </p:grpSpPr>
          <p:sp>
            <p:nvSpPr>
              <p:cNvPr id="219" name="Curved Up Arrow 218"/>
              <p:cNvSpPr/>
              <p:nvPr/>
            </p:nvSpPr>
            <p:spPr>
              <a:xfrm>
                <a:off x="2881034" y="4840420"/>
                <a:ext cx="1446416" cy="602485"/>
              </a:xfrm>
              <a:prstGeom prst="curvedUpArrow">
                <a:avLst/>
              </a:prstGeom>
              <a:solidFill>
                <a:schemeClr val="tx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0" name="Curved Up Arrow 219"/>
              <p:cNvSpPr/>
              <p:nvPr/>
            </p:nvSpPr>
            <p:spPr>
              <a:xfrm flipH="1" flipV="1">
                <a:off x="2793591" y="4197159"/>
                <a:ext cx="1446416" cy="602485"/>
              </a:xfrm>
              <a:prstGeom prst="curvedUpArrow">
                <a:avLst/>
              </a:prstGeom>
              <a:solidFill>
                <a:schemeClr val="tx1"/>
              </a:solidFill>
              <a:ln>
                <a:solidFill>
                  <a:schemeClr val="tx1"/>
                </a:solidFill>
              </a:ln>
              <a:effectLst>
                <a:outerShdw dir="5400000" algn="ctr" rotWithShape="0">
                  <a:schemeClr val="bg1"/>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8" name="TextBox 217"/>
              <p:cNvSpPr txBox="1"/>
              <p:nvPr/>
            </p:nvSpPr>
            <p:spPr>
              <a:xfrm>
                <a:off x="2910501" y="4724974"/>
                <a:ext cx="1300039" cy="375617"/>
              </a:xfrm>
              <a:prstGeom prst="rect">
                <a:avLst/>
              </a:prstGeom>
              <a:noFill/>
            </p:spPr>
            <p:txBody>
              <a:bodyPr wrap="square" rtlCol="0">
                <a:spAutoFit/>
              </a:bodyPr>
              <a:lstStyle/>
              <a:p>
                <a:pPr algn="ctr"/>
                <a:r>
                  <a:rPr lang="en-US" sz="1200" b="1" i="1" dirty="0" smtClean="0"/>
                  <a:t>Optimized cycle time</a:t>
                </a:r>
              </a:p>
            </p:txBody>
          </p:sp>
        </p:grpSp>
        <p:cxnSp>
          <p:nvCxnSpPr>
            <p:cNvPr id="255" name="Straight Arrow Connector 254"/>
            <p:cNvCxnSpPr/>
            <p:nvPr/>
          </p:nvCxnSpPr>
          <p:spPr>
            <a:xfrm>
              <a:off x="2342435" y="3277982"/>
              <a:ext cx="559981"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7" name="Straight Arrow Connector 286"/>
            <p:cNvCxnSpPr/>
            <p:nvPr/>
          </p:nvCxnSpPr>
          <p:spPr>
            <a:xfrm rot="-5400000">
              <a:off x="1086899" y="4984183"/>
              <a:ext cx="1944000" cy="0"/>
            </a:xfrm>
            <a:prstGeom prst="straightConnector1">
              <a:avLst/>
            </a:prstGeom>
            <a:ln w="31750">
              <a:tailEnd type="arrow"/>
            </a:ln>
          </p:spPr>
          <p:style>
            <a:lnRef idx="1">
              <a:schemeClr val="dk1"/>
            </a:lnRef>
            <a:fillRef idx="0">
              <a:schemeClr val="dk1"/>
            </a:fillRef>
            <a:effectRef idx="0">
              <a:schemeClr val="dk1"/>
            </a:effectRef>
            <a:fontRef idx="minor">
              <a:schemeClr val="tx1"/>
            </a:fontRef>
          </p:style>
        </p:cxnSp>
        <p:cxnSp>
          <p:nvCxnSpPr>
            <p:cNvPr id="288" name="Straight Arrow Connector 287"/>
            <p:cNvCxnSpPr/>
            <p:nvPr/>
          </p:nvCxnSpPr>
          <p:spPr>
            <a:xfrm flipH="1">
              <a:off x="1116831" y="5956183"/>
              <a:ext cx="7812000" cy="0"/>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sp>
          <p:nvSpPr>
            <p:cNvPr id="280" name="TextBox 279"/>
            <p:cNvSpPr txBox="1"/>
            <p:nvPr/>
          </p:nvSpPr>
          <p:spPr>
            <a:xfrm>
              <a:off x="3905103" y="5783755"/>
              <a:ext cx="2631652" cy="306467"/>
            </a:xfrm>
            <a:prstGeom prst="roundRect">
              <a:avLst/>
            </a:prstGeom>
            <a:solidFill>
              <a:schemeClr val="bg1">
                <a:lumMod val="95000"/>
              </a:schemeClr>
            </a:solidFill>
            <a:ln w="19050">
              <a:solidFill>
                <a:schemeClr val="tx1"/>
              </a:solidFill>
              <a:prstDash val="solid"/>
            </a:ln>
          </p:spPr>
          <p:txBody>
            <a:bodyPr wrap="square" rtlCol="0">
              <a:spAutoFit/>
            </a:bodyPr>
            <a:lstStyle/>
            <a:p>
              <a:pPr algn="ctr"/>
              <a:r>
                <a:rPr lang="en-GB" sz="1200" b="1" dirty="0" smtClean="0"/>
                <a:t>Continuous Feedback Loop</a:t>
              </a:r>
              <a:endParaRPr lang="en-GB" sz="1200" dirty="0" smtClean="0"/>
            </a:p>
          </p:txBody>
        </p:sp>
        <p:cxnSp>
          <p:nvCxnSpPr>
            <p:cNvPr id="291" name="Straight Arrow Connector 290"/>
            <p:cNvCxnSpPr/>
            <p:nvPr/>
          </p:nvCxnSpPr>
          <p:spPr>
            <a:xfrm flipV="1">
              <a:off x="8920505" y="5225814"/>
              <a:ext cx="0" cy="730369"/>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cxnSp>
          <p:nvCxnSpPr>
            <p:cNvPr id="276" name="Straight Arrow Connector 275"/>
            <p:cNvCxnSpPr/>
            <p:nvPr/>
          </p:nvCxnSpPr>
          <p:spPr>
            <a:xfrm rot="16200000">
              <a:off x="834194" y="4386061"/>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4" name="Straight Arrow Connector 293"/>
            <p:cNvCxnSpPr/>
            <p:nvPr/>
          </p:nvCxnSpPr>
          <p:spPr>
            <a:xfrm flipV="1">
              <a:off x="1114184" y="5229352"/>
              <a:ext cx="0" cy="730369"/>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sp>
          <p:nvSpPr>
            <p:cNvPr id="284" name="Rounded Rectangle 283"/>
            <p:cNvSpPr/>
            <p:nvPr/>
          </p:nvSpPr>
          <p:spPr>
            <a:xfrm>
              <a:off x="506672" y="4528253"/>
              <a:ext cx="1215024" cy="109743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54" name="Group 275"/>
            <p:cNvGrpSpPr>
              <a:grpSpLocks noChangeAspect="1"/>
            </p:cNvGrpSpPr>
            <p:nvPr/>
          </p:nvGrpSpPr>
          <p:grpSpPr>
            <a:xfrm>
              <a:off x="712747" y="4866774"/>
              <a:ext cx="765631" cy="597786"/>
              <a:chOff x="510333" y="1293868"/>
              <a:chExt cx="893416" cy="697556"/>
            </a:xfrm>
          </p:grpSpPr>
          <p:grpSp>
            <p:nvGrpSpPr>
              <p:cNvPr id="55" name="Groupe 585"/>
              <p:cNvGrpSpPr/>
              <p:nvPr/>
            </p:nvGrpSpPr>
            <p:grpSpPr>
              <a:xfrm>
                <a:off x="852194" y="1578386"/>
                <a:ext cx="551555" cy="413038"/>
                <a:chOff x="4467226" y="3211513"/>
                <a:chExt cx="347663" cy="260351"/>
              </a:xfrm>
            </p:grpSpPr>
            <p:sp>
              <p:nvSpPr>
                <p:cNvPr id="254"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7"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8"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9"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0"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1"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2"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3"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4"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5"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56" name="Groupe 587"/>
              <p:cNvGrpSpPr/>
              <p:nvPr/>
            </p:nvGrpSpPr>
            <p:grpSpPr>
              <a:xfrm rot="20880025">
                <a:off x="510333" y="1293868"/>
                <a:ext cx="595715" cy="473517"/>
                <a:chOff x="355601" y="3870326"/>
                <a:chExt cx="433388" cy="344488"/>
              </a:xfrm>
            </p:grpSpPr>
            <p:sp>
              <p:nvSpPr>
                <p:cNvPr id="267"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8"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9"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0"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1"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2"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3"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4"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sp>
          <p:nvSpPr>
            <p:cNvPr id="277" name="TextBox 276"/>
            <p:cNvSpPr txBox="1"/>
            <p:nvPr/>
          </p:nvSpPr>
          <p:spPr>
            <a:xfrm>
              <a:off x="692230" y="4601044"/>
              <a:ext cx="867545" cy="276999"/>
            </a:xfrm>
            <a:prstGeom prst="rect">
              <a:avLst/>
            </a:prstGeom>
            <a:noFill/>
            <a:ln>
              <a:noFill/>
            </a:ln>
          </p:spPr>
          <p:txBody>
            <a:bodyPr wrap="none" rtlCol="0">
              <a:spAutoFit/>
            </a:bodyPr>
            <a:lstStyle/>
            <a:p>
              <a:r>
                <a:rPr lang="en-US" sz="1200" b="1" kern="0" dirty="0" smtClean="0">
                  <a:solidFill>
                    <a:schemeClr val="bg1"/>
                  </a:solidFill>
                  <a:cs typeface="Arial"/>
                </a:rPr>
                <a:t>Business</a:t>
              </a:r>
              <a:endParaRPr lang="en-US" sz="1200" dirty="0" smtClean="0">
                <a:solidFill>
                  <a:schemeClr val="bg1"/>
                </a:solidFill>
              </a:endParaRPr>
            </a:p>
          </p:txBody>
        </p:sp>
        <p:grpSp>
          <p:nvGrpSpPr>
            <p:cNvPr id="57" name="Group 297"/>
            <p:cNvGrpSpPr/>
            <p:nvPr/>
          </p:nvGrpSpPr>
          <p:grpSpPr>
            <a:xfrm>
              <a:off x="1736771" y="1590815"/>
              <a:ext cx="6968316" cy="306467"/>
              <a:chOff x="1343350" y="1537650"/>
              <a:chExt cx="6968316" cy="306467"/>
            </a:xfrm>
          </p:grpSpPr>
          <p:cxnSp>
            <p:nvCxnSpPr>
              <p:cNvPr id="211" name="Straight Arrow Connector 210"/>
              <p:cNvCxnSpPr>
                <a:stCxn id="252" idx="3"/>
              </p:cNvCxnSpPr>
              <p:nvPr/>
            </p:nvCxnSpPr>
            <p:spPr>
              <a:xfrm>
                <a:off x="6151666" y="1690884"/>
                <a:ext cx="2160000" cy="778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H="1">
                <a:off x="1343350" y="1690884"/>
                <a:ext cx="2208531" cy="778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3520015" y="1537650"/>
                <a:ext cx="2631652" cy="306467"/>
              </a:xfrm>
              <a:prstGeom prst="roundRect">
                <a:avLst/>
              </a:prstGeom>
              <a:noFill/>
              <a:ln w="19050">
                <a:solidFill>
                  <a:schemeClr val="tx1"/>
                </a:solidFill>
                <a:prstDash val="lgDash"/>
              </a:ln>
            </p:spPr>
            <p:txBody>
              <a:bodyPr wrap="square" rtlCol="0">
                <a:spAutoFit/>
              </a:bodyPr>
              <a:lstStyle/>
              <a:p>
                <a:pPr algn="ctr"/>
                <a:r>
                  <a:rPr lang="en-GB" sz="1200" b="1" dirty="0" smtClean="0"/>
                  <a:t>Delivery Orchestration</a:t>
                </a:r>
                <a:endParaRPr lang="en-GB" sz="1200" dirty="0" smtClean="0"/>
              </a:p>
            </p:txBody>
          </p:sp>
        </p:grpSp>
        <p:sp>
          <p:nvSpPr>
            <p:cNvPr id="221" name="Freeform 220"/>
            <p:cNvSpPr/>
            <p:nvPr/>
          </p:nvSpPr>
          <p:spPr>
            <a:xfrm rot="7035210">
              <a:off x="5616285" y="3955807"/>
              <a:ext cx="485667"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58" name="Groupe 275"/>
            <p:cNvGrpSpPr>
              <a:grpSpLocks noChangeAspect="1"/>
            </p:cNvGrpSpPr>
            <p:nvPr/>
          </p:nvGrpSpPr>
          <p:grpSpPr>
            <a:xfrm>
              <a:off x="4816583" y="3911777"/>
              <a:ext cx="444382" cy="499419"/>
              <a:chOff x="485775" y="2794001"/>
              <a:chExt cx="346076" cy="388938"/>
            </a:xfrm>
          </p:grpSpPr>
          <p:sp>
            <p:nvSpPr>
              <p:cNvPr id="224"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6"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7"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8"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9"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0"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1"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2"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3"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4"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5"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36" name="TextBox 235"/>
            <p:cNvSpPr txBox="1"/>
            <p:nvPr/>
          </p:nvSpPr>
          <p:spPr>
            <a:xfrm>
              <a:off x="4145569" y="2275463"/>
              <a:ext cx="2168876" cy="276999"/>
            </a:xfrm>
            <a:prstGeom prst="rect">
              <a:avLst/>
            </a:prstGeom>
            <a:noFill/>
            <a:ln>
              <a:noFill/>
            </a:ln>
          </p:spPr>
          <p:txBody>
            <a:bodyPr wrap="square" rtlCol="0">
              <a:spAutoFit/>
            </a:bodyPr>
            <a:lstStyle/>
            <a:p>
              <a:pPr algn="ctr"/>
              <a:r>
                <a:rPr lang="en-GB" sz="1200" b="1" dirty="0" smtClean="0">
                  <a:solidFill>
                    <a:schemeClr val="accent5"/>
                  </a:solidFill>
                </a:rPr>
                <a:t>Continuous  Delivery</a:t>
              </a:r>
              <a:endParaRPr lang="en-GB" sz="1200" dirty="0" smtClean="0">
                <a:solidFill>
                  <a:schemeClr val="accent5"/>
                </a:solidFill>
              </a:endParaRPr>
            </a:p>
          </p:txBody>
        </p:sp>
        <p:grpSp>
          <p:nvGrpSpPr>
            <p:cNvPr id="59" name="Groupe 275"/>
            <p:cNvGrpSpPr>
              <a:grpSpLocks noChangeAspect="1"/>
            </p:cNvGrpSpPr>
            <p:nvPr/>
          </p:nvGrpSpPr>
          <p:grpSpPr>
            <a:xfrm>
              <a:off x="4816583" y="4795280"/>
              <a:ext cx="444382" cy="499419"/>
              <a:chOff x="485775" y="2794001"/>
              <a:chExt cx="346076" cy="388938"/>
            </a:xfrm>
          </p:grpSpPr>
          <p:sp>
            <p:nvSpPr>
              <p:cNvPr id="23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5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256" name="Straight Arrow Connector 255"/>
            <p:cNvCxnSpPr/>
            <p:nvPr/>
          </p:nvCxnSpPr>
          <p:spPr>
            <a:xfrm>
              <a:off x="5564234" y="3277982"/>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66" name="Freeform 265"/>
            <p:cNvSpPr/>
            <p:nvPr/>
          </p:nvSpPr>
          <p:spPr>
            <a:xfrm rot="7035210">
              <a:off x="5619823" y="4852074"/>
              <a:ext cx="485667"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60" name="Groupe 275"/>
            <p:cNvGrpSpPr>
              <a:grpSpLocks noChangeAspect="1"/>
            </p:cNvGrpSpPr>
            <p:nvPr/>
          </p:nvGrpSpPr>
          <p:grpSpPr>
            <a:xfrm>
              <a:off x="4816582" y="3028272"/>
              <a:ext cx="444382" cy="499421"/>
              <a:chOff x="485776" y="2794003"/>
              <a:chExt cx="346077" cy="388940"/>
            </a:xfrm>
          </p:grpSpPr>
          <p:sp>
            <p:nvSpPr>
              <p:cNvPr id="123" name="Freeform 814"/>
              <p:cNvSpPr>
                <a:spLocks/>
              </p:cNvSpPr>
              <p:nvPr/>
            </p:nvSpPr>
            <p:spPr bwMode="auto">
              <a:xfrm>
                <a:off x="657227" y="2917829"/>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4" name="Freeform 815"/>
              <p:cNvSpPr>
                <a:spLocks/>
              </p:cNvSpPr>
              <p:nvPr/>
            </p:nvSpPr>
            <p:spPr bwMode="auto">
              <a:xfrm>
                <a:off x="755652" y="2874966"/>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5" name="Freeform 816"/>
              <p:cNvSpPr>
                <a:spLocks/>
              </p:cNvSpPr>
              <p:nvPr/>
            </p:nvSpPr>
            <p:spPr bwMode="auto">
              <a:xfrm>
                <a:off x="485777" y="2876554"/>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6" name="Freeform 817"/>
              <p:cNvSpPr>
                <a:spLocks/>
              </p:cNvSpPr>
              <p:nvPr/>
            </p:nvSpPr>
            <p:spPr bwMode="auto">
              <a:xfrm>
                <a:off x="657227" y="3044830"/>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7" name="Freeform 818"/>
              <p:cNvSpPr>
                <a:spLocks/>
              </p:cNvSpPr>
              <p:nvPr/>
            </p:nvSpPr>
            <p:spPr bwMode="auto">
              <a:xfrm>
                <a:off x="581027" y="3044827"/>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8" name="Freeform 819"/>
              <p:cNvSpPr>
                <a:spLocks/>
              </p:cNvSpPr>
              <p:nvPr/>
            </p:nvSpPr>
            <p:spPr bwMode="auto">
              <a:xfrm>
                <a:off x="755652" y="3000377"/>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9" name="Freeform 820"/>
              <p:cNvSpPr>
                <a:spLocks/>
              </p:cNvSpPr>
              <p:nvPr/>
            </p:nvSpPr>
            <p:spPr bwMode="auto">
              <a:xfrm>
                <a:off x="485776" y="3001962"/>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0" name="Freeform 821"/>
              <p:cNvSpPr>
                <a:spLocks/>
              </p:cNvSpPr>
              <p:nvPr/>
            </p:nvSpPr>
            <p:spPr bwMode="auto">
              <a:xfrm>
                <a:off x="677864" y="2841625"/>
                <a:ext cx="153989"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1" name="Freeform 822"/>
              <p:cNvSpPr>
                <a:spLocks/>
              </p:cNvSpPr>
              <p:nvPr/>
            </p:nvSpPr>
            <p:spPr bwMode="auto">
              <a:xfrm>
                <a:off x="485777" y="2841625"/>
                <a:ext cx="153989"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2" name="Freeform 823"/>
              <p:cNvSpPr>
                <a:spLocks/>
              </p:cNvSpPr>
              <p:nvPr/>
            </p:nvSpPr>
            <p:spPr bwMode="auto">
              <a:xfrm>
                <a:off x="581027" y="2794003"/>
                <a:ext cx="153989"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3" name="Freeform 824"/>
              <p:cNvSpPr>
                <a:spLocks/>
              </p:cNvSpPr>
              <p:nvPr/>
            </p:nvSpPr>
            <p:spPr bwMode="auto">
              <a:xfrm>
                <a:off x="581027" y="2884494"/>
                <a:ext cx="153989"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4"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83" name="Straight Arrow Connector 82"/>
            <p:cNvCxnSpPr/>
            <p:nvPr/>
          </p:nvCxnSpPr>
          <p:spPr>
            <a:xfrm>
              <a:off x="3953334" y="3277982"/>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00" name="Rectangle 299"/>
            <p:cNvSpPr/>
            <p:nvPr/>
          </p:nvSpPr>
          <p:spPr>
            <a:xfrm>
              <a:off x="2881150" y="2966334"/>
              <a:ext cx="1050918" cy="624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61" name="Groupe 275"/>
            <p:cNvGrpSpPr>
              <a:grpSpLocks noChangeAspect="1"/>
            </p:cNvGrpSpPr>
            <p:nvPr/>
          </p:nvGrpSpPr>
          <p:grpSpPr>
            <a:xfrm>
              <a:off x="3205684" y="3028273"/>
              <a:ext cx="444382" cy="499419"/>
              <a:chOff x="485775" y="2794001"/>
              <a:chExt cx="346076" cy="388938"/>
            </a:xfrm>
          </p:grpSpPr>
          <p:sp>
            <p:nvSpPr>
              <p:cNvPr id="25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8"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9"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1"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2"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3"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5"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6"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9"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90"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92"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sp>
        <p:nvSpPr>
          <p:cNvPr id="222" name="Rectangle 221"/>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err="1" smtClean="0"/>
              <a:t>Agile</a:t>
            </a:r>
            <a:r>
              <a:rPr lang="fi-FI" sz="2800" dirty="0" smtClean="0"/>
              <a:t> </a:t>
            </a:r>
            <a:r>
              <a:rPr lang="fi-FI" sz="2800" dirty="0" err="1" smtClean="0"/>
              <a:t>Development</a:t>
            </a:r>
            <a:endParaRPr lang="en-US" sz="2800" dirty="0"/>
          </a:p>
        </p:txBody>
      </p:sp>
      <p:sp>
        <p:nvSpPr>
          <p:cNvPr id="6" name="Rounded Rectangle 5"/>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8" name="Rounded Rectangle 7"/>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3234521" y="1509783"/>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 </a:t>
            </a:r>
            <a:endParaRPr lang="en-GB" sz="1400" kern="0" dirty="0" smtClean="0">
              <a:solidFill>
                <a:sysClr val="windowText" lastClr="000000"/>
              </a:solidFill>
            </a:endParaRPr>
          </a:p>
          <a:p>
            <a:pPr indent="6350" defTabSz="914400">
              <a:spcBef>
                <a:spcPts val="300"/>
              </a:spcBef>
              <a:spcAft>
                <a:spcPts val="300"/>
              </a:spcAft>
              <a:buClr>
                <a:schemeClr val="accent5"/>
              </a:buClr>
              <a:defRPr/>
            </a:pPr>
            <a:endParaRPr lang="en-US" sz="1400" kern="0" dirty="0" smtClean="0">
              <a:solidFill>
                <a:sysClr val="windowText" lastClr="000000"/>
              </a:solidFill>
            </a:endParaRPr>
          </a:p>
          <a:p>
            <a:pPr indent="6350" defTabSz="914400">
              <a:spcBef>
                <a:spcPts val="300"/>
              </a:spcBef>
              <a:spcAft>
                <a:spcPts val="300"/>
              </a:spcAft>
              <a:buClr>
                <a:schemeClr val="accent5"/>
              </a:buClr>
              <a:defRPr/>
            </a:pPr>
            <a:endParaRPr lang="en-US" sz="1400" kern="0" dirty="0" smtClean="0">
              <a:solidFill>
                <a:sysClr val="windowText" lastClr="000000"/>
              </a:solidFill>
            </a:endParaRPr>
          </a:p>
        </p:txBody>
      </p:sp>
      <p:sp>
        <p:nvSpPr>
          <p:cNvPr id="15" name="Rectangle 14"/>
          <p:cNvSpPr/>
          <p:nvPr/>
        </p:nvSpPr>
        <p:spPr>
          <a:xfrm>
            <a:off x="3234521" y="3146393"/>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680475" y="4948669"/>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786811" y="5455226"/>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41507" y="5170561"/>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62500" name="think-cell Slide" r:id="rId4" imgW="270" imgH="270" progId="">
              <p:embed/>
            </p:oleObj>
          </a:graphicData>
        </a:graphic>
      </p:graphicFrame>
      <p:sp>
        <p:nvSpPr>
          <p:cNvPr id="2" name="Title 1"/>
          <p:cNvSpPr>
            <a:spLocks noGrp="1"/>
          </p:cNvSpPr>
          <p:nvPr>
            <p:ph type="title"/>
          </p:nvPr>
        </p:nvSpPr>
        <p:spPr/>
        <p:txBody>
          <a:bodyPr/>
          <a:lstStyle/>
          <a:p>
            <a:r>
              <a:rPr lang="fi-FI" sz="2800" dirty="0" err="1" smtClean="0"/>
              <a:t>Agile</a:t>
            </a:r>
            <a:r>
              <a:rPr lang="fi-FI" sz="2800" dirty="0" smtClean="0"/>
              <a:t> </a:t>
            </a:r>
            <a:r>
              <a:rPr lang="fi-FI" sz="2800" dirty="0" err="1" smtClean="0"/>
              <a:t>Development</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8" name="Rounded Rectangle 7"/>
          <p:cNvSpPr/>
          <p:nvPr/>
        </p:nvSpPr>
        <p:spPr>
          <a:xfrm>
            <a:off x="11729112" y="298212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15" name="Rectangle 14"/>
          <p:cNvSpPr/>
          <p:nvPr/>
        </p:nvSpPr>
        <p:spPr>
          <a:xfrm>
            <a:off x="14554200" y="300117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11729112" y="4686083"/>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000154" y="4803450"/>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106490" y="5310007"/>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961186" y="5025342"/>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18"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20"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28" name="Rectangle 27"/>
          <p:cNvSpPr/>
          <p:nvPr/>
        </p:nvSpPr>
        <p:spPr>
          <a:xfrm>
            <a:off x="-3886201" y="2327150"/>
            <a:ext cx="3505200"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Capgemini choice of tools</a:t>
            </a:r>
          </a:p>
        </p:txBody>
      </p:sp>
      <p:sp>
        <p:nvSpPr>
          <p:cNvPr id="29" name="Rectangle 28"/>
          <p:cNvSpPr/>
          <p:nvPr/>
        </p:nvSpPr>
        <p:spPr>
          <a:xfrm>
            <a:off x="-3886200" y="2784352"/>
            <a:ext cx="3505200" cy="20190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pPr>
            <a:endParaRPr lang="en-US" sz="1400" dirty="0" smtClean="0">
              <a:solidFill>
                <a:srgbClr val="00264A"/>
              </a:solidFill>
            </a:endParaRPr>
          </a:p>
        </p:txBody>
      </p:sp>
      <p:grpSp>
        <p:nvGrpSpPr>
          <p:cNvPr id="43" name="Group 42"/>
          <p:cNvGrpSpPr/>
          <p:nvPr/>
        </p:nvGrpSpPr>
        <p:grpSpPr>
          <a:xfrm>
            <a:off x="403130" y="2502495"/>
            <a:ext cx="3549650" cy="1853011"/>
            <a:chOff x="5943600" y="2502495"/>
            <a:chExt cx="3549650" cy="1853011"/>
          </a:xfrm>
        </p:grpSpPr>
        <p:pic>
          <p:nvPicPr>
            <p:cNvPr id="30" name="Picture 2" descr="ServiceNow"/>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8199345" y="2871827"/>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4" descr="Slac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217920" y="2989972"/>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6" descr="Pivotal Tracke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7192645" y="3400044"/>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36" name="Rounded Rectangle 35"/>
            <p:cNvSpPr/>
            <p:nvPr/>
          </p:nvSpPr>
          <p:spPr>
            <a:xfrm>
              <a:off x="5943600" y="2729093"/>
              <a:ext cx="3549650" cy="1626413"/>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4" name="ZoneTexte 57"/>
            <p:cNvSpPr txBox="1"/>
            <p:nvPr>
              <p:custDataLst>
                <p:tags r:id="rId2"/>
              </p:custDataLst>
            </p:nvPr>
          </p:nvSpPr>
          <p:spPr>
            <a:xfrm>
              <a:off x="6404572" y="2502495"/>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grpSp>
      <p:grpSp>
        <p:nvGrpSpPr>
          <p:cNvPr id="45" name="Group 44"/>
          <p:cNvGrpSpPr/>
          <p:nvPr/>
        </p:nvGrpSpPr>
        <p:grpSpPr>
          <a:xfrm>
            <a:off x="4355911" y="1371600"/>
            <a:ext cx="5146960" cy="1962584"/>
            <a:chOff x="4355911" y="1473200"/>
            <a:chExt cx="5146960" cy="1962584"/>
          </a:xfrm>
        </p:grpSpPr>
        <p:sp>
          <p:nvSpPr>
            <p:cNvPr id="24" name="Rectangle 23"/>
            <p:cNvSpPr/>
            <p:nvPr/>
          </p:nvSpPr>
          <p:spPr>
            <a:xfrm>
              <a:off x="4355911" y="1473200"/>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4355912" y="1930402"/>
              <a:ext cx="5146959" cy="150538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Agile development is an effective development model without communication silos, ability to react to changing business needs and enable short lead time for features.</a:t>
              </a:r>
            </a:p>
            <a:p>
              <a:pPr marL="192088" lvl="2" indent="-188913">
                <a:spcBef>
                  <a:spcPct val="20000"/>
                </a:spcBef>
                <a:buFontTx/>
                <a:buChar char="•"/>
              </a:pPr>
              <a:r>
                <a:rPr lang="en-US" sz="1400" dirty="0" smtClean="0">
                  <a:solidFill>
                    <a:srgbClr val="00264A"/>
                  </a:solidFill>
                </a:rPr>
                <a:t>Agile development promotes adaptive planning, evolutionary development, early delivery, continuous improvement, and encourages rapid and flexible response to change.</a:t>
              </a:r>
            </a:p>
          </p:txBody>
        </p:sp>
      </p:grpSp>
      <p:sp>
        <p:nvSpPr>
          <p:cNvPr id="26" name="Rectangle 25"/>
          <p:cNvSpPr/>
          <p:nvPr/>
        </p:nvSpPr>
        <p:spPr>
          <a:xfrm>
            <a:off x="4355910" y="3833180"/>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4355911" y="4290382"/>
            <a:ext cx="5146959" cy="20190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Share a vision of the result</a:t>
            </a:r>
          </a:p>
          <a:p>
            <a:pPr marL="192088" lvl="2" indent="-188913">
              <a:spcBef>
                <a:spcPct val="20000"/>
              </a:spcBef>
              <a:buFontTx/>
              <a:buChar char="•"/>
            </a:pPr>
            <a:r>
              <a:rPr lang="en-US" sz="1400" dirty="0" smtClean="0">
                <a:solidFill>
                  <a:srgbClr val="00264A"/>
                </a:solidFill>
              </a:rPr>
              <a:t>Plan roadmap, release schedule and prioritize features</a:t>
            </a:r>
          </a:p>
          <a:p>
            <a:pPr marL="649261" lvl="3" indent="-188913">
              <a:spcBef>
                <a:spcPct val="20000"/>
              </a:spcBef>
              <a:buFontTx/>
              <a:buChar char="•"/>
            </a:pPr>
            <a:r>
              <a:rPr lang="en-US" sz="1400" dirty="0" smtClean="0">
                <a:solidFill>
                  <a:srgbClr val="00264A"/>
                </a:solidFill>
              </a:rPr>
              <a:t>Revisit often to ensure ability to react to possible business changes</a:t>
            </a:r>
          </a:p>
          <a:p>
            <a:pPr marL="192088" lvl="2" indent="-188913">
              <a:spcBef>
                <a:spcPct val="20000"/>
              </a:spcBef>
              <a:buFontTx/>
              <a:buChar char="•"/>
            </a:pPr>
            <a:r>
              <a:rPr lang="en-US" sz="1400" dirty="0" smtClean="0">
                <a:solidFill>
                  <a:srgbClr val="00264A"/>
                </a:solidFill>
              </a:rPr>
              <a:t>Build solution, release early and often</a:t>
            </a:r>
          </a:p>
          <a:p>
            <a:pPr marL="192088" lvl="2" indent="-188913">
              <a:spcBef>
                <a:spcPct val="20000"/>
              </a:spcBef>
              <a:buFontTx/>
              <a:buChar char="•"/>
            </a:pPr>
            <a:r>
              <a:rPr lang="en-US" sz="1400" dirty="0" smtClean="0">
                <a:solidFill>
                  <a:srgbClr val="00264A"/>
                </a:solidFill>
              </a:rPr>
              <a:t>Learn and optimize the process</a:t>
            </a:r>
          </a:p>
          <a:p>
            <a:pPr marL="192088" lvl="2" indent="-188913">
              <a:spcBef>
                <a:spcPct val="20000"/>
              </a:spcBef>
              <a:buFontTx/>
              <a:buChar char="•"/>
            </a:pPr>
            <a:r>
              <a:rPr lang="en-US" sz="1400" dirty="0" smtClean="0">
                <a:solidFill>
                  <a:srgbClr val="00264A"/>
                </a:solidFill>
              </a:rPr>
              <a:t>Practices include daily- and weekly meeting for maximum visibility and co-operation. </a:t>
            </a:r>
          </a:p>
        </p:txBody>
      </p:sp>
      <p:sp>
        <p:nvSpPr>
          <p:cNvPr id="42" name="Isosceles Triangle 41"/>
          <p:cNvSpPr/>
          <p:nvPr/>
        </p:nvSpPr>
        <p:spPr>
          <a:xfrm flipH="1">
            <a:off x="5333952" y="3429000"/>
            <a:ext cx="3190877"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63522" name="think-cell Slide" r:id="rId4" imgW="270" imgH="270" progId="">
              <p:embed/>
            </p:oleObj>
          </a:graphicData>
        </a:graphic>
      </p:graphicFrame>
      <p:sp>
        <p:nvSpPr>
          <p:cNvPr id="2" name="Title 1"/>
          <p:cNvSpPr>
            <a:spLocks noGrp="1"/>
          </p:cNvSpPr>
          <p:nvPr>
            <p:ph type="title"/>
          </p:nvPr>
        </p:nvSpPr>
        <p:spPr/>
        <p:txBody>
          <a:bodyPr/>
          <a:lstStyle/>
          <a:p>
            <a:r>
              <a:rPr lang="fi-FI" sz="2800" dirty="0" err="1" smtClean="0"/>
              <a:t>Agile</a:t>
            </a:r>
            <a:r>
              <a:rPr lang="fi-FI" sz="2800" dirty="0" smtClean="0"/>
              <a:t> </a:t>
            </a:r>
            <a:r>
              <a:rPr lang="fi-FI" sz="2800" dirty="0" err="1" smtClean="0"/>
              <a:t>Development</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8" name="Rounded Rectangle 7"/>
          <p:cNvSpPr/>
          <p:nvPr/>
        </p:nvSpPr>
        <p:spPr>
          <a:xfrm>
            <a:off x="11729112" y="298212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15" name="Rectangle 14"/>
          <p:cNvSpPr/>
          <p:nvPr/>
        </p:nvSpPr>
        <p:spPr>
          <a:xfrm>
            <a:off x="14554200" y="300117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11729112" y="4686083"/>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000154" y="4803450"/>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106490" y="5310007"/>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961186" y="5025342"/>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28" name="Rectangle 27"/>
          <p:cNvSpPr/>
          <p:nvPr/>
        </p:nvSpPr>
        <p:spPr>
          <a:xfrm>
            <a:off x="-3886201" y="2327150"/>
            <a:ext cx="3505200"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Capgemini choice of tools</a:t>
            </a:r>
          </a:p>
        </p:txBody>
      </p:sp>
      <p:sp>
        <p:nvSpPr>
          <p:cNvPr id="29" name="Rectangle 28"/>
          <p:cNvSpPr/>
          <p:nvPr/>
        </p:nvSpPr>
        <p:spPr>
          <a:xfrm>
            <a:off x="-3886200" y="2784352"/>
            <a:ext cx="3505200" cy="20190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pPr>
            <a:endParaRPr lang="en-US" sz="1400" dirty="0" smtClean="0">
              <a:solidFill>
                <a:srgbClr val="00264A"/>
              </a:solidFill>
            </a:endParaRPr>
          </a:p>
        </p:txBody>
      </p:sp>
      <p:pic>
        <p:nvPicPr>
          <p:cNvPr id="30" name="Picture 2" descr="ServiceNow"/>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957421" y="2250121"/>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4" descr="Slac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75996" y="2368266"/>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6" descr="Pivotal Tracke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950721" y="2778338"/>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36" name="Rounded Rectangle 35"/>
          <p:cNvSpPr/>
          <p:nvPr/>
        </p:nvSpPr>
        <p:spPr>
          <a:xfrm>
            <a:off x="463456" y="1600200"/>
            <a:ext cx="4026089" cy="243839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4" name="ZoneTexte 57"/>
          <p:cNvSpPr txBox="1"/>
          <p:nvPr>
            <p:custDataLst>
              <p:tags r:id="rId2"/>
            </p:custDataLst>
          </p:nvPr>
        </p:nvSpPr>
        <p:spPr>
          <a:xfrm>
            <a:off x="1162648" y="137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grpSp>
        <p:nvGrpSpPr>
          <p:cNvPr id="41" name="Group 40"/>
          <p:cNvGrpSpPr/>
          <p:nvPr/>
        </p:nvGrpSpPr>
        <p:grpSpPr>
          <a:xfrm>
            <a:off x="1076144" y="4520743"/>
            <a:ext cx="7753713" cy="1778457"/>
            <a:chOff x="765772" y="4191000"/>
            <a:chExt cx="7753713" cy="1778457"/>
          </a:xfrm>
        </p:grpSpPr>
        <p:sp>
          <p:nvSpPr>
            <p:cNvPr id="24" name="Rectangle 23"/>
            <p:cNvSpPr/>
            <p:nvPr/>
          </p:nvSpPr>
          <p:spPr>
            <a:xfrm>
              <a:off x="765772" y="4191000"/>
              <a:ext cx="7753712" cy="401279"/>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765773" y="4648202"/>
              <a:ext cx="7753712" cy="13212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Agile development is an effective development model without communication silos, ability to react to changing business needs and enable short lead time for features.</a:t>
              </a:r>
            </a:p>
            <a:p>
              <a:pPr marL="192088" lvl="2" indent="-188913">
                <a:spcBef>
                  <a:spcPct val="20000"/>
                </a:spcBef>
                <a:buFontTx/>
                <a:buChar char="•"/>
              </a:pPr>
              <a:r>
                <a:rPr lang="en-US" sz="1400" dirty="0" smtClean="0">
                  <a:solidFill>
                    <a:srgbClr val="00264A"/>
                  </a:solidFill>
                </a:rPr>
                <a:t>Agile development promotes adaptive planning, evolutionary development, early delivery, continuous improvement, and encourages rapid and flexible response to change.</a:t>
              </a:r>
            </a:p>
          </p:txBody>
        </p:sp>
      </p:grpSp>
      <p:grpSp>
        <p:nvGrpSpPr>
          <p:cNvPr id="48" name="Group 47"/>
          <p:cNvGrpSpPr/>
          <p:nvPr/>
        </p:nvGrpSpPr>
        <p:grpSpPr>
          <a:xfrm>
            <a:off x="5416456" y="1244802"/>
            <a:ext cx="4026090" cy="2793798"/>
            <a:chOff x="5416456" y="1244802"/>
            <a:chExt cx="4026090" cy="2793798"/>
          </a:xfrm>
        </p:grpSpPr>
        <p:sp>
          <p:nvSpPr>
            <p:cNvPr id="26" name="Rectangle 25"/>
            <p:cNvSpPr/>
            <p:nvPr/>
          </p:nvSpPr>
          <p:spPr>
            <a:xfrm>
              <a:off x="5416456" y="1244802"/>
              <a:ext cx="402608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416457" y="1702004"/>
              <a:ext cx="4026089" cy="23365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Share a vision of the result</a:t>
              </a:r>
            </a:p>
            <a:p>
              <a:pPr marL="192088" lvl="2" indent="-188913">
                <a:spcBef>
                  <a:spcPct val="20000"/>
                </a:spcBef>
                <a:buFontTx/>
                <a:buChar char="•"/>
              </a:pPr>
              <a:r>
                <a:rPr lang="en-US" sz="1400" dirty="0" smtClean="0">
                  <a:solidFill>
                    <a:srgbClr val="00264A"/>
                  </a:solidFill>
                </a:rPr>
                <a:t>Plan roadmap, release schedule and prioritize features</a:t>
              </a:r>
            </a:p>
            <a:p>
              <a:pPr marL="649261" lvl="3" indent="-188913">
                <a:spcBef>
                  <a:spcPct val="20000"/>
                </a:spcBef>
                <a:buFontTx/>
                <a:buChar char="•"/>
              </a:pPr>
              <a:r>
                <a:rPr lang="en-US" sz="1400" dirty="0" smtClean="0">
                  <a:solidFill>
                    <a:srgbClr val="00264A"/>
                  </a:solidFill>
                </a:rPr>
                <a:t>Revisit often to ensure ability to react to possible business changes</a:t>
              </a:r>
            </a:p>
            <a:p>
              <a:pPr marL="192088" lvl="2" indent="-188913">
                <a:spcBef>
                  <a:spcPct val="20000"/>
                </a:spcBef>
                <a:buFontTx/>
                <a:buChar char="•"/>
              </a:pPr>
              <a:r>
                <a:rPr lang="en-US" sz="1400" dirty="0" smtClean="0">
                  <a:solidFill>
                    <a:srgbClr val="00264A"/>
                  </a:solidFill>
                </a:rPr>
                <a:t>Build solution, release early and often</a:t>
              </a:r>
            </a:p>
            <a:p>
              <a:pPr marL="192088" lvl="2" indent="-188913">
                <a:spcBef>
                  <a:spcPct val="20000"/>
                </a:spcBef>
                <a:buFontTx/>
                <a:buChar char="•"/>
              </a:pPr>
              <a:r>
                <a:rPr lang="en-US" sz="1400" dirty="0" smtClean="0">
                  <a:solidFill>
                    <a:srgbClr val="00264A"/>
                  </a:solidFill>
                </a:rPr>
                <a:t>Learn and optimize the process</a:t>
              </a:r>
            </a:p>
            <a:p>
              <a:pPr marL="192088" lvl="2" indent="-188913">
                <a:spcBef>
                  <a:spcPct val="20000"/>
                </a:spcBef>
                <a:buFontTx/>
                <a:buChar char="•"/>
              </a:pPr>
              <a:r>
                <a:rPr lang="en-US" sz="1400" dirty="0" smtClean="0">
                  <a:solidFill>
                    <a:srgbClr val="00264A"/>
                  </a:solidFill>
                </a:rPr>
                <a:t>Practices include daily- and weekly meeting for maximum visibility and co-operation. </a:t>
              </a:r>
            </a:p>
          </p:txBody>
        </p:sp>
      </p:grpSp>
      <p:sp>
        <p:nvSpPr>
          <p:cNvPr id="42" name="Isosceles Triangle 41"/>
          <p:cNvSpPr/>
          <p:nvPr/>
        </p:nvSpPr>
        <p:spPr>
          <a:xfrm flipH="1" flipV="1">
            <a:off x="6122989"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0" name="Isosceles Triangle 39"/>
          <p:cNvSpPr/>
          <p:nvPr/>
        </p:nvSpPr>
        <p:spPr>
          <a:xfrm flipH="1" flipV="1">
            <a:off x="1169987"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cxnSp>
        <p:nvCxnSpPr>
          <p:cNvPr id="44" name="Straight Connector 43"/>
          <p:cNvCxnSpPr/>
          <p:nvPr/>
        </p:nvCxnSpPr>
        <p:spPr>
          <a:xfrm>
            <a:off x="0"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906002"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953001"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err="1" smtClean="0"/>
              <a:t>Agile</a:t>
            </a:r>
            <a:r>
              <a:rPr lang="fi-FI" sz="2800" dirty="0" smtClean="0"/>
              <a:t> </a:t>
            </a:r>
            <a:r>
              <a:rPr lang="fi-FI" sz="2800" dirty="0" err="1" smtClean="0"/>
              <a:t>Development</a:t>
            </a:r>
            <a:endParaRPr lang="en-US" sz="2800" dirty="0"/>
          </a:p>
        </p:txBody>
      </p:sp>
      <p:sp>
        <p:nvSpPr>
          <p:cNvPr id="6" name="Rounded Rectangle 5"/>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8" name="Rounded Rectangle 7"/>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3234521" y="1509783"/>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 </a:t>
            </a:r>
            <a:endParaRPr lang="en-GB" sz="1400" kern="0" dirty="0" smtClean="0">
              <a:solidFill>
                <a:sysClr val="windowText" lastClr="000000"/>
              </a:solidFill>
            </a:endParaRPr>
          </a:p>
          <a:p>
            <a:pPr indent="6350" defTabSz="914400">
              <a:spcBef>
                <a:spcPts val="300"/>
              </a:spcBef>
              <a:spcAft>
                <a:spcPts val="300"/>
              </a:spcAft>
              <a:buClr>
                <a:schemeClr val="accent5"/>
              </a:buClr>
              <a:defRPr/>
            </a:pPr>
            <a:endParaRPr lang="en-US" sz="1400" kern="0" dirty="0" smtClean="0">
              <a:solidFill>
                <a:sysClr val="windowText" lastClr="000000"/>
              </a:solidFill>
            </a:endParaRPr>
          </a:p>
          <a:p>
            <a:pPr indent="6350" defTabSz="914400">
              <a:spcBef>
                <a:spcPts val="300"/>
              </a:spcBef>
              <a:spcAft>
                <a:spcPts val="300"/>
              </a:spcAft>
              <a:buClr>
                <a:schemeClr val="accent5"/>
              </a:buClr>
              <a:defRPr/>
            </a:pPr>
            <a:endParaRPr lang="en-US" sz="1400" kern="0" dirty="0" smtClean="0">
              <a:solidFill>
                <a:sysClr val="windowText" lastClr="000000"/>
              </a:solidFill>
            </a:endParaRPr>
          </a:p>
        </p:txBody>
      </p:sp>
      <p:sp>
        <p:nvSpPr>
          <p:cNvPr id="15" name="Rectangle 14"/>
          <p:cNvSpPr/>
          <p:nvPr/>
        </p:nvSpPr>
        <p:spPr>
          <a:xfrm>
            <a:off x="3234521" y="3146393"/>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680475" y="4948669"/>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786811" y="5455226"/>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41507" y="5170561"/>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ular Callout 2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sp>
        <p:nvSpPr>
          <p:cNvPr id="2" name="Title 1"/>
          <p:cNvSpPr>
            <a:spLocks noGrp="1"/>
          </p:cNvSpPr>
          <p:nvPr>
            <p:ph type="title"/>
          </p:nvPr>
        </p:nvSpPr>
        <p:spPr/>
        <p:txBody>
          <a:bodyPr/>
          <a:lstStyle/>
          <a:p>
            <a:r>
              <a:rPr lang="fi-FI" sz="2800" dirty="0" err="1" smtClean="0"/>
              <a:t>Continuous</a:t>
            </a:r>
            <a:r>
              <a:rPr lang="fi-FI" sz="2800" dirty="0" smtClean="0"/>
              <a:t> </a:t>
            </a:r>
            <a:r>
              <a:rPr lang="fi-FI" sz="2800" dirty="0" err="1" smtClean="0"/>
              <a:t>Integration</a:t>
            </a:r>
            <a:endParaRPr lang="en-US" sz="2800" dirty="0"/>
          </a:p>
        </p:txBody>
      </p:sp>
      <p:sp>
        <p:nvSpPr>
          <p:cNvPr id="14" name="Rectangle 13"/>
          <p:cNvSpPr/>
          <p:nvPr/>
        </p:nvSpPr>
        <p:spPr>
          <a:xfrm>
            <a:off x="3234521" y="1531119"/>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Continuous Integration (CI) is a development practice with purpose of to surface any problems or inconsistency in code development immediately, so it can be fixed immediately. In other words ensure the quality early in the process. </a:t>
            </a:r>
          </a:p>
        </p:txBody>
      </p:sp>
      <p:sp>
        <p:nvSpPr>
          <p:cNvPr id="15" name="Rectangle 14"/>
          <p:cNvSpPr/>
          <p:nvPr/>
        </p:nvSpPr>
        <p:spPr>
          <a:xfrm>
            <a:off x="3227155" y="3137976"/>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Developers integrate code into a shared repository several times a day. The code is automatically build and validated. The code that does not meet criteria cannot be committed further. </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Static code analysis and unit tests are run (automatically) to ensure quality</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binaries (war, ear) for deployments on to the Application Servers including packaging the different modules/applications</a:t>
            </a:r>
          </a:p>
        </p:txBody>
      </p:sp>
      <p:pic>
        <p:nvPicPr>
          <p:cNvPr id="11" name="Picture 2" descr="https://xebialabs.com/assets/files/plugins/jenkins.jpg"/>
          <p:cNvPicPr>
            <a:picLocks noChangeAspect="1" noChangeArrowheads="1"/>
          </p:cNvPicPr>
          <p:nvPr/>
        </p:nvPicPr>
        <p:blipFill>
          <a:blip r:embed="rId2" cstate="print">
            <a:clrChange>
              <a:clrFrom>
                <a:srgbClr val="FFFFFF"/>
              </a:clrFrom>
              <a:clrTo>
                <a:srgbClr val="FFFFFF">
                  <a:alpha val="0"/>
                </a:srgbClr>
              </a:clrTo>
            </a:clrChange>
          </a:blip>
          <a:srcRect t="27147" b="29671"/>
          <a:stretch>
            <a:fillRect/>
          </a:stretch>
        </p:blipFill>
        <p:spPr bwMode="auto">
          <a:xfrm>
            <a:off x="517525" y="5154192"/>
            <a:ext cx="1089829" cy="352956"/>
          </a:xfrm>
          <a:prstGeom prst="rect">
            <a:avLst/>
          </a:prstGeom>
          <a:noFill/>
        </p:spPr>
      </p:pic>
      <p:pic>
        <p:nvPicPr>
          <p:cNvPr id="13" name="Picture 2" descr="https://xebialabs.com/assets/files/plugins/git.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2517" y="5353521"/>
            <a:ext cx="1048841" cy="786631"/>
          </a:xfrm>
          <a:prstGeom prst="rect">
            <a:avLst/>
          </a:prstGeom>
          <a:noFill/>
        </p:spPr>
      </p:pic>
      <p:pic>
        <p:nvPicPr>
          <p:cNvPr id="16" name="Picture 4" descr="https://xebialabs.com/assets/files/plugins/maven.jpg"/>
          <p:cNvPicPr>
            <a:picLocks noChangeAspect="1" noChangeArrowheads="1"/>
          </p:cNvPicPr>
          <p:nvPr/>
        </p:nvPicPr>
        <p:blipFill>
          <a:blip r:embed="rId4" cstate="print">
            <a:clrChange>
              <a:clrFrom>
                <a:srgbClr val="FFFFFF"/>
              </a:clrFrom>
              <a:clrTo>
                <a:srgbClr val="FFFFFF">
                  <a:alpha val="0"/>
                </a:srgbClr>
              </a:clrTo>
            </a:clrChange>
          </a:blip>
          <a:srcRect t="16022" b="25223"/>
          <a:stretch>
            <a:fillRect/>
          </a:stretch>
        </p:blipFill>
        <p:spPr bwMode="auto">
          <a:xfrm>
            <a:off x="1884860" y="5084576"/>
            <a:ext cx="973200" cy="428852"/>
          </a:xfrm>
          <a:prstGeom prst="rect">
            <a:avLst/>
          </a:prstGeom>
          <a:noFill/>
        </p:spPr>
      </p:pic>
      <p:pic>
        <p:nvPicPr>
          <p:cNvPr id="17" name="Picture 2" descr="http://www.sonarqube.org/wp-content/themes/sonarsource.org/images/sonar.png"/>
          <p:cNvPicPr>
            <a:picLocks noChangeAspect="1" noChangeArrowheads="1"/>
          </p:cNvPicPr>
          <p:nvPr/>
        </p:nvPicPr>
        <p:blipFill>
          <a:blip r:embed="rId5" cstate="print"/>
          <a:srcRect/>
          <a:stretch>
            <a:fillRect/>
          </a:stretch>
        </p:blipFill>
        <p:spPr bwMode="auto">
          <a:xfrm>
            <a:off x="1734950" y="5718632"/>
            <a:ext cx="1242754" cy="298262"/>
          </a:xfrm>
          <a:prstGeom prst="rect">
            <a:avLst/>
          </a:prstGeom>
          <a:noFill/>
        </p:spPr>
      </p:pic>
      <p:pic>
        <p:nvPicPr>
          <p:cNvPr id="18" name="Picture 4" descr="Logo"/>
          <p:cNvPicPr>
            <a:picLocks noChangeAspect="1" noChangeArrowheads="1"/>
          </p:cNvPicPr>
          <p:nvPr/>
        </p:nvPicPr>
        <p:blipFill>
          <a:blip r:embed="rId6" cstate="print"/>
          <a:srcRect/>
          <a:stretch>
            <a:fillRect/>
          </a:stretch>
        </p:blipFill>
        <p:spPr bwMode="auto">
          <a:xfrm>
            <a:off x="1582021" y="5459110"/>
            <a:ext cx="1456800" cy="291360"/>
          </a:xfrm>
          <a:prstGeom prst="rect">
            <a:avLst/>
          </a:prstGeom>
          <a:noFill/>
        </p:spPr>
      </p:pic>
      <p:sp>
        <p:nvSpPr>
          <p:cNvPr id="23" name="Rounded Rectangle 22"/>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24" name="Rounded Rectangle 23"/>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64546" name="think-cell Slide" r:id="rId4" imgW="270" imgH="270" progId="">
              <p:embed/>
            </p:oleObj>
          </a:graphicData>
        </a:graphic>
      </p:graphicFrame>
      <p:sp>
        <p:nvSpPr>
          <p:cNvPr id="2" name="Title 1"/>
          <p:cNvSpPr>
            <a:spLocks noGrp="1"/>
          </p:cNvSpPr>
          <p:nvPr>
            <p:ph type="title"/>
          </p:nvPr>
        </p:nvSpPr>
        <p:spPr/>
        <p:txBody>
          <a:bodyPr/>
          <a:lstStyle/>
          <a:p>
            <a:r>
              <a:rPr lang="fi-FI" sz="2800" dirty="0" err="1" smtClean="0"/>
              <a:t>Continuous</a:t>
            </a:r>
            <a:r>
              <a:rPr lang="fi-FI" sz="2800" dirty="0" smtClean="0"/>
              <a:t> </a:t>
            </a:r>
            <a:r>
              <a:rPr lang="fi-FI" sz="2800" dirty="0" err="1" smtClean="0"/>
              <a:t>Integration</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8" name="Rounded Rectangle 7"/>
          <p:cNvSpPr/>
          <p:nvPr/>
        </p:nvSpPr>
        <p:spPr>
          <a:xfrm>
            <a:off x="11729112" y="298212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15" name="Rectangle 14"/>
          <p:cNvSpPr/>
          <p:nvPr/>
        </p:nvSpPr>
        <p:spPr>
          <a:xfrm>
            <a:off x="14554200" y="300117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11729112" y="4686083"/>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000154" y="4803450"/>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106490" y="5310007"/>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961186" y="5025342"/>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28" name="Rectangle 27"/>
          <p:cNvSpPr/>
          <p:nvPr/>
        </p:nvSpPr>
        <p:spPr>
          <a:xfrm>
            <a:off x="-3886201" y="2327150"/>
            <a:ext cx="3505200"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Capgemini choice of tools</a:t>
            </a:r>
          </a:p>
        </p:txBody>
      </p:sp>
      <p:sp>
        <p:nvSpPr>
          <p:cNvPr id="29" name="Rectangle 28"/>
          <p:cNvSpPr/>
          <p:nvPr/>
        </p:nvSpPr>
        <p:spPr>
          <a:xfrm>
            <a:off x="-3886200" y="2784352"/>
            <a:ext cx="3505200" cy="20190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pPr>
            <a:endParaRPr lang="en-US" sz="1400" dirty="0" smtClean="0">
              <a:solidFill>
                <a:srgbClr val="00264A"/>
              </a:solidFill>
            </a:endParaRPr>
          </a:p>
        </p:txBody>
      </p:sp>
      <p:sp>
        <p:nvSpPr>
          <p:cNvPr id="36" name="Rounded Rectangle 35"/>
          <p:cNvSpPr/>
          <p:nvPr/>
        </p:nvSpPr>
        <p:spPr>
          <a:xfrm>
            <a:off x="463456" y="1600200"/>
            <a:ext cx="4026089" cy="243839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4" name="ZoneTexte 57"/>
          <p:cNvSpPr txBox="1"/>
          <p:nvPr>
            <p:custDataLst>
              <p:tags r:id="rId2"/>
            </p:custDataLst>
          </p:nvPr>
        </p:nvSpPr>
        <p:spPr>
          <a:xfrm>
            <a:off x="1162648" y="137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grpSp>
        <p:nvGrpSpPr>
          <p:cNvPr id="5" name="Group 40"/>
          <p:cNvGrpSpPr/>
          <p:nvPr/>
        </p:nvGrpSpPr>
        <p:grpSpPr>
          <a:xfrm>
            <a:off x="1076144" y="4520743"/>
            <a:ext cx="7753713" cy="1778457"/>
            <a:chOff x="765772" y="4191000"/>
            <a:chExt cx="7753713" cy="1778457"/>
          </a:xfrm>
        </p:grpSpPr>
        <p:sp>
          <p:nvSpPr>
            <p:cNvPr id="24" name="Rectangle 23"/>
            <p:cNvSpPr/>
            <p:nvPr/>
          </p:nvSpPr>
          <p:spPr>
            <a:xfrm>
              <a:off x="765772" y="4191000"/>
              <a:ext cx="7753712" cy="401279"/>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765773" y="4648202"/>
              <a:ext cx="7753712" cy="13212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Continuous Integration (CI) is a development practice with purpose of to surface any problems or inconsistency in code development immediately, so it can be fixed immediately. In other words ensure the quality early in the process. </a:t>
              </a:r>
            </a:p>
          </p:txBody>
        </p:sp>
      </p:grpSp>
      <p:grpSp>
        <p:nvGrpSpPr>
          <p:cNvPr id="7" name="Group 47"/>
          <p:cNvGrpSpPr/>
          <p:nvPr/>
        </p:nvGrpSpPr>
        <p:grpSpPr>
          <a:xfrm>
            <a:off x="5416456" y="1244802"/>
            <a:ext cx="4026090" cy="2793798"/>
            <a:chOff x="5416456" y="1244802"/>
            <a:chExt cx="4026090" cy="2793798"/>
          </a:xfrm>
        </p:grpSpPr>
        <p:sp>
          <p:nvSpPr>
            <p:cNvPr id="26" name="Rectangle 25"/>
            <p:cNvSpPr/>
            <p:nvPr/>
          </p:nvSpPr>
          <p:spPr>
            <a:xfrm>
              <a:off x="5416456" y="1244802"/>
              <a:ext cx="402608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416457" y="1702004"/>
              <a:ext cx="4026089" cy="23365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Developers integrate code into a shared repository several times a day. The code is automatically build and validated. The code that does not meet criteria cannot be committed further. </a:t>
              </a:r>
            </a:p>
            <a:p>
              <a:pPr marL="192088" lvl="2" indent="-188913">
                <a:spcBef>
                  <a:spcPct val="20000"/>
                </a:spcBef>
                <a:buFontTx/>
                <a:buChar char="•"/>
              </a:pPr>
              <a:r>
                <a:rPr lang="en-US" sz="1400" dirty="0" smtClean="0">
                  <a:solidFill>
                    <a:srgbClr val="00264A"/>
                  </a:solidFill>
                </a:rPr>
                <a:t>Static code analysis and unit tests are run (automatically) to ensure quality</a:t>
              </a:r>
            </a:p>
            <a:p>
              <a:pPr marL="192088" lvl="2" indent="-188913">
                <a:spcBef>
                  <a:spcPct val="20000"/>
                </a:spcBef>
                <a:buFontTx/>
                <a:buChar char="•"/>
              </a:pPr>
              <a:r>
                <a:rPr lang="en-US" sz="1400" dirty="0" smtClean="0">
                  <a:solidFill>
                    <a:srgbClr val="00264A"/>
                  </a:solidFill>
                </a:rPr>
                <a:t>Build binaries (war, ear) for deployments on to the Application Servers including packaging the different modules/applications</a:t>
              </a:r>
            </a:p>
          </p:txBody>
        </p:sp>
      </p:grpSp>
      <p:sp>
        <p:nvSpPr>
          <p:cNvPr id="42" name="Isosceles Triangle 41"/>
          <p:cNvSpPr/>
          <p:nvPr/>
        </p:nvSpPr>
        <p:spPr>
          <a:xfrm flipH="1" flipV="1">
            <a:off x="6122989"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0" name="Isosceles Triangle 39"/>
          <p:cNvSpPr/>
          <p:nvPr/>
        </p:nvSpPr>
        <p:spPr>
          <a:xfrm flipH="1" flipV="1">
            <a:off x="1169987"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cxnSp>
        <p:nvCxnSpPr>
          <p:cNvPr id="44" name="Straight Connector 43"/>
          <p:cNvCxnSpPr/>
          <p:nvPr/>
        </p:nvCxnSpPr>
        <p:spPr>
          <a:xfrm>
            <a:off x="0"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906002"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953001"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41" name="Picture 2" descr="https://xebialabs.com/assets/files/plugins/jenkins.jpg"/>
          <p:cNvPicPr>
            <a:picLocks noChangeAspect="1" noChangeArrowheads="1"/>
          </p:cNvPicPr>
          <p:nvPr/>
        </p:nvPicPr>
        <p:blipFill>
          <a:blip r:embed="rId8" cstate="print">
            <a:clrChange>
              <a:clrFrom>
                <a:srgbClr val="FFFFFF"/>
              </a:clrFrom>
              <a:clrTo>
                <a:srgbClr val="FFFFFF">
                  <a:alpha val="0"/>
                </a:srgbClr>
              </a:clrTo>
            </a:clrChange>
          </a:blip>
          <a:srcRect t="27147" b="29671"/>
          <a:stretch>
            <a:fillRect/>
          </a:stretch>
        </p:blipFill>
        <p:spPr bwMode="auto">
          <a:xfrm>
            <a:off x="914663" y="2050816"/>
            <a:ext cx="1089829" cy="352956"/>
          </a:xfrm>
          <a:prstGeom prst="rect">
            <a:avLst/>
          </a:prstGeom>
          <a:noFill/>
        </p:spPr>
      </p:pic>
      <p:pic>
        <p:nvPicPr>
          <p:cNvPr id="43" name="Picture 2" descr="https://xebialabs.com/assets/files/plugins/git.jpg"/>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003926" y="2566405"/>
            <a:ext cx="1048841" cy="786631"/>
          </a:xfrm>
          <a:prstGeom prst="rect">
            <a:avLst/>
          </a:prstGeom>
          <a:noFill/>
        </p:spPr>
      </p:pic>
      <p:pic>
        <p:nvPicPr>
          <p:cNvPr id="47" name="Picture 4" descr="https://xebialabs.com/assets/files/plugins/maven.jpg"/>
          <p:cNvPicPr>
            <a:picLocks noChangeAspect="1" noChangeArrowheads="1"/>
          </p:cNvPicPr>
          <p:nvPr/>
        </p:nvPicPr>
        <p:blipFill>
          <a:blip r:embed="rId10" cstate="print">
            <a:clrChange>
              <a:clrFrom>
                <a:srgbClr val="FFFFFF"/>
              </a:clrFrom>
              <a:clrTo>
                <a:srgbClr val="FFFFFF">
                  <a:alpha val="0"/>
                </a:srgbClr>
              </a:clrTo>
            </a:clrChange>
          </a:blip>
          <a:srcRect t="16022" b="25223"/>
          <a:stretch>
            <a:fillRect/>
          </a:stretch>
        </p:blipFill>
        <p:spPr bwMode="auto">
          <a:xfrm>
            <a:off x="3052200" y="1981200"/>
            <a:ext cx="973200" cy="428852"/>
          </a:xfrm>
          <a:prstGeom prst="rect">
            <a:avLst/>
          </a:prstGeom>
          <a:noFill/>
        </p:spPr>
      </p:pic>
      <p:pic>
        <p:nvPicPr>
          <p:cNvPr id="48" name="Picture 2" descr="http://www.sonarqube.org/wp-content/themes/sonarsource.org/images/sonar.png"/>
          <p:cNvPicPr>
            <a:picLocks noChangeAspect="1" noChangeArrowheads="1"/>
          </p:cNvPicPr>
          <p:nvPr/>
        </p:nvPicPr>
        <p:blipFill>
          <a:blip r:embed="rId11" cstate="print"/>
          <a:srcRect/>
          <a:stretch>
            <a:fillRect/>
          </a:stretch>
        </p:blipFill>
        <p:spPr bwMode="auto">
          <a:xfrm>
            <a:off x="838200" y="3515669"/>
            <a:ext cx="1242754" cy="298262"/>
          </a:xfrm>
          <a:prstGeom prst="rect">
            <a:avLst/>
          </a:prstGeom>
          <a:noFill/>
        </p:spPr>
      </p:pic>
      <p:pic>
        <p:nvPicPr>
          <p:cNvPr id="49" name="Picture 4" descr="Logo"/>
          <p:cNvPicPr>
            <a:picLocks noChangeAspect="1" noChangeArrowheads="1"/>
          </p:cNvPicPr>
          <p:nvPr/>
        </p:nvPicPr>
        <p:blipFill>
          <a:blip r:embed="rId12" cstate="print"/>
          <a:srcRect/>
          <a:stretch>
            <a:fillRect/>
          </a:stretch>
        </p:blipFill>
        <p:spPr bwMode="auto">
          <a:xfrm>
            <a:off x="2810400" y="3519120"/>
            <a:ext cx="1456800" cy="29136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0274" name="think-cell Slide" r:id="rId4" imgW="270" imgH="270" progId="">
              <p:embed/>
            </p:oleObj>
          </a:graphicData>
        </a:graphic>
      </p:graphicFrame>
      <p:sp>
        <p:nvSpPr>
          <p:cNvPr id="4" name="Rounded Rectangle 3"/>
          <p:cNvSpPr/>
          <p:nvPr/>
        </p:nvSpPr>
        <p:spPr>
          <a:xfrm>
            <a:off x="3082636" y="1442609"/>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8"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Roadmap principles</a:t>
            </a:r>
          </a:p>
          <a:p>
            <a:r>
              <a:rPr lang="en-US" dirty="0" smtClean="0"/>
              <a:t>Analyst voice and references</a:t>
            </a:r>
          </a:p>
        </p:txBody>
      </p:sp>
      <p:sp>
        <p:nvSpPr>
          <p:cNvPr id="9" name="Rectangle 8"/>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sp>
        <p:nvSpPr>
          <p:cNvPr id="2" name="Title 1"/>
          <p:cNvSpPr>
            <a:spLocks noGrp="1"/>
          </p:cNvSpPr>
          <p:nvPr>
            <p:ph type="title"/>
          </p:nvPr>
        </p:nvSpPr>
        <p:spPr/>
        <p:txBody>
          <a:bodyPr/>
          <a:lstStyle/>
          <a:p>
            <a:r>
              <a:rPr lang="fi-FI" sz="2800" dirty="0" err="1" smtClean="0"/>
              <a:t>Continuous</a:t>
            </a:r>
            <a:r>
              <a:rPr lang="fi-FI" sz="2800" dirty="0" smtClean="0"/>
              <a:t> </a:t>
            </a:r>
            <a:r>
              <a:rPr lang="fi-FI" sz="2800" dirty="0" err="1" smtClean="0"/>
              <a:t>Delivery</a:t>
            </a:r>
            <a:endParaRPr lang="en-US" sz="2800" dirty="0"/>
          </a:p>
        </p:txBody>
      </p:sp>
      <p:sp>
        <p:nvSpPr>
          <p:cNvPr id="14" name="Rectangle 13"/>
          <p:cNvSpPr/>
          <p:nvPr/>
        </p:nvSpPr>
        <p:spPr>
          <a:xfrm>
            <a:off x="3238500" y="1517903"/>
            <a:ext cx="6250673" cy="137769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Continuous Delivery (CD) automates and improves the process of software delivery. It provides the ability to rapidly, reliably and repeatedly push out enhancements and bug fixes to customers at low risk and with minimal manual overhead.</a:t>
            </a:r>
          </a:p>
        </p:txBody>
      </p:sp>
      <p:sp>
        <p:nvSpPr>
          <p:cNvPr id="15" name="Rectangle 14"/>
          <p:cNvSpPr/>
          <p:nvPr/>
        </p:nvSpPr>
        <p:spPr>
          <a:xfrm>
            <a:off x="3238500" y="3077288"/>
            <a:ext cx="6250673" cy="296324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lvl="0"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Manage, plan and control the storage and flow of binaries and configurations used for deployments relying on the software release cycles.</a:t>
            </a:r>
          </a:p>
          <a:p>
            <a:pPr marL="355600" lvl="0" indent="-355600" defTabSz="914400">
              <a:spcBef>
                <a:spcPts val="300"/>
              </a:spcBef>
              <a:spcAft>
                <a:spcPts val="300"/>
              </a:spcAft>
              <a:buClr>
                <a:schemeClr val="accent5"/>
              </a:buClr>
              <a:buFont typeface="Wingdings" pitchFamily="2" charset="2"/>
              <a:buChar char="§"/>
              <a:defRPr/>
            </a:pPr>
            <a:endParaRPr lang="en-US" sz="1400" kern="0" dirty="0" smtClean="0">
              <a:solidFill>
                <a:sysClr val="windowText" lastClr="000000"/>
              </a:solidFill>
            </a:endParaRPr>
          </a:p>
        </p:txBody>
      </p:sp>
      <p:pic>
        <p:nvPicPr>
          <p:cNvPr id="10" name="Picture 2" descr="https://xebialabs.com/assets/files/plugins/nexu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47832" y="5025858"/>
            <a:ext cx="1114736" cy="837923"/>
          </a:xfrm>
          <a:prstGeom prst="rect">
            <a:avLst/>
          </a:prstGeom>
          <a:noFill/>
        </p:spPr>
      </p:pic>
      <p:pic>
        <p:nvPicPr>
          <p:cNvPr id="11" name="Picture 4" descr="https://xebialabs.com/assets/files/plugins/chef.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40835" y="5206621"/>
            <a:ext cx="807998" cy="605998"/>
          </a:xfrm>
          <a:prstGeom prst="rect">
            <a:avLst/>
          </a:prstGeom>
          <a:noFill/>
        </p:spPr>
      </p:pic>
      <p:pic>
        <p:nvPicPr>
          <p:cNvPr id="13" name="Picture 2" descr="https://xebialabs.com/assets/files/plugins/git.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90144" y="5121661"/>
            <a:ext cx="942664" cy="706998"/>
          </a:xfrm>
          <a:prstGeom prst="rect">
            <a:avLst/>
          </a:prstGeom>
          <a:noFill/>
        </p:spPr>
      </p:pic>
      <p:sp>
        <p:nvSpPr>
          <p:cNvPr id="17" name="Rounded Rectangle 16"/>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8" name="Rounded Rectangle 17"/>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65570" name="think-cell Slide" r:id="rId4" imgW="270" imgH="270" progId="">
              <p:embed/>
            </p:oleObj>
          </a:graphicData>
        </a:graphic>
      </p:graphicFrame>
      <p:sp>
        <p:nvSpPr>
          <p:cNvPr id="2" name="Title 1"/>
          <p:cNvSpPr>
            <a:spLocks noGrp="1"/>
          </p:cNvSpPr>
          <p:nvPr>
            <p:ph type="title"/>
          </p:nvPr>
        </p:nvSpPr>
        <p:spPr/>
        <p:txBody>
          <a:bodyPr/>
          <a:lstStyle/>
          <a:p>
            <a:r>
              <a:rPr lang="fi-FI" sz="2800" dirty="0" err="1" smtClean="0"/>
              <a:t>Continuous</a:t>
            </a:r>
            <a:r>
              <a:rPr lang="fi-FI" sz="2800" dirty="0" smtClean="0"/>
              <a:t> </a:t>
            </a:r>
            <a:r>
              <a:rPr lang="fi-FI" sz="2800" dirty="0" err="1" smtClean="0"/>
              <a:t>Delivery</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8" name="Rounded Rectangle 7"/>
          <p:cNvSpPr/>
          <p:nvPr/>
        </p:nvSpPr>
        <p:spPr>
          <a:xfrm>
            <a:off x="11729112" y="298212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15" name="Rectangle 14"/>
          <p:cNvSpPr/>
          <p:nvPr/>
        </p:nvSpPr>
        <p:spPr>
          <a:xfrm>
            <a:off x="14554200" y="300117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11729112" y="4686083"/>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000154" y="4803450"/>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106490" y="5310007"/>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961186" y="5025342"/>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28" name="Rectangle 27"/>
          <p:cNvSpPr/>
          <p:nvPr/>
        </p:nvSpPr>
        <p:spPr>
          <a:xfrm>
            <a:off x="-3886201" y="2327150"/>
            <a:ext cx="3505200"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Capgemini choice of tools</a:t>
            </a:r>
          </a:p>
        </p:txBody>
      </p:sp>
      <p:sp>
        <p:nvSpPr>
          <p:cNvPr id="29" name="Rectangle 28"/>
          <p:cNvSpPr/>
          <p:nvPr/>
        </p:nvSpPr>
        <p:spPr>
          <a:xfrm>
            <a:off x="-3886200" y="2784352"/>
            <a:ext cx="3505200" cy="20190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pPr>
            <a:endParaRPr lang="en-US" sz="1400" dirty="0" smtClean="0">
              <a:solidFill>
                <a:srgbClr val="00264A"/>
              </a:solidFill>
            </a:endParaRPr>
          </a:p>
        </p:txBody>
      </p:sp>
      <p:sp>
        <p:nvSpPr>
          <p:cNvPr id="36" name="Rounded Rectangle 35"/>
          <p:cNvSpPr/>
          <p:nvPr/>
        </p:nvSpPr>
        <p:spPr>
          <a:xfrm>
            <a:off x="463456" y="1600200"/>
            <a:ext cx="4026089" cy="243839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4" name="ZoneTexte 57"/>
          <p:cNvSpPr txBox="1"/>
          <p:nvPr>
            <p:custDataLst>
              <p:tags r:id="rId2"/>
            </p:custDataLst>
          </p:nvPr>
        </p:nvSpPr>
        <p:spPr>
          <a:xfrm>
            <a:off x="1162648" y="137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grpSp>
        <p:nvGrpSpPr>
          <p:cNvPr id="5" name="Group 40"/>
          <p:cNvGrpSpPr/>
          <p:nvPr/>
        </p:nvGrpSpPr>
        <p:grpSpPr>
          <a:xfrm>
            <a:off x="1076144" y="4520743"/>
            <a:ext cx="7753713" cy="1778457"/>
            <a:chOff x="765772" y="4191000"/>
            <a:chExt cx="7753713" cy="1778457"/>
          </a:xfrm>
        </p:grpSpPr>
        <p:sp>
          <p:nvSpPr>
            <p:cNvPr id="24" name="Rectangle 23"/>
            <p:cNvSpPr/>
            <p:nvPr/>
          </p:nvSpPr>
          <p:spPr>
            <a:xfrm>
              <a:off x="765772" y="4191000"/>
              <a:ext cx="7753712" cy="401279"/>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765773" y="4648202"/>
              <a:ext cx="7753712" cy="13212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Continuous Delivery (CD) automates and improves the process of software delivery. It provides the ability to rapidly, reliably and repeatedly push out enhancements and bug fixes to customers at low risk and with minimal manual overhead.</a:t>
              </a:r>
            </a:p>
          </p:txBody>
        </p:sp>
      </p:grpSp>
      <p:grpSp>
        <p:nvGrpSpPr>
          <p:cNvPr id="7" name="Group 47"/>
          <p:cNvGrpSpPr/>
          <p:nvPr/>
        </p:nvGrpSpPr>
        <p:grpSpPr>
          <a:xfrm>
            <a:off x="5416456" y="1244802"/>
            <a:ext cx="4026090" cy="2793798"/>
            <a:chOff x="5416456" y="1244802"/>
            <a:chExt cx="4026090" cy="2793798"/>
          </a:xfrm>
        </p:grpSpPr>
        <p:sp>
          <p:nvSpPr>
            <p:cNvPr id="26" name="Rectangle 25"/>
            <p:cNvSpPr/>
            <p:nvPr/>
          </p:nvSpPr>
          <p:spPr>
            <a:xfrm>
              <a:off x="5416456" y="1244802"/>
              <a:ext cx="402608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416457" y="1702004"/>
              <a:ext cx="4026089" cy="23365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Manage, plan and control the storage and flow of binaries and configurations used for deployments relying on the software release cycles.</a:t>
              </a:r>
            </a:p>
          </p:txBody>
        </p:sp>
      </p:grpSp>
      <p:sp>
        <p:nvSpPr>
          <p:cNvPr id="42" name="Isosceles Triangle 41"/>
          <p:cNvSpPr/>
          <p:nvPr/>
        </p:nvSpPr>
        <p:spPr>
          <a:xfrm flipH="1" flipV="1">
            <a:off x="6122989"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0" name="Isosceles Triangle 39"/>
          <p:cNvSpPr/>
          <p:nvPr/>
        </p:nvSpPr>
        <p:spPr>
          <a:xfrm flipH="1" flipV="1">
            <a:off x="1169987"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cxnSp>
        <p:nvCxnSpPr>
          <p:cNvPr id="44" name="Straight Connector 43"/>
          <p:cNvCxnSpPr/>
          <p:nvPr/>
        </p:nvCxnSpPr>
        <p:spPr>
          <a:xfrm>
            <a:off x="463456"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906002"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89545"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50" name="Picture 2" descr="https://xebialabs.com/assets/files/plugins/nexus.jpg"/>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119686" y="1931693"/>
            <a:ext cx="1114736" cy="837923"/>
          </a:xfrm>
          <a:prstGeom prst="rect">
            <a:avLst/>
          </a:prstGeom>
          <a:noFill/>
        </p:spPr>
      </p:pic>
      <p:pic>
        <p:nvPicPr>
          <p:cNvPr id="51" name="Picture 4" descr="https://xebialabs.com/assets/files/plugins/chef.jpg"/>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158538" y="3057466"/>
            <a:ext cx="807998" cy="605998"/>
          </a:xfrm>
          <a:prstGeom prst="rect">
            <a:avLst/>
          </a:prstGeom>
          <a:noFill/>
        </p:spPr>
      </p:pic>
      <p:pic>
        <p:nvPicPr>
          <p:cNvPr id="52" name="Picture 2" descr="https://xebialabs.com/assets/files/plugins/git.jpg"/>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890652" y="1975334"/>
            <a:ext cx="942664" cy="706998"/>
          </a:xfrm>
          <a:prstGeom prst="rect">
            <a:avLst/>
          </a:prstGeom>
          <a:noFill/>
        </p:spPr>
      </p:pic>
      <p:cxnSp>
        <p:nvCxnSpPr>
          <p:cNvPr id="53" name="Straight Connector 52"/>
          <p:cNvCxnSpPr/>
          <p:nvPr/>
        </p:nvCxnSpPr>
        <p:spPr>
          <a:xfrm rot="5400000">
            <a:off x="2985597" y="-67697"/>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966536" y="-2506096"/>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Automated Testing</a:t>
            </a:r>
            <a:endParaRPr lang="en-US" sz="2800" dirty="0"/>
          </a:p>
        </p:txBody>
      </p:sp>
      <p:sp>
        <p:nvSpPr>
          <p:cNvPr id="14" name="Rectangle 13"/>
          <p:cNvSpPr/>
          <p:nvPr/>
        </p:nvSpPr>
        <p:spPr>
          <a:xfrm>
            <a:off x="3238500" y="1523999"/>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Test automation helps to ensure application quality and cost effectiveness of testing (early error detection, regression testing)</a:t>
            </a:r>
          </a:p>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Enable agile feature releases with fast test cycle time.</a:t>
            </a:r>
          </a:p>
        </p:txBody>
      </p:sp>
      <p:sp>
        <p:nvSpPr>
          <p:cNvPr id="15" name="Rectangle 14"/>
          <p:cNvSpPr/>
          <p:nvPr/>
        </p:nvSpPr>
        <p:spPr>
          <a:xfrm>
            <a:off x="3238499" y="3143300"/>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 environments and automation setup</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 case creation to automation suite</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Capture and test of behavior, data and performance characteristics of complete application environments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Tests are build and executed continuously throughout development</a:t>
            </a:r>
          </a:p>
        </p:txBody>
      </p:sp>
      <p:sp>
        <p:nvSpPr>
          <p:cNvPr id="12" name="Rounded Rectangle 11"/>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3" name="Rounded Rectangle 12"/>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grpSp>
        <p:nvGrpSpPr>
          <p:cNvPr id="10" name="Group 9"/>
          <p:cNvGrpSpPr/>
          <p:nvPr/>
        </p:nvGrpSpPr>
        <p:grpSpPr>
          <a:xfrm>
            <a:off x="409433" y="4831302"/>
            <a:ext cx="2729552" cy="1201003"/>
            <a:chOff x="409433" y="4831302"/>
            <a:chExt cx="2729552" cy="1201003"/>
          </a:xfrm>
        </p:grpSpPr>
        <p:sp>
          <p:nvSpPr>
            <p:cNvPr id="11" name="Rounded Rectangular Callout 10"/>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200" b="1" i="1" dirty="0" smtClean="0">
                  <a:solidFill>
                    <a:schemeClr val="tx2">
                      <a:lumMod val="50000"/>
                    </a:schemeClr>
                  </a:solidFill>
                </a:rPr>
                <a:t>Capgemini choice of tools:</a:t>
              </a:r>
            </a:p>
            <a:p>
              <a:pPr algn="ctr"/>
              <a:endParaRPr lang="en-US" sz="400" b="1" i="1" dirty="0" smtClean="0">
                <a:solidFill>
                  <a:schemeClr val="tx2">
                    <a:lumMod val="50000"/>
                  </a:schemeClr>
                </a:solidFill>
              </a:endParaRPr>
            </a:p>
            <a:p>
              <a:r>
                <a:rPr lang="en-US" sz="1050" b="1" i="1" dirty="0" smtClean="0">
                  <a:solidFill>
                    <a:schemeClr val="accent4"/>
                  </a:solidFill>
                </a:rPr>
                <a:t>Capgemini Automation Framework Café</a:t>
              </a:r>
            </a:p>
            <a:p>
              <a:pPr algn="ctr"/>
              <a:endParaRPr lang="en-US" sz="1200" b="1" i="1" dirty="0" smtClean="0">
                <a:solidFill>
                  <a:schemeClr val="tx2">
                    <a:lumMod val="50000"/>
                  </a:schemeClr>
                </a:solidFill>
              </a:endParaRPr>
            </a:p>
          </p:txBody>
        </p:sp>
        <p:pic>
          <p:nvPicPr>
            <p:cNvPr id="292867" name="Picture 3"/>
            <p:cNvPicPr>
              <a:picLocks noChangeAspect="1" noChangeArrowheads="1"/>
            </p:cNvPicPr>
            <p:nvPr/>
          </p:nvPicPr>
          <p:blipFill>
            <a:blip r:embed="rId2" cstate="print"/>
            <a:srcRect/>
            <a:stretch>
              <a:fillRect/>
            </a:stretch>
          </p:blipFill>
          <p:spPr bwMode="auto">
            <a:xfrm>
              <a:off x="796208" y="5416250"/>
              <a:ext cx="996696" cy="522351"/>
            </a:xfrm>
            <a:prstGeom prst="rect">
              <a:avLst/>
            </a:prstGeom>
            <a:noFill/>
            <a:ln w="9525">
              <a:noFill/>
              <a:miter lim="800000"/>
              <a:headEnd/>
              <a:tailEnd/>
            </a:ln>
          </p:spPr>
        </p:pic>
        <p:sp>
          <p:nvSpPr>
            <p:cNvPr id="17" name="TextBox 16"/>
            <p:cNvSpPr txBox="1"/>
            <p:nvPr/>
          </p:nvSpPr>
          <p:spPr>
            <a:xfrm>
              <a:off x="1900491" y="5374220"/>
              <a:ext cx="1002197" cy="615553"/>
            </a:xfrm>
            <a:prstGeom prst="rect">
              <a:avLst/>
            </a:prstGeom>
            <a:noFill/>
          </p:spPr>
          <p:txBody>
            <a:bodyPr wrap="none" rtlCol="0">
              <a:spAutoFit/>
            </a:bodyPr>
            <a:lstStyle/>
            <a:p>
              <a:pPr indent="-355600" defTabSz="914400">
                <a:spcBef>
                  <a:spcPts val="300"/>
                </a:spcBef>
                <a:spcAft>
                  <a:spcPts val="300"/>
                </a:spcAft>
                <a:buClr>
                  <a:schemeClr val="accent5"/>
                </a:buClr>
                <a:defRPr/>
              </a:pPr>
              <a:r>
                <a:rPr lang="en-US" sz="800" i="1" kern="0" dirty="0" smtClean="0">
                  <a:solidFill>
                    <a:sysClr val="windowText" lastClr="000000"/>
                  </a:solidFill>
                </a:rPr>
                <a:t>X-Tester</a:t>
              </a:r>
            </a:p>
            <a:p>
              <a:pPr indent="-355600" defTabSz="914400">
                <a:spcBef>
                  <a:spcPts val="300"/>
                </a:spcBef>
                <a:spcAft>
                  <a:spcPts val="300"/>
                </a:spcAft>
                <a:buClr>
                  <a:schemeClr val="accent5"/>
                </a:buClr>
                <a:defRPr/>
              </a:pPr>
              <a:r>
                <a:rPr lang="en-US" sz="800" i="1" kern="0" dirty="0" smtClean="0">
                  <a:solidFill>
                    <a:sysClr val="windowText" lastClr="000000"/>
                  </a:solidFill>
                </a:rPr>
                <a:t>QTP utilities</a:t>
              </a:r>
            </a:p>
            <a:p>
              <a:pPr indent="-355600" defTabSz="914400">
                <a:spcBef>
                  <a:spcPts val="300"/>
                </a:spcBef>
                <a:spcAft>
                  <a:spcPts val="300"/>
                </a:spcAft>
                <a:buClr>
                  <a:schemeClr val="accent5"/>
                </a:buClr>
                <a:defRPr/>
              </a:pPr>
              <a:r>
                <a:rPr lang="en-US" sz="800" i="1" kern="0" dirty="0" smtClean="0">
                  <a:solidFill>
                    <a:sysClr val="windowText" lastClr="000000"/>
                  </a:solidFill>
                </a:rPr>
                <a:t>Robot Framework</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66594" name="think-cell Slide" r:id="rId6" imgW="270" imgH="270" progId="">
              <p:embed/>
            </p:oleObj>
          </a:graphicData>
        </a:graphic>
      </p:graphicFrame>
      <p:sp>
        <p:nvSpPr>
          <p:cNvPr id="2" name="Title 1"/>
          <p:cNvSpPr>
            <a:spLocks noGrp="1"/>
          </p:cNvSpPr>
          <p:nvPr>
            <p:ph type="title"/>
          </p:nvPr>
        </p:nvSpPr>
        <p:spPr/>
        <p:txBody>
          <a:bodyPr/>
          <a:lstStyle/>
          <a:p>
            <a:r>
              <a:rPr lang="en-US" sz="2800" dirty="0" smtClean="0"/>
              <a:t>Automated Testing</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8" name="Rounded Rectangle 7"/>
          <p:cNvSpPr/>
          <p:nvPr/>
        </p:nvSpPr>
        <p:spPr>
          <a:xfrm>
            <a:off x="11729112" y="298212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15" name="Rectangle 14"/>
          <p:cNvSpPr/>
          <p:nvPr/>
        </p:nvSpPr>
        <p:spPr>
          <a:xfrm>
            <a:off x="14554200" y="300117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11729112" y="4686083"/>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000154" y="4803450"/>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106490" y="5310007"/>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961186" y="5025342"/>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6" name="Rounded Rectangle 35"/>
          <p:cNvSpPr/>
          <p:nvPr/>
        </p:nvSpPr>
        <p:spPr>
          <a:xfrm>
            <a:off x="463456" y="1600200"/>
            <a:ext cx="4026089" cy="243839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4" name="ZoneTexte 57"/>
          <p:cNvSpPr txBox="1"/>
          <p:nvPr>
            <p:custDataLst>
              <p:tags r:id="rId2"/>
            </p:custDataLst>
          </p:nvPr>
        </p:nvSpPr>
        <p:spPr>
          <a:xfrm>
            <a:off x="1162648" y="137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grpSp>
        <p:nvGrpSpPr>
          <p:cNvPr id="5" name="Group 40"/>
          <p:cNvGrpSpPr/>
          <p:nvPr/>
        </p:nvGrpSpPr>
        <p:grpSpPr>
          <a:xfrm>
            <a:off x="1076144" y="4520743"/>
            <a:ext cx="7753713" cy="1778457"/>
            <a:chOff x="765772" y="4191000"/>
            <a:chExt cx="7753713" cy="1778457"/>
          </a:xfrm>
        </p:grpSpPr>
        <p:sp>
          <p:nvSpPr>
            <p:cNvPr id="24" name="Rectangle 23"/>
            <p:cNvSpPr/>
            <p:nvPr/>
          </p:nvSpPr>
          <p:spPr>
            <a:xfrm>
              <a:off x="765772" y="4191000"/>
              <a:ext cx="7753712" cy="401279"/>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765773" y="4648202"/>
              <a:ext cx="7753712" cy="13212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Test automation helps to ensure application quality and cost effectiveness of testing (early error detection, regression testing)</a:t>
              </a:r>
            </a:p>
            <a:p>
              <a:pPr marL="192088" lvl="2" indent="-188913">
                <a:spcBef>
                  <a:spcPct val="20000"/>
                </a:spcBef>
                <a:buFontTx/>
                <a:buChar char="•"/>
              </a:pPr>
              <a:r>
                <a:rPr lang="en-US" sz="1400" dirty="0" smtClean="0">
                  <a:solidFill>
                    <a:srgbClr val="00264A"/>
                  </a:solidFill>
                </a:rPr>
                <a:t>Enable agile feature releases with fast test cycle time.</a:t>
              </a:r>
            </a:p>
          </p:txBody>
        </p:sp>
      </p:grpSp>
      <p:grpSp>
        <p:nvGrpSpPr>
          <p:cNvPr id="7" name="Group 47"/>
          <p:cNvGrpSpPr/>
          <p:nvPr/>
        </p:nvGrpSpPr>
        <p:grpSpPr>
          <a:xfrm>
            <a:off x="5416456" y="1244802"/>
            <a:ext cx="4026090" cy="2793798"/>
            <a:chOff x="5416456" y="1244802"/>
            <a:chExt cx="4026090" cy="2793798"/>
          </a:xfrm>
        </p:grpSpPr>
        <p:sp>
          <p:nvSpPr>
            <p:cNvPr id="26" name="Rectangle 25"/>
            <p:cNvSpPr/>
            <p:nvPr/>
          </p:nvSpPr>
          <p:spPr>
            <a:xfrm>
              <a:off x="5416456" y="1244802"/>
              <a:ext cx="402608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416457" y="1702004"/>
              <a:ext cx="4026089" cy="23365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Test environments and automation setup</a:t>
              </a:r>
            </a:p>
            <a:p>
              <a:pPr marL="192088" lvl="2" indent="-188913">
                <a:spcBef>
                  <a:spcPct val="20000"/>
                </a:spcBef>
                <a:buFontTx/>
                <a:buChar char="•"/>
              </a:pPr>
              <a:r>
                <a:rPr lang="en-US" sz="1400" dirty="0" smtClean="0">
                  <a:solidFill>
                    <a:srgbClr val="00264A"/>
                  </a:solidFill>
                </a:rPr>
                <a:t>Test case creation to automation suite</a:t>
              </a:r>
            </a:p>
            <a:p>
              <a:pPr marL="192088" lvl="2" indent="-188913">
                <a:spcBef>
                  <a:spcPct val="20000"/>
                </a:spcBef>
                <a:buFontTx/>
                <a:buChar char="•"/>
              </a:pPr>
              <a:r>
                <a:rPr lang="en-US" sz="1400" dirty="0" smtClean="0">
                  <a:solidFill>
                    <a:srgbClr val="00264A"/>
                  </a:solidFill>
                </a:rPr>
                <a:t>Capture and test of behavior, data and performance characteristics of complete application environments</a:t>
              </a:r>
            </a:p>
            <a:p>
              <a:pPr marL="192088" lvl="2" indent="-188913">
                <a:spcBef>
                  <a:spcPct val="20000"/>
                </a:spcBef>
                <a:buFontTx/>
                <a:buChar char="•"/>
              </a:pPr>
              <a:r>
                <a:rPr lang="en-US" sz="1400" dirty="0" smtClean="0">
                  <a:solidFill>
                    <a:srgbClr val="00264A"/>
                  </a:solidFill>
                </a:rPr>
                <a:t>Tests are build and executed continuously throughout development</a:t>
              </a:r>
            </a:p>
          </p:txBody>
        </p:sp>
      </p:grpSp>
      <p:sp>
        <p:nvSpPr>
          <p:cNvPr id="42" name="Isosceles Triangle 41"/>
          <p:cNvSpPr/>
          <p:nvPr/>
        </p:nvSpPr>
        <p:spPr>
          <a:xfrm flipH="1" flipV="1">
            <a:off x="6122989"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0" name="Isosceles Triangle 39"/>
          <p:cNvSpPr/>
          <p:nvPr/>
        </p:nvSpPr>
        <p:spPr>
          <a:xfrm flipH="1" flipV="1">
            <a:off x="1169987"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cxnSp>
        <p:nvCxnSpPr>
          <p:cNvPr id="44" name="Straight Connector 43"/>
          <p:cNvCxnSpPr/>
          <p:nvPr/>
        </p:nvCxnSpPr>
        <p:spPr>
          <a:xfrm>
            <a:off x="463456"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906002"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89545"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2985597" y="-67697"/>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966536" y="-2506096"/>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7" name="Rounded Rectangular Callout 46"/>
          <p:cNvSpPr/>
          <p:nvPr/>
        </p:nvSpPr>
        <p:spPr>
          <a:xfrm>
            <a:off x="-3162499" y="2169114"/>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200" b="1" i="1" dirty="0" smtClean="0">
                <a:solidFill>
                  <a:schemeClr val="tx2">
                    <a:lumMod val="50000"/>
                  </a:schemeClr>
                </a:solidFill>
              </a:rPr>
              <a:t>Capgemini choice of tools:</a:t>
            </a:r>
          </a:p>
          <a:p>
            <a:pPr algn="ctr"/>
            <a:endParaRPr lang="en-US" sz="400" b="1" i="1" dirty="0" smtClean="0">
              <a:solidFill>
                <a:schemeClr val="tx2">
                  <a:lumMod val="50000"/>
                </a:schemeClr>
              </a:solidFill>
            </a:endParaRPr>
          </a:p>
          <a:p>
            <a:r>
              <a:rPr lang="en-US" sz="1050" b="1" i="1" dirty="0" smtClean="0">
                <a:solidFill>
                  <a:schemeClr val="accent4"/>
                </a:solidFill>
              </a:rPr>
              <a:t>Capgemini Automation Framework Café</a:t>
            </a:r>
          </a:p>
          <a:p>
            <a:pPr algn="ctr"/>
            <a:endParaRPr lang="en-US" sz="1200" b="1" i="1" dirty="0" smtClean="0">
              <a:solidFill>
                <a:schemeClr val="tx2">
                  <a:lumMod val="50000"/>
                </a:schemeClr>
              </a:solidFill>
            </a:endParaRPr>
          </a:p>
        </p:txBody>
      </p:sp>
      <p:pic>
        <p:nvPicPr>
          <p:cNvPr id="48" name="Picture 3"/>
          <p:cNvPicPr>
            <a:picLocks noChangeAspect="1" noChangeArrowheads="1"/>
          </p:cNvPicPr>
          <p:nvPr/>
        </p:nvPicPr>
        <p:blipFill>
          <a:blip r:embed="rId10" cstate="print"/>
          <a:srcRect/>
          <a:stretch>
            <a:fillRect/>
          </a:stretch>
        </p:blipFill>
        <p:spPr bwMode="auto">
          <a:xfrm>
            <a:off x="2043522" y="2601849"/>
            <a:ext cx="996696" cy="522351"/>
          </a:xfrm>
          <a:prstGeom prst="rect">
            <a:avLst/>
          </a:prstGeom>
          <a:noFill/>
          <a:ln w="9525">
            <a:noFill/>
            <a:miter lim="800000"/>
            <a:headEnd/>
            <a:tailEnd/>
          </a:ln>
        </p:spPr>
      </p:pic>
      <p:sp>
        <p:nvSpPr>
          <p:cNvPr id="49" name="TextBox 48"/>
          <p:cNvSpPr txBox="1"/>
          <p:nvPr/>
        </p:nvSpPr>
        <p:spPr>
          <a:xfrm>
            <a:off x="-1671441" y="2712032"/>
            <a:ext cx="1002197" cy="615553"/>
          </a:xfrm>
          <a:prstGeom prst="rect">
            <a:avLst/>
          </a:prstGeom>
          <a:noFill/>
        </p:spPr>
        <p:txBody>
          <a:bodyPr wrap="none" rtlCol="0">
            <a:spAutoFit/>
          </a:bodyPr>
          <a:lstStyle/>
          <a:p>
            <a:pPr indent="-355600" defTabSz="914400">
              <a:spcBef>
                <a:spcPts val="300"/>
              </a:spcBef>
              <a:spcAft>
                <a:spcPts val="300"/>
              </a:spcAft>
              <a:buClr>
                <a:schemeClr val="accent5"/>
              </a:buClr>
              <a:defRPr/>
            </a:pPr>
            <a:r>
              <a:rPr lang="en-US" sz="800" i="1" kern="0" dirty="0" smtClean="0">
                <a:solidFill>
                  <a:sysClr val="windowText" lastClr="000000"/>
                </a:solidFill>
              </a:rPr>
              <a:t>X-Tester</a:t>
            </a:r>
          </a:p>
          <a:p>
            <a:pPr indent="-355600" defTabSz="914400">
              <a:spcBef>
                <a:spcPts val="300"/>
              </a:spcBef>
              <a:spcAft>
                <a:spcPts val="300"/>
              </a:spcAft>
              <a:buClr>
                <a:schemeClr val="accent5"/>
              </a:buClr>
              <a:defRPr/>
            </a:pPr>
            <a:r>
              <a:rPr lang="en-US" sz="800" i="1" kern="0" dirty="0" smtClean="0">
                <a:solidFill>
                  <a:sysClr val="windowText" lastClr="000000"/>
                </a:solidFill>
              </a:rPr>
              <a:t>QTP utilities</a:t>
            </a:r>
          </a:p>
          <a:p>
            <a:pPr indent="-355600" defTabSz="914400">
              <a:spcBef>
                <a:spcPts val="300"/>
              </a:spcBef>
              <a:spcAft>
                <a:spcPts val="300"/>
              </a:spcAft>
              <a:buClr>
                <a:schemeClr val="accent5"/>
              </a:buClr>
              <a:defRPr/>
            </a:pPr>
            <a:r>
              <a:rPr lang="en-US" sz="800" i="1" kern="0" dirty="0" smtClean="0">
                <a:solidFill>
                  <a:sysClr val="windowText" lastClr="000000"/>
                </a:solidFill>
              </a:rPr>
              <a:t>Robot Framework</a:t>
            </a:r>
          </a:p>
        </p:txBody>
      </p:sp>
      <p:sp>
        <p:nvSpPr>
          <p:cNvPr id="55" name="Rectangle 54"/>
          <p:cNvSpPr/>
          <p:nvPr>
            <p:custDataLst>
              <p:tags r:id="rId3"/>
            </p:custDataLst>
          </p:nvPr>
        </p:nvSpPr>
        <p:spPr>
          <a:xfrm>
            <a:off x="611204" y="2009011"/>
            <a:ext cx="1447800" cy="542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50" b="1" i="1" dirty="0" smtClean="0">
                <a:solidFill>
                  <a:srgbClr val="691E7C"/>
                </a:solidFill>
              </a:rPr>
              <a:t>Capgemini Automation Framework Café</a:t>
            </a:r>
          </a:p>
        </p:txBody>
      </p:sp>
      <p:sp>
        <p:nvSpPr>
          <p:cNvPr id="56" name="Rectangle 55"/>
          <p:cNvSpPr/>
          <p:nvPr/>
        </p:nvSpPr>
        <p:spPr>
          <a:xfrm>
            <a:off x="3373853" y="3253583"/>
            <a:ext cx="782059" cy="542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55600" defTabSz="914400">
              <a:spcBef>
                <a:spcPts val="300"/>
              </a:spcBef>
              <a:spcAft>
                <a:spcPts val="300"/>
              </a:spcAft>
              <a:buClr>
                <a:schemeClr val="accent5"/>
              </a:buClr>
              <a:defRPr/>
            </a:pPr>
            <a:r>
              <a:rPr lang="en-US" sz="1050" i="1" kern="0" dirty="0" smtClean="0">
                <a:solidFill>
                  <a:sysClr val="windowText" lastClr="000000"/>
                </a:solidFill>
              </a:rPr>
              <a:t>X-Tester</a:t>
            </a:r>
          </a:p>
        </p:txBody>
      </p:sp>
      <p:sp>
        <p:nvSpPr>
          <p:cNvPr id="57" name="Rectangle 56"/>
          <p:cNvSpPr/>
          <p:nvPr/>
        </p:nvSpPr>
        <p:spPr>
          <a:xfrm>
            <a:off x="797091" y="3253583"/>
            <a:ext cx="912796" cy="542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55600" defTabSz="914400">
              <a:spcBef>
                <a:spcPts val="300"/>
              </a:spcBef>
              <a:spcAft>
                <a:spcPts val="300"/>
              </a:spcAft>
              <a:buClr>
                <a:schemeClr val="accent5"/>
              </a:buClr>
              <a:defRPr/>
            </a:pPr>
            <a:r>
              <a:rPr lang="en-US" sz="1050" i="1" kern="0" dirty="0" smtClean="0">
                <a:solidFill>
                  <a:sysClr val="windowText" lastClr="000000"/>
                </a:solidFill>
              </a:rPr>
              <a:t>QTP utilities</a:t>
            </a:r>
          </a:p>
        </p:txBody>
      </p:sp>
      <p:sp>
        <p:nvSpPr>
          <p:cNvPr id="58" name="Rectangle 57"/>
          <p:cNvSpPr/>
          <p:nvPr>
            <p:custDataLst>
              <p:tags r:id="rId4"/>
            </p:custDataLst>
          </p:nvPr>
        </p:nvSpPr>
        <p:spPr>
          <a:xfrm>
            <a:off x="3008296" y="2009011"/>
            <a:ext cx="1447800" cy="542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55600" defTabSz="914400">
              <a:spcBef>
                <a:spcPts val="300"/>
              </a:spcBef>
              <a:spcAft>
                <a:spcPts val="300"/>
              </a:spcAft>
              <a:buClr>
                <a:schemeClr val="accent5"/>
              </a:buClr>
              <a:defRPr/>
            </a:pPr>
            <a:r>
              <a:rPr lang="en-US" sz="1050" i="1" kern="0" dirty="0" smtClean="0">
                <a:solidFill>
                  <a:sysClr val="windowText" lastClr="000000"/>
                </a:solidFill>
              </a:rPr>
              <a:t>Robot Framework</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Service Virtualization</a:t>
            </a:r>
            <a:endParaRPr lang="en-US" sz="2800" dirty="0"/>
          </a:p>
        </p:txBody>
      </p:sp>
      <p:sp>
        <p:nvSpPr>
          <p:cNvPr id="14" name="Rectangle 13"/>
          <p:cNvSpPr/>
          <p:nvPr/>
        </p:nvSpPr>
        <p:spPr>
          <a:xfrm>
            <a:off x="3234521" y="1528386"/>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Virtualization is to provide environments (like Dev, QA, Integration, Testing, UAT, Pre-prod, Prod etc) for the applications to be deployed and tested</a:t>
            </a:r>
          </a:p>
        </p:txBody>
      </p:sp>
      <p:sp>
        <p:nvSpPr>
          <p:cNvPr id="11" name="Rectangle 10"/>
          <p:cNvSpPr/>
          <p:nvPr/>
        </p:nvSpPr>
        <p:spPr>
          <a:xfrm>
            <a:off x="3234521" y="3134089"/>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Assessment of the application landscape for virtualization potential</a:t>
            </a:r>
          </a:p>
          <a:p>
            <a:pPr marL="180975" indent="-180975"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Define virtualization strategy for various Testing Processes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Virtualization Business case definition and ROI calculation</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Rollout virtualization services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Evolve Applications and virtualization adoption services across lifecycle</a:t>
            </a:r>
          </a:p>
        </p:txBody>
      </p:sp>
      <p:sp>
        <p:nvSpPr>
          <p:cNvPr id="16" name="Rounded Rectangle 15"/>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7" name="Rounded Rectangle 16"/>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grpSp>
        <p:nvGrpSpPr>
          <p:cNvPr id="13" name="Group 12"/>
          <p:cNvGrpSpPr/>
          <p:nvPr/>
        </p:nvGrpSpPr>
        <p:grpSpPr>
          <a:xfrm>
            <a:off x="409433" y="4831302"/>
            <a:ext cx="2729552" cy="1201003"/>
            <a:chOff x="409433" y="4831302"/>
            <a:chExt cx="2729552" cy="1201003"/>
          </a:xfrm>
        </p:grpSpPr>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400" b="1" i="1" dirty="0" smtClean="0">
                <a:solidFill>
                  <a:schemeClr val="tx2">
                    <a:lumMod val="50000"/>
                  </a:schemeClr>
                </a:solidFill>
              </a:endParaRPr>
            </a:p>
            <a:p>
              <a:r>
                <a:rPr lang="en-US" sz="1200" b="1" i="1" dirty="0" smtClean="0">
                  <a:solidFill>
                    <a:schemeClr val="accent4"/>
                  </a:solidFill>
                </a:rPr>
                <a:t>Automation Assessment Toolkit</a:t>
              </a:r>
            </a:p>
            <a:p>
              <a:endParaRPr lang="en-US" sz="1200" b="1" i="1" dirty="0" smtClean="0">
                <a:solidFill>
                  <a:schemeClr val="accent4"/>
                </a:solidFill>
              </a:endParaRPr>
            </a:p>
            <a:p>
              <a:pPr algn="r"/>
              <a:r>
                <a:rPr lang="en-US" sz="1400" i="1" kern="0" dirty="0" err="1" smtClean="0">
                  <a:solidFill>
                    <a:sysClr val="windowText" lastClr="000000"/>
                  </a:solidFill>
                </a:rPr>
                <a:t>VServe</a:t>
              </a:r>
              <a:endParaRPr lang="en-US" sz="1400" b="1" i="1" dirty="0" smtClean="0">
                <a:solidFill>
                  <a:schemeClr val="accent4"/>
                </a:solidFill>
              </a:endParaRPr>
            </a:p>
            <a:p>
              <a:pPr algn="ctr"/>
              <a:endParaRPr lang="en-US" sz="1200" b="1" i="1" dirty="0" smtClean="0">
                <a:solidFill>
                  <a:schemeClr val="tx2">
                    <a:lumMod val="50000"/>
                  </a:schemeClr>
                </a:solidFill>
              </a:endParaRPr>
            </a:p>
          </p:txBody>
        </p:sp>
        <p:pic>
          <p:nvPicPr>
            <p:cNvPr id="293891" name="Picture 3"/>
            <p:cNvPicPr>
              <a:picLocks noChangeAspect="1" noChangeArrowheads="1"/>
            </p:cNvPicPr>
            <p:nvPr/>
          </p:nvPicPr>
          <p:blipFill>
            <a:blip r:embed="rId2" cstate="print"/>
            <a:srcRect/>
            <a:stretch>
              <a:fillRect/>
            </a:stretch>
          </p:blipFill>
          <p:spPr bwMode="auto">
            <a:xfrm>
              <a:off x="696329" y="5451282"/>
              <a:ext cx="1485900" cy="46482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67618" name="think-cell Slide" r:id="rId4" imgW="270" imgH="270" progId="">
              <p:embed/>
            </p:oleObj>
          </a:graphicData>
        </a:graphic>
      </p:graphicFrame>
      <p:sp>
        <p:nvSpPr>
          <p:cNvPr id="2" name="Title 1"/>
          <p:cNvSpPr>
            <a:spLocks noGrp="1"/>
          </p:cNvSpPr>
          <p:nvPr>
            <p:ph type="title"/>
          </p:nvPr>
        </p:nvSpPr>
        <p:spPr/>
        <p:txBody>
          <a:bodyPr/>
          <a:lstStyle/>
          <a:p>
            <a:r>
              <a:rPr lang="en-US" sz="2800" dirty="0" smtClean="0"/>
              <a:t>Service Virtualization</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8" name="Rounded Rectangle 7"/>
          <p:cNvSpPr/>
          <p:nvPr/>
        </p:nvSpPr>
        <p:spPr>
          <a:xfrm>
            <a:off x="11729112" y="298212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15" name="Rectangle 14"/>
          <p:cNvSpPr/>
          <p:nvPr/>
        </p:nvSpPr>
        <p:spPr>
          <a:xfrm>
            <a:off x="14554200" y="300117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11729112" y="4686083"/>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000154" y="4803450"/>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106490" y="5310007"/>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961186" y="5025342"/>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6" name="Rounded Rectangle 35"/>
          <p:cNvSpPr/>
          <p:nvPr/>
        </p:nvSpPr>
        <p:spPr>
          <a:xfrm>
            <a:off x="463456" y="1600200"/>
            <a:ext cx="4026089" cy="243839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4" name="ZoneTexte 57"/>
          <p:cNvSpPr txBox="1"/>
          <p:nvPr>
            <p:custDataLst>
              <p:tags r:id="rId2"/>
            </p:custDataLst>
          </p:nvPr>
        </p:nvSpPr>
        <p:spPr>
          <a:xfrm>
            <a:off x="1162648" y="137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1076144" y="4520743"/>
            <a:ext cx="7753712" cy="401279"/>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1076145" y="4977945"/>
            <a:ext cx="7753712" cy="13212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Virtualization is to provide environments (like Dev, QA, Integration, Testing, UAT, Pre-prod, Prod etc) for the applications to be deployed and tested</a:t>
            </a:r>
          </a:p>
        </p:txBody>
      </p:sp>
      <p:grpSp>
        <p:nvGrpSpPr>
          <p:cNvPr id="7" name="Group 47"/>
          <p:cNvGrpSpPr/>
          <p:nvPr/>
        </p:nvGrpSpPr>
        <p:grpSpPr>
          <a:xfrm>
            <a:off x="5416456" y="1244802"/>
            <a:ext cx="4026090" cy="2793798"/>
            <a:chOff x="5416456" y="1244802"/>
            <a:chExt cx="4026090" cy="2793798"/>
          </a:xfrm>
        </p:grpSpPr>
        <p:sp>
          <p:nvSpPr>
            <p:cNvPr id="26" name="Rectangle 25"/>
            <p:cNvSpPr/>
            <p:nvPr/>
          </p:nvSpPr>
          <p:spPr>
            <a:xfrm>
              <a:off x="5416456" y="1244802"/>
              <a:ext cx="402608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416457" y="1702004"/>
              <a:ext cx="4026089" cy="23365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Assessment of the application landscape for virtualization potential</a:t>
              </a:r>
            </a:p>
            <a:p>
              <a:pPr marL="192088" lvl="2" indent="-188913">
                <a:spcBef>
                  <a:spcPct val="20000"/>
                </a:spcBef>
                <a:buFontTx/>
                <a:buChar char="•"/>
              </a:pPr>
              <a:r>
                <a:rPr lang="en-US" sz="1400" dirty="0" smtClean="0">
                  <a:solidFill>
                    <a:srgbClr val="00264A"/>
                  </a:solidFill>
                </a:rPr>
                <a:t>Define virtualization strategy for various Testing Processes</a:t>
              </a:r>
            </a:p>
            <a:p>
              <a:pPr marL="192088" lvl="2" indent="-188913">
                <a:spcBef>
                  <a:spcPct val="20000"/>
                </a:spcBef>
                <a:buFontTx/>
                <a:buChar char="•"/>
              </a:pPr>
              <a:r>
                <a:rPr lang="en-US" sz="1400" dirty="0" smtClean="0">
                  <a:solidFill>
                    <a:srgbClr val="00264A"/>
                  </a:solidFill>
                </a:rPr>
                <a:t>Virtualization Business case definition and ROI calculation</a:t>
              </a:r>
            </a:p>
            <a:p>
              <a:pPr marL="192088" lvl="2" indent="-188913">
                <a:spcBef>
                  <a:spcPct val="20000"/>
                </a:spcBef>
                <a:buFontTx/>
                <a:buChar char="•"/>
              </a:pPr>
              <a:r>
                <a:rPr lang="en-US" sz="1400" dirty="0" smtClean="0">
                  <a:solidFill>
                    <a:srgbClr val="00264A"/>
                  </a:solidFill>
                </a:rPr>
                <a:t>Rollout virtualization services</a:t>
              </a:r>
            </a:p>
            <a:p>
              <a:pPr marL="192088" lvl="2" indent="-188913">
                <a:spcBef>
                  <a:spcPct val="20000"/>
                </a:spcBef>
                <a:buFontTx/>
                <a:buChar char="•"/>
              </a:pPr>
              <a:r>
                <a:rPr lang="en-US" sz="1400" dirty="0" smtClean="0">
                  <a:solidFill>
                    <a:srgbClr val="00264A"/>
                  </a:solidFill>
                </a:rPr>
                <a:t>Evolve Applications and virtualization adoption services across lifecycle</a:t>
              </a:r>
            </a:p>
          </p:txBody>
        </p:sp>
      </p:grpSp>
      <p:sp>
        <p:nvSpPr>
          <p:cNvPr id="42" name="Isosceles Triangle 41"/>
          <p:cNvSpPr/>
          <p:nvPr/>
        </p:nvSpPr>
        <p:spPr>
          <a:xfrm flipH="1" flipV="1">
            <a:off x="6122989"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0" name="Isosceles Triangle 39"/>
          <p:cNvSpPr/>
          <p:nvPr/>
        </p:nvSpPr>
        <p:spPr>
          <a:xfrm flipH="1" flipV="1">
            <a:off x="1169987"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cxnSp>
        <p:nvCxnSpPr>
          <p:cNvPr id="44" name="Straight Connector 43"/>
          <p:cNvCxnSpPr/>
          <p:nvPr/>
        </p:nvCxnSpPr>
        <p:spPr>
          <a:xfrm>
            <a:off x="463456"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906002"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89545"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2985597" y="-67697"/>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966536" y="-2506096"/>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ular Callout 50"/>
          <p:cNvSpPr/>
          <p:nvPr/>
        </p:nvSpPr>
        <p:spPr>
          <a:xfrm>
            <a:off x="-3162499" y="2270187"/>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400" b="1" i="1" dirty="0" smtClean="0">
              <a:solidFill>
                <a:schemeClr val="tx2">
                  <a:lumMod val="50000"/>
                </a:schemeClr>
              </a:solidFill>
            </a:endParaRPr>
          </a:p>
          <a:p>
            <a:r>
              <a:rPr lang="en-US" sz="1200" b="1" i="1" dirty="0" smtClean="0">
                <a:solidFill>
                  <a:schemeClr val="accent4"/>
                </a:solidFill>
              </a:rPr>
              <a:t>Automation Assessment Toolkit</a:t>
            </a:r>
          </a:p>
          <a:p>
            <a:endParaRPr lang="en-US" sz="1200" b="1" i="1" dirty="0" smtClean="0">
              <a:solidFill>
                <a:schemeClr val="accent4"/>
              </a:solidFill>
            </a:endParaRPr>
          </a:p>
          <a:p>
            <a:pPr algn="r"/>
            <a:r>
              <a:rPr lang="en-US" sz="1400" i="1" kern="0" dirty="0" err="1" smtClean="0">
                <a:solidFill>
                  <a:sysClr val="windowText" lastClr="000000"/>
                </a:solidFill>
              </a:rPr>
              <a:t>VServe</a:t>
            </a:r>
            <a:endParaRPr lang="en-US" sz="1400" b="1" i="1" dirty="0" smtClean="0">
              <a:solidFill>
                <a:schemeClr val="accent4"/>
              </a:solidFill>
            </a:endParaRPr>
          </a:p>
          <a:p>
            <a:pPr algn="ctr"/>
            <a:endParaRPr lang="en-US" sz="1200" b="1" i="1" dirty="0" smtClean="0">
              <a:solidFill>
                <a:schemeClr val="tx2">
                  <a:lumMod val="50000"/>
                </a:schemeClr>
              </a:solidFill>
            </a:endParaRPr>
          </a:p>
        </p:txBody>
      </p:sp>
      <p:pic>
        <p:nvPicPr>
          <p:cNvPr id="52" name="Picture 3"/>
          <p:cNvPicPr>
            <a:picLocks noChangeAspect="1" noChangeArrowheads="1"/>
          </p:cNvPicPr>
          <p:nvPr/>
        </p:nvPicPr>
        <p:blipFill>
          <a:blip r:embed="rId8" cstate="print"/>
          <a:srcRect/>
          <a:stretch>
            <a:fillRect/>
          </a:stretch>
        </p:blipFill>
        <p:spPr bwMode="auto">
          <a:xfrm>
            <a:off x="-2875603" y="2890167"/>
            <a:ext cx="1485900" cy="464820"/>
          </a:xfrm>
          <a:prstGeom prst="rect">
            <a:avLst/>
          </a:prstGeom>
          <a:noFill/>
          <a:ln w="9525">
            <a:noFill/>
            <a:miter lim="800000"/>
            <a:headEnd/>
            <a:tailEnd/>
          </a:ln>
        </p:spPr>
      </p:pic>
      <p:pic>
        <p:nvPicPr>
          <p:cNvPr id="59" name="Picture 3"/>
          <p:cNvPicPr>
            <a:picLocks noChangeAspect="1" noChangeArrowheads="1"/>
          </p:cNvPicPr>
          <p:nvPr/>
        </p:nvPicPr>
        <p:blipFill>
          <a:blip r:embed="rId8" cstate="print"/>
          <a:srcRect/>
          <a:stretch>
            <a:fillRect/>
          </a:stretch>
        </p:blipFill>
        <p:spPr bwMode="auto">
          <a:xfrm>
            <a:off x="1886405" y="2586990"/>
            <a:ext cx="1485900" cy="464820"/>
          </a:xfrm>
          <a:prstGeom prst="rect">
            <a:avLst/>
          </a:prstGeom>
          <a:noFill/>
          <a:ln w="9525">
            <a:noFill/>
            <a:miter lim="800000"/>
            <a:headEnd/>
            <a:tailEnd/>
          </a:ln>
        </p:spPr>
      </p:pic>
      <p:sp>
        <p:nvSpPr>
          <p:cNvPr id="60" name="Rectangle 59"/>
          <p:cNvSpPr/>
          <p:nvPr/>
        </p:nvSpPr>
        <p:spPr>
          <a:xfrm>
            <a:off x="1202649" y="3273746"/>
            <a:ext cx="1057109" cy="542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lgn="ctr"/>
            <a:r>
              <a:rPr lang="en-US" sz="1200" b="1" i="1" dirty="0" smtClean="0">
                <a:solidFill>
                  <a:srgbClr val="691E7C"/>
                </a:solidFill>
              </a:rPr>
              <a:t>Automation Assessment Toolkit</a:t>
            </a:r>
          </a:p>
        </p:txBody>
      </p:sp>
      <p:sp>
        <p:nvSpPr>
          <p:cNvPr id="61" name="Rectangle 60"/>
          <p:cNvSpPr/>
          <p:nvPr/>
        </p:nvSpPr>
        <p:spPr>
          <a:xfrm>
            <a:off x="2998951" y="1822136"/>
            <a:ext cx="751400" cy="542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r>
              <a:rPr lang="en-US" sz="1400" i="1" kern="0" dirty="0" err="1" smtClean="0">
                <a:solidFill>
                  <a:sysClr val="windowText" lastClr="000000"/>
                </a:solidFill>
              </a:rPr>
              <a:t>VServe</a:t>
            </a:r>
            <a:endParaRPr lang="en-US" sz="1400" b="1" i="1" dirty="0" smtClean="0">
              <a:solidFill>
                <a:srgbClr val="691E7C"/>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Dynamic Infrastructure Capacity</a:t>
            </a:r>
            <a:endParaRPr lang="en-US" sz="2800" dirty="0"/>
          </a:p>
        </p:txBody>
      </p:sp>
      <p:sp>
        <p:nvSpPr>
          <p:cNvPr id="14" name="Rectangle 13"/>
          <p:cNvSpPr/>
          <p:nvPr/>
        </p:nvSpPr>
        <p:spPr>
          <a:xfrm>
            <a:off x="3234521" y="1528387"/>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200" kern="0" dirty="0" smtClean="0">
                <a:solidFill>
                  <a:sysClr val="windowText" lastClr="000000"/>
                </a:solidFill>
              </a:rPr>
              <a:t>Dynamic infrastructure enables agile and automated infrastructure management and provisioning of development, test and production environments. It lowers costs with pay-as-you-go model and increases quality, reliability and visibility of infrastructure.</a:t>
            </a:r>
          </a:p>
        </p:txBody>
      </p:sp>
      <p:sp>
        <p:nvSpPr>
          <p:cNvPr id="15" name="Rectangle 14"/>
          <p:cNvSpPr/>
          <p:nvPr/>
        </p:nvSpPr>
        <p:spPr>
          <a:xfrm>
            <a:off x="3234520" y="3162139"/>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a:buClr>
                <a:schemeClr val="accent5"/>
              </a:buClr>
              <a:buFont typeface="Wingdings" pitchFamily="2" charset="2"/>
              <a:buChar char="§"/>
            </a:pPr>
            <a:r>
              <a:rPr lang="en-US" sz="1200" dirty="0" smtClean="0">
                <a:solidFill>
                  <a:schemeClr val="tx2">
                    <a:lumMod val="50000"/>
                  </a:schemeClr>
                </a:solidFill>
              </a:rPr>
              <a:t>Dynamic Capacity with horizontal &amp; vertical scalability:</a:t>
            </a:r>
            <a:endParaRPr lang="en-US" sz="1050" dirty="0" smtClean="0">
              <a:solidFill>
                <a:schemeClr val="tx2">
                  <a:lumMod val="50000"/>
                </a:schemeClr>
              </a:solidFill>
            </a:endParaRPr>
          </a:p>
          <a:p>
            <a:pPr marL="361950" lvl="2" indent="-180975">
              <a:buClr>
                <a:schemeClr val="accent5"/>
              </a:buClr>
              <a:buFont typeface="Wingdings" pitchFamily="2" charset="2"/>
              <a:buChar char="§"/>
            </a:pPr>
            <a:r>
              <a:rPr lang="en-US" sz="1000" dirty="0" smtClean="0">
                <a:solidFill>
                  <a:schemeClr val="tx2">
                    <a:lumMod val="50000"/>
                  </a:schemeClr>
                </a:solidFill>
              </a:rPr>
              <a:t>Vertical - scaling a single node (CPU/Memory/Disk)</a:t>
            </a:r>
          </a:p>
          <a:p>
            <a:pPr marL="361950" lvl="2" indent="-180975">
              <a:buClr>
                <a:schemeClr val="accent5"/>
              </a:buClr>
              <a:buFont typeface="Wingdings" pitchFamily="2" charset="2"/>
              <a:buChar char="§"/>
            </a:pPr>
            <a:r>
              <a:rPr lang="en-US" sz="1000" dirty="0" smtClean="0">
                <a:solidFill>
                  <a:schemeClr val="tx2">
                    <a:lumMod val="50000"/>
                  </a:schemeClr>
                </a:solidFill>
              </a:rPr>
              <a:t>Horizontal - scaling the amount of nodes; best fit for distributed and stateless cloud-ready applications</a:t>
            </a:r>
          </a:p>
          <a:p>
            <a:pPr marL="180975" indent="-180975">
              <a:buClr>
                <a:schemeClr val="accent5"/>
              </a:buClr>
              <a:buFont typeface="Wingdings" pitchFamily="2" charset="2"/>
              <a:buChar char="§"/>
            </a:pPr>
            <a:r>
              <a:rPr lang="en-US" sz="1200" dirty="0" smtClean="0">
                <a:solidFill>
                  <a:schemeClr val="tx2">
                    <a:lumMod val="50000"/>
                  </a:schemeClr>
                </a:solidFill>
              </a:rPr>
              <a:t>Automated provisioning via self service portal, </a:t>
            </a:r>
            <a:r>
              <a:rPr lang="en-US" sz="1200" dirty="0" err="1" smtClean="0">
                <a:solidFill>
                  <a:schemeClr val="tx2">
                    <a:lumMod val="50000"/>
                  </a:schemeClr>
                </a:solidFill>
              </a:rPr>
              <a:t>e.g</a:t>
            </a:r>
            <a:r>
              <a:rPr lang="en-US" sz="1200" dirty="0" smtClean="0">
                <a:solidFill>
                  <a:schemeClr val="tx2">
                    <a:lumMod val="50000"/>
                  </a:schemeClr>
                </a:solidFill>
              </a:rPr>
              <a:t>:</a:t>
            </a:r>
          </a:p>
          <a:p>
            <a:pPr marL="361950" lvl="2" indent="-180975">
              <a:buClr>
                <a:schemeClr val="accent5"/>
              </a:buClr>
              <a:buFont typeface="Wingdings" pitchFamily="2" charset="2"/>
              <a:buChar char="§"/>
            </a:pPr>
            <a:r>
              <a:rPr lang="en-US" sz="1000" dirty="0" smtClean="0">
                <a:solidFill>
                  <a:schemeClr val="tx2">
                    <a:lumMod val="50000"/>
                  </a:schemeClr>
                </a:solidFill>
              </a:rPr>
              <a:t>Service requests: launch a VM, modify and terminate</a:t>
            </a:r>
          </a:p>
          <a:p>
            <a:pPr marL="361950" lvl="2" indent="-180975">
              <a:buClr>
                <a:schemeClr val="accent5"/>
              </a:buClr>
              <a:buFont typeface="Wingdings" pitchFamily="2" charset="2"/>
              <a:buChar char="§"/>
            </a:pPr>
            <a:r>
              <a:rPr lang="en-US" sz="1000" dirty="0" smtClean="0">
                <a:solidFill>
                  <a:schemeClr val="tx2">
                    <a:lumMod val="50000"/>
                  </a:schemeClr>
                </a:solidFill>
              </a:rPr>
              <a:t>Control VMs: start, stop, restart and hibernate </a:t>
            </a:r>
          </a:p>
          <a:p>
            <a:pPr marL="180975" indent="-180975">
              <a:buClr>
                <a:schemeClr val="accent5"/>
              </a:buClr>
              <a:buFont typeface="Wingdings" pitchFamily="2" charset="2"/>
              <a:buChar char="§"/>
            </a:pPr>
            <a:r>
              <a:rPr lang="en-US" sz="1200" dirty="0" smtClean="0">
                <a:solidFill>
                  <a:schemeClr val="tx2">
                    <a:lumMod val="50000"/>
                  </a:schemeClr>
                </a:solidFill>
              </a:rPr>
              <a:t>Fast, versatile and standard delivery:</a:t>
            </a:r>
          </a:p>
          <a:p>
            <a:pPr marL="361950" lvl="2" indent="-180975">
              <a:buClr>
                <a:schemeClr val="accent5"/>
              </a:buClr>
              <a:buFont typeface="Wingdings" pitchFamily="2" charset="2"/>
              <a:buChar char="§"/>
            </a:pPr>
            <a:r>
              <a:rPr lang="en-US" sz="1000" dirty="0" smtClean="0">
                <a:solidFill>
                  <a:schemeClr val="tx2">
                    <a:lumMod val="50000"/>
                  </a:schemeClr>
                </a:solidFill>
              </a:rPr>
              <a:t>On-demand, pre-established infrastructure</a:t>
            </a:r>
          </a:p>
          <a:p>
            <a:pPr marL="361950" lvl="2" indent="-180975">
              <a:buClr>
                <a:schemeClr val="accent5"/>
              </a:buClr>
              <a:buFont typeface="Wingdings" pitchFamily="2" charset="2"/>
              <a:buChar char="§"/>
            </a:pPr>
            <a:r>
              <a:rPr lang="en-US" sz="1000" dirty="0" smtClean="0">
                <a:solidFill>
                  <a:schemeClr val="tx2">
                    <a:lumMod val="50000"/>
                  </a:schemeClr>
                </a:solidFill>
              </a:rPr>
              <a:t>Immediate value creation</a:t>
            </a:r>
          </a:p>
          <a:p>
            <a:pPr marL="361950" lvl="2" indent="-180975">
              <a:buClr>
                <a:schemeClr val="accent5"/>
              </a:buClr>
              <a:buFont typeface="Wingdings" pitchFamily="2" charset="2"/>
              <a:buChar char="§"/>
            </a:pPr>
            <a:r>
              <a:rPr lang="en-US" sz="1000" dirty="0" smtClean="0">
                <a:solidFill>
                  <a:schemeClr val="tx2">
                    <a:lumMod val="50000"/>
                  </a:schemeClr>
                </a:solidFill>
              </a:rPr>
              <a:t>Elimination of foundation tasks</a:t>
            </a:r>
          </a:p>
          <a:p>
            <a:pPr marL="180975" indent="-180975">
              <a:buClr>
                <a:schemeClr val="accent5"/>
              </a:buClr>
              <a:buFont typeface="Wingdings" pitchFamily="2" charset="2"/>
              <a:buChar char="§"/>
            </a:pPr>
            <a:r>
              <a:rPr lang="en-US" sz="1200" dirty="0" smtClean="0">
                <a:solidFill>
                  <a:schemeClr val="tx2">
                    <a:lumMod val="50000"/>
                  </a:schemeClr>
                </a:solidFill>
              </a:rPr>
              <a:t>Exceptionally high security standards:</a:t>
            </a:r>
            <a:endParaRPr lang="en-US" sz="1200" dirty="0" smtClean="0">
              <a:solidFill>
                <a:srgbClr val="FF0000"/>
              </a:solidFill>
            </a:endParaRPr>
          </a:p>
          <a:p>
            <a:pPr marL="361950" lvl="2" indent="-180975">
              <a:buClr>
                <a:schemeClr val="accent5"/>
              </a:buClr>
              <a:buFont typeface="Wingdings" pitchFamily="2" charset="2"/>
              <a:buChar char="§"/>
            </a:pPr>
            <a:r>
              <a:rPr lang="en-US" sz="1000" dirty="0" smtClean="0">
                <a:solidFill>
                  <a:schemeClr val="tx2">
                    <a:lumMod val="50000"/>
                  </a:schemeClr>
                </a:solidFill>
              </a:rPr>
              <a:t>System residues in high-secure infrastructure</a:t>
            </a:r>
          </a:p>
          <a:p>
            <a:pPr marL="361950" lvl="2" indent="-180975">
              <a:buClr>
                <a:schemeClr val="accent5"/>
              </a:buClr>
              <a:buFont typeface="Wingdings" pitchFamily="2" charset="2"/>
              <a:buChar char="§"/>
            </a:pPr>
            <a:r>
              <a:rPr lang="en-US" sz="1000" dirty="0" smtClean="0">
                <a:solidFill>
                  <a:schemeClr val="tx2">
                    <a:lumMod val="50000"/>
                  </a:schemeClr>
                </a:solidFill>
              </a:rPr>
              <a:t>Two-phased strong authentication for all users of Cloud portal</a:t>
            </a:r>
          </a:p>
          <a:p>
            <a:pPr marL="361950" lvl="2" indent="-180975">
              <a:buClr>
                <a:schemeClr val="accent5"/>
              </a:buClr>
              <a:buFont typeface="Wingdings" pitchFamily="2" charset="2"/>
              <a:buChar char="§"/>
            </a:pPr>
            <a:r>
              <a:rPr lang="en-US" sz="1000" dirty="0" smtClean="0">
                <a:solidFill>
                  <a:schemeClr val="tx2">
                    <a:lumMod val="50000"/>
                  </a:schemeClr>
                </a:solidFill>
              </a:rPr>
              <a:t>All processes related to infrastructure comply with our high security (governmental) customer processes</a:t>
            </a:r>
          </a:p>
          <a:p>
            <a:pPr marL="180975" indent="-180975">
              <a:buClr>
                <a:schemeClr val="accent5"/>
              </a:buClr>
              <a:buFont typeface="Wingdings" pitchFamily="2" charset="2"/>
              <a:buChar char="§"/>
            </a:pPr>
            <a:r>
              <a:rPr lang="en-US" sz="1200" dirty="0" smtClean="0">
                <a:solidFill>
                  <a:schemeClr val="tx2">
                    <a:lumMod val="50000"/>
                  </a:schemeClr>
                </a:solidFill>
              </a:rPr>
              <a:t>Infrastructure as a Code</a:t>
            </a:r>
          </a:p>
        </p:txBody>
      </p:sp>
      <p:sp>
        <p:nvSpPr>
          <p:cNvPr id="9" name="Rounded Rectangle 8"/>
          <p:cNvSpPr/>
          <p:nvPr/>
        </p:nvSpPr>
        <p:spPr>
          <a:xfrm>
            <a:off x="409433" y="3132669"/>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features</a:t>
            </a:r>
          </a:p>
        </p:txBody>
      </p:sp>
      <p:sp>
        <p:nvSpPr>
          <p:cNvPr id="10" name="Rounded Rectangular Callout 9"/>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1200" b="1" i="1" dirty="0" smtClean="0">
              <a:solidFill>
                <a:schemeClr val="tx2">
                  <a:lumMod val="50000"/>
                </a:schemeClr>
              </a:solidFill>
            </a:endParaRPr>
          </a:p>
          <a:p>
            <a:pPr algn="ctr"/>
            <a:r>
              <a:rPr lang="en-US" sz="1400" b="1" i="1" dirty="0" smtClean="0">
                <a:solidFill>
                  <a:schemeClr val="accent4"/>
                </a:solidFill>
              </a:rPr>
              <a:t>Capgemini Nordic Cloud</a:t>
            </a:r>
          </a:p>
        </p:txBody>
      </p:sp>
      <p:sp>
        <p:nvSpPr>
          <p:cNvPr id="11" name="Rounded Rectangle 10"/>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68642" name="think-cell Slide" r:id="rId4" imgW="270" imgH="270" progId="">
              <p:embed/>
            </p:oleObj>
          </a:graphicData>
        </a:graphic>
      </p:graphicFrame>
      <p:sp>
        <p:nvSpPr>
          <p:cNvPr id="2" name="Title 1"/>
          <p:cNvSpPr>
            <a:spLocks noGrp="1"/>
          </p:cNvSpPr>
          <p:nvPr>
            <p:ph type="title"/>
          </p:nvPr>
        </p:nvSpPr>
        <p:spPr/>
        <p:txBody>
          <a:bodyPr/>
          <a:lstStyle/>
          <a:p>
            <a:r>
              <a:rPr lang="en-US" sz="2800" dirty="0" smtClean="0"/>
              <a:t>Dynamic Infrastructure Capacity</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8" name="Rounded Rectangle 7"/>
          <p:cNvSpPr/>
          <p:nvPr/>
        </p:nvSpPr>
        <p:spPr>
          <a:xfrm>
            <a:off x="11729112" y="298212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15" name="Rectangle 14"/>
          <p:cNvSpPr/>
          <p:nvPr/>
        </p:nvSpPr>
        <p:spPr>
          <a:xfrm>
            <a:off x="14554200" y="300117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11729112" y="4686083"/>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000154" y="4803450"/>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106490" y="5310007"/>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961186" y="5025342"/>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6" name="Rounded Rectangle 35"/>
          <p:cNvSpPr/>
          <p:nvPr/>
        </p:nvSpPr>
        <p:spPr>
          <a:xfrm>
            <a:off x="463456" y="1600200"/>
            <a:ext cx="4026089" cy="243839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4" name="ZoneTexte 57"/>
          <p:cNvSpPr txBox="1"/>
          <p:nvPr>
            <p:custDataLst>
              <p:tags r:id="rId2"/>
            </p:custDataLst>
          </p:nvPr>
        </p:nvSpPr>
        <p:spPr>
          <a:xfrm>
            <a:off x="1162648" y="137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463455" y="4520743"/>
            <a:ext cx="4489545" cy="401279"/>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463456" y="4922023"/>
            <a:ext cx="4489545" cy="137717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Dynamic infrastructure enables agile and automated infrastructure management and provisioning of development, test and production environments. It lowers costs with pay-as-you-go model and increases quality, reliability and visibility of infrastructure.</a:t>
            </a:r>
          </a:p>
        </p:txBody>
      </p:sp>
      <p:grpSp>
        <p:nvGrpSpPr>
          <p:cNvPr id="43" name="Group 42"/>
          <p:cNvGrpSpPr/>
          <p:nvPr/>
        </p:nvGrpSpPr>
        <p:grpSpPr>
          <a:xfrm>
            <a:off x="5416456" y="1852753"/>
            <a:ext cx="4026090" cy="4446448"/>
            <a:chOff x="5416456" y="1244802"/>
            <a:chExt cx="4026090" cy="4446448"/>
          </a:xfrm>
        </p:grpSpPr>
        <p:sp>
          <p:nvSpPr>
            <p:cNvPr id="26" name="Rectangle 25"/>
            <p:cNvSpPr/>
            <p:nvPr/>
          </p:nvSpPr>
          <p:spPr>
            <a:xfrm>
              <a:off x="5416456" y="1244802"/>
              <a:ext cx="402608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416457" y="1702004"/>
              <a:ext cx="4026089" cy="398924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100" b="1" dirty="0" smtClean="0">
                  <a:solidFill>
                    <a:srgbClr val="00264A"/>
                  </a:solidFill>
                </a:rPr>
                <a:t>Dynamic Capacity with horizontal &amp; vertical scalability:</a:t>
              </a:r>
            </a:p>
            <a:p>
              <a:pPr marL="649261" lvl="3" indent="-188913">
                <a:spcBef>
                  <a:spcPct val="20000"/>
                </a:spcBef>
                <a:buFontTx/>
                <a:buChar char="•"/>
              </a:pPr>
              <a:r>
                <a:rPr lang="en-US" sz="1100" dirty="0" smtClean="0">
                  <a:solidFill>
                    <a:srgbClr val="00264A"/>
                  </a:solidFill>
                </a:rPr>
                <a:t>Vertical - scaling a single node (CPU/Memory/Disk)</a:t>
              </a:r>
            </a:p>
            <a:p>
              <a:pPr marL="649261" lvl="3" indent="-188913">
                <a:spcBef>
                  <a:spcPct val="20000"/>
                </a:spcBef>
                <a:buFontTx/>
                <a:buChar char="•"/>
              </a:pPr>
              <a:r>
                <a:rPr lang="en-US" sz="1100" dirty="0" smtClean="0">
                  <a:solidFill>
                    <a:srgbClr val="00264A"/>
                  </a:solidFill>
                </a:rPr>
                <a:t>Horizontal - scaling the amount of nodes; best fit for distributed and stateless cloud-ready applications</a:t>
              </a:r>
            </a:p>
            <a:p>
              <a:pPr marL="192088" lvl="2" indent="-188913">
                <a:spcBef>
                  <a:spcPct val="20000"/>
                </a:spcBef>
                <a:buFontTx/>
                <a:buChar char="•"/>
              </a:pPr>
              <a:r>
                <a:rPr lang="en-US" sz="1100" b="1" dirty="0" smtClean="0">
                  <a:solidFill>
                    <a:srgbClr val="00264A"/>
                  </a:solidFill>
                </a:rPr>
                <a:t>Automated provisioning via self service portal, </a:t>
              </a:r>
              <a:r>
                <a:rPr lang="en-US" sz="1100" b="1" dirty="0" err="1" smtClean="0">
                  <a:solidFill>
                    <a:srgbClr val="00264A"/>
                  </a:solidFill>
                </a:rPr>
                <a:t>e.g</a:t>
              </a:r>
              <a:r>
                <a:rPr lang="en-US" sz="1100" b="1" dirty="0" smtClean="0">
                  <a:solidFill>
                    <a:srgbClr val="00264A"/>
                  </a:solidFill>
                </a:rPr>
                <a:t>:</a:t>
              </a:r>
            </a:p>
            <a:p>
              <a:pPr marL="649261" lvl="3" indent="-188913">
                <a:spcBef>
                  <a:spcPct val="20000"/>
                </a:spcBef>
                <a:buFontTx/>
                <a:buChar char="•"/>
              </a:pPr>
              <a:r>
                <a:rPr lang="en-US" sz="1100" dirty="0" smtClean="0">
                  <a:solidFill>
                    <a:srgbClr val="00264A"/>
                  </a:solidFill>
                </a:rPr>
                <a:t>Service requests: launch a VM, modify and terminate</a:t>
              </a:r>
            </a:p>
            <a:p>
              <a:pPr marL="649261" lvl="3" indent="-188913">
                <a:spcBef>
                  <a:spcPct val="20000"/>
                </a:spcBef>
                <a:buFontTx/>
                <a:buChar char="•"/>
              </a:pPr>
              <a:r>
                <a:rPr lang="en-US" sz="1100" dirty="0" smtClean="0">
                  <a:solidFill>
                    <a:srgbClr val="00264A"/>
                  </a:solidFill>
                </a:rPr>
                <a:t>Control VMs: start, stop, restart and hibernate </a:t>
              </a:r>
            </a:p>
            <a:p>
              <a:pPr marL="192088" lvl="2" indent="-188913">
                <a:spcBef>
                  <a:spcPct val="20000"/>
                </a:spcBef>
                <a:buFontTx/>
                <a:buChar char="•"/>
              </a:pPr>
              <a:r>
                <a:rPr lang="en-US" sz="1100" b="1" dirty="0" smtClean="0">
                  <a:solidFill>
                    <a:srgbClr val="00264A"/>
                  </a:solidFill>
                </a:rPr>
                <a:t>Fast, versatile and standard delivery:</a:t>
              </a:r>
            </a:p>
            <a:p>
              <a:pPr marL="649261" lvl="3" indent="-188913">
                <a:spcBef>
                  <a:spcPct val="20000"/>
                </a:spcBef>
                <a:buFontTx/>
                <a:buChar char="•"/>
              </a:pPr>
              <a:r>
                <a:rPr lang="en-US" sz="1100" dirty="0" smtClean="0">
                  <a:solidFill>
                    <a:srgbClr val="00264A"/>
                  </a:solidFill>
                </a:rPr>
                <a:t>On-demand, pre-established infrastructure</a:t>
              </a:r>
            </a:p>
            <a:p>
              <a:pPr marL="649261" lvl="3" indent="-188913">
                <a:spcBef>
                  <a:spcPct val="20000"/>
                </a:spcBef>
                <a:buFontTx/>
                <a:buChar char="•"/>
              </a:pPr>
              <a:r>
                <a:rPr lang="en-US" sz="1100" dirty="0" smtClean="0">
                  <a:solidFill>
                    <a:srgbClr val="00264A"/>
                  </a:solidFill>
                </a:rPr>
                <a:t>Immediate value creation</a:t>
              </a:r>
            </a:p>
            <a:p>
              <a:pPr marL="649261" lvl="3" indent="-188913">
                <a:spcBef>
                  <a:spcPct val="20000"/>
                </a:spcBef>
                <a:buFontTx/>
                <a:buChar char="•"/>
              </a:pPr>
              <a:r>
                <a:rPr lang="en-US" sz="1100" dirty="0" smtClean="0">
                  <a:solidFill>
                    <a:srgbClr val="00264A"/>
                  </a:solidFill>
                </a:rPr>
                <a:t>Elimination of foundation tasks</a:t>
              </a:r>
            </a:p>
            <a:p>
              <a:pPr marL="192088" lvl="2" indent="-188913">
                <a:spcBef>
                  <a:spcPct val="20000"/>
                </a:spcBef>
                <a:buFontTx/>
                <a:buChar char="•"/>
              </a:pPr>
              <a:r>
                <a:rPr lang="en-US" sz="1100" b="1" dirty="0" smtClean="0">
                  <a:solidFill>
                    <a:srgbClr val="00264A"/>
                  </a:solidFill>
                </a:rPr>
                <a:t>Exceptionally high security standards:</a:t>
              </a:r>
            </a:p>
            <a:p>
              <a:pPr marL="649261" lvl="3" indent="-188913">
                <a:spcBef>
                  <a:spcPct val="20000"/>
                </a:spcBef>
                <a:buFontTx/>
                <a:buChar char="•"/>
              </a:pPr>
              <a:r>
                <a:rPr lang="en-US" sz="1100" dirty="0" smtClean="0">
                  <a:solidFill>
                    <a:srgbClr val="00264A"/>
                  </a:solidFill>
                </a:rPr>
                <a:t>System residues in high-secure infrastructure</a:t>
              </a:r>
            </a:p>
            <a:p>
              <a:pPr marL="649261" lvl="3" indent="-188913">
                <a:spcBef>
                  <a:spcPct val="20000"/>
                </a:spcBef>
                <a:buFontTx/>
                <a:buChar char="•"/>
              </a:pPr>
              <a:r>
                <a:rPr lang="en-US" sz="1100" dirty="0" smtClean="0">
                  <a:solidFill>
                    <a:srgbClr val="00264A"/>
                  </a:solidFill>
                </a:rPr>
                <a:t>Two-phased strong authentication for all users of Cloud portal</a:t>
              </a:r>
            </a:p>
            <a:p>
              <a:pPr marL="649261" lvl="3" indent="-188913">
                <a:spcBef>
                  <a:spcPct val="20000"/>
                </a:spcBef>
                <a:buFontTx/>
                <a:buChar char="•"/>
              </a:pPr>
              <a:r>
                <a:rPr lang="en-US" sz="1100" dirty="0" smtClean="0">
                  <a:solidFill>
                    <a:srgbClr val="00264A"/>
                  </a:solidFill>
                </a:rPr>
                <a:t>All processes related to infrastructure comply with our high security (governmental) customer processes</a:t>
              </a:r>
            </a:p>
            <a:p>
              <a:pPr marL="192088" lvl="2" indent="-188913">
                <a:spcBef>
                  <a:spcPct val="20000"/>
                </a:spcBef>
                <a:buFontTx/>
                <a:buChar char="•"/>
              </a:pPr>
              <a:r>
                <a:rPr lang="en-US" sz="1100" b="1" dirty="0" smtClean="0">
                  <a:solidFill>
                    <a:srgbClr val="00264A"/>
                  </a:solidFill>
                </a:rPr>
                <a:t>Infrastructure as a Code</a:t>
              </a:r>
            </a:p>
          </p:txBody>
        </p:sp>
      </p:grpSp>
      <p:sp>
        <p:nvSpPr>
          <p:cNvPr id="42" name="Isosceles Triangle 41"/>
          <p:cNvSpPr/>
          <p:nvPr/>
        </p:nvSpPr>
        <p:spPr>
          <a:xfrm rot="5400000" flipH="1" flipV="1">
            <a:off x="3856985" y="4883789"/>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0" name="Isosceles Triangle 39"/>
          <p:cNvSpPr/>
          <p:nvPr/>
        </p:nvSpPr>
        <p:spPr>
          <a:xfrm flipH="1" flipV="1">
            <a:off x="1169987" y="41510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cxnSp>
        <p:nvCxnSpPr>
          <p:cNvPr id="44" name="Straight Connector 43"/>
          <p:cNvCxnSpPr/>
          <p:nvPr/>
        </p:nvCxnSpPr>
        <p:spPr>
          <a:xfrm>
            <a:off x="463456"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906002"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89545"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2985597" y="-67697"/>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966536" y="-2506096"/>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ular Callout 50"/>
          <p:cNvSpPr/>
          <p:nvPr/>
        </p:nvSpPr>
        <p:spPr>
          <a:xfrm>
            <a:off x="-3162499" y="2270187"/>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400" b="1" i="1" dirty="0" smtClean="0">
              <a:solidFill>
                <a:schemeClr val="tx2">
                  <a:lumMod val="50000"/>
                </a:schemeClr>
              </a:solidFill>
            </a:endParaRPr>
          </a:p>
          <a:p>
            <a:r>
              <a:rPr lang="en-US" sz="1200" b="1" i="1" dirty="0" smtClean="0">
                <a:solidFill>
                  <a:schemeClr val="accent4"/>
                </a:solidFill>
              </a:rPr>
              <a:t>Automation Assessment Toolkit</a:t>
            </a:r>
          </a:p>
          <a:p>
            <a:endParaRPr lang="en-US" sz="1200" b="1" i="1" dirty="0" smtClean="0">
              <a:solidFill>
                <a:schemeClr val="accent4"/>
              </a:solidFill>
            </a:endParaRPr>
          </a:p>
          <a:p>
            <a:pPr algn="r"/>
            <a:r>
              <a:rPr lang="en-US" sz="1400" i="1" kern="0" dirty="0" err="1" smtClean="0">
                <a:solidFill>
                  <a:sysClr val="windowText" lastClr="000000"/>
                </a:solidFill>
              </a:rPr>
              <a:t>VServe</a:t>
            </a:r>
            <a:endParaRPr lang="en-US" sz="1400" b="1" i="1" dirty="0" smtClean="0">
              <a:solidFill>
                <a:schemeClr val="accent4"/>
              </a:solidFill>
            </a:endParaRPr>
          </a:p>
          <a:p>
            <a:pPr algn="ctr"/>
            <a:endParaRPr lang="en-US" sz="1200" b="1" i="1" dirty="0" smtClean="0">
              <a:solidFill>
                <a:schemeClr val="tx2">
                  <a:lumMod val="50000"/>
                </a:schemeClr>
              </a:solidFill>
            </a:endParaRPr>
          </a:p>
        </p:txBody>
      </p:sp>
      <p:pic>
        <p:nvPicPr>
          <p:cNvPr id="52" name="Picture 3"/>
          <p:cNvPicPr>
            <a:picLocks noChangeAspect="1" noChangeArrowheads="1"/>
          </p:cNvPicPr>
          <p:nvPr/>
        </p:nvPicPr>
        <p:blipFill>
          <a:blip r:embed="rId8" cstate="print"/>
          <a:srcRect/>
          <a:stretch>
            <a:fillRect/>
          </a:stretch>
        </p:blipFill>
        <p:spPr bwMode="auto">
          <a:xfrm>
            <a:off x="-2875603" y="2890167"/>
            <a:ext cx="1485900" cy="464820"/>
          </a:xfrm>
          <a:prstGeom prst="rect">
            <a:avLst/>
          </a:prstGeom>
          <a:noFill/>
          <a:ln w="9525">
            <a:noFill/>
            <a:miter lim="800000"/>
            <a:headEnd/>
            <a:tailEnd/>
          </a:ln>
        </p:spPr>
      </p:pic>
      <p:pic>
        <p:nvPicPr>
          <p:cNvPr id="59" name="Picture 3"/>
          <p:cNvPicPr>
            <a:picLocks noChangeAspect="1" noChangeArrowheads="1"/>
          </p:cNvPicPr>
          <p:nvPr/>
        </p:nvPicPr>
        <p:blipFill>
          <a:blip r:embed="rId8" cstate="print"/>
          <a:srcRect/>
          <a:stretch>
            <a:fillRect/>
          </a:stretch>
        </p:blipFill>
        <p:spPr bwMode="auto">
          <a:xfrm>
            <a:off x="1886405" y="2586990"/>
            <a:ext cx="1485900" cy="464820"/>
          </a:xfrm>
          <a:prstGeom prst="rect">
            <a:avLst/>
          </a:prstGeom>
          <a:noFill/>
          <a:ln w="9525">
            <a:noFill/>
            <a:miter lim="800000"/>
            <a:headEnd/>
            <a:tailEnd/>
          </a:ln>
        </p:spPr>
      </p:pic>
      <p:sp>
        <p:nvSpPr>
          <p:cNvPr id="60" name="Rectangle 59"/>
          <p:cNvSpPr/>
          <p:nvPr/>
        </p:nvSpPr>
        <p:spPr>
          <a:xfrm>
            <a:off x="1202649" y="3273746"/>
            <a:ext cx="1057109" cy="542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lgn="ctr"/>
            <a:r>
              <a:rPr lang="en-US" sz="1200" b="1" i="1" dirty="0" smtClean="0">
                <a:solidFill>
                  <a:srgbClr val="691E7C"/>
                </a:solidFill>
              </a:rPr>
              <a:t>Automation Assessment Toolkit</a:t>
            </a:r>
          </a:p>
        </p:txBody>
      </p:sp>
      <p:sp>
        <p:nvSpPr>
          <p:cNvPr id="61" name="Rectangle 60"/>
          <p:cNvSpPr/>
          <p:nvPr/>
        </p:nvSpPr>
        <p:spPr>
          <a:xfrm>
            <a:off x="2998951" y="1822136"/>
            <a:ext cx="751400" cy="542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r>
              <a:rPr lang="en-US" sz="1400" i="1" kern="0" dirty="0" err="1" smtClean="0">
                <a:solidFill>
                  <a:sysClr val="windowText" lastClr="000000"/>
                </a:solidFill>
              </a:rPr>
              <a:t>VServe</a:t>
            </a:r>
            <a:endParaRPr lang="en-US" sz="1400" b="1" i="1" dirty="0" smtClean="0">
              <a:solidFill>
                <a:srgbClr val="691E7C"/>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ular Callout 15"/>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sp>
        <p:nvSpPr>
          <p:cNvPr id="2" name="Title 1"/>
          <p:cNvSpPr>
            <a:spLocks noGrp="1"/>
          </p:cNvSpPr>
          <p:nvPr>
            <p:ph type="title"/>
          </p:nvPr>
        </p:nvSpPr>
        <p:spPr/>
        <p:txBody>
          <a:bodyPr/>
          <a:lstStyle/>
          <a:p>
            <a:r>
              <a:rPr lang="en-US" sz="2800" dirty="0" smtClean="0"/>
              <a:t>Application Performance Management (APM)</a:t>
            </a:r>
            <a:endParaRPr lang="en-US" sz="2800" dirty="0"/>
          </a:p>
        </p:txBody>
      </p:sp>
      <p:sp>
        <p:nvSpPr>
          <p:cNvPr id="14" name="Rectangle 13"/>
          <p:cNvSpPr/>
          <p:nvPr/>
        </p:nvSpPr>
        <p:spPr>
          <a:xfrm>
            <a:off x="3242577" y="1524000"/>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Goal for Application Performance Management (APM) is to ensure availability and optimal performance of applications. This is accomplished by monitoring problems, early warning signs (e.g. trends) of issues and user </a:t>
            </a:r>
            <a:r>
              <a:rPr lang="en-US" sz="1400" kern="0" dirty="0" err="1" smtClean="0">
                <a:solidFill>
                  <a:sysClr val="windowText" lastClr="000000"/>
                </a:solidFill>
              </a:rPr>
              <a:t>behaviour</a:t>
            </a:r>
            <a:r>
              <a:rPr lang="en-US" sz="1400" kern="0" dirty="0" smtClean="0">
                <a:solidFill>
                  <a:sysClr val="windowText" lastClr="000000"/>
                </a:solidFill>
              </a:rPr>
              <a:t>.</a:t>
            </a:r>
            <a:endParaRPr lang="en-GB" sz="1400" kern="0" dirty="0" smtClean="0">
              <a:solidFill>
                <a:sysClr val="windowText" lastClr="000000"/>
              </a:solidFill>
            </a:endParaRPr>
          </a:p>
        </p:txBody>
      </p:sp>
      <p:sp>
        <p:nvSpPr>
          <p:cNvPr id="15" name="Rectangle 14"/>
          <p:cNvSpPr/>
          <p:nvPr/>
        </p:nvSpPr>
        <p:spPr>
          <a:xfrm>
            <a:off x="3242577" y="315339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Utilize the feedback loop for application technical performance and user behavior for optimization and development</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APM tools alert IT staff to disruptions in availability and/or quality</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Monitor the IT stack from infrastructure to applications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Detect security breaches, Plan &amp; budget for IT upgrades</a:t>
            </a:r>
          </a:p>
          <a:p>
            <a:pPr marL="180975" indent="-180975">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Automatically collects normal metrics for normal application performance </a:t>
            </a:r>
            <a:r>
              <a:rPr lang="en-US" sz="1400" dirty="0" smtClean="0">
                <a:solidFill>
                  <a:schemeClr val="tx2">
                    <a:lumMod val="50000"/>
                  </a:schemeClr>
                </a:solidFill>
              </a:rPr>
              <a:t>and compares those to the current state in real time</a:t>
            </a:r>
          </a:p>
          <a:p>
            <a:pPr marL="180975" indent="-180975">
              <a:buClr>
                <a:schemeClr val="accent5"/>
              </a:buClr>
            </a:pPr>
            <a:r>
              <a:rPr lang="en-US" sz="1400" dirty="0" smtClean="0">
                <a:solidFill>
                  <a:schemeClr val="tx2">
                    <a:lumMod val="50000"/>
                  </a:schemeClr>
                </a:solidFill>
              </a:rPr>
              <a:t> </a:t>
            </a:r>
          </a:p>
          <a:p>
            <a:pPr marL="180975" indent="-180975">
              <a:buClr>
                <a:schemeClr val="accent5"/>
              </a:buClr>
              <a:buFont typeface="Wingdings" pitchFamily="2" charset="2"/>
              <a:buChar char="§"/>
            </a:pPr>
            <a:r>
              <a:rPr lang="en-US" sz="1400" dirty="0" err="1" smtClean="0">
                <a:solidFill>
                  <a:schemeClr val="tx2">
                    <a:lumMod val="50000"/>
                  </a:schemeClr>
                </a:solidFill>
              </a:rPr>
              <a:t>AppDynamics</a:t>
            </a:r>
            <a:r>
              <a:rPr lang="en-US" sz="1400" dirty="0" smtClean="0">
                <a:solidFill>
                  <a:schemeClr val="tx2">
                    <a:lumMod val="50000"/>
                  </a:schemeClr>
                </a:solidFill>
              </a:rPr>
              <a:t> for APM</a:t>
            </a:r>
          </a:p>
          <a:p>
            <a:pPr marL="180975" indent="-180975">
              <a:buClr>
                <a:schemeClr val="accent5"/>
              </a:buClr>
              <a:buFont typeface="Wingdings" pitchFamily="2" charset="2"/>
              <a:buChar char="§"/>
            </a:pPr>
            <a:r>
              <a:rPr lang="en-US" sz="1400" dirty="0" err="1" smtClean="0">
                <a:solidFill>
                  <a:schemeClr val="tx2">
                    <a:lumMod val="50000"/>
                  </a:schemeClr>
                </a:solidFill>
              </a:rPr>
              <a:t>Nagios</a:t>
            </a:r>
            <a:r>
              <a:rPr lang="en-US" sz="1400" dirty="0" smtClean="0">
                <a:solidFill>
                  <a:schemeClr val="tx2">
                    <a:lumMod val="50000"/>
                  </a:schemeClr>
                </a:solidFill>
              </a:rPr>
              <a:t> for some specific monitoring needs</a:t>
            </a:r>
          </a:p>
          <a:p>
            <a:pPr marL="180975" indent="-180975">
              <a:buClr>
                <a:schemeClr val="accent5"/>
              </a:buClr>
              <a:buFont typeface="Wingdings" pitchFamily="2" charset="2"/>
              <a:buChar char="§"/>
            </a:pPr>
            <a:r>
              <a:rPr lang="en-US" sz="1400" dirty="0" err="1" smtClean="0">
                <a:solidFill>
                  <a:schemeClr val="tx2">
                    <a:lumMod val="50000"/>
                  </a:schemeClr>
                </a:solidFill>
              </a:rPr>
              <a:t>Logstash</a:t>
            </a:r>
            <a:r>
              <a:rPr lang="en-US" sz="1400" dirty="0" smtClean="0">
                <a:solidFill>
                  <a:schemeClr val="tx2">
                    <a:lumMod val="50000"/>
                  </a:schemeClr>
                </a:solidFill>
              </a:rPr>
              <a:t> for log analysis</a:t>
            </a:r>
          </a:p>
          <a:p>
            <a:pPr marL="180975" indent="-180975" defTabSz="914400">
              <a:spcBef>
                <a:spcPts val="300"/>
              </a:spcBef>
              <a:spcAft>
                <a:spcPts val="300"/>
              </a:spcAft>
              <a:buClr>
                <a:schemeClr val="accent5"/>
              </a:buClr>
              <a:buFont typeface="Wingdings" pitchFamily="2" charset="2"/>
              <a:buChar char="§"/>
              <a:defRPr/>
            </a:pPr>
            <a:endParaRPr lang="en-US" sz="1400" kern="0" dirty="0" smtClean="0">
              <a:solidFill>
                <a:sysClr val="windowText" lastClr="000000"/>
              </a:solidFill>
            </a:endParaRPr>
          </a:p>
        </p:txBody>
      </p:sp>
      <p:pic>
        <p:nvPicPr>
          <p:cNvPr id="11" name="Picture 2" descr="https://xebialabs.com/assets/files/plugins/nagio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76381" y="5338165"/>
            <a:ext cx="1103563" cy="827673"/>
          </a:xfrm>
          <a:prstGeom prst="rect">
            <a:avLst/>
          </a:prstGeom>
          <a:noFill/>
        </p:spPr>
      </p:pic>
      <p:pic>
        <p:nvPicPr>
          <p:cNvPr id="13" name="Picture 4" descr="AppDynamics"/>
          <p:cNvPicPr>
            <a:picLocks noChangeAspect="1" noChangeArrowheads="1"/>
          </p:cNvPicPr>
          <p:nvPr/>
        </p:nvPicPr>
        <p:blipFill>
          <a:blip r:embed="rId3" cstate="print">
            <a:clrChange>
              <a:clrFrom>
                <a:srgbClr val="000000">
                  <a:alpha val="0"/>
                </a:srgbClr>
              </a:clrFrom>
              <a:clrTo>
                <a:srgbClr val="000000">
                  <a:alpha val="0"/>
                </a:srgbClr>
              </a:clrTo>
            </a:clrChange>
          </a:blip>
          <a:stretch>
            <a:fillRect/>
          </a:stretch>
        </p:blipFill>
        <p:spPr bwMode="auto">
          <a:xfrm>
            <a:off x="810900" y="5262150"/>
            <a:ext cx="1889772" cy="219214"/>
          </a:xfrm>
          <a:prstGeom prst="rect">
            <a:avLst/>
          </a:prstGeom>
          <a:solidFill>
            <a:srgbClr val="000000">
              <a:shade val="95000"/>
            </a:srgbClr>
          </a:solidFill>
          <a:ln w="444500" cap="sq">
            <a:noFill/>
            <a:miter lim="800000"/>
          </a:ln>
          <a:effectLst/>
        </p:spPr>
      </p:pic>
      <p:pic>
        <p:nvPicPr>
          <p:cNvPr id="292866" name="Picture 4" descr="image001"/>
          <p:cNvPicPr>
            <a:picLocks noChangeAspect="1" noChangeArrowheads="1"/>
          </p:cNvPicPr>
          <p:nvPr/>
        </p:nvPicPr>
        <p:blipFill>
          <a:blip r:embed="rId4" cstate="print"/>
          <a:srcRect/>
          <a:stretch>
            <a:fillRect/>
          </a:stretch>
        </p:blipFill>
        <p:spPr bwMode="auto">
          <a:xfrm>
            <a:off x="7083458" y="5099343"/>
            <a:ext cx="2606165" cy="1495116"/>
          </a:xfrm>
          <a:prstGeom prst="rect">
            <a:avLst/>
          </a:prstGeom>
          <a:noFill/>
          <a:ln w="9525">
            <a:noFill/>
            <a:miter lim="800000"/>
            <a:headEnd/>
            <a:tailEnd/>
          </a:ln>
        </p:spPr>
      </p:pic>
      <p:sp>
        <p:nvSpPr>
          <p:cNvPr id="12" name="Rounded Rectangle 11"/>
          <p:cNvSpPr/>
          <p:nvPr/>
        </p:nvSpPr>
        <p:spPr>
          <a:xfrm>
            <a:off x="409433" y="3132669"/>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features</a:t>
            </a:r>
          </a:p>
        </p:txBody>
      </p:sp>
      <p:sp>
        <p:nvSpPr>
          <p:cNvPr id="17" name="Rounded Rectangle 16"/>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pic>
        <p:nvPicPr>
          <p:cNvPr id="294914" name="Picture 2"/>
          <p:cNvPicPr>
            <a:picLocks noChangeAspect="1" noChangeArrowheads="1"/>
          </p:cNvPicPr>
          <p:nvPr/>
        </p:nvPicPr>
        <p:blipFill>
          <a:blip r:embed="rId5" cstate="print"/>
          <a:srcRect/>
          <a:stretch>
            <a:fillRect/>
          </a:stretch>
        </p:blipFill>
        <p:spPr bwMode="auto">
          <a:xfrm>
            <a:off x="1860705" y="5559995"/>
            <a:ext cx="1020728" cy="3912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69666" name="think-cell Slide" r:id="rId4" imgW="270" imgH="270" progId="">
              <p:embed/>
            </p:oleObj>
          </a:graphicData>
        </a:graphic>
      </p:graphicFrame>
      <p:sp>
        <p:nvSpPr>
          <p:cNvPr id="2" name="Title 1"/>
          <p:cNvSpPr>
            <a:spLocks noGrp="1"/>
          </p:cNvSpPr>
          <p:nvPr>
            <p:ph type="title"/>
          </p:nvPr>
        </p:nvSpPr>
        <p:spPr/>
        <p:txBody>
          <a:bodyPr/>
          <a:lstStyle/>
          <a:p>
            <a:r>
              <a:rPr lang="en-US" sz="2800" dirty="0" smtClean="0"/>
              <a:t>Application Performance Management (APM)</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8" name="Rounded Rectangle 7"/>
          <p:cNvSpPr/>
          <p:nvPr/>
        </p:nvSpPr>
        <p:spPr>
          <a:xfrm>
            <a:off x="11729112" y="298212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15" name="Rectangle 14"/>
          <p:cNvSpPr/>
          <p:nvPr/>
        </p:nvSpPr>
        <p:spPr>
          <a:xfrm>
            <a:off x="14554200" y="300117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11729112" y="4686083"/>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000154" y="4803450"/>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106490" y="5310007"/>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961186" y="5025342"/>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6" name="Rounded Rectangle 35"/>
          <p:cNvSpPr/>
          <p:nvPr/>
        </p:nvSpPr>
        <p:spPr>
          <a:xfrm>
            <a:off x="463456" y="1600200"/>
            <a:ext cx="4026089" cy="3085883"/>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4" name="ZoneTexte 57"/>
          <p:cNvSpPr txBox="1"/>
          <p:nvPr>
            <p:custDataLst>
              <p:tags r:id="rId2"/>
            </p:custDataLst>
          </p:nvPr>
        </p:nvSpPr>
        <p:spPr>
          <a:xfrm>
            <a:off x="1162648" y="137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1076144" y="5059567"/>
            <a:ext cx="7753712" cy="401279"/>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1076145" y="5460846"/>
            <a:ext cx="7753712" cy="83835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Goal for Application Performance Management (APM) is to ensure availability and optimal performance of applications. This is accomplished by monitoring problems, early warning signs (e.g. trends) of issues and user </a:t>
            </a:r>
            <a:r>
              <a:rPr lang="en-US" sz="1400" dirty="0" err="1" smtClean="0">
                <a:solidFill>
                  <a:srgbClr val="00264A"/>
                </a:solidFill>
              </a:rPr>
              <a:t>behaviour</a:t>
            </a:r>
            <a:r>
              <a:rPr lang="en-US" sz="1400" dirty="0" smtClean="0">
                <a:solidFill>
                  <a:srgbClr val="00264A"/>
                </a:solidFill>
              </a:rPr>
              <a:t>.</a:t>
            </a:r>
          </a:p>
        </p:txBody>
      </p:sp>
      <p:sp>
        <p:nvSpPr>
          <p:cNvPr id="26" name="Rectangle 25"/>
          <p:cNvSpPr/>
          <p:nvPr/>
        </p:nvSpPr>
        <p:spPr>
          <a:xfrm>
            <a:off x="5416456" y="1219402"/>
            <a:ext cx="402608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416457" y="1676604"/>
            <a:ext cx="4026089" cy="30477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dirty="0" smtClean="0">
                <a:solidFill>
                  <a:srgbClr val="00264A"/>
                </a:solidFill>
              </a:rPr>
              <a:t>Utilize the feedback loop for application technical performance and user behavior for optimization and development</a:t>
            </a:r>
          </a:p>
          <a:p>
            <a:pPr marL="192088" lvl="2" indent="-188913">
              <a:spcBef>
                <a:spcPct val="20000"/>
              </a:spcBef>
              <a:buFontTx/>
              <a:buChar char="•"/>
            </a:pPr>
            <a:r>
              <a:rPr lang="en-US" sz="1400" dirty="0" smtClean="0">
                <a:solidFill>
                  <a:srgbClr val="00264A"/>
                </a:solidFill>
              </a:rPr>
              <a:t>APM tools alert IT staff to disruptions in availability and/or quality</a:t>
            </a:r>
          </a:p>
          <a:p>
            <a:pPr marL="192088" lvl="2" indent="-188913">
              <a:spcBef>
                <a:spcPct val="20000"/>
              </a:spcBef>
              <a:buFontTx/>
              <a:buChar char="•"/>
            </a:pPr>
            <a:r>
              <a:rPr lang="en-US" sz="1400" dirty="0" smtClean="0">
                <a:solidFill>
                  <a:srgbClr val="00264A"/>
                </a:solidFill>
              </a:rPr>
              <a:t>Monitor the IT stack from infrastructure to applications</a:t>
            </a:r>
          </a:p>
          <a:p>
            <a:pPr marL="192088" lvl="2" indent="-188913">
              <a:spcBef>
                <a:spcPct val="20000"/>
              </a:spcBef>
              <a:buFontTx/>
              <a:buChar char="•"/>
            </a:pPr>
            <a:r>
              <a:rPr lang="en-US" sz="1400" dirty="0" smtClean="0">
                <a:solidFill>
                  <a:srgbClr val="00264A"/>
                </a:solidFill>
              </a:rPr>
              <a:t>Detect security breaches, Plan &amp; budget for IT upgrades</a:t>
            </a:r>
          </a:p>
          <a:p>
            <a:pPr marL="192088" lvl="2" indent="-188913">
              <a:spcBef>
                <a:spcPct val="20000"/>
              </a:spcBef>
              <a:buFontTx/>
              <a:buChar char="•"/>
            </a:pPr>
            <a:r>
              <a:rPr lang="en-US" sz="1400" dirty="0" smtClean="0">
                <a:solidFill>
                  <a:srgbClr val="00264A"/>
                </a:solidFill>
              </a:rPr>
              <a:t>Automatically collects normal metrics for normal application performance and compares those to the current state in real time</a:t>
            </a:r>
          </a:p>
        </p:txBody>
      </p:sp>
      <p:sp>
        <p:nvSpPr>
          <p:cNvPr id="42" name="Isosceles Triangle 41"/>
          <p:cNvSpPr/>
          <p:nvPr/>
        </p:nvSpPr>
        <p:spPr>
          <a:xfrm flipH="1" flipV="1">
            <a:off x="6122989" y="47606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0" name="Isosceles Triangle 39"/>
          <p:cNvSpPr/>
          <p:nvPr/>
        </p:nvSpPr>
        <p:spPr>
          <a:xfrm flipH="1" flipV="1">
            <a:off x="1169987" y="4760604"/>
            <a:ext cx="2613026" cy="268596"/>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cxnSp>
        <p:nvCxnSpPr>
          <p:cNvPr id="44" name="Straight Connector 43"/>
          <p:cNvCxnSpPr/>
          <p:nvPr/>
        </p:nvCxnSpPr>
        <p:spPr>
          <a:xfrm>
            <a:off x="463456"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906002"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89545" y="-533400"/>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2985597" y="579788"/>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966536" y="-2506096"/>
            <a:ext cx="0" cy="8212591"/>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47" name="Picture 2" descr="https://xebialabs.com/assets/files/plugins/nagios.jpg"/>
          <p:cNvPicPr>
            <a:picLocks noChangeAspect="1" noChangeArrowheads="1"/>
          </p:cNvPicPr>
          <p:nvPr/>
        </p:nvPicPr>
        <p:blipFill>
          <a:blip r:embed="rId8" cstate="print">
            <a:clrChange>
              <a:clrFrom>
                <a:srgbClr val="FFFFFF"/>
              </a:clrFrom>
              <a:clrTo>
                <a:srgbClr val="FFFFFF">
                  <a:alpha val="0"/>
                </a:srgbClr>
              </a:clrTo>
            </a:clrChange>
          </a:blip>
          <a:srcRect t="31178" b="27936"/>
          <a:stretch>
            <a:fillRect/>
          </a:stretch>
        </p:blipFill>
        <p:spPr bwMode="auto">
          <a:xfrm>
            <a:off x="1097389" y="2134448"/>
            <a:ext cx="1103563" cy="338400"/>
          </a:xfrm>
          <a:prstGeom prst="rect">
            <a:avLst/>
          </a:prstGeom>
          <a:noFill/>
        </p:spPr>
      </p:pic>
      <p:pic>
        <p:nvPicPr>
          <p:cNvPr id="48" name="Picture 4" descr="AppDynamics"/>
          <p:cNvPicPr>
            <a:picLocks noChangeAspect="1" noChangeArrowheads="1"/>
          </p:cNvPicPr>
          <p:nvPr/>
        </p:nvPicPr>
        <p:blipFill>
          <a:blip r:embed="rId9" cstate="print">
            <a:clrChange>
              <a:clrFrom>
                <a:srgbClr val="000000">
                  <a:alpha val="0"/>
                </a:srgbClr>
              </a:clrFrom>
              <a:clrTo>
                <a:srgbClr val="000000">
                  <a:alpha val="0"/>
                </a:srgbClr>
              </a:clrTo>
            </a:clrChange>
          </a:blip>
          <a:stretch>
            <a:fillRect/>
          </a:stretch>
        </p:blipFill>
        <p:spPr bwMode="auto">
          <a:xfrm>
            <a:off x="1893241" y="3007096"/>
            <a:ext cx="1889772" cy="219214"/>
          </a:xfrm>
          <a:prstGeom prst="rect">
            <a:avLst/>
          </a:prstGeom>
          <a:solidFill>
            <a:srgbClr val="000000">
              <a:shade val="95000"/>
            </a:srgbClr>
          </a:solidFill>
          <a:ln w="444500" cap="sq">
            <a:noFill/>
            <a:miter lim="800000"/>
          </a:ln>
          <a:effectLst/>
        </p:spPr>
      </p:pic>
      <p:pic>
        <p:nvPicPr>
          <p:cNvPr id="49" name="Picture 2"/>
          <p:cNvPicPr>
            <a:picLocks noChangeAspect="1" noChangeArrowheads="1"/>
          </p:cNvPicPr>
          <p:nvPr/>
        </p:nvPicPr>
        <p:blipFill>
          <a:blip r:embed="rId10" cstate="print"/>
          <a:srcRect/>
          <a:stretch>
            <a:fillRect/>
          </a:stretch>
        </p:blipFill>
        <p:spPr bwMode="auto">
          <a:xfrm>
            <a:off x="2834885" y="3760558"/>
            <a:ext cx="1020728" cy="391279"/>
          </a:xfrm>
          <a:prstGeom prst="rect">
            <a:avLst/>
          </a:prstGeom>
          <a:noFill/>
          <a:ln w="9525">
            <a:noFill/>
            <a:miter lim="800000"/>
            <a:headEnd/>
            <a:tailEnd/>
          </a:ln>
        </p:spPr>
      </p:pic>
      <p:sp>
        <p:nvSpPr>
          <p:cNvPr id="50" name="Rectangle 49"/>
          <p:cNvSpPr/>
          <p:nvPr/>
        </p:nvSpPr>
        <p:spPr>
          <a:xfrm>
            <a:off x="-4038600" y="2608587"/>
            <a:ext cx="3810000" cy="785174"/>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lvl="0" indent="-180975">
              <a:buClr>
                <a:srgbClr val="0098CC"/>
              </a:buClr>
              <a:buFont typeface="Wingdings" pitchFamily="2" charset="2"/>
              <a:buChar char="§"/>
            </a:pPr>
            <a:r>
              <a:rPr lang="en-US" sz="1400" dirty="0" err="1" smtClean="0">
                <a:solidFill>
                  <a:srgbClr val="9F958F">
                    <a:lumMod val="50000"/>
                  </a:srgbClr>
                </a:solidFill>
              </a:rPr>
              <a:t>AppDynamics</a:t>
            </a:r>
            <a:r>
              <a:rPr lang="en-US" sz="1400" dirty="0" smtClean="0">
                <a:solidFill>
                  <a:srgbClr val="9F958F">
                    <a:lumMod val="50000"/>
                  </a:srgbClr>
                </a:solidFill>
              </a:rPr>
              <a:t> for APM</a:t>
            </a:r>
          </a:p>
          <a:p>
            <a:pPr marL="180975" lvl="0" indent="-180975">
              <a:buClr>
                <a:srgbClr val="0098CC"/>
              </a:buClr>
              <a:buFont typeface="Wingdings" pitchFamily="2" charset="2"/>
              <a:buChar char="§"/>
            </a:pPr>
            <a:r>
              <a:rPr lang="en-US" sz="1400" dirty="0" err="1" smtClean="0">
                <a:solidFill>
                  <a:srgbClr val="9F958F">
                    <a:lumMod val="50000"/>
                  </a:srgbClr>
                </a:solidFill>
              </a:rPr>
              <a:t>Nagios</a:t>
            </a:r>
            <a:r>
              <a:rPr lang="en-US" sz="1400" dirty="0" smtClean="0">
                <a:solidFill>
                  <a:srgbClr val="9F958F">
                    <a:lumMod val="50000"/>
                  </a:srgbClr>
                </a:solidFill>
              </a:rPr>
              <a:t> for some specific monitoring needs</a:t>
            </a:r>
          </a:p>
          <a:p>
            <a:pPr marL="180975" lvl="0" indent="-180975">
              <a:buClr>
                <a:srgbClr val="0098CC"/>
              </a:buClr>
              <a:buFont typeface="Wingdings" pitchFamily="2" charset="2"/>
              <a:buChar char="§"/>
            </a:pPr>
            <a:r>
              <a:rPr lang="en-US" sz="1400" dirty="0" err="1" smtClean="0">
                <a:solidFill>
                  <a:srgbClr val="9F958F">
                    <a:lumMod val="50000"/>
                  </a:srgbClr>
                </a:solidFill>
              </a:rPr>
              <a:t>Logstash</a:t>
            </a:r>
            <a:r>
              <a:rPr lang="en-US" sz="1400" dirty="0" smtClean="0">
                <a:solidFill>
                  <a:srgbClr val="9F958F">
                    <a:lumMod val="50000"/>
                  </a:srgbClr>
                </a:solidFill>
              </a:rPr>
              <a:t> for log analysis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587" y="1588"/>
          <a:ext cx="1587" cy="1587"/>
        </p:xfrm>
        <a:graphic>
          <a:graphicData uri="http://schemas.openxmlformats.org/presentationml/2006/ole">
            <p:oleObj spid="_x0000_s308226" name="think-cell Slide" r:id="rId4" imgW="270" imgH="270" progId="">
              <p:embed/>
            </p:oleObj>
          </a:graphicData>
        </a:graphic>
      </p:graphicFrame>
      <p:sp>
        <p:nvSpPr>
          <p:cNvPr id="2" name="Title 1"/>
          <p:cNvSpPr>
            <a:spLocks noGrp="1"/>
          </p:cNvSpPr>
          <p:nvPr>
            <p:ph type="title"/>
          </p:nvPr>
        </p:nvSpPr>
        <p:spPr>
          <a:xfrm>
            <a:off x="0" y="0"/>
            <a:ext cx="9905999" cy="1002135"/>
          </a:xfrm>
        </p:spPr>
        <p:txBody>
          <a:bodyPr/>
          <a:lstStyle/>
          <a:p>
            <a:r>
              <a:rPr lang="en-US" sz="2800" dirty="0" smtClean="0"/>
              <a:t>We have prepared this solution based on our proven delivery capabilities and experience of S Group business</a:t>
            </a:r>
            <a:endParaRPr lang="en-US" sz="2800" dirty="0"/>
          </a:p>
        </p:txBody>
      </p:sp>
      <p:sp>
        <p:nvSpPr>
          <p:cNvPr id="6" name="Rectangle 5"/>
          <p:cNvSpPr/>
          <p:nvPr/>
        </p:nvSpPr>
        <p:spPr>
          <a:xfrm>
            <a:off x="250758" y="2055000"/>
            <a:ext cx="9404484" cy="3583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8228" name="Picture 4"/>
          <p:cNvPicPr>
            <a:picLocks noChangeAspect="1" noChangeArrowheads="1"/>
          </p:cNvPicPr>
          <p:nvPr/>
        </p:nvPicPr>
        <p:blipFill>
          <a:blip r:embed="rId5" cstate="print"/>
          <a:srcRect/>
          <a:stretch>
            <a:fillRect/>
          </a:stretch>
        </p:blipFill>
        <p:spPr bwMode="auto">
          <a:xfrm>
            <a:off x="5213285" y="2647973"/>
            <a:ext cx="4298339" cy="2397855"/>
          </a:xfrm>
          <a:prstGeom prst="rect">
            <a:avLst/>
          </a:prstGeom>
          <a:noFill/>
          <a:ln w="9525">
            <a:noFill/>
            <a:miter lim="800000"/>
            <a:headEnd/>
            <a:tailEnd/>
          </a:ln>
        </p:spPr>
      </p:pic>
      <p:sp>
        <p:nvSpPr>
          <p:cNvPr id="9" name="TextBox 8"/>
          <p:cNvSpPr txBox="1"/>
          <p:nvPr/>
        </p:nvSpPr>
        <p:spPr>
          <a:xfrm>
            <a:off x="2540320" y="1809690"/>
            <a:ext cx="5309467" cy="430887"/>
          </a:xfrm>
          <a:prstGeom prst="rect">
            <a:avLst/>
          </a:prstGeom>
          <a:solidFill>
            <a:schemeClr val="bg1"/>
          </a:solidFill>
        </p:spPr>
        <p:txBody>
          <a:bodyPr wrap="none" rtlCol="0">
            <a:spAutoFit/>
          </a:bodyPr>
          <a:lstStyle/>
          <a:p>
            <a:r>
              <a:rPr lang="fi-FI" sz="2200" b="1" dirty="0" smtClean="0"/>
              <a:t>Our approach and solution is built on:</a:t>
            </a:r>
          </a:p>
        </p:txBody>
      </p:sp>
      <p:sp>
        <p:nvSpPr>
          <p:cNvPr id="3" name="Content Placeholder 2"/>
          <p:cNvSpPr>
            <a:spLocks noGrp="1"/>
          </p:cNvSpPr>
          <p:nvPr>
            <p:ph idx="1"/>
          </p:nvPr>
        </p:nvSpPr>
        <p:spPr>
          <a:xfrm>
            <a:off x="297167" y="2738706"/>
            <a:ext cx="4770133" cy="2216388"/>
          </a:xfrm>
        </p:spPr>
        <p:txBody>
          <a:bodyPr vert="horz" lIns="108000" tIns="72000" rIns="72000" bIns="72000" rtlCol="0" anchor="t">
            <a:noAutofit/>
          </a:bodyPr>
          <a:lstStyle/>
          <a:p>
            <a:pPr marL="192088" lvl="2" indent="-188913" defTabSz="914347">
              <a:lnSpc>
                <a:spcPct val="100000"/>
              </a:lnSpc>
              <a:spcBef>
                <a:spcPct val="20000"/>
              </a:spcBef>
              <a:spcAft>
                <a:spcPts val="0"/>
              </a:spcAft>
              <a:buClrTx/>
              <a:buFontTx/>
              <a:buChar char="•"/>
            </a:pPr>
            <a:r>
              <a:rPr lang="en-US" sz="1400" dirty="0" smtClean="0">
                <a:solidFill>
                  <a:srgbClr val="00264A"/>
                </a:solidFill>
              </a:rPr>
              <a:t>Our wide experience of S Group Chains and Stores business and applications </a:t>
            </a:r>
          </a:p>
          <a:p>
            <a:pPr marL="366717" lvl="3" indent="-188913" defTabSz="914347">
              <a:lnSpc>
                <a:spcPct val="100000"/>
              </a:lnSpc>
              <a:spcBef>
                <a:spcPct val="20000"/>
              </a:spcBef>
              <a:spcAft>
                <a:spcPts val="0"/>
              </a:spcAft>
              <a:buClrTx/>
              <a:buFontTx/>
              <a:buChar char="•"/>
            </a:pPr>
            <a:r>
              <a:rPr lang="en-US" sz="1200" dirty="0" smtClean="0">
                <a:solidFill>
                  <a:srgbClr val="00264A"/>
                </a:solidFill>
              </a:rPr>
              <a:t>Understanding of SATO targets and vision</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deep understanding of modern, best in class, agile application development, application management and application operations delivery methods and practices</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delivery capabilities and proven tool set</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experiences of retail industry and similar services in several industries</a:t>
            </a:r>
          </a:p>
        </p:txBody>
      </p:sp>
      <p:sp>
        <p:nvSpPr>
          <p:cNvPr id="10" name="Rectangle 9"/>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 of an APM dashboard with Business and IT KPI’s</a:t>
            </a:r>
            <a:endParaRPr lang="en-US" sz="2800" dirty="0"/>
          </a:p>
        </p:txBody>
      </p:sp>
      <p:sp>
        <p:nvSpPr>
          <p:cNvPr id="3" name="Content Placeholder 2"/>
          <p:cNvSpPr>
            <a:spLocks noGrp="1"/>
          </p:cNvSpPr>
          <p:nvPr>
            <p:ph idx="1"/>
          </p:nvPr>
        </p:nvSpPr>
        <p:spPr/>
        <p:txBody>
          <a:bodyPr/>
          <a:lstStyle/>
          <a:p>
            <a:endParaRPr lang="en-US"/>
          </a:p>
        </p:txBody>
      </p:sp>
      <p:pic>
        <p:nvPicPr>
          <p:cNvPr id="293890" name="Picture 4" descr="image001"/>
          <p:cNvPicPr>
            <a:picLocks noChangeAspect="1" noChangeArrowheads="1"/>
          </p:cNvPicPr>
          <p:nvPr/>
        </p:nvPicPr>
        <p:blipFill>
          <a:blip r:embed="rId2" cstate="print"/>
          <a:srcRect/>
          <a:stretch>
            <a:fillRect/>
          </a:stretch>
        </p:blipFill>
        <p:spPr bwMode="auto">
          <a:xfrm>
            <a:off x="-2679" y="1152040"/>
            <a:ext cx="9906000" cy="5688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ular Callout 16"/>
          <p:cNvSpPr/>
          <p:nvPr/>
        </p:nvSpPr>
        <p:spPr>
          <a:xfrm>
            <a:off x="409455" y="4830661"/>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300" b="1" i="1" dirty="0" smtClean="0">
              <a:solidFill>
                <a:schemeClr val="tx2">
                  <a:lumMod val="50000"/>
                </a:schemeClr>
              </a:solidFill>
            </a:endParaRPr>
          </a:p>
          <a:p>
            <a:pPr algn="ctr"/>
            <a:r>
              <a:rPr lang="en-US" sz="1000" b="1" i="1" dirty="0" smtClean="0">
                <a:solidFill>
                  <a:schemeClr val="accent4"/>
                </a:solidFill>
              </a:rPr>
              <a:t>Virtual Visual Management Confluence</a:t>
            </a:r>
          </a:p>
        </p:txBody>
      </p:sp>
      <p:sp>
        <p:nvSpPr>
          <p:cNvPr id="2" name="Title 1"/>
          <p:cNvSpPr>
            <a:spLocks noGrp="1"/>
          </p:cNvSpPr>
          <p:nvPr>
            <p:ph type="title"/>
          </p:nvPr>
        </p:nvSpPr>
        <p:spPr/>
        <p:txBody>
          <a:bodyPr/>
          <a:lstStyle/>
          <a:p>
            <a:r>
              <a:rPr lang="en-US" sz="2800" dirty="0" smtClean="0"/>
              <a:t>Delivery Orchestration</a:t>
            </a:r>
            <a:endParaRPr lang="en-US" sz="2800" dirty="0"/>
          </a:p>
        </p:txBody>
      </p:sp>
      <p:pic>
        <p:nvPicPr>
          <p:cNvPr id="9"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648051" y="5303203"/>
            <a:ext cx="1335871" cy="1001904"/>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descr="http://www.collab.net/sites/default/files/uploads/tfalm.png"/>
          <p:cNvPicPr>
            <a:picLocks noChangeAspect="1" noChangeArrowheads="1"/>
          </p:cNvPicPr>
          <p:nvPr/>
        </p:nvPicPr>
        <p:blipFill>
          <a:blip r:embed="rId3" cstate="print"/>
          <a:srcRect r="27186"/>
          <a:stretch>
            <a:fillRect/>
          </a:stretch>
        </p:blipFill>
        <p:spPr bwMode="auto">
          <a:xfrm>
            <a:off x="473232" y="5679606"/>
            <a:ext cx="1142920" cy="231587"/>
          </a:xfrm>
          <a:prstGeom prst="rect">
            <a:avLst/>
          </a:prstGeom>
          <a:noFill/>
        </p:spPr>
      </p:pic>
      <p:pic>
        <p:nvPicPr>
          <p:cNvPr id="11" name="Picture 4" descr="AppDynamics"/>
          <p:cNvPicPr>
            <a:picLocks noChangeAspect="1" noChangeArrowheads="1"/>
          </p:cNvPicPr>
          <p:nvPr/>
        </p:nvPicPr>
        <p:blipFill>
          <a:blip r:embed="rId4" cstate="print">
            <a:clrChange>
              <a:clrFrom>
                <a:srgbClr val="000000">
                  <a:alpha val="0"/>
                </a:srgbClr>
              </a:clrFrom>
              <a:clrTo>
                <a:srgbClr val="000000">
                  <a:alpha val="0"/>
                </a:srgbClr>
              </a:clrTo>
            </a:clrChange>
          </a:blip>
          <a:stretch>
            <a:fillRect/>
          </a:stretch>
        </p:blipFill>
        <p:spPr bwMode="auto">
          <a:xfrm>
            <a:off x="906629" y="5400805"/>
            <a:ext cx="1666875" cy="193358"/>
          </a:xfrm>
          <a:prstGeom prst="rect">
            <a:avLst/>
          </a:prstGeom>
          <a:solidFill>
            <a:srgbClr val="000000">
              <a:shade val="95000"/>
            </a:srgbClr>
          </a:solidFill>
          <a:ln w="444500" cap="sq">
            <a:noFill/>
            <a:miter lim="800000"/>
          </a:ln>
          <a:effectLst/>
        </p:spPr>
      </p:pic>
      <p:sp>
        <p:nvSpPr>
          <p:cNvPr id="13" name="Rectangle 12"/>
          <p:cNvSpPr/>
          <p:nvPr/>
        </p:nvSpPr>
        <p:spPr>
          <a:xfrm>
            <a:off x="3234521" y="1517754"/>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buClr>
                <a:schemeClr val="accent5"/>
              </a:buClr>
            </a:pPr>
            <a:r>
              <a:rPr lang="en-US" sz="1200" dirty="0" smtClean="0">
                <a:solidFill>
                  <a:schemeClr val="tx2">
                    <a:lumMod val="50000"/>
                  </a:schemeClr>
                </a:solidFill>
              </a:rPr>
              <a:t>The purpose of the delivery orchestration is to manage the application life cycle across teams and environments end to end from the requirement identification to the ongoing production support including application, infra and tools.</a:t>
            </a:r>
          </a:p>
          <a:p>
            <a:pPr>
              <a:buClr>
                <a:schemeClr val="accent5"/>
              </a:buClr>
            </a:pPr>
            <a:r>
              <a:rPr lang="en-US" sz="1200" dirty="0" smtClean="0">
                <a:solidFill>
                  <a:schemeClr val="tx2">
                    <a:lumMod val="50000"/>
                  </a:schemeClr>
                </a:solidFill>
              </a:rPr>
              <a:t>Delivery orchestration uses automated tool, which automatically remediate the majority of event alerts on a daily basis for IT operations. Based upon the type of alert, the orchestration environment automatically takes the steps necessary to identify and diagnose the problem.</a:t>
            </a:r>
          </a:p>
        </p:txBody>
      </p:sp>
      <p:sp>
        <p:nvSpPr>
          <p:cNvPr id="16" name="Rectangle 15"/>
          <p:cNvSpPr/>
          <p:nvPr/>
        </p:nvSpPr>
        <p:spPr>
          <a:xfrm>
            <a:off x="3234521" y="3143300"/>
            <a:ext cx="5760000" cy="302358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lvl="1" indent="-180975">
              <a:buClr>
                <a:schemeClr val="accent5"/>
              </a:buClr>
              <a:buFont typeface="Wingdings" pitchFamily="2" charset="2"/>
              <a:buChar char="§"/>
            </a:pPr>
            <a:r>
              <a:rPr lang="en-US" sz="1200" dirty="0" smtClean="0">
                <a:solidFill>
                  <a:schemeClr val="tx2">
                    <a:lumMod val="50000"/>
                  </a:schemeClr>
                </a:solidFill>
              </a:rPr>
              <a:t>Managing the lifecycle of changes:</a:t>
            </a:r>
            <a:endParaRPr lang="fi-FI" sz="12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Ensuring that changes are monitored, tracked and controlled from initial logging through to the production environment, </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Ensuring that all Changes are authorized by the required Change Authorizers</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Ensuring that changes are prioritized by the Client and managing back log</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Liaising, throughout the life cycle of a change, with Support Groups, Third Party Suppliers and Client</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Coordinating Change handlers and ensuring that agreed changes are delivered on-time and on agreed scope. </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Maintaining release plan and coordinating deployments and releases</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Runs daily stand-up meetings and weekly operation meetings</a:t>
            </a:r>
            <a:r>
              <a:rPr lang="en-US" sz="1200" dirty="0" smtClean="0">
                <a:solidFill>
                  <a:schemeClr val="tx2">
                    <a:lumMod val="50000"/>
                  </a:schemeClr>
                </a:solidFill>
              </a:rPr>
              <a:t>. </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Coordinating production support for application (monitoring and resolution)</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Routine tasks and ad hoc activities	 </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Configuration management</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Project management</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Continuous improvement of processes and procedures based on requirements from SOK, incidents and defects, other feedback</a:t>
            </a:r>
            <a:endParaRPr lang="fi-FI" sz="1200" dirty="0" smtClean="0">
              <a:solidFill>
                <a:schemeClr val="tx2">
                  <a:lumMod val="50000"/>
                </a:schemeClr>
              </a:solidFill>
            </a:endParaRPr>
          </a:p>
        </p:txBody>
      </p:sp>
      <p:sp>
        <p:nvSpPr>
          <p:cNvPr id="14" name="Rounded Rectangle 13"/>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5" name="Rounded Rectangle 14"/>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2322" name="think-cell Slide" r:id="rId4" imgW="270" imgH="270" progId="">
              <p:embed/>
            </p:oleObj>
          </a:graphicData>
        </a:graphic>
      </p:graphicFrame>
      <p:sp>
        <p:nvSpPr>
          <p:cNvPr id="4" name="Rounded Rectangle 3"/>
          <p:cNvSpPr/>
          <p:nvPr/>
        </p:nvSpPr>
        <p:spPr>
          <a:xfrm>
            <a:off x="3082636" y="2199042"/>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Roadmap principles</a:t>
            </a:r>
          </a:p>
          <a:p>
            <a:r>
              <a:rPr lang="en-US" dirty="0" smtClean="0"/>
              <a:t>Analyst voice and references</a:t>
            </a:r>
          </a:p>
        </p:txBody>
      </p:sp>
      <p:sp>
        <p:nvSpPr>
          <p:cNvPr id="7" name="Rectangle 6"/>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One cross-functional team is responsible for the application product end-to-end</a:t>
            </a:r>
            <a:endParaRPr lang="en-US" sz="2800" dirty="0"/>
          </a:p>
        </p:txBody>
      </p:sp>
      <p:sp>
        <p:nvSpPr>
          <p:cNvPr id="5" name="Rectangle 4"/>
          <p:cNvSpPr/>
          <p:nvPr/>
        </p:nvSpPr>
        <p:spPr>
          <a:xfrm>
            <a:off x="914400" y="1295400"/>
            <a:ext cx="807719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Features</a:t>
            </a:r>
            <a:endParaRPr lang="fi-FI" sz="1600" b="1" kern="0" dirty="0" smtClean="0">
              <a:solidFill>
                <a:schemeClr val="bg1"/>
              </a:solidFill>
              <a:latin typeface="Arial"/>
              <a:cs typeface="Arial"/>
            </a:endParaRPr>
          </a:p>
        </p:txBody>
      </p:sp>
      <p:sp>
        <p:nvSpPr>
          <p:cNvPr id="6" name="Rectangle 5"/>
          <p:cNvSpPr/>
          <p:nvPr/>
        </p:nvSpPr>
        <p:spPr>
          <a:xfrm>
            <a:off x="914401" y="1752601"/>
            <a:ext cx="8077199" cy="184184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2088" lvl="2" indent="-188913">
              <a:spcBef>
                <a:spcPct val="20000"/>
              </a:spcBef>
              <a:buFontTx/>
              <a:buChar char="•"/>
            </a:pPr>
            <a:r>
              <a:rPr lang="en-US" sz="1400" dirty="0" smtClean="0">
                <a:solidFill>
                  <a:srgbClr val="00264A"/>
                </a:solidFill>
              </a:rPr>
              <a:t>One team across borders despite the location or organization</a:t>
            </a:r>
          </a:p>
          <a:p>
            <a:pPr marL="192088" lvl="2" indent="-188913">
              <a:spcBef>
                <a:spcPct val="20000"/>
              </a:spcBef>
              <a:buFontTx/>
              <a:buChar char="•"/>
            </a:pPr>
            <a:r>
              <a:rPr lang="en-US" sz="1400" dirty="0" smtClean="0">
                <a:solidFill>
                  <a:srgbClr val="00264A"/>
                </a:solidFill>
              </a:rPr>
              <a:t>Traditional silos are destroyed and everybody has access to same dashboards and tools</a:t>
            </a:r>
          </a:p>
          <a:p>
            <a:pPr marL="192088" lvl="2" indent="-188913">
              <a:spcBef>
                <a:spcPct val="20000"/>
              </a:spcBef>
              <a:buFontTx/>
              <a:buChar char="•"/>
            </a:pPr>
            <a:r>
              <a:rPr lang="en-US" sz="1400" dirty="0" smtClean="0">
                <a:solidFill>
                  <a:srgbClr val="00264A"/>
                </a:solidFill>
              </a:rPr>
              <a:t>Multi-skilled teams enable efficient work flow</a:t>
            </a:r>
          </a:p>
          <a:p>
            <a:pPr marL="649261" lvl="3" indent="-188913">
              <a:spcBef>
                <a:spcPct val="20000"/>
              </a:spcBef>
              <a:buFontTx/>
              <a:buChar char="•"/>
            </a:pPr>
            <a:r>
              <a:rPr lang="en-US" sz="1400" dirty="0" smtClean="0">
                <a:solidFill>
                  <a:srgbClr val="00264A"/>
                </a:solidFill>
              </a:rPr>
              <a:t>Instead of each team focusing separately either on coding, testing or deploying everybody focuses on the product itself and strives for common goal</a:t>
            </a:r>
          </a:p>
        </p:txBody>
      </p:sp>
      <p:grpSp>
        <p:nvGrpSpPr>
          <p:cNvPr id="3" name="Group 15"/>
          <p:cNvGrpSpPr/>
          <p:nvPr/>
        </p:nvGrpSpPr>
        <p:grpSpPr>
          <a:xfrm>
            <a:off x="914400" y="4635156"/>
            <a:ext cx="8077199" cy="1537044"/>
            <a:chOff x="914400" y="4558956"/>
            <a:chExt cx="8077199" cy="1537044"/>
          </a:xfrm>
        </p:grpSpPr>
        <p:sp>
          <p:nvSpPr>
            <p:cNvPr id="9" name="Rectangle 8"/>
            <p:cNvSpPr/>
            <p:nvPr/>
          </p:nvSpPr>
          <p:spPr>
            <a:xfrm>
              <a:off x="914400" y="4558956"/>
              <a:ext cx="807719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0" name="Rectangle 9"/>
            <p:cNvSpPr/>
            <p:nvPr/>
          </p:nvSpPr>
          <p:spPr>
            <a:xfrm>
              <a:off x="914400" y="5016157"/>
              <a:ext cx="8077199" cy="107984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2088" lvl="2" indent="-188913">
                <a:spcBef>
                  <a:spcPct val="20000"/>
                </a:spcBef>
                <a:buFontTx/>
                <a:buChar char="•"/>
              </a:pPr>
              <a:r>
                <a:rPr lang="en-US" sz="1400" dirty="0" smtClean="0">
                  <a:solidFill>
                    <a:srgbClr val="00264A"/>
                  </a:solidFill>
                </a:rPr>
                <a:t>New approach improves efficiency and knowledge sharing</a:t>
              </a:r>
            </a:p>
            <a:p>
              <a:pPr marL="192088" lvl="2" indent="-188913">
                <a:spcBef>
                  <a:spcPct val="20000"/>
                </a:spcBef>
                <a:buFontTx/>
                <a:buChar char="•"/>
              </a:pPr>
              <a:r>
                <a:rPr lang="en-US" sz="1400" dirty="0" smtClean="0">
                  <a:solidFill>
                    <a:srgbClr val="00264A"/>
                  </a:solidFill>
                </a:rPr>
                <a:t>It tightly integrates business, development and operations to drive agility and delivery excellence across the entire lifecycle</a:t>
              </a:r>
            </a:p>
          </p:txBody>
        </p:sp>
      </p:grpSp>
      <p:sp>
        <p:nvSpPr>
          <p:cNvPr id="15" name="Isosceles Triangle 14"/>
          <p:cNvSpPr/>
          <p:nvPr/>
        </p:nvSpPr>
        <p:spPr>
          <a:xfrm flipH="1" flipV="1">
            <a:off x="913200" y="3760013"/>
            <a:ext cx="8078400" cy="70957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1" name="Rectangle 10"/>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Certain roles are vital for successful implementation of agile methods throughout application lifecycle </a:t>
            </a:r>
            <a:endParaRPr lang="en-US" sz="2800"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629115" y="1343500"/>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277287"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059950" y="2729001"/>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331893"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analyzes, designs, and implements 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013694"/>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235720" y="4498785"/>
            <a:ext cx="2105025" cy="1754326"/>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Orchestration Lead</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coordinates all work from development to production and has end to end responsibility for ensuring continuous flow of value for the business. Orchestration Lead works as SCRUM Master.</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260395" y="129097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448351" y="1798837"/>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24426" y="4768527"/>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21907" y="5250377"/>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Virtualization Architect </a:t>
            </a:r>
            <a:r>
              <a:rPr lang="en-US" sz="1200" dirty="0" smtClean="0">
                <a:latin typeface="Arial" panose="020B0604020202020204" pitchFamily="34" charset="0"/>
                <a:cs typeface="Arial" panose="020B0604020202020204" pitchFamily="34" charset="0"/>
              </a:rPr>
              <a:t>defines and designs service virtualization</a:t>
            </a:r>
          </a:p>
        </p:txBody>
      </p:sp>
      <p:sp>
        <p:nvSpPr>
          <p:cNvPr id="103" name="Rectangle 102"/>
          <p:cNvSpPr/>
          <p:nvPr/>
        </p:nvSpPr>
        <p:spPr>
          <a:xfrm>
            <a:off x="5263002" y="16861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028119" y="11703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7" name="Freeform 582"/>
          <p:cNvSpPr>
            <a:spLocks noChangeAspect="1" noEditPoints="1"/>
          </p:cNvSpPr>
          <p:nvPr/>
        </p:nvSpPr>
        <p:spPr bwMode="auto">
          <a:xfrm>
            <a:off x="8338154" y="340448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Rectangle 57"/>
          <p:cNvSpPr/>
          <p:nvPr/>
        </p:nvSpPr>
        <p:spPr>
          <a:xfrm>
            <a:off x="7724426" y="3912356"/>
            <a:ext cx="1749031"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Delivery Manager </a:t>
            </a:r>
            <a:r>
              <a:rPr lang="en-US" sz="1200" dirty="0" smtClean="0">
                <a:latin typeface="Arial" panose="020B0604020202020204" pitchFamily="34" charset="0"/>
                <a:cs typeface="Arial" panose="020B0604020202020204" pitchFamily="34" charset="0"/>
              </a:rPr>
              <a:t>is</a:t>
            </a:r>
          </a:p>
          <a:p>
            <a:pPr algn="ctr"/>
            <a:r>
              <a:rPr lang="en-US" sz="1200" dirty="0" smtClean="0">
                <a:latin typeface="Arial" panose="020B0604020202020204" pitchFamily="34" charset="0"/>
                <a:cs typeface="Arial" panose="020B0604020202020204" pitchFamily="34" charset="0"/>
              </a:rPr>
              <a:t>contact point for contractual terms</a:t>
            </a:r>
          </a:p>
        </p:txBody>
      </p:sp>
      <p:sp>
        <p:nvSpPr>
          <p:cNvPr id="60" name="Rectangle 59"/>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3346" name="think-cell Slide" r:id="rId4" imgW="270" imgH="270" progId="">
              <p:embed/>
            </p:oleObj>
          </a:graphicData>
        </a:graphic>
      </p:graphicFrame>
      <p:sp>
        <p:nvSpPr>
          <p:cNvPr id="4" name="Rounded Rectangle 3"/>
          <p:cNvSpPr/>
          <p:nvPr/>
        </p:nvSpPr>
        <p:spPr>
          <a:xfrm>
            <a:off x="3082636" y="2583374"/>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Roadmap principles</a:t>
            </a:r>
          </a:p>
          <a:p>
            <a:r>
              <a:rPr lang="en-US" dirty="0" smtClean="0"/>
              <a:t>Analyst voice and references</a:t>
            </a:r>
          </a:p>
        </p:txBody>
      </p:sp>
      <p:sp>
        <p:nvSpPr>
          <p:cNvPr id="7" name="Rectangle 6"/>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8251179" y="257634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8" name="Rectangle 17"/>
          <p:cNvSpPr/>
          <p:nvPr/>
        </p:nvSpPr>
        <p:spPr>
          <a:xfrm>
            <a:off x="1045029" y="254269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The </a:t>
            </a:r>
            <a:r>
              <a:rPr lang="fi-FI" sz="2800" dirty="0" err="1" smtClean="0"/>
              <a:t>transformation</a:t>
            </a:r>
            <a:r>
              <a:rPr lang="fi-FI" sz="2800" dirty="0" smtClean="0"/>
              <a:t> </a:t>
            </a:r>
            <a:r>
              <a:rPr lang="fi-FI" sz="2800" dirty="0" err="1" smtClean="0"/>
              <a:t>from</a:t>
            </a:r>
            <a:r>
              <a:rPr lang="fi-FI" sz="2800" dirty="0" smtClean="0"/>
              <a:t> </a:t>
            </a:r>
            <a:r>
              <a:rPr lang="fi-FI" sz="2800" dirty="0" err="1" smtClean="0"/>
              <a:t>silos</a:t>
            </a:r>
            <a:r>
              <a:rPr lang="fi-FI" sz="2800" dirty="0" smtClean="0"/>
              <a:t> to </a:t>
            </a:r>
            <a:r>
              <a:rPr lang="fi-FI" sz="2800" dirty="0" err="1" smtClean="0"/>
              <a:t>one</a:t>
            </a:r>
            <a:r>
              <a:rPr lang="fi-FI" sz="2800" dirty="0" smtClean="0"/>
              <a:t>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pipeline</a:t>
            </a:r>
            <a:r>
              <a:rPr lang="fi-FI" sz="2800" dirty="0" smtClean="0"/>
              <a:t> </a:t>
            </a:r>
            <a:r>
              <a:rPr lang="fi-FI" sz="2800" dirty="0" err="1" smtClean="0"/>
              <a:t>requires</a:t>
            </a:r>
            <a:r>
              <a:rPr lang="fi-FI" sz="2800" dirty="0" smtClean="0"/>
              <a:t> </a:t>
            </a:r>
            <a:r>
              <a:rPr lang="fi-FI" sz="2800" dirty="0" err="1" smtClean="0"/>
              <a:t>major</a:t>
            </a:r>
            <a:r>
              <a:rPr lang="fi-FI" sz="2800" dirty="0" smtClean="0"/>
              <a:t> </a:t>
            </a:r>
            <a:r>
              <a:rPr lang="fi-FI" sz="2800" dirty="0" err="1" smtClean="0"/>
              <a:t>changes</a:t>
            </a:r>
            <a:endParaRPr lang="fi-FI" sz="2800" dirty="0"/>
          </a:p>
        </p:txBody>
      </p:sp>
      <p:sp>
        <p:nvSpPr>
          <p:cNvPr id="9" name="Rounded Rectangle 8"/>
          <p:cNvSpPr/>
          <p:nvPr/>
        </p:nvSpPr>
        <p:spPr>
          <a:xfrm>
            <a:off x="323392" y="2091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SaaS</a:t>
            </a:r>
            <a:r>
              <a:rPr lang="fi-FI" sz="1200" b="1" dirty="0" smtClean="0">
                <a:solidFill>
                  <a:schemeClr val="tx2">
                    <a:lumMod val="50000"/>
                  </a:schemeClr>
                </a:solidFill>
              </a:rPr>
              <a:t> </a:t>
            </a:r>
            <a:r>
              <a:rPr lang="fi-FI" sz="1200" b="1" dirty="0" err="1" smtClean="0">
                <a:solidFill>
                  <a:schemeClr val="tx2">
                    <a:lumMod val="50000"/>
                  </a:schemeClr>
                </a:solidFill>
              </a:rPr>
              <a:t>tools</a:t>
            </a:r>
            <a:r>
              <a:rPr lang="fi-FI" sz="1200" b="1" dirty="0" smtClean="0">
                <a:solidFill>
                  <a:schemeClr val="tx2">
                    <a:lumMod val="50000"/>
                  </a:schemeClr>
                </a:solidFill>
              </a:rPr>
              <a:t> </a:t>
            </a:r>
          </a:p>
          <a:p>
            <a:pPr algn="ctr"/>
            <a:r>
              <a:rPr lang="fi-FI" sz="1200" dirty="0" smtClean="0">
                <a:solidFill>
                  <a:schemeClr val="tx2">
                    <a:lumMod val="50000"/>
                  </a:schemeClr>
                </a:solidFill>
              </a:rPr>
              <a:t>for </a:t>
            </a:r>
            <a:r>
              <a:rPr lang="fi-FI" sz="1200" dirty="0" err="1" smtClean="0">
                <a:solidFill>
                  <a:schemeClr val="tx2">
                    <a:lumMod val="50000"/>
                  </a:schemeClr>
                </a:solidFill>
              </a:rPr>
              <a:t>testing</a:t>
            </a:r>
            <a:r>
              <a:rPr lang="fi-FI" sz="1200" dirty="0" smtClean="0">
                <a:solidFill>
                  <a:schemeClr val="tx2">
                    <a:lumMod val="50000"/>
                  </a:schemeClr>
                </a:solidFill>
              </a:rPr>
              <a:t> and </a:t>
            </a:r>
            <a:r>
              <a:rPr lang="fi-FI" sz="1200" dirty="0" err="1" smtClean="0">
                <a:solidFill>
                  <a:schemeClr val="tx2">
                    <a:lumMod val="50000"/>
                  </a:schemeClr>
                </a:solidFill>
              </a:rPr>
              <a:t>monitoring</a:t>
            </a:r>
            <a:r>
              <a:rPr lang="fi-FI" sz="1200"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pay</a:t>
            </a:r>
            <a:r>
              <a:rPr lang="fi-FI" sz="1200" dirty="0" smtClean="0">
                <a:solidFill>
                  <a:schemeClr val="tx2">
                    <a:lumMod val="50000"/>
                  </a:schemeClr>
                </a:solidFill>
              </a:rPr>
              <a:t> for </a:t>
            </a:r>
            <a:r>
              <a:rPr lang="fi-FI" sz="1200" dirty="0" err="1" smtClean="0">
                <a:solidFill>
                  <a:schemeClr val="tx2">
                    <a:lumMod val="50000"/>
                  </a:schemeClr>
                </a:solidFill>
              </a:rPr>
              <a:t>what</a:t>
            </a:r>
            <a:r>
              <a:rPr lang="fi-FI" sz="1200" dirty="0" smtClean="0">
                <a:solidFill>
                  <a:schemeClr val="tx2">
                    <a:lumMod val="50000"/>
                  </a:schemeClr>
                </a:solidFill>
              </a:rPr>
              <a:t> I </a:t>
            </a:r>
            <a:r>
              <a:rPr lang="fi-FI" sz="1200" dirty="0" err="1" smtClean="0">
                <a:solidFill>
                  <a:schemeClr val="tx2">
                    <a:lumMod val="50000"/>
                  </a:schemeClr>
                </a:solidFill>
              </a:rPr>
              <a:t>use</a:t>
            </a:r>
            <a:r>
              <a:rPr lang="fi-FI" sz="1200" dirty="0" smtClean="0">
                <a:solidFill>
                  <a:schemeClr val="tx2">
                    <a:lumMod val="50000"/>
                  </a:schemeClr>
                </a:solidFill>
              </a:rPr>
              <a:t>”</a:t>
            </a:r>
          </a:p>
        </p:txBody>
      </p:sp>
      <p:sp>
        <p:nvSpPr>
          <p:cNvPr id="10" name="Rounded Rectangle 9"/>
          <p:cNvSpPr/>
          <p:nvPr/>
        </p:nvSpPr>
        <p:spPr>
          <a:xfrm>
            <a:off x="323392" y="31259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Dynamic</a:t>
            </a:r>
            <a:r>
              <a:rPr lang="fi-FI" sz="1200" b="1" dirty="0" smtClean="0">
                <a:solidFill>
                  <a:schemeClr val="tx2">
                    <a:lumMod val="50000"/>
                  </a:schemeClr>
                </a:solidFill>
              </a:rPr>
              <a:t> </a:t>
            </a:r>
            <a:r>
              <a:rPr lang="fi-FI" sz="1200" b="1" dirty="0" err="1" smtClean="0">
                <a:solidFill>
                  <a:schemeClr val="tx2">
                    <a:lumMod val="50000"/>
                  </a:schemeClr>
                </a:solidFill>
              </a:rPr>
              <a:t>Infrastructre</a:t>
            </a:r>
            <a:r>
              <a:rPr lang="fi-FI" sz="1200" b="1"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need</a:t>
            </a:r>
            <a:r>
              <a:rPr lang="fi-FI" sz="1200" dirty="0" smtClean="0">
                <a:solidFill>
                  <a:schemeClr val="tx2">
                    <a:lumMod val="50000"/>
                  </a:schemeClr>
                </a:solidFill>
              </a:rPr>
              <a:t> </a:t>
            </a:r>
            <a:r>
              <a:rPr lang="fi-FI" sz="1200" dirty="0" err="1" smtClean="0">
                <a:solidFill>
                  <a:schemeClr val="tx2">
                    <a:lumMod val="50000"/>
                  </a:schemeClr>
                </a:solidFill>
              </a:rPr>
              <a:t>one</a:t>
            </a:r>
            <a:r>
              <a:rPr lang="fi-FI" sz="1200" dirty="0" smtClean="0">
                <a:solidFill>
                  <a:schemeClr val="tx2">
                    <a:lumMod val="50000"/>
                  </a:schemeClr>
                </a:solidFill>
              </a:rPr>
              <a:t> </a:t>
            </a:r>
            <a:r>
              <a:rPr lang="fi-FI" sz="1200" dirty="0" err="1" smtClean="0">
                <a:solidFill>
                  <a:schemeClr val="tx2">
                    <a:lumMod val="50000"/>
                  </a:schemeClr>
                </a:solidFill>
              </a:rPr>
              <a:t>production-like</a:t>
            </a:r>
            <a:r>
              <a:rPr lang="fi-FI" sz="1200" dirty="0" smtClean="0">
                <a:solidFill>
                  <a:schemeClr val="tx2">
                    <a:lumMod val="50000"/>
                  </a:schemeClr>
                </a:solidFill>
              </a:rPr>
              <a:t> </a:t>
            </a:r>
            <a:r>
              <a:rPr lang="fi-FI" sz="1200" dirty="0" err="1" smtClean="0">
                <a:solidFill>
                  <a:schemeClr val="tx2">
                    <a:lumMod val="50000"/>
                  </a:schemeClr>
                </a:solidFill>
              </a:rPr>
              <a:t>environment</a:t>
            </a:r>
            <a:r>
              <a:rPr lang="fi-FI" sz="1200" dirty="0" smtClean="0">
                <a:solidFill>
                  <a:schemeClr val="tx2">
                    <a:lumMod val="50000"/>
                  </a:schemeClr>
                </a:solidFill>
              </a:rPr>
              <a:t> for </a:t>
            </a:r>
            <a:r>
              <a:rPr lang="fi-FI" sz="1200" dirty="0" err="1" smtClean="0">
                <a:solidFill>
                  <a:schemeClr val="tx2">
                    <a:lumMod val="50000"/>
                  </a:schemeClr>
                </a:solidFill>
              </a:rPr>
              <a:t>testing</a:t>
            </a:r>
            <a:r>
              <a:rPr lang="fi-FI" sz="1200" dirty="0" smtClean="0">
                <a:solidFill>
                  <a:schemeClr val="tx2">
                    <a:lumMod val="50000"/>
                  </a:schemeClr>
                </a:solidFill>
              </a:rPr>
              <a:t> for </a:t>
            </a:r>
            <a:r>
              <a:rPr lang="fi-FI" sz="1200" dirty="0" err="1" smtClean="0">
                <a:solidFill>
                  <a:schemeClr val="tx2">
                    <a:lumMod val="50000"/>
                  </a:schemeClr>
                </a:solidFill>
              </a:rPr>
              <a:t>two</a:t>
            </a:r>
            <a:r>
              <a:rPr lang="fi-FI" sz="1200" dirty="0" smtClean="0">
                <a:solidFill>
                  <a:schemeClr val="tx2">
                    <a:lumMod val="50000"/>
                  </a:schemeClr>
                </a:solidFill>
              </a:rPr>
              <a:t> </a:t>
            </a:r>
            <a:r>
              <a:rPr lang="fi-FI" sz="1200" dirty="0" err="1" smtClean="0">
                <a:solidFill>
                  <a:schemeClr val="tx2">
                    <a:lumMod val="50000"/>
                  </a:schemeClr>
                </a:solidFill>
              </a:rPr>
              <a:t>days</a:t>
            </a:r>
            <a:r>
              <a:rPr lang="fi-FI" sz="1200" dirty="0" smtClean="0">
                <a:solidFill>
                  <a:schemeClr val="tx2">
                    <a:lumMod val="50000"/>
                  </a:schemeClr>
                </a:solidFill>
              </a:rPr>
              <a:t>”</a:t>
            </a:r>
          </a:p>
        </p:txBody>
      </p:sp>
      <p:sp>
        <p:nvSpPr>
          <p:cNvPr id="11" name="Rounded Rectangle 10"/>
          <p:cNvSpPr/>
          <p:nvPr/>
        </p:nvSpPr>
        <p:spPr>
          <a:xfrm>
            <a:off x="323392" y="415991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better</a:t>
            </a:r>
            <a:r>
              <a:rPr lang="fi-FI" sz="1200" dirty="0" smtClean="0">
                <a:solidFill>
                  <a:schemeClr val="tx2">
                    <a:lumMod val="50000"/>
                  </a:schemeClr>
                </a:solidFill>
              </a:rPr>
              <a:t> </a:t>
            </a:r>
            <a:r>
              <a:rPr lang="fi-FI" sz="1200" dirty="0" err="1" smtClean="0">
                <a:solidFill>
                  <a:schemeClr val="tx2">
                    <a:lumMod val="50000"/>
                  </a:schemeClr>
                </a:solidFill>
              </a:rPr>
              <a:t>application</a:t>
            </a:r>
            <a:r>
              <a:rPr lang="fi-FI" sz="1200" dirty="0" smtClean="0">
                <a:solidFill>
                  <a:schemeClr val="tx2">
                    <a:lumMod val="50000"/>
                  </a:schemeClr>
                </a:solidFill>
              </a:rPr>
              <a:t> </a:t>
            </a:r>
            <a:r>
              <a:rPr lang="fi-FI" sz="1200" dirty="0" err="1" smtClean="0">
                <a:solidFill>
                  <a:schemeClr val="tx2">
                    <a:lumMod val="50000"/>
                  </a:schemeClr>
                </a:solidFill>
              </a:rPr>
              <a:t>quality</a:t>
            </a:r>
            <a:r>
              <a:rPr lang="fi-FI" sz="1200" dirty="0" smtClean="0">
                <a:solidFill>
                  <a:schemeClr val="tx2">
                    <a:lumMod val="50000"/>
                  </a:schemeClr>
                </a:solidFill>
              </a:rPr>
              <a:t> and </a:t>
            </a:r>
            <a:r>
              <a:rPr lang="fi-FI" sz="1200" dirty="0" err="1" smtClean="0">
                <a:solidFill>
                  <a:schemeClr val="tx2">
                    <a:lumMod val="50000"/>
                  </a:schemeClr>
                </a:solidFill>
              </a:rPr>
              <a:t>availability</a:t>
            </a:r>
            <a:r>
              <a:rPr lang="fi-FI" sz="1200" dirty="0" smtClean="0">
                <a:solidFill>
                  <a:schemeClr val="tx2">
                    <a:lumMod val="50000"/>
                  </a:schemeClr>
                </a:solidFill>
              </a:rPr>
              <a:t> </a:t>
            </a:r>
            <a:r>
              <a:rPr lang="fi-FI" sz="1200" dirty="0" err="1" smtClean="0">
                <a:solidFill>
                  <a:schemeClr val="tx2">
                    <a:lumMod val="50000"/>
                  </a:schemeClr>
                </a:solidFill>
              </a:rPr>
              <a:t>with</a:t>
            </a:r>
            <a:r>
              <a:rPr lang="fi-FI" sz="1200" dirty="0" smtClean="0">
                <a:solidFill>
                  <a:schemeClr val="tx2">
                    <a:lumMod val="50000"/>
                  </a:schemeClr>
                </a:solidFill>
              </a:rPr>
              <a:t> </a:t>
            </a:r>
            <a:r>
              <a:rPr lang="fi-FI" sz="1200" dirty="0" err="1" smtClean="0">
                <a:solidFill>
                  <a:schemeClr val="tx2">
                    <a:lumMod val="50000"/>
                  </a:schemeClr>
                </a:solidFill>
              </a:rPr>
              <a:t>less</a:t>
            </a:r>
            <a:r>
              <a:rPr lang="fi-FI" sz="1200" dirty="0" smtClean="0">
                <a:solidFill>
                  <a:schemeClr val="tx2">
                    <a:lumMod val="50000"/>
                  </a:schemeClr>
                </a:solidFill>
              </a:rPr>
              <a:t> </a:t>
            </a:r>
            <a:r>
              <a:rPr lang="fi-FI" sz="1200" dirty="0" err="1" smtClean="0">
                <a:solidFill>
                  <a:schemeClr val="tx2">
                    <a:lumMod val="50000"/>
                  </a:schemeClr>
                </a:solidFill>
              </a:rPr>
              <a:t>manual</a:t>
            </a:r>
            <a:r>
              <a:rPr lang="fi-FI" sz="1200" dirty="0" smtClean="0">
                <a:solidFill>
                  <a:schemeClr val="tx2">
                    <a:lumMod val="50000"/>
                  </a:schemeClr>
                </a:solidFill>
              </a:rPr>
              <a:t> </a:t>
            </a:r>
            <a:r>
              <a:rPr lang="fi-FI" sz="1200" dirty="0" err="1" smtClean="0">
                <a:solidFill>
                  <a:schemeClr val="tx2">
                    <a:lumMod val="50000"/>
                  </a:schemeClr>
                </a:solidFill>
              </a:rPr>
              <a:t>work</a:t>
            </a:r>
            <a:r>
              <a:rPr lang="fi-FI" sz="1200" dirty="0" smtClean="0">
                <a:solidFill>
                  <a:schemeClr val="tx2">
                    <a:lumMod val="50000"/>
                  </a:schemeClr>
                </a:solidFill>
              </a:rPr>
              <a:t>”</a:t>
            </a:r>
          </a:p>
        </p:txBody>
      </p:sp>
      <p:sp>
        <p:nvSpPr>
          <p:cNvPr id="12" name="Rounded Rectangle 11"/>
          <p:cNvSpPr/>
          <p:nvPr/>
        </p:nvSpPr>
        <p:spPr>
          <a:xfrm>
            <a:off x="7542864" y="2091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APM*: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full</a:t>
            </a:r>
            <a:r>
              <a:rPr lang="fi-FI" sz="1200" dirty="0" smtClean="0">
                <a:solidFill>
                  <a:schemeClr val="tx2">
                    <a:lumMod val="50000"/>
                  </a:schemeClr>
                </a:solidFill>
              </a:rPr>
              <a:t> </a:t>
            </a:r>
            <a:r>
              <a:rPr lang="fi-FI" sz="1200" dirty="0" err="1" smtClean="0">
                <a:solidFill>
                  <a:schemeClr val="tx2">
                    <a:lumMod val="50000"/>
                  </a:schemeClr>
                </a:solidFill>
              </a:rPr>
              <a:t>visibility</a:t>
            </a:r>
            <a:r>
              <a:rPr lang="fi-FI" sz="1200" dirty="0" smtClean="0">
                <a:solidFill>
                  <a:schemeClr val="tx2">
                    <a:lumMod val="50000"/>
                  </a:schemeClr>
                </a:solidFill>
              </a:rPr>
              <a:t> to </a:t>
            </a:r>
            <a:r>
              <a:rPr lang="fi-FI" sz="1200" dirty="0" err="1" smtClean="0">
                <a:solidFill>
                  <a:schemeClr val="tx2">
                    <a:lumMod val="50000"/>
                  </a:schemeClr>
                </a:solidFill>
              </a:rPr>
              <a:t>applications</a:t>
            </a:r>
            <a:r>
              <a:rPr lang="fi-FI" sz="1200" dirty="0" smtClean="0">
                <a:solidFill>
                  <a:schemeClr val="tx2">
                    <a:lumMod val="50000"/>
                  </a:schemeClr>
                </a:solidFill>
              </a:rPr>
              <a:t> and a </a:t>
            </a:r>
            <a:r>
              <a:rPr lang="fi-FI" sz="1200" dirty="0" err="1" smtClean="0">
                <a:solidFill>
                  <a:schemeClr val="tx2">
                    <a:lumMod val="50000"/>
                  </a:schemeClr>
                </a:solidFill>
              </a:rPr>
              <a:t>way</a:t>
            </a:r>
            <a:r>
              <a:rPr lang="fi-FI" sz="1200" dirty="0" smtClean="0">
                <a:solidFill>
                  <a:schemeClr val="tx2">
                    <a:lumMod val="50000"/>
                  </a:schemeClr>
                </a:solidFill>
              </a:rPr>
              <a:t> to </a:t>
            </a:r>
            <a:r>
              <a:rPr lang="fi-FI" sz="1200" dirty="0" err="1" smtClean="0">
                <a:solidFill>
                  <a:schemeClr val="tx2">
                    <a:lumMod val="50000"/>
                  </a:schemeClr>
                </a:solidFill>
              </a:rPr>
              <a:t>do</a:t>
            </a:r>
            <a:r>
              <a:rPr lang="fi-FI" sz="1200" dirty="0" smtClean="0">
                <a:solidFill>
                  <a:schemeClr val="tx2">
                    <a:lumMod val="50000"/>
                  </a:schemeClr>
                </a:solidFill>
              </a:rPr>
              <a:t> </a:t>
            </a:r>
            <a:r>
              <a:rPr lang="fi-FI" sz="1200" dirty="0" err="1" smtClean="0">
                <a:solidFill>
                  <a:schemeClr val="tx2">
                    <a:lumMod val="50000"/>
                  </a:schemeClr>
                </a:solidFill>
              </a:rPr>
              <a:t>preventive</a:t>
            </a:r>
            <a:r>
              <a:rPr lang="fi-FI" sz="1200" dirty="0" smtClean="0">
                <a:solidFill>
                  <a:schemeClr val="tx2">
                    <a:lumMod val="50000"/>
                  </a:schemeClr>
                </a:solidFill>
              </a:rPr>
              <a:t> </a:t>
            </a:r>
            <a:r>
              <a:rPr lang="fi-FI" sz="1200" dirty="0" err="1" smtClean="0">
                <a:solidFill>
                  <a:schemeClr val="tx2">
                    <a:lumMod val="50000"/>
                  </a:schemeClr>
                </a:solidFill>
              </a:rPr>
              <a:t>maintenance</a:t>
            </a:r>
            <a:r>
              <a:rPr lang="fi-FI" sz="1200" dirty="0" smtClean="0">
                <a:solidFill>
                  <a:schemeClr val="tx2">
                    <a:lumMod val="50000"/>
                  </a:schemeClr>
                </a:solidFill>
              </a:rPr>
              <a:t>”</a:t>
            </a:r>
          </a:p>
        </p:txBody>
      </p:sp>
      <p:sp>
        <p:nvSpPr>
          <p:cNvPr id="13" name="TextBox 12"/>
          <p:cNvSpPr txBox="1"/>
          <p:nvPr/>
        </p:nvSpPr>
        <p:spPr>
          <a:xfrm>
            <a:off x="-11083" y="6115794"/>
            <a:ext cx="2255746" cy="246221"/>
          </a:xfrm>
          <a:prstGeom prst="rect">
            <a:avLst/>
          </a:prstGeom>
          <a:noFill/>
        </p:spPr>
        <p:txBody>
          <a:bodyPr wrap="none" rtlCol="0">
            <a:spAutoFit/>
          </a:bodyPr>
          <a:lstStyle/>
          <a:p>
            <a:r>
              <a:rPr lang="fi-FI" sz="1000" dirty="0" smtClean="0">
                <a:solidFill>
                  <a:schemeClr val="tx2">
                    <a:lumMod val="50000"/>
                  </a:schemeClr>
                </a:solidFill>
              </a:rPr>
              <a:t>*</a:t>
            </a:r>
            <a:r>
              <a:rPr lang="fi-FI" sz="1000" dirty="0" err="1" smtClean="0">
                <a:solidFill>
                  <a:schemeClr val="tx2">
                    <a:lumMod val="50000"/>
                  </a:schemeClr>
                </a:solidFill>
              </a:rPr>
              <a:t>Application</a:t>
            </a:r>
            <a:r>
              <a:rPr lang="fi-FI" sz="1000" dirty="0" smtClean="0">
                <a:solidFill>
                  <a:schemeClr val="tx2">
                    <a:lumMod val="50000"/>
                  </a:schemeClr>
                </a:solidFill>
              </a:rPr>
              <a:t> </a:t>
            </a:r>
            <a:r>
              <a:rPr lang="fi-FI" sz="1000" dirty="0" err="1" smtClean="0">
                <a:solidFill>
                  <a:schemeClr val="tx2">
                    <a:lumMod val="50000"/>
                  </a:schemeClr>
                </a:solidFill>
              </a:rPr>
              <a:t>Performance</a:t>
            </a:r>
            <a:r>
              <a:rPr lang="fi-FI" sz="1000" dirty="0" smtClean="0">
                <a:solidFill>
                  <a:schemeClr val="tx2">
                    <a:lumMod val="50000"/>
                  </a:schemeClr>
                </a:solidFill>
              </a:rPr>
              <a:t> </a:t>
            </a:r>
            <a:r>
              <a:rPr lang="fi-FI" sz="1000" dirty="0" err="1" smtClean="0">
                <a:solidFill>
                  <a:schemeClr val="tx2">
                    <a:lumMod val="50000"/>
                  </a:schemeClr>
                </a:solidFill>
              </a:rPr>
              <a:t>Monitoring</a:t>
            </a:r>
            <a:endParaRPr lang="fi-FI" sz="1000" dirty="0" smtClean="0">
              <a:solidFill>
                <a:schemeClr val="tx2">
                  <a:lumMod val="50000"/>
                </a:schemeClr>
              </a:solidFill>
            </a:endParaRPr>
          </a:p>
        </p:txBody>
      </p:sp>
      <p:sp>
        <p:nvSpPr>
          <p:cNvPr id="14" name="Rounded Rectangle 13"/>
          <p:cNvSpPr/>
          <p:nvPr/>
        </p:nvSpPr>
        <p:spPr>
          <a:xfrm>
            <a:off x="7541417" y="415991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Built-in</a:t>
            </a:r>
            <a:r>
              <a:rPr lang="fi-FI" sz="1200" b="1" dirty="0" smtClean="0">
                <a:solidFill>
                  <a:schemeClr val="tx2">
                    <a:lumMod val="50000"/>
                  </a:schemeClr>
                </a:solidFill>
              </a:rPr>
              <a:t> </a:t>
            </a: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Security</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I </a:t>
            </a:r>
            <a:r>
              <a:rPr lang="fi-FI" sz="1200" dirty="0" err="1" smtClean="0">
                <a:solidFill>
                  <a:schemeClr val="tx2">
                    <a:lumMod val="50000"/>
                  </a:schemeClr>
                </a:solidFill>
              </a:rPr>
              <a:t>can’t</a:t>
            </a:r>
            <a:r>
              <a:rPr lang="fi-FI" sz="1200" dirty="0" smtClean="0">
                <a:solidFill>
                  <a:schemeClr val="tx2">
                    <a:lumMod val="50000"/>
                  </a:schemeClr>
                </a:solidFill>
              </a:rPr>
              <a:t> </a:t>
            </a:r>
            <a:r>
              <a:rPr lang="fi-FI" sz="1200" dirty="0" err="1" smtClean="0">
                <a:solidFill>
                  <a:schemeClr val="tx2">
                    <a:lumMod val="50000"/>
                  </a:schemeClr>
                </a:solidFill>
              </a:rPr>
              <a:t>afford</a:t>
            </a:r>
            <a:r>
              <a:rPr lang="fi-FI" sz="1200" dirty="0" smtClean="0">
                <a:solidFill>
                  <a:schemeClr val="tx2">
                    <a:lumMod val="50000"/>
                  </a:schemeClr>
                </a:solidFill>
              </a:rPr>
              <a:t> </a:t>
            </a:r>
            <a:r>
              <a:rPr lang="fi-FI" sz="1200" dirty="0" err="1" smtClean="0">
                <a:solidFill>
                  <a:schemeClr val="tx2">
                    <a:lumMod val="50000"/>
                  </a:schemeClr>
                </a:solidFill>
              </a:rPr>
              <a:t>any</a:t>
            </a:r>
            <a:r>
              <a:rPr lang="fi-FI" sz="1200" dirty="0" smtClean="0">
                <a:solidFill>
                  <a:schemeClr val="tx2">
                    <a:lumMod val="50000"/>
                  </a:schemeClr>
                </a:solidFill>
              </a:rPr>
              <a:t> </a:t>
            </a:r>
            <a:r>
              <a:rPr lang="fi-FI" sz="1200" dirty="0" err="1" smtClean="0">
                <a:solidFill>
                  <a:schemeClr val="tx2">
                    <a:lumMod val="50000"/>
                  </a:schemeClr>
                </a:solidFill>
              </a:rPr>
              <a:t>security</a:t>
            </a:r>
            <a:r>
              <a:rPr lang="fi-FI" sz="1200" dirty="0" smtClean="0">
                <a:solidFill>
                  <a:schemeClr val="tx2">
                    <a:lumMod val="50000"/>
                  </a:schemeClr>
                </a:solidFill>
              </a:rPr>
              <a:t> </a:t>
            </a:r>
            <a:r>
              <a:rPr lang="fi-FI" sz="1200" dirty="0" err="1" smtClean="0">
                <a:solidFill>
                  <a:schemeClr val="tx2">
                    <a:lumMod val="50000"/>
                  </a:schemeClr>
                </a:solidFill>
              </a:rPr>
              <a:t>breaches</a:t>
            </a:r>
            <a:r>
              <a:rPr lang="fi-FI" sz="1200" dirty="0" smtClean="0">
                <a:solidFill>
                  <a:schemeClr val="tx2">
                    <a:lumMod val="50000"/>
                  </a:schemeClr>
                </a:solidFill>
              </a:rPr>
              <a:t>”</a:t>
            </a:r>
          </a:p>
        </p:txBody>
      </p:sp>
      <p:sp>
        <p:nvSpPr>
          <p:cNvPr id="15" name="Rounded Rectangle 14"/>
          <p:cNvSpPr/>
          <p:nvPr/>
        </p:nvSpPr>
        <p:spPr>
          <a:xfrm>
            <a:off x="7541417" y="31259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Static</a:t>
            </a:r>
            <a:r>
              <a:rPr lang="fi-FI" sz="1200" b="1" dirty="0" smtClean="0">
                <a:solidFill>
                  <a:schemeClr val="tx2">
                    <a:lumMod val="50000"/>
                  </a:schemeClr>
                </a:solidFill>
              </a:rPr>
              <a:t> </a:t>
            </a:r>
            <a:r>
              <a:rPr lang="fi-FI" sz="1200" b="1" dirty="0" err="1" smtClean="0">
                <a:solidFill>
                  <a:schemeClr val="tx2">
                    <a:lumMod val="50000"/>
                  </a:schemeClr>
                </a:solidFill>
              </a:rPr>
              <a:t>Code</a:t>
            </a:r>
            <a:r>
              <a:rPr lang="fi-FI" sz="1200" b="1" dirty="0" smtClean="0">
                <a:solidFill>
                  <a:schemeClr val="tx2">
                    <a:lumMod val="50000"/>
                  </a:schemeClr>
                </a:solidFill>
              </a:rPr>
              <a:t> </a:t>
            </a:r>
            <a:r>
              <a:rPr lang="fi-FI" sz="1200" b="1" dirty="0" err="1" smtClean="0">
                <a:solidFill>
                  <a:schemeClr val="tx2">
                    <a:lumMod val="50000"/>
                  </a:schemeClr>
                </a:solidFill>
              </a:rPr>
              <a:t>Analysis</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that</a:t>
            </a:r>
            <a:r>
              <a:rPr lang="fi-FI" sz="1200" dirty="0" smtClean="0">
                <a:solidFill>
                  <a:schemeClr val="tx2">
                    <a:lumMod val="50000"/>
                  </a:schemeClr>
                </a:solidFill>
              </a:rPr>
              <a:t> </a:t>
            </a:r>
            <a:r>
              <a:rPr lang="fi-FI" sz="1200" dirty="0" err="1" smtClean="0">
                <a:solidFill>
                  <a:schemeClr val="tx2">
                    <a:lumMod val="50000"/>
                  </a:schemeClr>
                </a:solidFill>
              </a:rPr>
              <a:t>every</a:t>
            </a:r>
            <a:r>
              <a:rPr lang="fi-FI" sz="1200" dirty="0" smtClean="0">
                <a:solidFill>
                  <a:schemeClr val="tx2">
                    <a:lumMod val="50000"/>
                  </a:schemeClr>
                </a:solidFill>
              </a:rPr>
              <a:t> </a:t>
            </a:r>
            <a:r>
              <a:rPr lang="fi-FI" sz="1200" dirty="0" err="1" smtClean="0">
                <a:solidFill>
                  <a:schemeClr val="tx2">
                    <a:lumMod val="50000"/>
                  </a:schemeClr>
                </a:solidFill>
              </a:rPr>
              <a:t>piece</a:t>
            </a:r>
            <a:r>
              <a:rPr lang="fi-FI" sz="1200" dirty="0" smtClean="0">
                <a:solidFill>
                  <a:schemeClr val="tx2">
                    <a:lumMod val="50000"/>
                  </a:schemeClr>
                </a:solidFill>
              </a:rPr>
              <a:t> of software </a:t>
            </a:r>
            <a:r>
              <a:rPr lang="fi-FI" sz="1200" dirty="0" err="1" smtClean="0">
                <a:solidFill>
                  <a:schemeClr val="tx2">
                    <a:lumMod val="50000"/>
                  </a:schemeClr>
                </a:solidFill>
              </a:rPr>
              <a:t>entering</a:t>
            </a:r>
            <a:r>
              <a:rPr lang="fi-FI" sz="1200" dirty="0" smtClean="0">
                <a:solidFill>
                  <a:schemeClr val="tx2">
                    <a:lumMod val="50000"/>
                  </a:schemeClr>
                </a:solidFill>
              </a:rPr>
              <a:t> the </a:t>
            </a:r>
            <a:r>
              <a:rPr lang="fi-FI" sz="1200" dirty="0" err="1" smtClean="0">
                <a:solidFill>
                  <a:schemeClr val="tx2">
                    <a:lumMod val="50000"/>
                  </a:schemeClr>
                </a:solidFill>
              </a:rPr>
              <a:t>pipeline</a:t>
            </a:r>
            <a:r>
              <a:rPr lang="fi-FI" sz="1200" dirty="0" smtClean="0">
                <a:solidFill>
                  <a:schemeClr val="tx2">
                    <a:lumMod val="50000"/>
                  </a:schemeClr>
                </a:solidFill>
              </a:rPr>
              <a:t> is </a:t>
            </a:r>
            <a:r>
              <a:rPr lang="fi-FI" sz="1200" dirty="0" err="1" smtClean="0">
                <a:solidFill>
                  <a:schemeClr val="tx2">
                    <a:lumMod val="50000"/>
                  </a:schemeClr>
                </a:solidFill>
              </a:rPr>
              <a:t>bug-free</a:t>
            </a:r>
            <a:r>
              <a:rPr lang="fi-FI" sz="1200" dirty="0" smtClean="0">
                <a:solidFill>
                  <a:schemeClr val="tx2">
                    <a:lumMod val="50000"/>
                  </a:schemeClr>
                </a:solidFill>
              </a:rPr>
              <a:t>”</a:t>
            </a:r>
          </a:p>
        </p:txBody>
      </p:sp>
      <p:sp>
        <p:nvSpPr>
          <p:cNvPr id="17" name="Rounded Rectangle 16"/>
          <p:cNvSpPr/>
          <p:nvPr/>
        </p:nvSpPr>
        <p:spPr>
          <a:xfrm>
            <a:off x="323391" y="5193893"/>
            <a:ext cx="9306025"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One </a:t>
            </a:r>
            <a:r>
              <a:rPr lang="fi-FI" sz="1200" b="1" dirty="0" err="1" smtClean="0">
                <a:solidFill>
                  <a:schemeClr val="tx2">
                    <a:lumMod val="50000"/>
                  </a:schemeClr>
                </a:solidFill>
              </a:rPr>
              <a:t>integrated</a:t>
            </a:r>
            <a:r>
              <a:rPr lang="fi-FI" sz="1200" b="1" dirty="0" smtClean="0">
                <a:solidFill>
                  <a:schemeClr val="tx2">
                    <a:lumMod val="50000"/>
                  </a:schemeClr>
                </a:solidFill>
              </a:rPr>
              <a:t> </a:t>
            </a:r>
            <a:r>
              <a:rPr lang="fi-FI" sz="1200" b="1" dirty="0" err="1" smtClean="0">
                <a:solidFill>
                  <a:schemeClr val="tx2">
                    <a:lumMod val="50000"/>
                  </a:schemeClr>
                </a:solidFill>
              </a:rPr>
              <a:t>team</a:t>
            </a:r>
            <a:r>
              <a:rPr lang="fi-FI" sz="1200" b="1" dirty="0" smtClean="0">
                <a:solidFill>
                  <a:schemeClr val="tx2">
                    <a:lumMod val="50000"/>
                  </a:schemeClr>
                </a:solidFill>
              </a:rPr>
              <a:t> of Capgemini and SOK </a:t>
            </a:r>
            <a:r>
              <a:rPr lang="fi-FI" sz="1200" b="1" dirty="0" err="1" smtClean="0">
                <a:solidFill>
                  <a:schemeClr val="tx2">
                    <a:lumMod val="50000"/>
                  </a:schemeClr>
                </a:solidFill>
              </a:rPr>
              <a:t>professionals</a:t>
            </a:r>
            <a:r>
              <a:rPr lang="fi-FI" sz="1200" b="1" dirty="0" smtClean="0">
                <a:solidFill>
                  <a:schemeClr val="tx2">
                    <a:lumMod val="50000"/>
                  </a:schemeClr>
                </a:solidFill>
              </a:rPr>
              <a:t> </a:t>
            </a:r>
            <a:r>
              <a:rPr lang="fi-FI" sz="1200" b="1" dirty="0" err="1" smtClean="0">
                <a:solidFill>
                  <a:schemeClr val="tx2">
                    <a:lumMod val="50000"/>
                  </a:schemeClr>
                </a:solidFill>
              </a:rPr>
              <a:t>working</a:t>
            </a:r>
            <a:r>
              <a:rPr lang="fi-FI" sz="1200" b="1" dirty="0" smtClean="0">
                <a:solidFill>
                  <a:schemeClr val="tx2">
                    <a:lumMod val="50000"/>
                  </a:schemeClr>
                </a:solidFill>
              </a:rPr>
              <a:t> </a:t>
            </a:r>
            <a:r>
              <a:rPr lang="fi-FI" sz="1200" b="1" dirty="0" err="1" smtClean="0">
                <a:solidFill>
                  <a:schemeClr val="tx2">
                    <a:lumMod val="50000"/>
                  </a:schemeClr>
                </a:solidFill>
              </a:rPr>
              <a:t>together</a:t>
            </a:r>
            <a:r>
              <a:rPr lang="fi-FI" sz="1200" b="1" dirty="0" smtClean="0">
                <a:solidFill>
                  <a:schemeClr val="tx2">
                    <a:lumMod val="50000"/>
                  </a:schemeClr>
                </a:solidFill>
              </a:rPr>
              <a:t> </a:t>
            </a:r>
            <a:r>
              <a:rPr lang="fi-FI" sz="1200" b="1" dirty="0" err="1" smtClean="0">
                <a:solidFill>
                  <a:schemeClr val="tx2">
                    <a:lumMod val="50000"/>
                  </a:schemeClr>
                </a:solidFill>
              </a:rPr>
              <a:t>every</a:t>
            </a:r>
            <a:r>
              <a:rPr lang="fi-FI" sz="1200" b="1" dirty="0" smtClean="0">
                <a:solidFill>
                  <a:schemeClr val="tx2">
                    <a:lumMod val="50000"/>
                  </a:schemeClr>
                </a:solidFill>
              </a:rPr>
              <a:t> </a:t>
            </a:r>
            <a:r>
              <a:rPr lang="fi-FI" sz="1200" b="1" dirty="0" err="1" smtClean="0">
                <a:solidFill>
                  <a:schemeClr val="tx2">
                    <a:lumMod val="50000"/>
                  </a:schemeClr>
                </a:solidFill>
              </a:rPr>
              <a:t>day</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a:t>
            </a:r>
            <a:r>
              <a:rPr lang="fi-FI" sz="1200" dirty="0" err="1" smtClean="0">
                <a:solidFill>
                  <a:schemeClr val="tx2">
                    <a:lumMod val="50000"/>
                  </a:schemeClr>
                </a:solidFill>
              </a:rPr>
              <a:t>there</a:t>
            </a:r>
            <a:r>
              <a:rPr lang="fi-FI" sz="1200" dirty="0" smtClean="0">
                <a:solidFill>
                  <a:schemeClr val="tx2">
                    <a:lumMod val="50000"/>
                  </a:schemeClr>
                </a:solidFill>
              </a:rPr>
              <a:t> is no ”us” and ”</a:t>
            </a:r>
            <a:r>
              <a:rPr lang="fi-FI" sz="1200" dirty="0" err="1" smtClean="0">
                <a:solidFill>
                  <a:schemeClr val="tx2">
                    <a:lumMod val="50000"/>
                  </a:schemeClr>
                </a:solidFill>
              </a:rPr>
              <a:t>them</a:t>
            </a:r>
            <a:r>
              <a:rPr lang="fi-FI" sz="1200" dirty="0" smtClean="0">
                <a:solidFill>
                  <a:schemeClr val="tx2">
                    <a:lumMod val="50000"/>
                  </a:schemeClr>
                </a:solidFill>
              </a:rPr>
              <a:t>” – the </a:t>
            </a:r>
            <a:r>
              <a:rPr lang="fi-FI" sz="1200" dirty="0" err="1" smtClean="0">
                <a:solidFill>
                  <a:schemeClr val="tx2">
                    <a:lumMod val="50000"/>
                  </a:schemeClr>
                </a:solidFill>
              </a:rPr>
              <a:t>whole</a:t>
            </a:r>
            <a:r>
              <a:rPr lang="fi-FI" sz="1200" dirty="0" smtClean="0">
                <a:solidFill>
                  <a:schemeClr val="tx2">
                    <a:lumMod val="50000"/>
                  </a:schemeClr>
                </a:solidFill>
              </a:rPr>
              <a:t> </a:t>
            </a:r>
            <a:r>
              <a:rPr lang="fi-FI" sz="1200" dirty="0" err="1" smtClean="0">
                <a:solidFill>
                  <a:schemeClr val="tx2">
                    <a:lumMod val="50000"/>
                  </a:schemeClr>
                </a:solidFill>
              </a:rPr>
              <a:t>solution</a:t>
            </a:r>
            <a:r>
              <a:rPr lang="fi-FI" sz="1200" dirty="0" smtClean="0">
                <a:solidFill>
                  <a:schemeClr val="tx2">
                    <a:lumMod val="50000"/>
                  </a:schemeClr>
                </a:solidFill>
              </a:rPr>
              <a:t> is </a:t>
            </a:r>
            <a:r>
              <a:rPr lang="fi-FI" sz="1200" dirty="0" err="1" smtClean="0">
                <a:solidFill>
                  <a:schemeClr val="tx2">
                    <a:lumMod val="50000"/>
                  </a:schemeClr>
                </a:solidFill>
              </a:rPr>
              <a:t>built</a:t>
            </a:r>
            <a:r>
              <a:rPr lang="fi-FI" sz="1200" dirty="0" smtClean="0">
                <a:solidFill>
                  <a:schemeClr val="tx2">
                    <a:lumMod val="50000"/>
                  </a:schemeClr>
                </a:solidFill>
              </a:rPr>
              <a:t> on One Team </a:t>
            </a:r>
            <a:r>
              <a:rPr lang="fi-FI" sz="1200" dirty="0" err="1" smtClean="0">
                <a:solidFill>
                  <a:schemeClr val="tx2">
                    <a:lumMod val="50000"/>
                  </a:schemeClr>
                </a:solidFill>
              </a:rPr>
              <a:t>approach</a:t>
            </a:r>
            <a:r>
              <a:rPr lang="fi-FI" sz="1200" dirty="0" smtClean="0">
                <a:solidFill>
                  <a:schemeClr val="tx2">
                    <a:lumMod val="50000"/>
                  </a:schemeClr>
                </a:solidFill>
              </a:rPr>
              <a:t> </a:t>
            </a:r>
            <a:r>
              <a:rPr lang="fi-FI" sz="1200" dirty="0" err="1" smtClean="0">
                <a:solidFill>
                  <a:schemeClr val="tx2">
                    <a:lumMod val="50000"/>
                  </a:schemeClr>
                </a:solidFill>
              </a:rPr>
              <a:t>where</a:t>
            </a:r>
            <a:r>
              <a:rPr lang="fi-FI" sz="1200" dirty="0" smtClean="0">
                <a:solidFill>
                  <a:schemeClr val="tx2">
                    <a:lumMod val="50000"/>
                  </a:schemeClr>
                </a:solidFill>
              </a:rPr>
              <a:t> One Team is </a:t>
            </a:r>
            <a:r>
              <a:rPr lang="fi-FI" sz="1200" dirty="0" err="1" smtClean="0">
                <a:solidFill>
                  <a:schemeClr val="tx2">
                    <a:lumMod val="50000"/>
                  </a:schemeClr>
                </a:solidFill>
              </a:rPr>
              <a:t>responsible</a:t>
            </a:r>
            <a:r>
              <a:rPr lang="fi-FI" sz="1200" dirty="0" smtClean="0">
                <a:solidFill>
                  <a:schemeClr val="tx2">
                    <a:lumMod val="50000"/>
                  </a:schemeClr>
                </a:solidFill>
              </a:rPr>
              <a:t> for the </a:t>
            </a:r>
            <a:r>
              <a:rPr lang="fi-FI" sz="1200" dirty="0" err="1" smtClean="0">
                <a:solidFill>
                  <a:schemeClr val="tx2">
                    <a:lumMod val="50000"/>
                  </a:schemeClr>
                </a:solidFill>
              </a:rPr>
              <a:t>applications</a:t>
            </a:r>
            <a:r>
              <a:rPr lang="fi-FI" sz="1200" dirty="0" smtClean="0">
                <a:solidFill>
                  <a:schemeClr val="tx2">
                    <a:lumMod val="50000"/>
                  </a:schemeClr>
                </a:solidFill>
              </a:rPr>
              <a:t> </a:t>
            </a:r>
            <a:r>
              <a:rPr lang="fi-FI" sz="1200" dirty="0" err="1" smtClean="0">
                <a:solidFill>
                  <a:schemeClr val="tx2">
                    <a:lumMod val="50000"/>
                  </a:schemeClr>
                </a:solidFill>
              </a:rPr>
              <a:t>end-to-end</a:t>
            </a:r>
            <a:r>
              <a:rPr lang="fi-FI" sz="1200" dirty="0" smtClean="0">
                <a:solidFill>
                  <a:schemeClr val="tx2">
                    <a:lumMod val="50000"/>
                  </a:schemeClr>
                </a:solidFill>
              </a:rPr>
              <a:t>: </a:t>
            </a:r>
            <a:r>
              <a:rPr lang="fi-FI" sz="1200" dirty="0" err="1" smtClean="0">
                <a:solidFill>
                  <a:schemeClr val="tx2">
                    <a:lumMod val="50000"/>
                  </a:schemeClr>
                </a:solidFill>
              </a:rPr>
              <a:t>from</a:t>
            </a:r>
            <a:r>
              <a:rPr lang="fi-FI" sz="1200" dirty="0" smtClean="0">
                <a:solidFill>
                  <a:schemeClr val="tx2">
                    <a:lumMod val="50000"/>
                  </a:schemeClr>
                </a:solidFill>
              </a:rPr>
              <a:t> the business </a:t>
            </a:r>
            <a:r>
              <a:rPr lang="fi-FI" sz="1200" dirty="0" err="1" smtClean="0">
                <a:solidFill>
                  <a:schemeClr val="tx2">
                    <a:lumMod val="50000"/>
                  </a:schemeClr>
                </a:solidFill>
              </a:rPr>
              <a:t>requirements</a:t>
            </a:r>
            <a:r>
              <a:rPr lang="fi-FI" sz="1200" dirty="0" smtClean="0">
                <a:solidFill>
                  <a:schemeClr val="tx2">
                    <a:lumMod val="50000"/>
                  </a:schemeClr>
                </a:solidFill>
              </a:rPr>
              <a:t> to the </a:t>
            </a:r>
            <a:r>
              <a:rPr lang="fi-FI" sz="1200" dirty="0" err="1" smtClean="0">
                <a:solidFill>
                  <a:schemeClr val="tx2">
                    <a:lumMod val="50000"/>
                  </a:schemeClr>
                </a:solidFill>
              </a:rPr>
              <a:t>implemented</a:t>
            </a:r>
            <a:r>
              <a:rPr lang="fi-FI" sz="1200" dirty="0" smtClean="0">
                <a:solidFill>
                  <a:schemeClr val="tx2">
                    <a:lumMod val="50000"/>
                  </a:schemeClr>
                </a:solidFill>
              </a:rPr>
              <a:t> </a:t>
            </a:r>
            <a:r>
              <a:rPr lang="fi-FI" sz="1200" dirty="0" err="1" smtClean="0">
                <a:solidFill>
                  <a:schemeClr val="tx2">
                    <a:lumMod val="50000"/>
                  </a:schemeClr>
                </a:solidFill>
              </a:rPr>
              <a:t>features</a:t>
            </a:r>
            <a:r>
              <a:rPr lang="fi-FI" sz="1200" dirty="0" smtClean="0">
                <a:solidFill>
                  <a:schemeClr val="tx2">
                    <a:lumMod val="50000"/>
                  </a:schemeClr>
                </a:solidFill>
              </a:rPr>
              <a:t> in </a:t>
            </a:r>
            <a:r>
              <a:rPr lang="fi-FI" sz="1200" dirty="0" err="1" smtClean="0">
                <a:solidFill>
                  <a:schemeClr val="tx2">
                    <a:lumMod val="50000"/>
                  </a:schemeClr>
                </a:solidFill>
              </a:rPr>
              <a:t>production</a:t>
            </a:r>
            <a:r>
              <a:rPr lang="fi-FI" sz="1200" dirty="0" smtClean="0">
                <a:solidFill>
                  <a:schemeClr val="tx2">
                    <a:lumMod val="50000"/>
                  </a:schemeClr>
                </a:solidFill>
              </a:rPr>
              <a:t>”</a:t>
            </a:r>
          </a:p>
        </p:txBody>
      </p:sp>
      <p:sp>
        <p:nvSpPr>
          <p:cNvPr id="26" name="ZoneTexte 58"/>
          <p:cNvSpPr txBox="1"/>
          <p:nvPr/>
        </p:nvSpPr>
        <p:spPr>
          <a:xfrm>
            <a:off x="290342" y="1480090"/>
            <a:ext cx="9463258"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fontAlgn="auto">
              <a:spcBef>
                <a:spcPts val="0"/>
              </a:spcBef>
              <a:spcAft>
                <a:spcPts val="0"/>
              </a:spcAft>
            </a:pPr>
            <a:r>
              <a:rPr lang="en-US" b="1" dirty="0" smtClean="0">
                <a:solidFill>
                  <a:schemeClr val="tx1"/>
                </a:solidFill>
                <a:latin typeface="Calibri"/>
              </a:rPr>
              <a:t>The seven critical success factors of a continuous deployment pipeline transformation</a:t>
            </a:r>
          </a:p>
        </p:txBody>
      </p:sp>
      <p:pic>
        <p:nvPicPr>
          <p:cNvPr id="304131" name="Picture 3"/>
          <p:cNvPicPr>
            <a:picLocks noChangeAspect="1" noChangeArrowheads="1"/>
          </p:cNvPicPr>
          <p:nvPr/>
        </p:nvPicPr>
        <p:blipFill>
          <a:blip r:embed="rId2" cstate="print"/>
          <a:srcRect/>
          <a:stretch>
            <a:fillRect/>
          </a:stretch>
        </p:blipFill>
        <p:spPr bwMode="auto">
          <a:xfrm>
            <a:off x="2500628" y="2133600"/>
            <a:ext cx="4925169" cy="917029"/>
          </a:xfrm>
          <a:prstGeom prst="rect">
            <a:avLst/>
          </a:prstGeom>
          <a:noFill/>
          <a:ln w="9525">
            <a:noFill/>
            <a:miter lim="800000"/>
            <a:headEnd/>
            <a:tailEnd/>
          </a:ln>
          <a:effectLst/>
        </p:spPr>
      </p:pic>
      <p:sp>
        <p:nvSpPr>
          <p:cNvPr id="57" name="Isosceles Triangle 56"/>
          <p:cNvSpPr/>
          <p:nvPr/>
        </p:nvSpPr>
        <p:spPr>
          <a:xfrm flipH="1" flipV="1">
            <a:off x="2504666" y="3337814"/>
            <a:ext cx="4943478" cy="41612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4132" name="Picture 4"/>
          <p:cNvPicPr>
            <a:picLocks noChangeAspect="1" noChangeArrowheads="1"/>
          </p:cNvPicPr>
          <p:nvPr/>
        </p:nvPicPr>
        <p:blipFill>
          <a:blip r:embed="rId3" cstate="print"/>
          <a:srcRect/>
          <a:stretch>
            <a:fillRect/>
          </a:stretch>
        </p:blipFill>
        <p:spPr bwMode="auto">
          <a:xfrm>
            <a:off x="2500630" y="3912028"/>
            <a:ext cx="4952995" cy="917029"/>
          </a:xfrm>
          <a:prstGeom prst="rect">
            <a:avLst/>
          </a:prstGeom>
          <a:noFill/>
          <a:ln w="9525">
            <a:noFill/>
            <a:miter lim="800000"/>
            <a:headEnd/>
            <a:tailEnd/>
          </a:ln>
          <a:effectLst/>
        </p:spPr>
      </p:pic>
      <p:sp>
        <p:nvSpPr>
          <p:cNvPr id="20" name="Rectangle 19"/>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sz="2800" dirty="0" err="1" smtClean="0"/>
              <a:t>Roadmap</a:t>
            </a:r>
            <a:r>
              <a:rPr lang="fi-FI" sz="2800" dirty="0" smtClean="0"/>
              <a:t> </a:t>
            </a:r>
            <a:r>
              <a:rPr lang="fi-FI" sz="2800" dirty="0" err="1" smtClean="0"/>
              <a:t>principles</a:t>
            </a:r>
            <a:r>
              <a:rPr lang="fi-FI" sz="2800" dirty="0" smtClean="0"/>
              <a:t>…</a:t>
            </a:r>
            <a:endParaRPr lang="fi-FI" sz="2800" dirty="0"/>
          </a:p>
        </p:txBody>
      </p:sp>
      <p:sp>
        <p:nvSpPr>
          <p:cNvPr id="21" name="Rectangle 20"/>
          <p:cNvSpPr/>
          <p:nvPr/>
        </p:nvSpPr>
        <p:spPr>
          <a:xfrm>
            <a:off x="1600200" y="1676400"/>
            <a:ext cx="6477000" cy="24384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ROADMAP PLACEHOLDER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43042" name="think-cell Slide" r:id="rId4" imgW="270" imgH="270" progId="">
              <p:embed/>
            </p:oleObj>
          </a:graphicData>
        </a:graphic>
      </p:graphicFrame>
      <p:sp>
        <p:nvSpPr>
          <p:cNvPr id="4" name="Rounded Rectangle 3"/>
          <p:cNvSpPr/>
          <p:nvPr/>
        </p:nvSpPr>
        <p:spPr>
          <a:xfrm>
            <a:off x="3082636" y="2971800"/>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Roadmap principles</a:t>
            </a:r>
          </a:p>
          <a:p>
            <a:r>
              <a:rPr lang="en-US" dirty="0" smtClean="0"/>
              <a:t>Analyst voice and references</a:t>
            </a:r>
          </a:p>
        </p:txBody>
      </p:sp>
      <p:sp>
        <p:nvSpPr>
          <p:cNvPr id="7" name="Rectangle 6"/>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of </a:t>
            </a:r>
            <a:r>
              <a:rPr lang="en-US" dirty="0" err="1" smtClean="0"/>
              <a:t>DevOps</a:t>
            </a:r>
            <a:r>
              <a:rPr lang="en-US" dirty="0" smtClean="0"/>
              <a:t> have been verified by several research companies</a:t>
            </a:r>
            <a:endParaRPr lang="en-US" dirty="0"/>
          </a:p>
        </p:txBody>
      </p:sp>
      <p:sp>
        <p:nvSpPr>
          <p:cNvPr id="6" name="Content Placeholder 5"/>
          <p:cNvSpPr>
            <a:spLocks noGrp="1"/>
          </p:cNvSpPr>
          <p:nvPr>
            <p:ph idx="1"/>
          </p:nvPr>
        </p:nvSpPr>
        <p:spPr/>
        <p:txBody>
          <a:bodyPr/>
          <a:lstStyle/>
          <a:p>
            <a:r>
              <a:rPr lang="en-US" dirty="0" smtClean="0"/>
              <a:t>High-performing IT organizations deploy 30x more frequently with 200x shorter lead times; </a:t>
            </a:r>
          </a:p>
          <a:p>
            <a:pPr lvl="1"/>
            <a:r>
              <a:rPr lang="en-US" dirty="0" smtClean="0"/>
              <a:t>they have 60x fewer failures and recover 168x faster.</a:t>
            </a:r>
          </a:p>
          <a:p>
            <a:r>
              <a:rPr lang="en-US" dirty="0" smtClean="0"/>
              <a:t>Lean management and continuous delivery practices create the conditions for delivering value faster, sustainably.</a:t>
            </a:r>
          </a:p>
          <a:p>
            <a:r>
              <a:rPr lang="en-US" dirty="0" smtClean="0"/>
              <a:t>High performance is achievable whether your apps are </a:t>
            </a:r>
            <a:r>
              <a:rPr lang="en-US" dirty="0" err="1" smtClean="0"/>
              <a:t>greenfield</a:t>
            </a:r>
            <a:r>
              <a:rPr lang="en-US" dirty="0" smtClean="0"/>
              <a:t>, </a:t>
            </a:r>
            <a:r>
              <a:rPr lang="en-US" dirty="0" err="1" smtClean="0"/>
              <a:t>brownfield</a:t>
            </a:r>
            <a:r>
              <a:rPr lang="en-US" dirty="0" smtClean="0"/>
              <a:t> or legacy.</a:t>
            </a:r>
          </a:p>
          <a:p>
            <a:r>
              <a:rPr lang="en-US" dirty="0" smtClean="0"/>
              <a:t>IT managers play a critical role in any </a:t>
            </a:r>
            <a:r>
              <a:rPr lang="en-US" dirty="0" err="1" smtClean="0"/>
              <a:t>DevOps</a:t>
            </a:r>
            <a:r>
              <a:rPr lang="en-US" dirty="0" smtClean="0"/>
              <a:t> transformation.</a:t>
            </a:r>
          </a:p>
          <a:p>
            <a:r>
              <a:rPr lang="en-US" dirty="0" smtClean="0"/>
              <a:t>Diversity matters.</a:t>
            </a:r>
          </a:p>
          <a:p>
            <a:r>
              <a:rPr lang="en-US" dirty="0" smtClean="0"/>
              <a:t>Deployment pain can tell you a lot about your IT performance.</a:t>
            </a:r>
          </a:p>
          <a:p>
            <a:r>
              <a:rPr lang="en-US" dirty="0" smtClean="0"/>
              <a:t>Burnout can be prevented, and </a:t>
            </a:r>
            <a:r>
              <a:rPr lang="en-US" dirty="0" err="1" smtClean="0"/>
              <a:t>DevOps</a:t>
            </a:r>
            <a:r>
              <a:rPr lang="en-US" dirty="0" smtClean="0"/>
              <a:t> can help.</a:t>
            </a:r>
            <a:endParaRPr lang="en-US" dirty="0"/>
          </a:p>
        </p:txBody>
      </p:sp>
      <p:sp>
        <p:nvSpPr>
          <p:cNvPr id="5" name="TextBox 4"/>
          <p:cNvSpPr txBox="1"/>
          <p:nvPr/>
        </p:nvSpPr>
        <p:spPr>
          <a:xfrm>
            <a:off x="21269" y="6042823"/>
            <a:ext cx="4304383" cy="307777"/>
          </a:xfrm>
          <a:prstGeom prst="rect">
            <a:avLst/>
          </a:prstGeom>
          <a:noFill/>
        </p:spPr>
        <p:txBody>
          <a:bodyPr wrap="none" rtlCol="0">
            <a:spAutoFit/>
          </a:bodyPr>
          <a:lstStyle/>
          <a:p>
            <a:r>
              <a:rPr lang="en-US" sz="1400" dirty="0" smtClean="0">
                <a:solidFill>
                  <a:schemeClr val="tx2">
                    <a:lumMod val="50000"/>
                  </a:schemeClr>
                </a:solidFill>
              </a:rPr>
              <a:t>Source: Puppet Labs; 2015 State of </a:t>
            </a:r>
            <a:r>
              <a:rPr lang="en-US" sz="1400" dirty="0" err="1" smtClean="0">
                <a:solidFill>
                  <a:schemeClr val="tx2">
                    <a:lumMod val="50000"/>
                  </a:schemeClr>
                </a:solidFill>
              </a:rPr>
              <a:t>DevOps</a:t>
            </a:r>
            <a:r>
              <a:rPr lang="en-US" sz="1400" dirty="0" smtClean="0">
                <a:solidFill>
                  <a:schemeClr val="tx2">
                    <a:lumMod val="50000"/>
                  </a:schemeClr>
                </a:solidFill>
              </a:rPr>
              <a:t> Report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985651" y="2743260"/>
            <a:ext cx="8051470" cy="2885697"/>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endParaRPr lang="en-US" sz="1400" b="1" kern="0" dirty="0" smtClean="0">
              <a:solidFill>
                <a:schemeClr val="bg1"/>
              </a:solidFill>
              <a:latin typeface="Arial"/>
              <a:cs typeface="Arial"/>
            </a:endParaRPr>
          </a:p>
        </p:txBody>
      </p:sp>
      <p:sp>
        <p:nvSpPr>
          <p:cNvPr id="59" name="TextBox 58"/>
          <p:cNvSpPr txBox="1"/>
          <p:nvPr/>
        </p:nvSpPr>
        <p:spPr>
          <a:xfrm>
            <a:off x="1302260" y="1809690"/>
            <a:ext cx="7301481" cy="430887"/>
          </a:xfrm>
          <a:prstGeom prst="rect">
            <a:avLst/>
          </a:prstGeom>
          <a:noFill/>
        </p:spPr>
        <p:txBody>
          <a:bodyPr wrap="square" rtlCol="0">
            <a:spAutoFit/>
          </a:bodyPr>
          <a:lstStyle/>
          <a:p>
            <a:r>
              <a:rPr lang="en-US" sz="2200" b="1" dirty="0" smtClean="0"/>
              <a:t>Required TOPSI 2.0 Application Lifecycle Elements:</a:t>
            </a:r>
          </a:p>
        </p:txBody>
      </p:sp>
      <p:sp>
        <p:nvSpPr>
          <p:cNvPr id="2" name="Title 1"/>
          <p:cNvSpPr>
            <a:spLocks noGrp="1"/>
          </p:cNvSpPr>
          <p:nvPr>
            <p:ph type="title"/>
          </p:nvPr>
        </p:nvSpPr>
        <p:spPr/>
        <p:txBody>
          <a:bodyPr/>
          <a:lstStyle/>
          <a:p>
            <a:r>
              <a:rPr lang="en-US" sz="2800" dirty="0" smtClean="0"/>
              <a:t>Our solution integrates development, operations, testing and infrastructure into one agile, end-to-end pipeline</a:t>
            </a:r>
            <a:endParaRPr lang="en-US" sz="2800" dirty="0"/>
          </a:p>
        </p:txBody>
      </p:sp>
      <p:sp>
        <p:nvSpPr>
          <p:cNvPr id="4" name="Rounded Rectangle 3"/>
          <p:cNvSpPr/>
          <p:nvPr/>
        </p:nvSpPr>
        <p:spPr>
          <a:xfrm>
            <a:off x="1151911"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smtClean="0">
                <a:solidFill>
                  <a:schemeClr val="bg1"/>
                </a:solidFill>
                <a:latin typeface="Arial"/>
                <a:cs typeface="Arial"/>
              </a:rPr>
              <a:t>Business</a:t>
            </a:r>
          </a:p>
        </p:txBody>
      </p:sp>
      <p:sp>
        <p:nvSpPr>
          <p:cNvPr id="5" name="Rounded Rectangle 4"/>
          <p:cNvSpPr/>
          <p:nvPr/>
        </p:nvSpPr>
        <p:spPr>
          <a:xfrm>
            <a:off x="3087568"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Development</a:t>
            </a:r>
          </a:p>
        </p:txBody>
      </p:sp>
      <p:sp>
        <p:nvSpPr>
          <p:cNvPr id="6" name="Rounded Rectangle 5"/>
          <p:cNvSpPr/>
          <p:nvPr/>
        </p:nvSpPr>
        <p:spPr>
          <a:xfrm>
            <a:off x="4876800"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Testing</a:t>
            </a:r>
          </a:p>
        </p:txBody>
      </p:sp>
      <p:sp>
        <p:nvSpPr>
          <p:cNvPr id="7" name="Rounded Rectangle 6"/>
          <p:cNvSpPr/>
          <p:nvPr/>
        </p:nvSpPr>
        <p:spPr>
          <a:xfrm>
            <a:off x="6909343"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Operations</a:t>
            </a:r>
          </a:p>
        </p:txBody>
      </p:sp>
      <p:grpSp>
        <p:nvGrpSpPr>
          <p:cNvPr id="3" name="Group 69"/>
          <p:cNvGrpSpPr/>
          <p:nvPr/>
        </p:nvGrpSpPr>
        <p:grpSpPr>
          <a:xfrm>
            <a:off x="1567093" y="2988789"/>
            <a:ext cx="893416" cy="697556"/>
            <a:chOff x="1567093" y="2988789"/>
            <a:chExt cx="893416" cy="697556"/>
          </a:xfrm>
        </p:grpSpPr>
        <p:grpSp>
          <p:nvGrpSpPr>
            <p:cNvPr id="8" name="Groupe 585"/>
            <p:cNvGrpSpPr/>
            <p:nvPr/>
          </p:nvGrpSpPr>
          <p:grpSpPr>
            <a:xfrm>
              <a:off x="1908954" y="3273307"/>
              <a:ext cx="551555" cy="413038"/>
              <a:chOff x="4467226" y="3211513"/>
              <a:chExt cx="347663" cy="260351"/>
            </a:xfrm>
          </p:grpSpPr>
          <p:sp>
            <p:nvSpPr>
              <p:cNvPr id="12"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9" name="Groupe 587"/>
            <p:cNvGrpSpPr/>
            <p:nvPr/>
          </p:nvGrpSpPr>
          <p:grpSpPr>
            <a:xfrm rot="20880025">
              <a:off x="1567093" y="2988789"/>
              <a:ext cx="595715" cy="473517"/>
              <a:chOff x="355601" y="3870326"/>
              <a:chExt cx="433388" cy="344488"/>
            </a:xfrm>
          </p:grpSpPr>
          <p:sp>
            <p:nvSpPr>
              <p:cNvPr id="23"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grpSp>
        <p:nvGrpSpPr>
          <p:cNvPr id="10" name="Groupe 174"/>
          <p:cNvGrpSpPr/>
          <p:nvPr/>
        </p:nvGrpSpPr>
        <p:grpSpPr>
          <a:xfrm>
            <a:off x="3648829" y="3042915"/>
            <a:ext cx="610868" cy="629099"/>
            <a:chOff x="4683950" y="3954463"/>
            <a:chExt cx="316675" cy="311150"/>
          </a:xfrm>
          <a:noFill/>
        </p:grpSpPr>
        <p:sp>
          <p:nvSpPr>
            <p:cNvPr id="32"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3"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4"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5"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6"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7"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8"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9"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0"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1"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2" name="Line 637"/>
            <p:cNvSpPr>
              <a:spLocks noChangeShapeType="1"/>
            </p:cNvSpPr>
            <p:nvPr/>
          </p:nvSpPr>
          <p:spPr bwMode="auto">
            <a:xfrm>
              <a:off x="4713288" y="4194175"/>
              <a:ext cx="1588" cy="1588"/>
            </a:xfrm>
            <a:prstGeom prst="lin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3"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4" name="Oval 639"/>
            <p:cNvSpPr>
              <a:spLocks noChangeArrowheads="1"/>
            </p:cNvSpPr>
            <p:nvPr/>
          </p:nvSpPr>
          <p:spPr bwMode="auto">
            <a:xfrm>
              <a:off x="4784725" y="4108450"/>
              <a:ext cx="36513" cy="38100"/>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5" name="Oval 640"/>
            <p:cNvSpPr>
              <a:spLocks noChangeArrowheads="1"/>
            </p:cNvSpPr>
            <p:nvPr/>
          </p:nvSpPr>
          <p:spPr bwMode="auto">
            <a:xfrm>
              <a:off x="4856163" y="4043363"/>
              <a:ext cx="34925" cy="33338"/>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6"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7"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1" name="Groupe 341"/>
          <p:cNvGrpSpPr>
            <a:grpSpLocks noChangeAspect="1"/>
          </p:cNvGrpSpPr>
          <p:nvPr/>
        </p:nvGrpSpPr>
        <p:grpSpPr>
          <a:xfrm>
            <a:off x="5448017" y="3137915"/>
            <a:ext cx="813324" cy="512933"/>
            <a:chOff x="3967163" y="2006600"/>
            <a:chExt cx="455613" cy="287338"/>
          </a:xfrm>
        </p:grpSpPr>
        <p:sp>
          <p:nvSpPr>
            <p:cNvPr id="49"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e 566"/>
          <p:cNvGrpSpPr/>
          <p:nvPr/>
        </p:nvGrpSpPr>
        <p:grpSpPr>
          <a:xfrm>
            <a:off x="7449662" y="3088905"/>
            <a:ext cx="724395" cy="488046"/>
            <a:chOff x="1033464" y="987426"/>
            <a:chExt cx="374650" cy="252413"/>
          </a:xfrm>
        </p:grpSpPr>
        <p:sp>
          <p:nvSpPr>
            <p:cNvPr id="55" name="Freeform 228"/>
            <p:cNvSpPr>
              <a:spLocks/>
            </p:cNvSpPr>
            <p:nvPr/>
          </p:nvSpPr>
          <p:spPr bwMode="auto">
            <a:xfrm>
              <a:off x="1093789" y="987426"/>
              <a:ext cx="314325" cy="244475"/>
            </a:xfrm>
            <a:custGeom>
              <a:avLst/>
              <a:gdLst/>
              <a:ahLst/>
              <a:cxnLst>
                <a:cxn ang="0">
                  <a:pos x="0" y="74"/>
                </a:cxn>
                <a:cxn ang="0">
                  <a:pos x="0" y="21"/>
                </a:cxn>
                <a:cxn ang="0">
                  <a:pos x="52" y="63"/>
                </a:cxn>
                <a:cxn ang="0">
                  <a:pos x="52" y="21"/>
                </a:cxn>
                <a:cxn ang="0">
                  <a:pos x="106" y="64"/>
                </a:cxn>
                <a:cxn ang="0">
                  <a:pos x="106" y="21"/>
                </a:cxn>
                <a:cxn ang="0">
                  <a:pos x="156" y="72"/>
                </a:cxn>
                <a:cxn ang="0">
                  <a:pos x="173" y="0"/>
                </a:cxn>
                <a:cxn ang="0">
                  <a:pos x="198" y="0"/>
                </a:cxn>
                <a:cxn ang="0">
                  <a:pos x="198" y="154"/>
                </a:cxn>
              </a:cxnLst>
              <a:rect l="0" t="0" r="r" b="b"/>
              <a:pathLst>
                <a:path w="198" h="154">
                  <a:moveTo>
                    <a:pt x="0" y="74"/>
                  </a:moveTo>
                  <a:lnTo>
                    <a:pt x="0" y="21"/>
                  </a:lnTo>
                  <a:lnTo>
                    <a:pt x="52" y="63"/>
                  </a:lnTo>
                  <a:lnTo>
                    <a:pt x="52" y="21"/>
                  </a:lnTo>
                  <a:lnTo>
                    <a:pt x="106" y="64"/>
                  </a:lnTo>
                  <a:lnTo>
                    <a:pt x="106" y="21"/>
                  </a:lnTo>
                  <a:lnTo>
                    <a:pt x="156" y="72"/>
                  </a:lnTo>
                  <a:lnTo>
                    <a:pt x="173" y="0"/>
                  </a:lnTo>
                  <a:lnTo>
                    <a:pt x="198" y="0"/>
                  </a:lnTo>
                  <a:lnTo>
                    <a:pt x="198" y="154"/>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6" name="Freeform 229"/>
            <p:cNvSpPr>
              <a:spLocks/>
            </p:cNvSpPr>
            <p:nvPr/>
          </p:nvSpPr>
          <p:spPr bwMode="auto">
            <a:xfrm>
              <a:off x="1033464" y="1098551"/>
              <a:ext cx="239713" cy="141288"/>
            </a:xfrm>
            <a:custGeom>
              <a:avLst/>
              <a:gdLst/>
              <a:ahLst/>
              <a:cxnLst>
                <a:cxn ang="0">
                  <a:pos x="31" y="20"/>
                </a:cxn>
                <a:cxn ang="0">
                  <a:pos x="17" y="13"/>
                </a:cxn>
                <a:cxn ang="0">
                  <a:pos x="16" y="26"/>
                </a:cxn>
                <a:cxn ang="0">
                  <a:pos x="2" y="28"/>
                </a:cxn>
                <a:cxn ang="0">
                  <a:pos x="10" y="39"/>
                </a:cxn>
                <a:cxn ang="0">
                  <a:pos x="1" y="48"/>
                </a:cxn>
                <a:cxn ang="0">
                  <a:pos x="14" y="51"/>
                </a:cxn>
                <a:cxn ang="0">
                  <a:pos x="13" y="65"/>
                </a:cxn>
                <a:cxn ang="0">
                  <a:pos x="25" y="59"/>
                </a:cxn>
                <a:cxn ang="0">
                  <a:pos x="33" y="70"/>
                </a:cxn>
                <a:cxn ang="0">
                  <a:pos x="38" y="57"/>
                </a:cxn>
                <a:cxn ang="0">
                  <a:pos x="51" y="61"/>
                </a:cxn>
                <a:cxn ang="0">
                  <a:pos x="48" y="48"/>
                </a:cxn>
                <a:cxn ang="0">
                  <a:pos x="59" y="41"/>
                </a:cxn>
                <a:cxn ang="0">
                  <a:pos x="50" y="33"/>
                </a:cxn>
                <a:cxn ang="0">
                  <a:pos x="62" y="27"/>
                </a:cxn>
                <a:cxn ang="0">
                  <a:pos x="57" y="15"/>
                </a:cxn>
                <a:cxn ang="0">
                  <a:pos x="70" y="16"/>
                </a:cxn>
                <a:cxn ang="0">
                  <a:pos x="72" y="3"/>
                </a:cxn>
                <a:cxn ang="0">
                  <a:pos x="83" y="10"/>
                </a:cxn>
                <a:cxn ang="0">
                  <a:pos x="91" y="0"/>
                </a:cxn>
                <a:cxn ang="0">
                  <a:pos x="97" y="12"/>
                </a:cxn>
                <a:cxn ang="0">
                  <a:pos x="109" y="7"/>
                </a:cxn>
                <a:cxn ang="0">
                  <a:pos x="108" y="20"/>
                </a:cxn>
                <a:cxn ang="0">
                  <a:pos x="121" y="22"/>
                </a:cxn>
                <a:cxn ang="0">
                  <a:pos x="114" y="33"/>
                </a:cxn>
                <a:cxn ang="0">
                  <a:pos x="124" y="41"/>
                </a:cxn>
                <a:cxn ang="0">
                  <a:pos x="112" y="47"/>
                </a:cxn>
                <a:cxn ang="0">
                  <a:pos x="117" y="59"/>
                </a:cxn>
                <a:cxn ang="0">
                  <a:pos x="104" y="58"/>
                </a:cxn>
                <a:cxn ang="0">
                  <a:pos x="102" y="71"/>
                </a:cxn>
                <a:cxn ang="0">
                  <a:pos x="91" y="63"/>
                </a:cxn>
              </a:cxnLst>
              <a:rect l="0" t="0" r="r" b="b"/>
              <a:pathLst>
                <a:path w="124" h="73">
                  <a:moveTo>
                    <a:pt x="31" y="3"/>
                  </a:moveTo>
                  <a:cubicBezTo>
                    <a:pt x="31" y="20"/>
                    <a:pt x="31" y="20"/>
                    <a:pt x="31" y="20"/>
                  </a:cubicBezTo>
                  <a:cubicBezTo>
                    <a:pt x="30" y="21"/>
                    <a:pt x="25" y="21"/>
                    <a:pt x="24" y="21"/>
                  </a:cubicBezTo>
                  <a:cubicBezTo>
                    <a:pt x="17" y="13"/>
                    <a:pt x="17" y="13"/>
                    <a:pt x="17" y="13"/>
                  </a:cubicBezTo>
                  <a:cubicBezTo>
                    <a:pt x="12" y="16"/>
                    <a:pt x="12" y="16"/>
                    <a:pt x="12" y="16"/>
                  </a:cubicBezTo>
                  <a:cubicBezTo>
                    <a:pt x="16" y="26"/>
                    <a:pt x="16" y="26"/>
                    <a:pt x="16" y="26"/>
                  </a:cubicBezTo>
                  <a:cubicBezTo>
                    <a:pt x="15" y="27"/>
                    <a:pt x="14" y="28"/>
                    <a:pt x="13" y="29"/>
                  </a:cubicBezTo>
                  <a:cubicBezTo>
                    <a:pt x="2" y="28"/>
                    <a:pt x="2" y="28"/>
                    <a:pt x="2" y="28"/>
                  </a:cubicBezTo>
                  <a:cubicBezTo>
                    <a:pt x="0" y="33"/>
                    <a:pt x="0" y="33"/>
                    <a:pt x="0" y="33"/>
                  </a:cubicBezTo>
                  <a:cubicBezTo>
                    <a:pt x="10" y="39"/>
                    <a:pt x="10" y="39"/>
                    <a:pt x="10" y="39"/>
                  </a:cubicBezTo>
                  <a:cubicBezTo>
                    <a:pt x="10" y="40"/>
                    <a:pt x="10" y="41"/>
                    <a:pt x="10" y="42"/>
                  </a:cubicBezTo>
                  <a:cubicBezTo>
                    <a:pt x="1" y="48"/>
                    <a:pt x="1" y="48"/>
                    <a:pt x="1" y="48"/>
                  </a:cubicBezTo>
                  <a:cubicBezTo>
                    <a:pt x="3" y="54"/>
                    <a:pt x="3" y="54"/>
                    <a:pt x="3" y="54"/>
                  </a:cubicBezTo>
                  <a:cubicBezTo>
                    <a:pt x="14" y="51"/>
                    <a:pt x="14" y="51"/>
                    <a:pt x="14" y="51"/>
                  </a:cubicBezTo>
                  <a:cubicBezTo>
                    <a:pt x="15" y="52"/>
                    <a:pt x="16" y="53"/>
                    <a:pt x="16" y="54"/>
                  </a:cubicBezTo>
                  <a:cubicBezTo>
                    <a:pt x="13" y="65"/>
                    <a:pt x="13" y="65"/>
                    <a:pt x="13" y="65"/>
                  </a:cubicBezTo>
                  <a:cubicBezTo>
                    <a:pt x="18" y="68"/>
                    <a:pt x="18" y="68"/>
                    <a:pt x="18" y="68"/>
                  </a:cubicBezTo>
                  <a:cubicBezTo>
                    <a:pt x="25" y="59"/>
                    <a:pt x="25" y="59"/>
                    <a:pt x="25" y="59"/>
                  </a:cubicBezTo>
                  <a:cubicBezTo>
                    <a:pt x="26" y="59"/>
                    <a:pt x="28" y="59"/>
                    <a:pt x="29" y="59"/>
                  </a:cubicBezTo>
                  <a:cubicBezTo>
                    <a:pt x="33" y="70"/>
                    <a:pt x="33" y="70"/>
                    <a:pt x="33" y="70"/>
                  </a:cubicBezTo>
                  <a:cubicBezTo>
                    <a:pt x="39" y="69"/>
                    <a:pt x="39" y="69"/>
                    <a:pt x="39" y="69"/>
                  </a:cubicBezTo>
                  <a:cubicBezTo>
                    <a:pt x="38" y="57"/>
                    <a:pt x="38" y="57"/>
                    <a:pt x="38" y="57"/>
                  </a:cubicBezTo>
                  <a:cubicBezTo>
                    <a:pt x="40" y="57"/>
                    <a:pt x="41" y="56"/>
                    <a:pt x="42" y="56"/>
                  </a:cubicBezTo>
                  <a:cubicBezTo>
                    <a:pt x="51" y="61"/>
                    <a:pt x="51" y="61"/>
                    <a:pt x="51" y="61"/>
                  </a:cubicBezTo>
                  <a:cubicBezTo>
                    <a:pt x="55" y="56"/>
                    <a:pt x="55" y="56"/>
                    <a:pt x="55" y="56"/>
                  </a:cubicBezTo>
                  <a:cubicBezTo>
                    <a:pt x="48" y="48"/>
                    <a:pt x="48" y="48"/>
                    <a:pt x="48" y="48"/>
                  </a:cubicBezTo>
                  <a:cubicBezTo>
                    <a:pt x="48" y="47"/>
                    <a:pt x="49" y="45"/>
                    <a:pt x="49" y="44"/>
                  </a:cubicBezTo>
                  <a:cubicBezTo>
                    <a:pt x="59" y="41"/>
                    <a:pt x="59" y="41"/>
                    <a:pt x="59" y="41"/>
                  </a:cubicBezTo>
                  <a:cubicBezTo>
                    <a:pt x="60" y="37"/>
                    <a:pt x="60" y="37"/>
                    <a:pt x="60" y="37"/>
                  </a:cubicBezTo>
                  <a:cubicBezTo>
                    <a:pt x="50" y="33"/>
                    <a:pt x="50" y="33"/>
                    <a:pt x="50" y="33"/>
                  </a:cubicBezTo>
                  <a:cubicBezTo>
                    <a:pt x="51" y="27"/>
                    <a:pt x="51" y="27"/>
                    <a:pt x="51" y="27"/>
                  </a:cubicBezTo>
                  <a:cubicBezTo>
                    <a:pt x="62" y="27"/>
                    <a:pt x="62" y="27"/>
                    <a:pt x="62" y="27"/>
                  </a:cubicBezTo>
                  <a:cubicBezTo>
                    <a:pt x="62" y="26"/>
                    <a:pt x="63" y="25"/>
                    <a:pt x="64" y="23"/>
                  </a:cubicBezTo>
                  <a:cubicBezTo>
                    <a:pt x="57" y="15"/>
                    <a:pt x="57" y="15"/>
                    <a:pt x="57" y="15"/>
                  </a:cubicBezTo>
                  <a:cubicBezTo>
                    <a:pt x="61" y="11"/>
                    <a:pt x="61" y="11"/>
                    <a:pt x="61" y="11"/>
                  </a:cubicBezTo>
                  <a:cubicBezTo>
                    <a:pt x="70" y="16"/>
                    <a:pt x="70" y="16"/>
                    <a:pt x="70" y="16"/>
                  </a:cubicBezTo>
                  <a:cubicBezTo>
                    <a:pt x="71" y="15"/>
                    <a:pt x="72" y="14"/>
                    <a:pt x="74" y="14"/>
                  </a:cubicBezTo>
                  <a:cubicBezTo>
                    <a:pt x="72" y="3"/>
                    <a:pt x="72" y="3"/>
                    <a:pt x="72" y="3"/>
                  </a:cubicBezTo>
                  <a:cubicBezTo>
                    <a:pt x="77" y="1"/>
                    <a:pt x="77" y="1"/>
                    <a:pt x="77" y="1"/>
                  </a:cubicBezTo>
                  <a:cubicBezTo>
                    <a:pt x="83" y="10"/>
                    <a:pt x="83" y="10"/>
                    <a:pt x="83" y="10"/>
                  </a:cubicBezTo>
                  <a:cubicBezTo>
                    <a:pt x="84" y="10"/>
                    <a:pt x="86" y="10"/>
                    <a:pt x="87" y="10"/>
                  </a:cubicBezTo>
                  <a:cubicBezTo>
                    <a:pt x="91" y="0"/>
                    <a:pt x="91" y="0"/>
                    <a:pt x="91" y="0"/>
                  </a:cubicBezTo>
                  <a:cubicBezTo>
                    <a:pt x="97" y="1"/>
                    <a:pt x="97" y="1"/>
                    <a:pt x="97" y="1"/>
                  </a:cubicBezTo>
                  <a:cubicBezTo>
                    <a:pt x="97" y="12"/>
                    <a:pt x="97" y="12"/>
                    <a:pt x="97" y="12"/>
                  </a:cubicBezTo>
                  <a:cubicBezTo>
                    <a:pt x="98" y="12"/>
                    <a:pt x="99" y="13"/>
                    <a:pt x="101" y="14"/>
                  </a:cubicBezTo>
                  <a:cubicBezTo>
                    <a:pt x="109" y="7"/>
                    <a:pt x="109" y="7"/>
                    <a:pt x="109" y="7"/>
                  </a:cubicBezTo>
                  <a:cubicBezTo>
                    <a:pt x="113" y="11"/>
                    <a:pt x="113" y="11"/>
                    <a:pt x="113" y="11"/>
                  </a:cubicBezTo>
                  <a:cubicBezTo>
                    <a:pt x="108" y="20"/>
                    <a:pt x="108" y="20"/>
                    <a:pt x="108" y="20"/>
                  </a:cubicBezTo>
                  <a:cubicBezTo>
                    <a:pt x="109" y="21"/>
                    <a:pt x="110" y="22"/>
                    <a:pt x="110" y="23"/>
                  </a:cubicBezTo>
                  <a:cubicBezTo>
                    <a:pt x="121" y="22"/>
                    <a:pt x="121" y="22"/>
                    <a:pt x="121" y="22"/>
                  </a:cubicBezTo>
                  <a:cubicBezTo>
                    <a:pt x="123" y="27"/>
                    <a:pt x="123" y="27"/>
                    <a:pt x="123" y="27"/>
                  </a:cubicBezTo>
                  <a:cubicBezTo>
                    <a:pt x="114" y="33"/>
                    <a:pt x="114" y="33"/>
                    <a:pt x="114" y="33"/>
                  </a:cubicBezTo>
                  <a:cubicBezTo>
                    <a:pt x="114" y="34"/>
                    <a:pt x="114" y="36"/>
                    <a:pt x="114" y="37"/>
                  </a:cubicBezTo>
                  <a:cubicBezTo>
                    <a:pt x="124" y="41"/>
                    <a:pt x="124" y="41"/>
                    <a:pt x="124" y="41"/>
                  </a:cubicBezTo>
                  <a:cubicBezTo>
                    <a:pt x="123" y="47"/>
                    <a:pt x="123" y="47"/>
                    <a:pt x="123" y="47"/>
                  </a:cubicBezTo>
                  <a:cubicBezTo>
                    <a:pt x="112" y="47"/>
                    <a:pt x="112" y="47"/>
                    <a:pt x="112" y="47"/>
                  </a:cubicBezTo>
                  <a:cubicBezTo>
                    <a:pt x="112" y="48"/>
                    <a:pt x="111" y="49"/>
                    <a:pt x="110" y="50"/>
                  </a:cubicBezTo>
                  <a:cubicBezTo>
                    <a:pt x="117" y="59"/>
                    <a:pt x="117" y="59"/>
                    <a:pt x="117" y="59"/>
                  </a:cubicBezTo>
                  <a:cubicBezTo>
                    <a:pt x="113" y="63"/>
                    <a:pt x="113" y="63"/>
                    <a:pt x="113" y="63"/>
                  </a:cubicBezTo>
                  <a:cubicBezTo>
                    <a:pt x="104" y="58"/>
                    <a:pt x="104" y="58"/>
                    <a:pt x="104" y="58"/>
                  </a:cubicBezTo>
                  <a:cubicBezTo>
                    <a:pt x="103" y="59"/>
                    <a:pt x="102" y="60"/>
                    <a:pt x="100" y="60"/>
                  </a:cubicBezTo>
                  <a:cubicBezTo>
                    <a:pt x="102" y="71"/>
                    <a:pt x="102" y="71"/>
                    <a:pt x="102" y="71"/>
                  </a:cubicBezTo>
                  <a:cubicBezTo>
                    <a:pt x="96" y="73"/>
                    <a:pt x="96" y="73"/>
                    <a:pt x="96" y="73"/>
                  </a:cubicBezTo>
                  <a:cubicBezTo>
                    <a:pt x="91" y="63"/>
                    <a:pt x="91" y="63"/>
                    <a:pt x="91" y="63"/>
                  </a:cubicBezTo>
                  <a:cubicBezTo>
                    <a:pt x="90" y="64"/>
                    <a:pt x="88" y="64"/>
                    <a:pt x="87" y="6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7" name="Freeform 230"/>
            <p:cNvSpPr>
              <a:spLocks/>
            </p:cNvSpPr>
            <p:nvPr/>
          </p:nvSpPr>
          <p:spPr bwMode="auto">
            <a:xfrm>
              <a:off x="1179514" y="1146176"/>
              <a:ext cx="46038" cy="47625"/>
            </a:xfrm>
            <a:custGeom>
              <a:avLst/>
              <a:gdLst/>
              <a:ahLst/>
              <a:cxnLst>
                <a:cxn ang="0">
                  <a:pos x="4" y="5"/>
                </a:cxn>
                <a:cxn ang="0">
                  <a:pos x="19" y="4"/>
                </a:cxn>
                <a:cxn ang="0">
                  <a:pos x="20" y="19"/>
                </a:cxn>
                <a:cxn ang="0">
                  <a:pos x="5" y="20"/>
                </a:cxn>
                <a:cxn ang="0">
                  <a:pos x="4" y="5"/>
                </a:cxn>
              </a:cxnLst>
              <a:rect l="0" t="0" r="r" b="b"/>
              <a:pathLst>
                <a:path w="24" h="24">
                  <a:moveTo>
                    <a:pt x="4" y="5"/>
                  </a:moveTo>
                  <a:cubicBezTo>
                    <a:pt x="8" y="1"/>
                    <a:pt x="14" y="0"/>
                    <a:pt x="19" y="4"/>
                  </a:cubicBezTo>
                  <a:cubicBezTo>
                    <a:pt x="23" y="8"/>
                    <a:pt x="24" y="14"/>
                    <a:pt x="20" y="19"/>
                  </a:cubicBezTo>
                  <a:cubicBezTo>
                    <a:pt x="16" y="23"/>
                    <a:pt x="10" y="24"/>
                    <a:pt x="5" y="20"/>
                  </a:cubicBezTo>
                  <a:cubicBezTo>
                    <a:pt x="1" y="16"/>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8" name="Freeform 231"/>
            <p:cNvSpPr>
              <a:spLocks/>
            </p:cNvSpPr>
            <p:nvPr/>
          </p:nvSpPr>
          <p:spPr bwMode="auto">
            <a:xfrm>
              <a:off x="1069976" y="1154113"/>
              <a:ext cx="42863" cy="42863"/>
            </a:xfrm>
            <a:custGeom>
              <a:avLst/>
              <a:gdLst/>
              <a:ahLst/>
              <a:cxnLst>
                <a:cxn ang="0">
                  <a:pos x="4" y="5"/>
                </a:cxn>
                <a:cxn ang="0">
                  <a:pos x="17" y="4"/>
                </a:cxn>
                <a:cxn ang="0">
                  <a:pos x="19" y="17"/>
                </a:cxn>
                <a:cxn ang="0">
                  <a:pos x="5" y="18"/>
                </a:cxn>
                <a:cxn ang="0">
                  <a:pos x="4" y="5"/>
                </a:cxn>
              </a:cxnLst>
              <a:rect l="0" t="0" r="r" b="b"/>
              <a:pathLst>
                <a:path w="22" h="22">
                  <a:moveTo>
                    <a:pt x="4" y="5"/>
                  </a:moveTo>
                  <a:cubicBezTo>
                    <a:pt x="7" y="1"/>
                    <a:pt x="13" y="0"/>
                    <a:pt x="17" y="4"/>
                  </a:cubicBezTo>
                  <a:cubicBezTo>
                    <a:pt x="22" y="7"/>
                    <a:pt x="22" y="13"/>
                    <a:pt x="19" y="17"/>
                  </a:cubicBezTo>
                  <a:cubicBezTo>
                    <a:pt x="15" y="22"/>
                    <a:pt x="9" y="22"/>
                    <a:pt x="5" y="18"/>
                  </a:cubicBezTo>
                  <a:cubicBezTo>
                    <a:pt x="1" y="15"/>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1" name="Rounded Rectangle 60"/>
          <p:cNvSpPr/>
          <p:nvPr/>
        </p:nvSpPr>
        <p:spPr>
          <a:xfrm>
            <a:off x="687214" y="3838264"/>
            <a:ext cx="8643359" cy="1472034"/>
          </a:xfrm>
          <a:prstGeom prst="roundRect">
            <a:avLst>
              <a:gd name="adj" fmla="val 23928"/>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Agile Development – Continuous Integration – </a:t>
            </a:r>
          </a:p>
          <a:p>
            <a:pPr algn="ctr"/>
            <a:r>
              <a:rPr lang="en-US" sz="1600" b="1" dirty="0" smtClean="0">
                <a:solidFill>
                  <a:schemeClr val="tx1"/>
                </a:solidFill>
              </a:rPr>
              <a:t>Continuous Delivery – Automated Testing &amp; Security – </a:t>
            </a:r>
          </a:p>
          <a:p>
            <a:pPr algn="ctr"/>
            <a:r>
              <a:rPr lang="en-US" sz="1600" b="1" dirty="0" smtClean="0">
                <a:solidFill>
                  <a:schemeClr val="tx1"/>
                </a:solidFill>
              </a:rPr>
              <a:t>Application Performance Management &amp; Monitoring – </a:t>
            </a:r>
          </a:p>
          <a:p>
            <a:pPr algn="ctr"/>
            <a:r>
              <a:rPr lang="en-US" sz="1600" b="1" dirty="0" smtClean="0">
                <a:solidFill>
                  <a:schemeClr val="tx1"/>
                </a:solidFill>
              </a:rPr>
              <a:t>Delivery Orchestration – Scalable Infrastructure </a:t>
            </a:r>
            <a:endParaRPr lang="en-US" sz="1600" dirty="0" smtClean="0">
              <a:solidFill>
                <a:schemeClr val="tx2">
                  <a:lumMod val="50000"/>
                </a:schemeClr>
              </a:solidFill>
            </a:endParaRPr>
          </a:p>
        </p:txBody>
      </p:sp>
      <p:cxnSp>
        <p:nvCxnSpPr>
          <p:cNvPr id="63" name="Straight Arrow Connector 62"/>
          <p:cNvCxnSpPr/>
          <p:nvPr/>
        </p:nvCxnSpPr>
        <p:spPr>
          <a:xfrm flipH="1">
            <a:off x="7809194" y="3838264"/>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651455" y="3838264"/>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flipH="1">
            <a:off x="510720" y="458392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9154079" y="456017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922417" y="531029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746355" y="531029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 who are employing </a:t>
            </a:r>
            <a:r>
              <a:rPr lang="en-US" dirty="0" err="1" smtClean="0"/>
              <a:t>DevOps</a:t>
            </a:r>
            <a:r>
              <a:rPr lang="en-US" dirty="0" smtClean="0"/>
              <a:t> practices are out-performing even the fastest high performers</a:t>
            </a:r>
          </a:p>
        </p:txBody>
      </p:sp>
      <p:sp>
        <p:nvSpPr>
          <p:cNvPr id="5" name="Content Placeholder 4"/>
          <p:cNvSpPr>
            <a:spLocks noGrp="1"/>
          </p:cNvSpPr>
          <p:nvPr>
            <p:ph idx="1"/>
          </p:nvPr>
        </p:nvSpPr>
        <p:spPr/>
        <p:txBody>
          <a:bodyPr/>
          <a:lstStyle/>
          <a:p>
            <a:r>
              <a:rPr lang="en-US" dirty="0" smtClean="0"/>
              <a:t>In 2007 Visible Ops survey the high-performing IT organizations were:</a:t>
            </a:r>
          </a:p>
          <a:p>
            <a:pPr lvl="2"/>
            <a:r>
              <a:rPr lang="en-US" dirty="0" smtClean="0"/>
              <a:t>5-7x times more productive </a:t>
            </a:r>
          </a:p>
          <a:p>
            <a:pPr lvl="3"/>
            <a:r>
              <a:rPr lang="en-US" dirty="0" smtClean="0"/>
              <a:t>making 14x more changes, with </a:t>
            </a:r>
          </a:p>
          <a:p>
            <a:pPr lvl="3"/>
            <a:r>
              <a:rPr lang="en-US" dirty="0" smtClean="0"/>
              <a:t>one-half the change failure rate</a:t>
            </a:r>
          </a:p>
          <a:p>
            <a:pPr lvl="3"/>
            <a:r>
              <a:rPr lang="en-US" dirty="0" smtClean="0"/>
              <a:t>4x higher first fix rates, </a:t>
            </a:r>
          </a:p>
          <a:p>
            <a:pPr lvl="3"/>
            <a:r>
              <a:rPr lang="en-US" dirty="0" smtClean="0"/>
              <a:t>10x shorter Severity 1 outages times. </a:t>
            </a:r>
          </a:p>
          <a:p>
            <a:pPr lvl="3"/>
            <a:r>
              <a:rPr lang="en-US" dirty="0" smtClean="0"/>
              <a:t>4x fewer repeat audit findings</a:t>
            </a:r>
          </a:p>
          <a:p>
            <a:pPr lvl="3"/>
            <a:r>
              <a:rPr lang="en-US" dirty="0" smtClean="0"/>
              <a:t> 5x more likely to detect breaches by an automated internal control, </a:t>
            </a:r>
          </a:p>
          <a:p>
            <a:pPr lvl="3"/>
            <a:r>
              <a:rPr lang="en-US" dirty="0" smtClean="0"/>
              <a:t>8x better project due date performance! </a:t>
            </a:r>
          </a:p>
          <a:p>
            <a:r>
              <a:rPr lang="en-US" dirty="0" smtClean="0"/>
              <a:t>Organizations who are employing </a:t>
            </a:r>
            <a:r>
              <a:rPr lang="en-US" dirty="0" err="1" smtClean="0"/>
              <a:t>DevOps</a:t>
            </a:r>
            <a:r>
              <a:rPr lang="en-US" dirty="0" smtClean="0"/>
              <a:t> practices are out-performing our fastest high performer by orders of magnitude </a:t>
            </a:r>
          </a:p>
          <a:p>
            <a:pPr lvl="1"/>
            <a:r>
              <a:rPr lang="en-US" dirty="0" smtClean="0"/>
              <a:t>Amazon has gone on record stating that they’re doing over 1,000 deploys a day, sustaining a change success rate of 99.999%! </a:t>
            </a:r>
          </a:p>
        </p:txBody>
      </p:sp>
      <p:sp>
        <p:nvSpPr>
          <p:cNvPr id="8" name="TextBox 7"/>
          <p:cNvSpPr txBox="1"/>
          <p:nvPr/>
        </p:nvSpPr>
        <p:spPr>
          <a:xfrm>
            <a:off x="21269" y="6042823"/>
            <a:ext cx="7916270" cy="307777"/>
          </a:xfrm>
          <a:prstGeom prst="rect">
            <a:avLst/>
          </a:prstGeom>
          <a:noFill/>
        </p:spPr>
        <p:txBody>
          <a:bodyPr wrap="none" rtlCol="0">
            <a:spAutoFit/>
          </a:bodyPr>
          <a:lstStyle/>
          <a:p>
            <a:r>
              <a:rPr lang="en-US" sz="1400" dirty="0" smtClean="0">
                <a:solidFill>
                  <a:schemeClr val="tx2">
                    <a:lumMod val="50000"/>
                  </a:schemeClr>
                </a:solidFill>
              </a:rPr>
              <a:t>Source: IT Process Institute, IT revolution press; Top 11 Things You Need To Know About </a:t>
            </a:r>
            <a:r>
              <a:rPr lang="en-US" sz="1400" dirty="0" err="1" smtClean="0">
                <a:solidFill>
                  <a:schemeClr val="tx2">
                    <a:lumMod val="50000"/>
                  </a:schemeClr>
                </a:solidFill>
              </a:rPr>
              <a:t>DevOps</a:t>
            </a:r>
            <a:endParaRPr lang="en-US"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With DevOps approach the quality is not sacrificed to deliver fast</a:t>
            </a:r>
            <a:endParaRPr lang="en-US" dirty="0"/>
          </a:p>
        </p:txBody>
      </p:sp>
      <p:sp>
        <p:nvSpPr>
          <p:cNvPr id="5" name="Content Placeholder 4"/>
          <p:cNvSpPr>
            <a:spLocks noGrp="1"/>
          </p:cNvSpPr>
          <p:nvPr>
            <p:ph idx="1"/>
          </p:nvPr>
        </p:nvSpPr>
        <p:spPr>
          <a:xfrm>
            <a:off x="323392" y="1250210"/>
            <a:ext cx="9582608" cy="4643751"/>
          </a:xfrm>
        </p:spPr>
        <p:txBody>
          <a:bodyPr/>
          <a:lstStyle/>
          <a:p>
            <a:r>
              <a:rPr lang="en-US" sz="2000" dirty="0" smtClean="0"/>
              <a:t>Development teams that consistently deliver at the fastest cycle times enjoy the highest business satisfaction.</a:t>
            </a:r>
            <a:endParaRPr lang="fi-FI" sz="2000" dirty="0" smtClean="0"/>
          </a:p>
          <a:p>
            <a:r>
              <a:rPr lang="en-US" sz="2000" dirty="0" smtClean="0"/>
              <a:t>Incremental improvements to waterfall methods run out of steam at one- to two-month delivery cycles. </a:t>
            </a:r>
          </a:p>
          <a:p>
            <a:r>
              <a:rPr lang="en-US" sz="2000" dirty="0" smtClean="0"/>
              <a:t>Eight </a:t>
            </a:r>
            <a:r>
              <a:rPr lang="en-US" sz="2000" dirty="0" err="1" smtClean="0"/>
              <a:t>DevOps</a:t>
            </a:r>
            <a:r>
              <a:rPr lang="en-US" sz="2000" dirty="0" smtClean="0"/>
              <a:t>/continuous delivery practices are the key. </a:t>
            </a:r>
          </a:p>
          <a:p>
            <a:pPr lvl="1"/>
            <a:r>
              <a:rPr lang="en-US" sz="1600" dirty="0" smtClean="0"/>
              <a:t>Deliver small increments of functionality; </a:t>
            </a:r>
          </a:p>
          <a:p>
            <a:pPr lvl="1"/>
            <a:r>
              <a:rPr lang="en-US" sz="1600" dirty="0" smtClean="0"/>
              <a:t>Use dedicated, cross-functional teams; </a:t>
            </a:r>
          </a:p>
          <a:p>
            <a:pPr lvl="1"/>
            <a:r>
              <a:rPr lang="en-US" sz="1600" dirty="0" smtClean="0"/>
              <a:t>Use loose architectural coupling; </a:t>
            </a:r>
          </a:p>
          <a:p>
            <a:pPr lvl="1"/>
            <a:r>
              <a:rPr lang="en-US" sz="1600" dirty="0" smtClean="0"/>
              <a:t>Automate environment provisioning; </a:t>
            </a:r>
          </a:p>
          <a:p>
            <a:pPr lvl="1"/>
            <a:r>
              <a:rPr lang="en-US" sz="1600" dirty="0" smtClean="0"/>
              <a:t>Continuously integrate code;</a:t>
            </a:r>
          </a:p>
          <a:p>
            <a:pPr lvl="1"/>
            <a:r>
              <a:rPr lang="en-US" sz="1600" dirty="0" smtClean="0"/>
              <a:t>Continuously test; </a:t>
            </a:r>
          </a:p>
          <a:p>
            <a:pPr lvl="1"/>
            <a:r>
              <a:rPr lang="en-US" sz="1600" dirty="0" smtClean="0"/>
              <a:t>Continuously fund; and </a:t>
            </a:r>
          </a:p>
          <a:p>
            <a:pPr lvl="1"/>
            <a:r>
              <a:rPr lang="en-US" sz="1600" dirty="0" smtClean="0"/>
              <a:t>Provide real-time transparency.</a:t>
            </a:r>
            <a:endParaRPr lang="fi-FI" sz="1600" dirty="0" smtClean="0"/>
          </a:p>
          <a:p>
            <a:r>
              <a:rPr lang="en-US" sz="2000" dirty="0" err="1" smtClean="0"/>
              <a:t>DevOps</a:t>
            </a:r>
            <a:r>
              <a:rPr lang="en-US" sz="2000" dirty="0" smtClean="0"/>
              <a:t> practices address the top reasons for project disappointment. </a:t>
            </a:r>
          </a:p>
          <a:p>
            <a:r>
              <a:rPr lang="en-US" sz="2000" dirty="0" err="1" smtClean="0"/>
              <a:t>DevOps</a:t>
            </a:r>
            <a:r>
              <a:rPr lang="en-US" sz="2000" dirty="0" smtClean="0"/>
              <a:t> practices reduce cycle time and the risk of failure at the same time. </a:t>
            </a:r>
          </a:p>
        </p:txBody>
      </p:sp>
      <p:sp>
        <p:nvSpPr>
          <p:cNvPr id="8" name="TextBox 7"/>
          <p:cNvSpPr txBox="1"/>
          <p:nvPr/>
        </p:nvSpPr>
        <p:spPr>
          <a:xfrm>
            <a:off x="21269" y="6042823"/>
            <a:ext cx="8256812" cy="307777"/>
          </a:xfrm>
          <a:prstGeom prst="rect">
            <a:avLst/>
          </a:prstGeom>
          <a:noFill/>
        </p:spPr>
        <p:txBody>
          <a:bodyPr wrap="none" rtlCol="0">
            <a:spAutoFit/>
          </a:bodyPr>
          <a:lstStyle/>
          <a:p>
            <a:r>
              <a:rPr lang="en-US" sz="1400" dirty="0" smtClean="0">
                <a:solidFill>
                  <a:schemeClr val="tx2">
                    <a:lumMod val="50000"/>
                  </a:schemeClr>
                </a:solidFill>
              </a:rPr>
              <a:t>Source: Forrester Consulting, The New Software Imperative: Fast Delivery With Quality, October 2014.</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DevOps</a:t>
            </a:r>
            <a:r>
              <a:rPr lang="en-US" dirty="0" smtClean="0"/>
              <a:t> Organizational Adoption should be started Before It Becomes a Burning Issue</a:t>
            </a:r>
            <a:endParaRPr lang="en-US" dirty="0"/>
          </a:p>
        </p:txBody>
      </p:sp>
      <p:sp>
        <p:nvSpPr>
          <p:cNvPr id="5" name="Content Placeholder 4"/>
          <p:cNvSpPr>
            <a:spLocks noGrp="1"/>
          </p:cNvSpPr>
          <p:nvPr>
            <p:ph idx="1"/>
          </p:nvPr>
        </p:nvSpPr>
        <p:spPr/>
        <p:txBody>
          <a:bodyPr/>
          <a:lstStyle/>
          <a:p>
            <a:r>
              <a:rPr lang="en-US" dirty="0" smtClean="0"/>
              <a:t>70% of IT organizations that do not adjust their organizational structures as part of their </a:t>
            </a:r>
            <a:r>
              <a:rPr lang="en-US" dirty="0" err="1" smtClean="0"/>
              <a:t>DevOps</a:t>
            </a:r>
            <a:r>
              <a:rPr lang="en-US" dirty="0" smtClean="0"/>
              <a:t> adoption plans will fail to achieve the desired results from their </a:t>
            </a:r>
            <a:r>
              <a:rPr lang="en-US" dirty="0" err="1" smtClean="0"/>
              <a:t>DevOps</a:t>
            </a:r>
            <a:r>
              <a:rPr lang="en-US" dirty="0" smtClean="0"/>
              <a:t> implementation.</a:t>
            </a:r>
          </a:p>
          <a:p>
            <a:pPr lvl="1"/>
            <a:r>
              <a:rPr lang="en-US" dirty="0" smtClean="0"/>
              <a:t>Static hierarchical structures typically do not offer the flexibility or responsiveness required.</a:t>
            </a:r>
          </a:p>
          <a:p>
            <a:endParaRPr lang="en-US" dirty="0" smtClean="0"/>
          </a:p>
          <a:p>
            <a:r>
              <a:rPr lang="en-US" dirty="0" smtClean="0"/>
              <a:t>A virtual team, as opposed to solid-line reporting. </a:t>
            </a:r>
          </a:p>
          <a:p>
            <a:r>
              <a:rPr lang="en-US" dirty="0" smtClean="0"/>
              <a:t>One key factor is ownership of the overall team result.</a:t>
            </a:r>
          </a:p>
          <a:p>
            <a:r>
              <a:rPr lang="en-US" dirty="0" smtClean="0"/>
              <a:t>The customer is part of the team. </a:t>
            </a:r>
          </a:p>
          <a:p>
            <a:pPr lvl="1"/>
            <a:r>
              <a:rPr lang="en-US" dirty="0" smtClean="0"/>
              <a:t>Having the voice of the customer within the team can reinforce the overall goal and further aid in bridging the gap between applications and operations.</a:t>
            </a:r>
          </a:p>
          <a:p>
            <a:pPr>
              <a:buNone/>
            </a:pPr>
            <a:endParaRPr lang="en-US" dirty="0"/>
          </a:p>
        </p:txBody>
      </p:sp>
      <p:sp>
        <p:nvSpPr>
          <p:cNvPr id="8" name="TextBox 7"/>
          <p:cNvSpPr txBox="1"/>
          <p:nvPr/>
        </p:nvSpPr>
        <p:spPr>
          <a:xfrm>
            <a:off x="21269" y="6042823"/>
            <a:ext cx="6438879" cy="307777"/>
          </a:xfrm>
          <a:prstGeom prst="rect">
            <a:avLst/>
          </a:prstGeom>
          <a:noFill/>
        </p:spPr>
        <p:txBody>
          <a:bodyPr wrap="none" rtlCol="0">
            <a:spAutoFit/>
          </a:bodyPr>
          <a:lstStyle/>
          <a:p>
            <a:r>
              <a:rPr lang="en-US" sz="1400" dirty="0" smtClean="0">
                <a:solidFill>
                  <a:schemeClr val="tx2">
                    <a:lumMod val="50000"/>
                  </a:schemeClr>
                </a:solidFill>
              </a:rPr>
              <a:t>Source: Gartner; Organize the Right Teams for Successful </a:t>
            </a:r>
            <a:r>
              <a:rPr lang="en-US" sz="1400" dirty="0" err="1" smtClean="0">
                <a:solidFill>
                  <a:schemeClr val="tx2">
                    <a:lumMod val="50000"/>
                  </a:schemeClr>
                </a:solidFill>
              </a:rPr>
              <a:t>DevOps</a:t>
            </a:r>
            <a:r>
              <a:rPr lang="en-US" sz="1400" dirty="0" smtClean="0">
                <a:solidFill>
                  <a:schemeClr val="tx2">
                    <a:lumMod val="50000"/>
                  </a:schemeClr>
                </a:solidFill>
              </a:rPr>
              <a:t>, 27.9.2012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6186" y="1605512"/>
            <a:ext cx="8452884" cy="1562986"/>
          </a:xfrm>
          <a:prstGeom prst="rect">
            <a:avLst/>
          </a:prstGeom>
          <a:solidFill>
            <a:schemeClr val="tx2">
              <a:lumMod val="20000"/>
              <a:lumOff val="8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chemeClr val="accent5"/>
              </a:buClr>
              <a:buFont typeface="Wingdings" pitchFamily="2" charset="2"/>
              <a:buChar char="§"/>
            </a:pPr>
            <a:r>
              <a:rPr lang="en-US" sz="2000" dirty="0" smtClean="0">
                <a:solidFill>
                  <a:schemeClr val="tx2">
                    <a:lumMod val="50000"/>
                  </a:schemeClr>
                </a:solidFill>
              </a:rPr>
              <a:t>20 percent improvement in time-to-market, </a:t>
            </a:r>
          </a:p>
          <a:p>
            <a:pPr marL="180975" indent="-180975">
              <a:buClr>
                <a:schemeClr val="accent5"/>
              </a:buClr>
              <a:buFont typeface="Wingdings" pitchFamily="2" charset="2"/>
              <a:buChar char="§"/>
            </a:pPr>
            <a:r>
              <a:rPr lang="en-US" sz="2000" dirty="0" smtClean="0">
                <a:solidFill>
                  <a:schemeClr val="tx2">
                    <a:lumMod val="50000"/>
                  </a:schemeClr>
                </a:solidFill>
              </a:rPr>
              <a:t>22 percent improvement in software quality, </a:t>
            </a:r>
          </a:p>
          <a:p>
            <a:pPr marL="180975" indent="-180975">
              <a:buClr>
                <a:schemeClr val="accent5"/>
              </a:buClr>
              <a:buFont typeface="Wingdings" pitchFamily="2" charset="2"/>
              <a:buChar char="§"/>
            </a:pPr>
            <a:r>
              <a:rPr lang="en-US" sz="2000" dirty="0" smtClean="0">
                <a:solidFill>
                  <a:schemeClr val="tx2">
                    <a:lumMod val="50000"/>
                  </a:schemeClr>
                </a:solidFill>
              </a:rPr>
              <a:t>17 percent improvement in frequency of application deployments</a:t>
            </a:r>
          </a:p>
        </p:txBody>
      </p:sp>
      <p:sp>
        <p:nvSpPr>
          <p:cNvPr id="2" name="Title 1"/>
          <p:cNvSpPr>
            <a:spLocks noGrp="1"/>
          </p:cNvSpPr>
          <p:nvPr>
            <p:ph type="title"/>
          </p:nvPr>
        </p:nvSpPr>
        <p:spPr/>
        <p:txBody>
          <a:bodyPr/>
          <a:lstStyle/>
          <a:p>
            <a:r>
              <a:rPr lang="en-US" dirty="0" smtClean="0"/>
              <a:t>Benefits of </a:t>
            </a:r>
            <a:r>
              <a:rPr lang="en-US" dirty="0" err="1" smtClean="0"/>
              <a:t>DevOps</a:t>
            </a:r>
            <a:r>
              <a:rPr lang="en-US" dirty="0" smtClean="0"/>
              <a:t> are real and measurable</a:t>
            </a:r>
            <a:endParaRPr lang="en-US" dirty="0"/>
          </a:p>
        </p:txBody>
      </p:sp>
      <p:sp>
        <p:nvSpPr>
          <p:cNvPr id="8" name="TextBox 7"/>
          <p:cNvSpPr txBox="1"/>
          <p:nvPr/>
        </p:nvSpPr>
        <p:spPr>
          <a:xfrm>
            <a:off x="21269" y="6042823"/>
            <a:ext cx="7567136" cy="307777"/>
          </a:xfrm>
          <a:prstGeom prst="rect">
            <a:avLst/>
          </a:prstGeom>
          <a:noFill/>
        </p:spPr>
        <p:txBody>
          <a:bodyPr wrap="none" rtlCol="0">
            <a:spAutoFit/>
          </a:bodyPr>
          <a:lstStyle/>
          <a:p>
            <a:r>
              <a:rPr lang="en-US" sz="1400" dirty="0" smtClean="0">
                <a:solidFill>
                  <a:schemeClr val="tx2">
                    <a:lumMod val="50000"/>
                  </a:schemeClr>
                </a:solidFill>
              </a:rPr>
              <a:t>Source: </a:t>
            </a:r>
            <a:r>
              <a:rPr lang="en-US" sz="1400" dirty="0" err="1" smtClean="0"/>
              <a:t>TechInsights</a:t>
            </a:r>
            <a:r>
              <a:rPr lang="en-US" sz="1400" dirty="0" smtClean="0"/>
              <a:t> Report: What Smart Businesses Know About </a:t>
            </a:r>
            <a:r>
              <a:rPr lang="en-US" sz="1400" dirty="0" err="1" smtClean="0"/>
              <a:t>DevOps</a:t>
            </a:r>
            <a:r>
              <a:rPr lang="en-US" sz="1400" dirty="0" smtClean="0"/>
              <a:t>, September 2013</a:t>
            </a:r>
            <a:endParaRPr lang="en-US" sz="1400" dirty="0" smtClean="0">
              <a:solidFill>
                <a:schemeClr val="tx2">
                  <a:lumMod val="50000"/>
                </a:schemeClr>
              </a:solidFill>
            </a:endParaRPr>
          </a:p>
        </p:txBody>
      </p:sp>
      <p:sp>
        <p:nvSpPr>
          <p:cNvPr id="10" name="Isosceles Triangle 9"/>
          <p:cNvSpPr/>
          <p:nvPr/>
        </p:nvSpPr>
        <p:spPr>
          <a:xfrm flipH="1" flipV="1">
            <a:off x="776186" y="3221660"/>
            <a:ext cx="8452884" cy="626395"/>
          </a:xfrm>
          <a:prstGeom prst="triangl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Oval 11"/>
          <p:cNvSpPr/>
          <p:nvPr/>
        </p:nvSpPr>
        <p:spPr>
          <a:xfrm>
            <a:off x="1770331" y="3858688"/>
            <a:ext cx="6464595" cy="1853594"/>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solidFill>
              <a:schemeClr val="tx2"/>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22 percent more customers</a:t>
            </a:r>
          </a:p>
          <a:p>
            <a:r>
              <a:rPr lang="en-US" sz="2400" dirty="0" smtClean="0"/>
              <a:t>19 percent increase in revenue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This is not only theoretical approach, this is real life</a:t>
            </a:r>
            <a:endParaRPr lang="en-US" dirty="0"/>
          </a:p>
        </p:txBody>
      </p:sp>
      <p:sp>
        <p:nvSpPr>
          <p:cNvPr id="6" name="Content Placeholder 5"/>
          <p:cNvSpPr>
            <a:spLocks noGrp="1"/>
          </p:cNvSpPr>
          <p:nvPr>
            <p:ph idx="1"/>
          </p:nvPr>
        </p:nvSpPr>
        <p:spPr/>
        <p:txBody>
          <a:bodyPr/>
          <a:lstStyle/>
          <a:p>
            <a:r>
              <a:rPr lang="en-US" smtClean="0"/>
              <a:t>In Capgemini we have reached the following improvement </a:t>
            </a:r>
            <a:br>
              <a:rPr lang="en-US" smtClean="0"/>
            </a:br>
            <a:r>
              <a:rPr lang="en-US" smtClean="0"/>
              <a:t>with this approach:</a:t>
            </a:r>
          </a:p>
          <a:p>
            <a:pPr lvl="1"/>
            <a:r>
              <a:rPr lang="en-US" smtClean="0"/>
              <a:t>50% faster solution deployment time</a:t>
            </a:r>
          </a:p>
          <a:p>
            <a:pPr lvl="1"/>
            <a:r>
              <a:rPr lang="en-GB" smtClean="0"/>
              <a:t> 96% faster creation of new environment</a:t>
            </a:r>
          </a:p>
          <a:p>
            <a:pPr lvl="1"/>
            <a:r>
              <a:rPr lang="en-GB" smtClean="0"/>
              <a:t>20% reduction in FTEs</a:t>
            </a:r>
          </a:p>
          <a:p>
            <a:pPr lvl="1"/>
            <a:r>
              <a:rPr lang="en-GB" smtClean="0"/>
              <a:t>Significant improvement on availability (from &lt;99,4% to &gt;99,6%)</a:t>
            </a:r>
          </a:p>
          <a:p>
            <a:pPr lvl="1"/>
            <a:endParaRPr lang="en-GB" smtClean="0"/>
          </a:p>
          <a:p>
            <a:pPr lvl="1"/>
            <a:endParaRPr lang="en-US" smtClean="0"/>
          </a:p>
          <a:p>
            <a:pPr lvl="2"/>
            <a:endParaRPr lang="en-US" dirty="0"/>
          </a:p>
        </p:txBody>
      </p:sp>
      <p:sp>
        <p:nvSpPr>
          <p:cNvPr id="10" name="Rounded Rectangle 9"/>
          <p:cNvSpPr/>
          <p:nvPr/>
        </p:nvSpPr>
        <p:spPr>
          <a:xfrm rot="1094047">
            <a:off x="6693448" y="2581128"/>
            <a:ext cx="2601644" cy="752121"/>
          </a:xfrm>
          <a:prstGeom prst="roundRect">
            <a:avLst/>
          </a:prstGeom>
          <a:noFill/>
          <a:ln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Example from one of our clients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dirty="0" smtClean="0"/>
              <a:t> case studies</a:t>
            </a:r>
            <a:endParaRPr lang="en-US" dirty="0"/>
          </a:p>
        </p:txBody>
      </p:sp>
      <p:sp>
        <p:nvSpPr>
          <p:cNvPr id="3" name="Content Placeholder 2"/>
          <p:cNvSpPr>
            <a:spLocks noGrp="1"/>
          </p:cNvSpPr>
          <p:nvPr>
            <p:ph idx="1"/>
          </p:nvPr>
        </p:nvSpPr>
        <p:spPr/>
        <p:txBody>
          <a:bodyPr/>
          <a:lstStyle/>
          <a:p>
            <a:r>
              <a:rPr lang="en-US" dirty="0" smtClean="0">
                <a:hlinkClick r:id="rId2"/>
              </a:rPr>
              <a:t>Coke</a:t>
            </a:r>
            <a:endParaRPr lang="en-US" dirty="0" smtClean="0"/>
          </a:p>
          <a:p>
            <a:r>
              <a:rPr lang="en-US" dirty="0" err="1" smtClean="0">
                <a:hlinkClick r:id="rId3"/>
              </a:rPr>
              <a:t>Thalse</a:t>
            </a:r>
            <a:endParaRPr lang="en-US" dirty="0" smtClean="0"/>
          </a:p>
          <a:p>
            <a:r>
              <a:rPr lang="en-US" dirty="0" smtClean="0">
                <a:hlinkClick r:id="rId4"/>
              </a:rPr>
              <a:t>Royal </a:t>
            </a:r>
            <a:r>
              <a:rPr lang="en-US" dirty="0" smtClean="0">
                <a:hlinkClick r:id="rId4"/>
              </a:rPr>
              <a:t>Mail</a:t>
            </a:r>
            <a:endParaRPr lang="en-US" dirty="0" smtClean="0"/>
          </a:p>
          <a:p>
            <a:r>
              <a:rPr lang="en-US" dirty="0" smtClean="0">
                <a:hlinkClick r:id="rId5"/>
              </a:rPr>
              <a:t>IBX</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309250" name="think-cell Slide" r:id="rId4" imgW="270" imgH="270" progId="">
              <p:embed/>
            </p:oleObj>
          </a:graphicData>
        </a:graphic>
      </p:graphicFrame>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3" name="Group 15"/>
          <p:cNvGrpSpPr/>
          <p:nvPr/>
        </p:nvGrpSpPr>
        <p:grpSpPr>
          <a:xfrm>
            <a:off x="5276610" y="1496285"/>
            <a:ext cx="4251366" cy="4572000"/>
            <a:chOff x="5159843" y="1496285"/>
            <a:chExt cx="4251366" cy="4572000"/>
          </a:xfrm>
        </p:grpSpPr>
        <p:pic>
          <p:nvPicPr>
            <p:cNvPr id="9" name="Picture 2"/>
            <p:cNvPicPr>
              <a:picLocks noChangeArrowheads="1"/>
            </p:cNvPicPr>
            <p:nvPr/>
          </p:nvPicPr>
          <p:blipFill>
            <a:blip r:embed="rId5" cstate="email"/>
            <a:srcRect l="2854" r="4265"/>
            <a:stretch>
              <a:fillRect/>
            </a:stretch>
          </p:blipFill>
          <p:spPr bwMode="auto">
            <a:xfrm>
              <a:off x="5257800" y="2247406"/>
              <a:ext cx="4056616" cy="3339901"/>
            </a:xfrm>
            <a:prstGeom prst="rect">
              <a:avLst/>
            </a:prstGeom>
            <a:noFill/>
            <a:ln w="19050" cap="flat" cmpd="sng" algn="ctr">
              <a:noFill/>
              <a:prstDash val="solid"/>
              <a:miter lim="800000"/>
              <a:headEnd/>
              <a:tailEnd/>
            </a:ln>
          </p:spPr>
        </p:pic>
        <p:sp>
          <p:nvSpPr>
            <p:cNvPr id="12" name="Rectangle 11"/>
            <p:cNvSpPr/>
            <p:nvPr>
              <p:custDataLst>
                <p:tags r:id="rId2"/>
              </p:custDataLst>
            </p:nvPr>
          </p:nvSpPr>
          <p:spPr>
            <a:xfrm>
              <a:off x="5159843" y="1496285"/>
              <a:ext cx="4251366" cy="4572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11" name="Diagram 10"/>
            <p:cNvGraphicFramePr/>
            <p:nvPr>
              <p:extLst>
                <p:ext uri="{D42A27DB-BD31-4B8C-83A1-F6EECF244321}">
                  <p14:modId xmlns:p14="http://schemas.microsoft.com/office/powerpoint/2010/main" xmlns="" val="1817588001"/>
                </p:ext>
              </p:extLst>
            </p:nvPr>
          </p:nvGraphicFramePr>
          <p:xfrm>
            <a:off x="6308016" y="2961710"/>
            <a:ext cx="1956185" cy="19112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grpSp>
        <p:nvGrpSpPr>
          <p:cNvPr id="4" name="Group 16"/>
          <p:cNvGrpSpPr/>
          <p:nvPr/>
        </p:nvGrpSpPr>
        <p:grpSpPr>
          <a:xfrm>
            <a:off x="378024" y="1496291"/>
            <a:ext cx="4251366" cy="4572000"/>
            <a:chOff x="261257" y="1496291"/>
            <a:chExt cx="4251366" cy="4572000"/>
          </a:xfrm>
        </p:grpSpPr>
        <p:sp>
          <p:nvSpPr>
            <p:cNvPr id="10" name="Rectangle 9"/>
            <p:cNvSpPr/>
            <p:nvPr/>
          </p:nvSpPr>
          <p:spPr>
            <a:xfrm>
              <a:off x="261257" y="1496291"/>
              <a:ext cx="4251366" cy="4572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9250" name="Picture 2"/>
            <p:cNvPicPr>
              <a:picLocks noChangeAspect="1" noChangeArrowheads="1"/>
            </p:cNvPicPr>
            <p:nvPr/>
          </p:nvPicPr>
          <p:blipFill>
            <a:blip r:embed="rId11" cstate="print"/>
            <a:srcRect l="6096"/>
            <a:stretch>
              <a:fillRect/>
            </a:stretch>
          </p:blipFill>
          <p:spPr bwMode="auto">
            <a:xfrm>
              <a:off x="320632" y="2224564"/>
              <a:ext cx="4105471" cy="3471863"/>
            </a:xfrm>
            <a:prstGeom prst="rect">
              <a:avLst/>
            </a:prstGeom>
            <a:noFill/>
            <a:ln w="9525">
              <a:noFill/>
              <a:miter lim="800000"/>
              <a:headEnd/>
              <a:tailEnd/>
            </a:ln>
          </p:spPr>
        </p:pic>
      </p:grpSp>
      <p:sp>
        <p:nvSpPr>
          <p:cNvPr id="13" name="Isosceles Triangle 12"/>
          <p:cNvSpPr/>
          <p:nvPr/>
        </p:nvSpPr>
        <p:spPr>
          <a:xfrm rot="16200000" flipH="1" flipV="1">
            <a:off x="329340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6" name="Rectangle 15"/>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sz="2800" dirty="0" err="1" smtClean="0"/>
              <a:t>Today</a:t>
            </a:r>
            <a:r>
              <a:rPr lang="fi-FI" sz="2800" dirty="0" smtClean="0"/>
              <a:t> </a:t>
            </a:r>
            <a:r>
              <a:rPr lang="fi-FI" sz="2800" dirty="0" err="1" smtClean="0"/>
              <a:t>waste</a:t>
            </a:r>
            <a:r>
              <a:rPr lang="fi-FI" sz="2800" dirty="0" smtClean="0"/>
              <a:t> is </a:t>
            </a:r>
            <a:r>
              <a:rPr lang="fi-FI" sz="2800" dirty="0" err="1" smtClean="0"/>
              <a:t>generated</a:t>
            </a:r>
            <a:r>
              <a:rPr lang="fi-FI" sz="2800" dirty="0" smtClean="0"/>
              <a:t> in </a:t>
            </a:r>
            <a:r>
              <a:rPr lang="fi-FI" sz="2800" dirty="0" err="1" smtClean="0"/>
              <a:t>many</a:t>
            </a:r>
            <a:r>
              <a:rPr lang="fi-FI" sz="2800" dirty="0" smtClean="0"/>
              <a:t> </a:t>
            </a:r>
            <a:r>
              <a:rPr lang="fi-FI" sz="2800" dirty="0" err="1" smtClean="0"/>
              <a:t>areas</a:t>
            </a:r>
            <a:r>
              <a:rPr lang="fi-FI" sz="2800" dirty="0" smtClean="0"/>
              <a:t> </a:t>
            </a:r>
            <a:r>
              <a:rPr lang="fi-FI" sz="2800" dirty="0" err="1" smtClean="0"/>
              <a:t>but</a:t>
            </a:r>
            <a:r>
              <a:rPr lang="fi-FI" sz="2800" dirty="0" smtClean="0"/>
              <a:t> </a:t>
            </a:r>
            <a:r>
              <a:rPr lang="fi-FI" sz="2800" dirty="0" err="1" smtClean="0"/>
              <a:t>it</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removed</a:t>
            </a:r>
            <a:r>
              <a:rPr lang="fi-FI" sz="2800" dirty="0" smtClean="0"/>
              <a:t> </a:t>
            </a:r>
            <a:r>
              <a:rPr lang="fi-FI" sz="2800" dirty="0" err="1" smtClean="0"/>
              <a:t>radically</a:t>
            </a:r>
            <a:endParaRPr lang="fi-FI" sz="2800" dirty="0"/>
          </a:p>
        </p:txBody>
      </p:sp>
      <p:graphicFrame>
        <p:nvGraphicFramePr>
          <p:cNvPr id="13" name="Content Placeholder 12"/>
          <p:cNvGraphicFramePr>
            <a:graphicFrameLocks noGrp="1"/>
          </p:cNvGraphicFramePr>
          <p:nvPr>
            <p:ph sz="half" idx="2"/>
          </p:nvPr>
        </p:nvGraphicFramePr>
        <p:xfrm>
          <a:off x="141825" y="1557450"/>
          <a:ext cx="4421950" cy="4577080"/>
        </p:xfrm>
        <a:graphic>
          <a:graphicData uri="http://schemas.openxmlformats.org/drawingml/2006/table">
            <a:tbl>
              <a:tblPr firstRow="1" bandRow="1">
                <a:tableStyleId>{5C22544A-7EE6-4342-B048-85BDC9FD1C3A}</a:tableStyleId>
              </a:tblPr>
              <a:tblGrid>
                <a:gridCol w="4421950"/>
              </a:tblGrid>
              <a:tr h="370840">
                <a:tc>
                  <a:txBody>
                    <a:bodyPr/>
                    <a:lstStyle/>
                    <a:p>
                      <a:r>
                        <a:rPr lang="fi-FI" sz="1400" dirty="0" err="1" smtClean="0"/>
                        <a:t>Current</a:t>
                      </a:r>
                      <a:r>
                        <a:rPr lang="fi-FI" sz="1400" baseline="0" dirty="0" smtClean="0"/>
                        <a:t> </a:t>
                      </a:r>
                      <a:r>
                        <a:rPr lang="fi-FI" sz="1400" baseline="0" dirty="0" err="1" smtClean="0"/>
                        <a:t>ways</a:t>
                      </a:r>
                      <a:r>
                        <a:rPr lang="fi-FI" sz="1400" baseline="0" dirty="0" smtClean="0"/>
                        <a:t> of </a:t>
                      </a:r>
                      <a:r>
                        <a:rPr lang="fi-FI" sz="1400" baseline="0" dirty="0" err="1" smtClean="0"/>
                        <a:t>working</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smtClean="0">
                          <a:solidFill>
                            <a:schemeClr val="tx1"/>
                          </a:solidFill>
                        </a:rPr>
                        <a:t>Manual Work</a:t>
                      </a:r>
                    </a:p>
                    <a:p>
                      <a:pPr marL="177800" indent="-177800">
                        <a:buFont typeface="Arial" pitchFamily="34" charset="0"/>
                        <a:buChar char="•"/>
                      </a:pPr>
                      <a:r>
                        <a:rPr lang="en-US" sz="1200" dirty="0" smtClean="0"/>
                        <a:t>Deployments </a:t>
                      </a:r>
                      <a:r>
                        <a:rPr lang="en-US" sz="1200" kern="1200" dirty="0" smtClean="0">
                          <a:solidFill>
                            <a:schemeClr val="dk1"/>
                          </a:solidFill>
                          <a:latin typeface="+mn-lt"/>
                          <a:ea typeface="+mn-ea"/>
                          <a:cs typeface="+mn-cs"/>
                        </a:rPr>
                        <a:t>require human intervention and actions</a:t>
                      </a:r>
                    </a:p>
                    <a:p>
                      <a:pPr marL="177800" indent="-177800">
                        <a:buFont typeface="Arial" pitchFamily="34" charset="0"/>
                        <a:buChar char="•"/>
                      </a:pPr>
                      <a:r>
                        <a:rPr lang="en-US" sz="1200" dirty="0" smtClean="0"/>
                        <a:t>We must rely on release and environment specific installation instructions and scripts</a:t>
                      </a:r>
                    </a:p>
                    <a:p>
                      <a:pPr marL="177800" indent="-177800">
                        <a:buFont typeface="Arial" pitchFamily="34" charset="0"/>
                        <a:buChar char="•"/>
                      </a:pPr>
                      <a:r>
                        <a:rPr lang="en-US" sz="1200" dirty="0" smtClean="0"/>
                        <a:t>Environment configuration is done on an “as-needed” basis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smtClean="0"/>
                        <a:t>Long </a:t>
                      </a:r>
                      <a:r>
                        <a:rPr lang="fi-FI" sz="1200" b="1" dirty="0" err="1" smtClean="0"/>
                        <a:t>Wait</a:t>
                      </a:r>
                      <a:r>
                        <a:rPr lang="fi-FI" sz="1200" b="1" dirty="0" smtClean="0"/>
                        <a:t> Times </a:t>
                      </a:r>
                      <a:r>
                        <a:rPr lang="fi-FI" sz="1200" b="1" dirty="0" err="1" smtClean="0"/>
                        <a:t>Throughout</a:t>
                      </a:r>
                      <a:r>
                        <a:rPr lang="fi-FI" sz="1200" b="1" dirty="0" smtClean="0"/>
                        <a:t> The Pipeline</a:t>
                      </a:r>
                    </a:p>
                    <a:p>
                      <a:pPr marL="177800" indent="-177800">
                        <a:buFont typeface="Arial" pitchFamily="34" charset="0"/>
                        <a:buChar char="•"/>
                      </a:pPr>
                      <a:r>
                        <a:rPr lang="en-US" sz="1200" dirty="0" smtClean="0"/>
                        <a:t>Teams waiting on manual handoffs</a:t>
                      </a:r>
                    </a:p>
                    <a:p>
                      <a:pPr marL="177800" indent="-177800">
                        <a:buFont typeface="Arial" pitchFamily="34" charset="0"/>
                        <a:buChar char="•"/>
                      </a:pPr>
                      <a:r>
                        <a:rPr lang="en-US" sz="1200" dirty="0" smtClean="0"/>
                        <a:t>Delayed time-to-test</a:t>
                      </a:r>
                    </a:p>
                    <a:p>
                      <a:pPr marL="177800" indent="-177800">
                        <a:buFont typeface="Arial" pitchFamily="34" charset="0"/>
                        <a:buChar char="•"/>
                      </a:pPr>
                      <a:r>
                        <a:rPr lang="en-US" sz="1200" dirty="0" smtClean="0"/>
                        <a:t>Insufficient notification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Unproductive</a:t>
                      </a:r>
                      <a:r>
                        <a:rPr lang="fi-FI" sz="1200" b="1" dirty="0" smtClean="0"/>
                        <a:t> </a:t>
                      </a:r>
                      <a:r>
                        <a:rPr lang="fi-FI" sz="1200" b="1" dirty="0" err="1" smtClean="0"/>
                        <a:t>Work</a:t>
                      </a:r>
                      <a:r>
                        <a:rPr lang="fi-FI" sz="1200" b="1" dirty="0" smtClean="0"/>
                        <a:t> and </a:t>
                      </a:r>
                      <a:r>
                        <a:rPr lang="fi-FI" sz="1200" b="1" dirty="0" err="1" smtClean="0"/>
                        <a:t>Inefficient</a:t>
                      </a:r>
                      <a:r>
                        <a:rPr lang="fi-FI" sz="1200" b="1" dirty="0" smtClean="0"/>
                        <a:t> </a:t>
                      </a:r>
                      <a:r>
                        <a:rPr lang="fi-FI" sz="1200" b="1" dirty="0" err="1" smtClean="0"/>
                        <a:t>Use</a:t>
                      </a:r>
                      <a:r>
                        <a:rPr lang="fi-FI" sz="1200" b="1" dirty="0" smtClean="0"/>
                        <a:t> of </a:t>
                      </a:r>
                      <a:r>
                        <a:rPr lang="fi-FI" sz="1200" b="1" dirty="0" err="1" smtClean="0"/>
                        <a:t>Environments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things that have not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same things several times in many environments </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Using static environments, not leveraging virtualization &amp; cloud</a:t>
                      </a:r>
                    </a:p>
                    <a:p>
                      <a:pPr marL="177800" indent="-177800">
                        <a:buFont typeface="Arial" pitchFamily="34" charset="0"/>
                        <a:buChar char="•"/>
                      </a:pPr>
                      <a:r>
                        <a:rPr lang="en-US" sz="1200" dirty="0" smtClean="0"/>
                        <a:t>Managing infrastructure &amp; apps separately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Poor</a:t>
                      </a:r>
                      <a:r>
                        <a:rPr lang="fi-FI" sz="1200" b="1" dirty="0" smtClean="0"/>
                        <a:t> </a:t>
                      </a:r>
                      <a:r>
                        <a:rPr lang="fi-FI" sz="1200" b="1" dirty="0" err="1" smtClean="0"/>
                        <a:t>Visibility</a:t>
                      </a:r>
                      <a:r>
                        <a:rPr lang="fi-FI" sz="1200" b="1" dirty="0" smtClean="0"/>
                        <a:t> Outside the </a:t>
                      </a:r>
                      <a:r>
                        <a:rPr lang="fi-FI" sz="1200" b="1" dirty="0" err="1" smtClean="0"/>
                        <a:t>Silos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Reliance on release notes, spreadsheets, distribution lists,</a:t>
                      </a:r>
                      <a:r>
                        <a:rPr lang="en-US" sz="1200" baseline="0" dirty="0" smtClean="0"/>
                        <a:t> and </a:t>
                      </a:r>
                      <a:r>
                        <a:rPr lang="en-US" sz="1200" dirty="0" smtClean="0"/>
                        <a:t>high number of status meetings and calls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Limited understanding of deployment dependencies and status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Long or too many outage windows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Content Placeholder 13"/>
          <p:cNvGraphicFramePr>
            <a:graphicFrameLocks noGrp="1"/>
          </p:cNvGraphicFramePr>
          <p:nvPr>
            <p:ph sz="quarter" idx="4"/>
          </p:nvPr>
        </p:nvGraphicFramePr>
        <p:xfrm>
          <a:off x="5250626" y="1557450"/>
          <a:ext cx="4513548" cy="4577080"/>
        </p:xfrm>
        <a:graphic>
          <a:graphicData uri="http://schemas.openxmlformats.org/drawingml/2006/table">
            <a:tbl>
              <a:tblPr firstRow="1" bandRow="1">
                <a:tableStyleId>{5C22544A-7EE6-4342-B048-85BDC9FD1C3A}</a:tableStyleId>
              </a:tblPr>
              <a:tblGrid>
                <a:gridCol w="4513548"/>
              </a:tblGrid>
              <a:tr h="370840">
                <a:tc>
                  <a:txBody>
                    <a:bodyPr/>
                    <a:lstStyle/>
                    <a:p>
                      <a:r>
                        <a:rPr lang="fi-FI" sz="1400" dirty="0" err="1" smtClean="0"/>
                        <a:t>Required</a:t>
                      </a:r>
                      <a:r>
                        <a:rPr lang="fi-FI" sz="1400" dirty="0" smtClean="0"/>
                        <a:t> </a:t>
                      </a:r>
                      <a:r>
                        <a:rPr lang="fi-FI" sz="1400" dirty="0" err="1" smtClean="0"/>
                        <a:t>changes</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err="1" smtClean="0"/>
                        <a:t>Removing</a:t>
                      </a:r>
                      <a:r>
                        <a:rPr lang="fi-FI" sz="1200" b="1" dirty="0" smtClean="0"/>
                        <a:t> </a:t>
                      </a:r>
                      <a:r>
                        <a:rPr lang="fi-FI" sz="1200" b="1" dirty="0" err="1" smtClean="0"/>
                        <a:t>Activities</a:t>
                      </a:r>
                      <a:r>
                        <a:rPr lang="fi-FI" sz="1200" b="1" dirty="0" smtClean="0"/>
                        <a:t> </a:t>
                      </a:r>
                      <a:r>
                        <a:rPr lang="fi-FI" sz="1200" b="1" dirty="0" err="1" smtClean="0"/>
                        <a:t>Requiring</a:t>
                      </a:r>
                      <a:r>
                        <a:rPr lang="fi-FI" sz="1200" b="1" dirty="0" smtClean="0"/>
                        <a:t> </a:t>
                      </a:r>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Automated deployments</a:t>
                      </a:r>
                    </a:p>
                    <a:p>
                      <a:pPr marL="177800" indent="-177800">
                        <a:buFont typeface="Arial" pitchFamily="34" charset="0"/>
                        <a:buChar char="•"/>
                      </a:pPr>
                      <a:r>
                        <a:rPr lang="en-US" sz="1200" dirty="0" smtClean="0"/>
                        <a:t>Graphical process designer</a:t>
                      </a:r>
                    </a:p>
                    <a:p>
                      <a:pPr marL="177800" indent="-177800">
                        <a:buFont typeface="Arial" pitchFamily="34" charset="0"/>
                        <a:buChar char="•"/>
                      </a:pPr>
                      <a:r>
                        <a:rPr lang="en-US" sz="1200" dirty="0" smtClean="0"/>
                        <a:t>Environment configuration managed as part of deployment (scalable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Eliminating</a:t>
                      </a:r>
                      <a:r>
                        <a:rPr lang="fi-FI" sz="1200" b="1" dirty="0" smtClean="0"/>
                        <a:t> Long </a:t>
                      </a:r>
                      <a:r>
                        <a:rPr lang="fi-FI" sz="1200" b="1" dirty="0" err="1" smtClean="0"/>
                        <a:t>Wait</a:t>
                      </a:r>
                      <a:r>
                        <a:rPr lang="fi-FI" sz="1200" b="1" dirty="0" smtClean="0"/>
                        <a:t> Time</a:t>
                      </a:r>
                      <a:r>
                        <a:rPr lang="fi-FI" sz="1200" b="1" baseline="0" dirty="0" smtClean="0"/>
                        <a:t> </a:t>
                      </a:r>
                      <a:r>
                        <a:rPr lang="fi-FI" sz="1200" b="1" baseline="0" dirty="0" err="1" smtClean="0"/>
                        <a:t>Bottlenecks</a:t>
                      </a:r>
                      <a:endParaRPr lang="fi-FI" sz="1200" b="1" dirty="0" smtClean="0"/>
                    </a:p>
                    <a:p>
                      <a:pPr marL="177800" indent="-177800">
                        <a:buFont typeface="Arial" pitchFamily="34" charset="0"/>
                        <a:buChar char="•"/>
                      </a:pPr>
                      <a:r>
                        <a:rPr lang="en-US" sz="1200" dirty="0" smtClean="0"/>
                        <a:t>Automated notifications</a:t>
                      </a:r>
                    </a:p>
                    <a:p>
                      <a:pPr marL="177800" indent="-177800">
                        <a:buFont typeface="Arial" pitchFamily="34" charset="0"/>
                        <a:buChar char="•"/>
                      </a:pPr>
                      <a:r>
                        <a:rPr lang="en-US" sz="1200" dirty="0" smtClean="0"/>
                        <a:t>Include provisioning as part of deployment</a:t>
                      </a:r>
                    </a:p>
                    <a:p>
                      <a:pPr marL="177800" indent="-177800">
                        <a:buFont typeface="Arial" pitchFamily="34" charset="0"/>
                        <a:buChar char="•"/>
                      </a:pPr>
                      <a:r>
                        <a:rPr lang="en-US" sz="1200" dirty="0" smtClean="0"/>
                        <a:t>Add</a:t>
                      </a:r>
                      <a:r>
                        <a:rPr lang="en-US" sz="1200" baseline="0" dirty="0" smtClean="0"/>
                        <a:t> </a:t>
                      </a:r>
                      <a:r>
                        <a:rPr lang="en-US" sz="1200" dirty="0" smtClean="0"/>
                        <a:t>automated testing to deployment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Reducing</a:t>
                      </a:r>
                      <a:r>
                        <a:rPr lang="fi-FI" sz="1200" b="1" dirty="0" smtClean="0"/>
                        <a:t> </a:t>
                      </a:r>
                      <a:r>
                        <a:rPr lang="fi-FI" sz="1200" b="1" dirty="0" err="1" smtClean="0"/>
                        <a:t>Root</a:t>
                      </a:r>
                      <a:r>
                        <a:rPr lang="fi-FI" sz="1200" b="1" dirty="0" smtClean="0"/>
                        <a:t> </a:t>
                      </a:r>
                      <a:r>
                        <a:rPr lang="fi-FI" sz="1200" b="1" dirty="0" err="1" smtClean="0"/>
                        <a:t>Causes</a:t>
                      </a:r>
                      <a:r>
                        <a:rPr lang="fi-FI" sz="1200" b="1" dirty="0" smtClean="0"/>
                        <a:t> of </a:t>
                      </a:r>
                      <a:r>
                        <a:rPr lang="fi-FI" sz="1200" b="1" dirty="0" err="1" smtClean="0"/>
                        <a:t>Unproductive</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Only deploy what has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Leverage production-like environments e.g.</a:t>
                      </a:r>
                      <a:r>
                        <a:rPr lang="en-US" sz="1200" baseline="0" dirty="0" smtClean="0"/>
                        <a:t> in testing</a:t>
                      </a:r>
                      <a:endParaRPr lang="en-US" sz="1200" dirty="0" smtClean="0"/>
                    </a:p>
                    <a:p>
                      <a:pPr marL="177800" indent="-177800">
                        <a:buFont typeface="Arial" pitchFamily="34" charset="0"/>
                        <a:buChar char="•"/>
                      </a:pPr>
                      <a:r>
                        <a:rPr lang="en-US" sz="1200" dirty="0" smtClean="0"/>
                        <a:t>Get the most out of virtualization &amp; cloud </a:t>
                      </a:r>
                    </a:p>
                    <a:p>
                      <a:pPr marL="177800" indent="-177800">
                        <a:buFont typeface="Arial" pitchFamily="34" charset="0"/>
                        <a:buChar char="•"/>
                      </a:pPr>
                      <a:r>
                        <a:rPr lang="en-US" sz="1200" dirty="0" smtClean="0"/>
                        <a:t>Manage infrastructure &amp; applications together</a:t>
                      </a:r>
                    </a:p>
                    <a:p>
                      <a:pPr marL="177800" indent="-177800">
                        <a:buFont typeface="Arial" pitchFamily="34" charset="0"/>
                        <a:buChar cha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Raising</a:t>
                      </a:r>
                      <a:r>
                        <a:rPr lang="fi-FI" sz="1200" b="1" dirty="0" smtClean="0"/>
                        <a:t> </a:t>
                      </a:r>
                      <a:r>
                        <a:rPr lang="fi-FI" sz="1200" b="1" dirty="0" err="1" smtClean="0"/>
                        <a:t>Visibility</a:t>
                      </a:r>
                      <a:r>
                        <a:rPr lang="fi-FI" sz="1200" b="1" dirty="0" smtClean="0"/>
                        <a:t> </a:t>
                      </a:r>
                      <a:r>
                        <a:rPr lang="fi-FI" sz="1200" b="1" dirty="0" err="1" smtClean="0"/>
                        <a:t>by</a:t>
                      </a:r>
                      <a:r>
                        <a:rPr lang="fi-FI" sz="1200" b="1" dirty="0" smtClean="0"/>
                        <a:t> </a:t>
                      </a:r>
                      <a:r>
                        <a:rPr lang="fi-FI" sz="1200" b="1" dirty="0" err="1" smtClean="0"/>
                        <a:t>Removing</a:t>
                      </a:r>
                      <a:r>
                        <a:rPr lang="fi-FI" sz="1200" b="1" dirty="0" smtClean="0"/>
                        <a:t> the </a:t>
                      </a:r>
                      <a:r>
                        <a:rPr lang="fi-FI" sz="1200" b="1" dirty="0" err="1" smtClean="0"/>
                        <a:t>Silos</a:t>
                      </a:r>
                      <a:r>
                        <a:rPr lang="fi-FI" sz="1200" b="1" dirty="0" smtClean="0"/>
                        <a:t> and </a:t>
                      </a:r>
                      <a:r>
                        <a:rPr lang="fi-FI" sz="1200" b="1" dirty="0" err="1" smtClean="0"/>
                        <a:t>Setting</a:t>
                      </a:r>
                      <a:r>
                        <a:rPr lang="fi-FI" sz="1200" b="1" dirty="0" smtClean="0"/>
                        <a:t> </a:t>
                      </a:r>
                      <a:r>
                        <a:rPr lang="fi-FI" sz="1200" b="1" dirty="0" err="1" smtClean="0"/>
                        <a:t>Up</a:t>
                      </a:r>
                      <a:r>
                        <a:rPr lang="fi-FI" sz="1200" b="1" dirty="0" smtClean="0"/>
                        <a:t> One Team</a:t>
                      </a:r>
                    </a:p>
                    <a:p>
                      <a:pPr marL="177800" indent="-177800">
                        <a:buFont typeface="Arial" pitchFamily="34" charset="0"/>
                        <a:buChar char="•"/>
                      </a:pPr>
                      <a:r>
                        <a:rPr lang="en-US" sz="1200" dirty="0" smtClean="0"/>
                        <a:t>Known status of resources at-a-glance</a:t>
                      </a:r>
                    </a:p>
                    <a:p>
                      <a:pPr marL="177800" indent="-177800">
                        <a:buFont typeface="Arial" pitchFamily="34" charset="0"/>
                        <a:buChar char="•"/>
                      </a:pPr>
                      <a:r>
                        <a:rPr lang="en-US" sz="1200" dirty="0" smtClean="0"/>
                        <a:t>Immediate view of deployment compliance</a:t>
                      </a:r>
                    </a:p>
                    <a:p>
                      <a:pPr marL="177800" indent="-177800">
                        <a:buFont typeface="Arial" pitchFamily="34" charset="0"/>
                        <a:buChar char="•"/>
                      </a:pPr>
                      <a:r>
                        <a:rPr lang="en-US" sz="1200" dirty="0" smtClean="0"/>
                        <a:t>Status, feedback &amp; understanding of all parts of deployment as it occurs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Isosceles Triangle 7"/>
          <p:cNvSpPr/>
          <p:nvPr/>
        </p:nvSpPr>
        <p:spPr>
          <a:xfrm rot="16200000" flipH="1" flipV="1">
            <a:off x="324760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Rectangle 9"/>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sz="2800" dirty="0" smtClean="0"/>
              <a:t>The </a:t>
            </a:r>
            <a:r>
              <a:rPr lang="fi-FI" sz="2800" dirty="0" err="1" smtClean="0"/>
              <a:t>savings</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achieved</a:t>
            </a:r>
            <a:r>
              <a:rPr lang="fi-FI" sz="2800" dirty="0" smtClean="0"/>
              <a:t>: Capgemini </a:t>
            </a:r>
            <a:r>
              <a:rPr lang="fi-FI" sz="2800" dirty="0" err="1" smtClean="0"/>
              <a:t>has</a:t>
            </a:r>
            <a:r>
              <a:rPr lang="fi-FI" sz="2800" dirty="0" smtClean="0"/>
              <a:t> </a:t>
            </a:r>
            <a:r>
              <a:rPr lang="fi-FI" sz="2800" dirty="0" err="1" smtClean="0"/>
              <a:t>implemented</a:t>
            </a:r>
            <a:r>
              <a:rPr lang="fi-FI" sz="2800" dirty="0" smtClean="0"/>
              <a:t> </a:t>
            </a:r>
            <a:r>
              <a:rPr lang="fi-FI" sz="2800" dirty="0" err="1" smtClean="0"/>
              <a:t>DevOps</a:t>
            </a:r>
            <a:r>
              <a:rPr lang="fi-FI" sz="2800" dirty="0" smtClean="0"/>
              <a:t> into an </a:t>
            </a:r>
            <a:r>
              <a:rPr lang="fi-FI" sz="2800" dirty="0" err="1" smtClean="0"/>
              <a:t>application</a:t>
            </a:r>
            <a:r>
              <a:rPr lang="fi-FI" sz="2800" dirty="0" smtClean="0"/>
              <a:t> </a:t>
            </a:r>
            <a:r>
              <a:rPr lang="fi-FI" sz="2800" dirty="0" err="1" smtClean="0"/>
              <a:t>landscape</a:t>
            </a:r>
            <a:r>
              <a:rPr lang="fi-FI" sz="2800" dirty="0" smtClean="0"/>
              <a:t> of 50 </a:t>
            </a:r>
            <a:r>
              <a:rPr lang="fi-FI" sz="2800" dirty="0" err="1" smtClean="0"/>
              <a:t>applications</a:t>
            </a:r>
            <a:r>
              <a:rPr lang="fi-FI" sz="2800" dirty="0" smtClean="0"/>
              <a:t> </a:t>
            </a:r>
            <a:endParaRPr lang="fi-FI" sz="2800" dirty="0"/>
          </a:p>
        </p:txBody>
      </p:sp>
      <p:graphicFrame>
        <p:nvGraphicFramePr>
          <p:cNvPr id="13" name="Content Placeholder 12"/>
          <p:cNvGraphicFramePr>
            <a:graphicFrameLocks noGrp="1"/>
          </p:cNvGraphicFramePr>
          <p:nvPr>
            <p:ph sz="half" idx="2"/>
          </p:nvPr>
        </p:nvGraphicFramePr>
        <p:xfrm>
          <a:off x="685800" y="1557450"/>
          <a:ext cx="4138180" cy="1871550"/>
        </p:xfrm>
        <a:graphic>
          <a:graphicData uri="http://schemas.openxmlformats.org/drawingml/2006/table">
            <a:tbl>
              <a:tblPr firstRow="1" bandRow="1">
                <a:tableStyleId>{5C22544A-7EE6-4342-B048-85BDC9FD1C3A}</a:tableStyleId>
              </a:tblPr>
              <a:tblGrid>
                <a:gridCol w="4138180"/>
              </a:tblGrid>
              <a:tr h="311925">
                <a:tc>
                  <a:txBody>
                    <a:bodyPr/>
                    <a:lstStyle/>
                    <a:p>
                      <a:r>
                        <a:rPr lang="fi-FI" sz="1200" dirty="0" err="1" smtClean="0"/>
                        <a:t>Before</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r>
                        <a:rPr lang="en-US" sz="1200" b="0" dirty="0" smtClean="0"/>
                        <a:t>Deployment of solution: </a:t>
                      </a:r>
                      <a:r>
                        <a:rPr lang="en-US" sz="1200" b="1" dirty="0" smtClean="0"/>
                        <a:t>6h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en-US" sz="1200" b="0" dirty="0" smtClean="0"/>
                        <a:t>Creating a new environment</a:t>
                      </a:r>
                      <a:r>
                        <a:rPr lang="en-US" sz="1200" b="0" baseline="0" dirty="0" smtClean="0"/>
                        <a:t> </a:t>
                      </a:r>
                      <a:r>
                        <a:rPr lang="en-US" sz="1200" b="0" dirty="0" smtClean="0"/>
                        <a:t>(e.g. for testing): </a:t>
                      </a:r>
                      <a:r>
                        <a:rPr lang="en-US" sz="1200" b="1" dirty="0" smtClean="0"/>
                        <a:t>4 weeks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en-US" sz="1200" b="0" dirty="0" smtClean="0"/>
                        <a:t>Application availability: </a:t>
                      </a:r>
                      <a:r>
                        <a:rPr lang="en-US" sz="1200" b="1" dirty="0" smtClean="0"/>
                        <a:t>&lt; 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en-US" sz="1200" b="0" dirty="0" smtClean="0"/>
                        <a:t>Knowledge restricted to one</a:t>
                      </a:r>
                      <a:r>
                        <a:rPr lang="en-US" sz="1200" b="0" baseline="0" dirty="0" smtClean="0"/>
                        <a:t> </a:t>
                      </a:r>
                      <a:r>
                        <a:rPr lang="en-US" sz="1200" b="0" dirty="0" smtClean="0"/>
                        <a:t>critical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Tx/>
                        <a:buNone/>
                        <a:tabLst/>
                        <a:defRPr/>
                      </a:pPr>
                      <a:r>
                        <a:rPr lang="en-US" sz="1200" b="0" kern="1200" dirty="0" smtClean="0">
                          <a:solidFill>
                            <a:schemeClr val="dk1"/>
                          </a:solidFill>
                          <a:latin typeface="+mn-lt"/>
                          <a:ea typeface="+mn-ea"/>
                          <a:cs typeface="+mn-cs"/>
                        </a:rPr>
                        <a:t>Static documentation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graphicFrame>
        <p:nvGraphicFramePr>
          <p:cNvPr id="14" name="Content Placeholder 13"/>
          <p:cNvGraphicFramePr>
            <a:graphicFrameLocks noGrp="1"/>
          </p:cNvGraphicFramePr>
          <p:nvPr>
            <p:ph sz="quarter" idx="4"/>
          </p:nvPr>
        </p:nvGraphicFramePr>
        <p:xfrm>
          <a:off x="5479802" y="1557450"/>
          <a:ext cx="4139595" cy="1871550"/>
        </p:xfrm>
        <a:graphic>
          <a:graphicData uri="http://schemas.openxmlformats.org/drawingml/2006/table">
            <a:tbl>
              <a:tblPr firstRow="1" bandRow="1">
                <a:tableStyleId>{5C22544A-7EE6-4342-B048-85BDC9FD1C3A}</a:tableStyleId>
              </a:tblPr>
              <a:tblGrid>
                <a:gridCol w="4139595"/>
              </a:tblGrid>
              <a:tr h="311925">
                <a:tc>
                  <a:txBody>
                    <a:bodyPr/>
                    <a:lstStyle/>
                    <a:p>
                      <a:r>
                        <a:rPr lang="fi-FI" sz="1200" dirty="0" err="1" smtClean="0"/>
                        <a:t>After</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r>
                        <a:rPr lang="fi-FI" sz="1200" kern="1200" baseline="0" dirty="0" err="1" smtClean="0">
                          <a:solidFill>
                            <a:schemeClr val="dk1"/>
                          </a:solidFill>
                          <a:latin typeface="+mn-lt"/>
                          <a:ea typeface="+mn-ea"/>
                          <a:cs typeface="+mn-cs"/>
                        </a:rPr>
                        <a:t>Deployment</a:t>
                      </a:r>
                      <a:r>
                        <a:rPr lang="fi-FI" sz="1200" kern="1200" baseline="0" dirty="0" smtClean="0">
                          <a:solidFill>
                            <a:schemeClr val="dk1"/>
                          </a:solidFill>
                          <a:latin typeface="+mn-lt"/>
                          <a:ea typeface="+mn-ea"/>
                          <a:cs typeface="+mn-cs"/>
                        </a:rPr>
                        <a:t> of </a:t>
                      </a:r>
                      <a:r>
                        <a:rPr lang="fi-FI" sz="1200" kern="1200" baseline="0" dirty="0" err="1" smtClean="0">
                          <a:solidFill>
                            <a:schemeClr val="dk1"/>
                          </a:solidFill>
                          <a:latin typeface="+mn-lt"/>
                          <a:ea typeface="+mn-ea"/>
                          <a:cs typeface="+mn-cs"/>
                        </a:rPr>
                        <a:t>solution</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2h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fi-FI" sz="1200" kern="1200" baseline="0" dirty="0" err="1" smtClean="0">
                          <a:solidFill>
                            <a:schemeClr val="dk1"/>
                          </a:solidFill>
                          <a:latin typeface="+mn-lt"/>
                          <a:ea typeface="+mn-ea"/>
                          <a:cs typeface="+mn-cs"/>
                        </a:rPr>
                        <a:t>Creating</a:t>
                      </a:r>
                      <a:r>
                        <a:rPr lang="fi-FI" sz="1200" kern="1200" baseline="0" dirty="0" smtClean="0">
                          <a:solidFill>
                            <a:schemeClr val="dk1"/>
                          </a:solidFill>
                          <a:latin typeface="+mn-lt"/>
                          <a:ea typeface="+mn-ea"/>
                          <a:cs typeface="+mn-cs"/>
                        </a:rPr>
                        <a:t> a new </a:t>
                      </a:r>
                      <a:r>
                        <a:rPr lang="fi-FI" sz="1200" kern="1200" baseline="0" dirty="0" err="1" smtClean="0">
                          <a:solidFill>
                            <a:schemeClr val="dk1"/>
                          </a:solidFill>
                          <a:latin typeface="+mn-lt"/>
                          <a:ea typeface="+mn-ea"/>
                          <a:cs typeface="+mn-cs"/>
                        </a:rPr>
                        <a:t>environment</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6 </a:t>
                      </a:r>
                      <a:r>
                        <a:rPr lang="fi-FI" sz="1200" b="1" kern="1200" baseline="0" dirty="0" err="1" smtClean="0">
                          <a:solidFill>
                            <a:schemeClr val="dk1"/>
                          </a:solidFill>
                          <a:latin typeface="+mn-lt"/>
                          <a:ea typeface="+mn-ea"/>
                          <a:cs typeface="+mn-cs"/>
                        </a:rPr>
                        <a:t>hours</a:t>
                      </a:r>
                      <a:endParaRPr lang="fi-FI" sz="1200" b="1"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en-US" sz="1200" b="0" dirty="0" smtClean="0"/>
                        <a:t>Application availability:</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&gt;99,6%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fi-FI" sz="1200" kern="1200" baseline="0" dirty="0" smtClean="0">
                          <a:solidFill>
                            <a:schemeClr val="dk1"/>
                          </a:solidFill>
                          <a:latin typeface="+mn-lt"/>
                          <a:ea typeface="+mn-ea"/>
                          <a:cs typeface="+mn-cs"/>
                        </a:rPr>
                        <a:t>Knowledge </a:t>
                      </a:r>
                      <a:r>
                        <a:rPr lang="fi-FI" sz="1200" kern="1200" baseline="0" dirty="0" err="1" smtClean="0">
                          <a:solidFill>
                            <a:schemeClr val="dk1"/>
                          </a:solidFill>
                          <a:latin typeface="+mn-lt"/>
                          <a:ea typeface="+mn-ea"/>
                          <a:cs typeface="+mn-cs"/>
                        </a:rPr>
                        <a:t>spread</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among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team</a:t>
                      </a:r>
                      <a:endParaRPr lang="fi-FI" sz="1200"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fi-FI" sz="1200" kern="1200" baseline="0" dirty="0" err="1" smtClean="0">
                          <a:solidFill>
                            <a:schemeClr val="dk1"/>
                          </a:solidFill>
                          <a:latin typeface="+mn-lt"/>
                          <a:ea typeface="+mn-ea"/>
                          <a:cs typeface="+mn-cs"/>
                        </a:rPr>
                        <a:t>Dynamic</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everything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including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documentation</a:t>
                      </a:r>
                      <a:r>
                        <a:rPr lang="fi-FI" sz="1200" kern="1200" baseline="0" dirty="0" smtClean="0">
                          <a:solidFill>
                            <a:schemeClr val="dk1"/>
                          </a:solidFill>
                          <a:latin typeface="+mn-lt"/>
                          <a:ea typeface="+mn-ea"/>
                          <a:cs typeface="+mn-cs"/>
                        </a:rPr>
                        <a:t> “as </a:t>
                      </a:r>
                      <a:r>
                        <a:rPr lang="fi-FI" sz="1200" kern="1200" baseline="0" dirty="0" err="1" smtClean="0">
                          <a:solidFill>
                            <a:schemeClr val="dk1"/>
                          </a:solidFill>
                          <a:latin typeface="+mn-lt"/>
                          <a:ea typeface="+mn-ea"/>
                          <a:cs typeface="+mn-cs"/>
                        </a:rPr>
                        <a:t>code</a:t>
                      </a:r>
                      <a:r>
                        <a:rPr lang="fi-FI" sz="1200" kern="1200" baseline="0" dirty="0" smtClean="0">
                          <a:solidFill>
                            <a:schemeClr val="dk1"/>
                          </a:solidFill>
                          <a:latin typeface="+mn-lt"/>
                          <a:ea typeface="+mn-ea"/>
                          <a:cs typeface="+mn-cs"/>
                        </a:rPr>
                        <a: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graphicFrame>
        <p:nvGraphicFramePr>
          <p:cNvPr id="7" name="Content Placeholder 12"/>
          <p:cNvGraphicFramePr>
            <a:graphicFrameLocks noGrp="1"/>
          </p:cNvGraphicFramePr>
          <p:nvPr>
            <p:ph sz="half" idx="2"/>
          </p:nvPr>
        </p:nvGraphicFramePr>
        <p:xfrm>
          <a:off x="685800" y="3562350"/>
          <a:ext cx="4138180" cy="2526030"/>
        </p:xfrm>
        <a:graphic>
          <a:graphicData uri="http://schemas.openxmlformats.org/drawingml/2006/table">
            <a:tbl>
              <a:tblPr firstRow="1" bandRow="1">
                <a:tableStyleId>{5C22544A-7EE6-4342-B048-85BDC9FD1C3A}</a:tableStyleId>
              </a:tblPr>
              <a:tblGrid>
                <a:gridCol w="4138180"/>
              </a:tblGrid>
              <a:tr h="326325">
                <a:tc>
                  <a:txBody>
                    <a:bodyPr/>
                    <a:lstStyle/>
                    <a:p>
                      <a:pPr>
                        <a:buFont typeface="Arial" pitchFamily="34" charset="0"/>
                        <a:buNone/>
                      </a:pPr>
                      <a:r>
                        <a:rPr lang="fi-FI" sz="1200" b="1" dirty="0" err="1" smtClean="0"/>
                        <a:t>January</a:t>
                      </a:r>
                      <a:r>
                        <a:rPr lang="fi-FI" sz="1200" b="1" dirty="0" smtClean="0"/>
                        <a:t> 2014</a:t>
                      </a:r>
                      <a:endParaRPr lang="fi-FI"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pPr>
                        <a:buFont typeface="Arial" pitchFamily="34" charset="0"/>
                        <a:buNone/>
                      </a:pPr>
                      <a:r>
                        <a:rPr lang="en-US" sz="1200" b="0" dirty="0" smtClean="0"/>
                        <a:t>20 FTE in Operations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44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Deployments in production</a:t>
                      </a:r>
                    </a:p>
                    <a:p>
                      <a:pPr>
                        <a:buFont typeface="Arial" pitchFamily="34" charset="0"/>
                        <a:buNone/>
                      </a:pPr>
                      <a:r>
                        <a:rPr lang="en-US" sz="1200" b="0" dirty="0" smtClean="0"/>
                        <a:t>• 38 manual applications</a:t>
                      </a:r>
                    </a:p>
                    <a:p>
                      <a:pPr>
                        <a:buFont typeface="Arial" pitchFamily="34" charset="0"/>
                        <a:buNone/>
                      </a:pPr>
                      <a:r>
                        <a:rPr lang="en-US" sz="1200" b="0" dirty="0" smtClean="0"/>
                        <a:t>• 6 automated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13 FTE in Infrastructure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15+ manual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0 automated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Content Placeholder 13"/>
          <p:cNvGraphicFramePr>
            <a:graphicFrameLocks noGrp="1"/>
          </p:cNvGraphicFramePr>
          <p:nvPr>
            <p:ph sz="quarter" idx="4"/>
          </p:nvPr>
        </p:nvGraphicFramePr>
        <p:xfrm>
          <a:off x="5479802" y="3576750"/>
          <a:ext cx="4139595" cy="2511630"/>
        </p:xfrm>
        <a:graphic>
          <a:graphicData uri="http://schemas.openxmlformats.org/drawingml/2006/table">
            <a:tbl>
              <a:tblPr firstRow="1" bandRow="1">
                <a:tableStyleId>{5C22544A-7EE6-4342-B048-85BDC9FD1C3A}</a:tableStyleId>
              </a:tblPr>
              <a:tblGrid>
                <a:gridCol w="4139595"/>
              </a:tblGrid>
              <a:tr h="311925">
                <a:tc>
                  <a:txBody>
                    <a:bodyPr/>
                    <a:lstStyle/>
                    <a:p>
                      <a:r>
                        <a:rPr lang="fi-FI" sz="1200" dirty="0" err="1" smtClean="0"/>
                        <a:t>December</a:t>
                      </a:r>
                      <a:r>
                        <a:rPr lang="fi-FI" sz="1200" dirty="0" smtClean="0"/>
                        <a:t> 2014</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pPr>
                        <a:buFont typeface="Arial" pitchFamily="34" charset="0"/>
                        <a:buNone/>
                      </a:pPr>
                      <a:r>
                        <a:rPr lang="en-US" sz="1200" b="0" dirty="0" smtClean="0"/>
                        <a:t>16 FTE in Operations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50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Deployments in production</a:t>
                      </a:r>
                    </a:p>
                    <a:p>
                      <a:pPr>
                        <a:buFont typeface="Arial" pitchFamily="34" charset="0"/>
                        <a:buNone/>
                      </a:pPr>
                      <a:r>
                        <a:rPr lang="en-US" sz="1200" b="0" dirty="0" smtClean="0"/>
                        <a:t>• 27 manual applications</a:t>
                      </a:r>
                    </a:p>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 23 automated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10 FTE in Infrastructure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8+ manual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7 automated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rot="16200000">
            <a:off x="-346349" y="2484526"/>
            <a:ext cx="1548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Situation</a:t>
            </a:r>
            <a:endParaRPr lang="fi-FI" sz="1200" b="1" dirty="0" smtClean="0">
              <a:solidFill>
                <a:schemeClr val="bg1"/>
              </a:solidFill>
            </a:endParaRPr>
          </a:p>
        </p:txBody>
      </p:sp>
      <p:sp>
        <p:nvSpPr>
          <p:cNvPr id="10" name="Rectangle 9"/>
          <p:cNvSpPr/>
          <p:nvPr/>
        </p:nvSpPr>
        <p:spPr>
          <a:xfrm rot="16200000">
            <a:off x="-672561" y="4801463"/>
            <a:ext cx="2181374"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Results</a:t>
            </a:r>
            <a:endParaRPr lang="fi-FI" sz="1200" b="1" dirty="0" smtClean="0">
              <a:solidFill>
                <a:schemeClr val="bg1"/>
              </a:solidFill>
            </a:endParaRPr>
          </a:p>
        </p:txBody>
      </p:sp>
      <p:sp>
        <p:nvSpPr>
          <p:cNvPr id="11" name="Oval 10"/>
          <p:cNvSpPr/>
          <p:nvPr/>
        </p:nvSpPr>
        <p:spPr>
          <a:xfrm>
            <a:off x="7791450" y="3890776"/>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-20% in AO</a:t>
            </a:r>
          </a:p>
          <a:p>
            <a:pPr algn="ctr"/>
            <a:r>
              <a:rPr lang="fi-FI" sz="800" dirty="0" err="1" smtClean="0">
                <a:solidFill>
                  <a:schemeClr val="tx2">
                    <a:lumMod val="50000"/>
                  </a:schemeClr>
                </a:solidFill>
              </a:rPr>
              <a:t>labor</a:t>
            </a:r>
            <a:r>
              <a:rPr lang="fi-FI" sz="800" dirty="0" smtClean="0">
                <a:solidFill>
                  <a:schemeClr val="tx2">
                    <a:lumMod val="50000"/>
                  </a:schemeClr>
                </a:solidFill>
              </a:rPr>
              <a:t> </a:t>
            </a:r>
            <a:r>
              <a:rPr lang="fi-FI" sz="800" dirty="0" err="1" smtClean="0">
                <a:solidFill>
                  <a:schemeClr val="tx2">
                    <a:lumMod val="50000"/>
                  </a:schemeClr>
                </a:solidFill>
              </a:rPr>
              <a:t>cost</a:t>
            </a:r>
            <a:endParaRPr lang="fi-FI" sz="800" dirty="0" smtClean="0">
              <a:solidFill>
                <a:schemeClr val="tx2">
                  <a:lumMod val="50000"/>
                </a:schemeClr>
              </a:solidFill>
            </a:endParaRPr>
          </a:p>
        </p:txBody>
      </p:sp>
      <p:sp>
        <p:nvSpPr>
          <p:cNvPr id="12" name="Oval 11"/>
          <p:cNvSpPr/>
          <p:nvPr/>
        </p:nvSpPr>
        <p:spPr>
          <a:xfrm>
            <a:off x="7791450" y="4200525"/>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+14% </a:t>
            </a:r>
            <a:r>
              <a:rPr lang="fi-FI" sz="800" dirty="0" err="1" smtClean="0">
                <a:solidFill>
                  <a:schemeClr val="tx2">
                    <a:lumMod val="50000"/>
                  </a:schemeClr>
                </a:solidFill>
              </a:rPr>
              <a:t>more</a:t>
            </a:r>
            <a:r>
              <a:rPr lang="fi-FI" sz="800" dirty="0" smtClean="0">
                <a:solidFill>
                  <a:schemeClr val="tx2">
                    <a:lumMod val="50000"/>
                  </a:schemeClr>
                </a:solidFill>
              </a:rPr>
              <a:t> </a:t>
            </a:r>
            <a:r>
              <a:rPr lang="fi-FI" sz="800" dirty="0" err="1" smtClean="0">
                <a:solidFill>
                  <a:schemeClr val="tx2">
                    <a:lumMod val="50000"/>
                  </a:schemeClr>
                </a:solidFill>
              </a:rPr>
              <a:t>applications</a:t>
            </a:r>
            <a:endParaRPr lang="fi-FI" sz="800" dirty="0" smtClean="0">
              <a:solidFill>
                <a:schemeClr val="tx2">
                  <a:lumMod val="50000"/>
                </a:schemeClr>
              </a:solidFill>
            </a:endParaRPr>
          </a:p>
        </p:txBody>
      </p:sp>
      <p:sp>
        <p:nvSpPr>
          <p:cNvPr id="15" name="Oval 14"/>
          <p:cNvSpPr/>
          <p:nvPr/>
        </p:nvSpPr>
        <p:spPr>
          <a:xfrm>
            <a:off x="7781925" y="4581524"/>
            <a:ext cx="1190625" cy="466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46% of </a:t>
            </a:r>
            <a:r>
              <a:rPr lang="fi-FI" sz="800" dirty="0" err="1" smtClean="0">
                <a:solidFill>
                  <a:schemeClr val="tx2">
                    <a:lumMod val="50000"/>
                  </a:schemeClr>
                </a:solidFill>
              </a:rPr>
              <a:t>deployments</a:t>
            </a:r>
            <a:r>
              <a:rPr lang="fi-FI" sz="800" dirty="0" smtClean="0">
                <a:solidFill>
                  <a:schemeClr val="tx2">
                    <a:lumMod val="50000"/>
                  </a:schemeClr>
                </a:solidFill>
              </a:rPr>
              <a:t> </a:t>
            </a:r>
            <a:r>
              <a:rPr lang="fi-FI" sz="800" dirty="0" err="1" smtClean="0">
                <a:solidFill>
                  <a:schemeClr val="tx2">
                    <a:lumMod val="50000"/>
                  </a:schemeClr>
                </a:solidFill>
              </a:rPr>
              <a:t>automated</a:t>
            </a:r>
            <a:endParaRPr lang="fi-FI" sz="800" dirty="0" smtClean="0">
              <a:solidFill>
                <a:schemeClr val="tx2">
                  <a:lumMod val="50000"/>
                </a:schemeClr>
              </a:solidFill>
            </a:endParaRPr>
          </a:p>
        </p:txBody>
      </p:sp>
      <p:sp>
        <p:nvSpPr>
          <p:cNvPr id="16" name="Oval 15"/>
          <p:cNvSpPr/>
          <p:nvPr/>
        </p:nvSpPr>
        <p:spPr>
          <a:xfrm>
            <a:off x="7791450" y="5157601"/>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-13% in </a:t>
            </a:r>
            <a:r>
              <a:rPr lang="fi-FI" sz="800" dirty="0" err="1" smtClean="0">
                <a:solidFill>
                  <a:schemeClr val="tx2">
                    <a:lumMod val="50000"/>
                  </a:schemeClr>
                </a:solidFill>
              </a:rPr>
              <a:t>infra</a:t>
            </a:r>
            <a:endParaRPr lang="fi-FI" sz="800" dirty="0" smtClean="0">
              <a:solidFill>
                <a:schemeClr val="tx2">
                  <a:lumMod val="50000"/>
                </a:schemeClr>
              </a:solidFill>
            </a:endParaRPr>
          </a:p>
          <a:p>
            <a:pPr algn="ctr"/>
            <a:r>
              <a:rPr lang="fi-FI" sz="800" dirty="0" err="1" smtClean="0">
                <a:solidFill>
                  <a:schemeClr val="tx2">
                    <a:lumMod val="50000"/>
                  </a:schemeClr>
                </a:solidFill>
              </a:rPr>
              <a:t>labor</a:t>
            </a:r>
            <a:r>
              <a:rPr lang="fi-FI" sz="800" dirty="0" smtClean="0">
                <a:solidFill>
                  <a:schemeClr val="tx2">
                    <a:lumMod val="50000"/>
                  </a:schemeClr>
                </a:solidFill>
              </a:rPr>
              <a:t> </a:t>
            </a:r>
            <a:r>
              <a:rPr lang="fi-FI" sz="800" dirty="0" err="1" smtClean="0">
                <a:solidFill>
                  <a:schemeClr val="tx2">
                    <a:lumMod val="50000"/>
                  </a:schemeClr>
                </a:solidFill>
              </a:rPr>
              <a:t>cost</a:t>
            </a:r>
            <a:endParaRPr lang="fi-FI" sz="800" dirty="0" smtClean="0">
              <a:solidFill>
                <a:schemeClr val="tx2">
                  <a:lumMod val="50000"/>
                </a:schemeClr>
              </a:solidFill>
            </a:endParaRPr>
          </a:p>
        </p:txBody>
      </p:sp>
      <p:sp>
        <p:nvSpPr>
          <p:cNvPr id="18" name="Oval 17"/>
          <p:cNvSpPr/>
          <p:nvPr/>
        </p:nvSpPr>
        <p:spPr>
          <a:xfrm>
            <a:off x="7800975" y="5553074"/>
            <a:ext cx="1190625" cy="466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46% of </a:t>
            </a:r>
          </a:p>
          <a:p>
            <a:pPr algn="ctr"/>
            <a:r>
              <a:rPr lang="fi-FI" sz="800" dirty="0" err="1" smtClean="0">
                <a:solidFill>
                  <a:schemeClr val="tx2">
                    <a:lumMod val="50000"/>
                  </a:schemeClr>
                </a:solidFill>
              </a:rPr>
              <a:t>processes</a:t>
            </a:r>
            <a:r>
              <a:rPr lang="fi-FI" sz="800" dirty="0" smtClean="0">
                <a:solidFill>
                  <a:schemeClr val="tx2">
                    <a:lumMod val="50000"/>
                  </a:schemeClr>
                </a:solidFill>
              </a:rPr>
              <a:t> </a:t>
            </a:r>
            <a:r>
              <a:rPr lang="fi-FI" sz="800" dirty="0" err="1" smtClean="0">
                <a:solidFill>
                  <a:schemeClr val="tx2">
                    <a:lumMod val="50000"/>
                  </a:schemeClr>
                </a:solidFill>
              </a:rPr>
              <a:t>automated</a:t>
            </a:r>
            <a:endParaRPr lang="fi-FI" sz="800" dirty="0" smtClean="0">
              <a:solidFill>
                <a:schemeClr val="tx2">
                  <a:lumMod val="50000"/>
                </a:schemeClr>
              </a:solidFill>
            </a:endParaRPr>
          </a:p>
        </p:txBody>
      </p:sp>
      <p:sp>
        <p:nvSpPr>
          <p:cNvPr id="19" name="TextBox 18"/>
          <p:cNvSpPr txBox="1"/>
          <p:nvPr/>
        </p:nvSpPr>
        <p:spPr>
          <a:xfrm>
            <a:off x="0" y="6115050"/>
            <a:ext cx="2291012" cy="246221"/>
          </a:xfrm>
          <a:prstGeom prst="rect">
            <a:avLst/>
          </a:prstGeom>
          <a:noFill/>
        </p:spPr>
        <p:txBody>
          <a:bodyPr wrap="none" rtlCol="0">
            <a:spAutoFit/>
          </a:bodyPr>
          <a:lstStyle/>
          <a:p>
            <a:r>
              <a:rPr lang="fi-FI" sz="1000" dirty="0" err="1" smtClean="0">
                <a:solidFill>
                  <a:schemeClr val="tx2">
                    <a:lumMod val="50000"/>
                  </a:schemeClr>
                </a:solidFill>
              </a:rPr>
              <a:t>Source</a:t>
            </a:r>
            <a:r>
              <a:rPr lang="fi-FI" sz="1000" dirty="0" smtClean="0">
                <a:solidFill>
                  <a:schemeClr val="tx2">
                    <a:lumMod val="50000"/>
                  </a:schemeClr>
                </a:solidFill>
              </a:rPr>
              <a:t>: Capgemini </a:t>
            </a:r>
            <a:r>
              <a:rPr lang="fi-FI" sz="1000" dirty="0" err="1" smtClean="0">
                <a:solidFill>
                  <a:schemeClr val="tx2">
                    <a:lumMod val="50000"/>
                  </a:schemeClr>
                </a:solidFill>
              </a:rPr>
              <a:t>service</a:t>
            </a:r>
            <a:r>
              <a:rPr lang="fi-FI" sz="1000" dirty="0" smtClean="0">
                <a:solidFill>
                  <a:schemeClr val="tx2">
                    <a:lumMod val="50000"/>
                  </a:schemeClr>
                </a:solidFill>
              </a:rPr>
              <a:t> in Europe</a:t>
            </a:r>
          </a:p>
        </p:txBody>
      </p:sp>
      <p:sp>
        <p:nvSpPr>
          <p:cNvPr id="20" name="Isosceles Triangle 19"/>
          <p:cNvSpPr/>
          <p:nvPr/>
        </p:nvSpPr>
        <p:spPr>
          <a:xfrm rot="16200000" flipH="1" flipV="1">
            <a:off x="349185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7" name="Rectangle 16"/>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Our solution brings several benefits in terms of improved quality…</a:t>
            </a:r>
            <a:endParaRPr lang="en-GB" sz="2800" dirty="0" smtClean="0"/>
          </a:p>
        </p:txBody>
      </p:sp>
      <p:grpSp>
        <p:nvGrpSpPr>
          <p:cNvPr id="2" name="Group 22"/>
          <p:cNvGrpSpPr/>
          <p:nvPr/>
        </p:nvGrpSpPr>
        <p:grpSpPr>
          <a:xfrm>
            <a:off x="428229" y="1458881"/>
            <a:ext cx="3081939" cy="4510576"/>
            <a:chOff x="428229" y="1486463"/>
            <a:chExt cx="3081939" cy="4510576"/>
          </a:xfrm>
        </p:grpSpPr>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3" name="Group 21"/>
            <p:cNvGrpSpPr/>
            <p:nvPr/>
          </p:nvGrpSpPr>
          <p:grpSpPr>
            <a:xfrm>
              <a:off x="818621" y="2297769"/>
              <a:ext cx="2691547" cy="2887964"/>
              <a:chOff x="818621" y="1967350"/>
              <a:chExt cx="2691547" cy="2887964"/>
            </a:xfrm>
          </p:grpSpPr>
          <p:sp>
            <p:nvSpPr>
              <p:cNvPr id="33804"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33805"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11" name="Rectangle 10"/>
          <p:cNvSpPr/>
          <p:nvPr/>
        </p:nvSpPr>
        <p:spPr>
          <a:xfrm>
            <a:off x="4115792" y="1907422"/>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3" name="Rectangle 12"/>
          <p:cNvSpPr/>
          <p:nvPr/>
        </p:nvSpPr>
        <p:spPr>
          <a:xfrm>
            <a:off x="4115793" y="2364624"/>
            <a:ext cx="5146959" cy="315629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Easy and faster access to new features and business functionalities</a:t>
            </a:r>
            <a:r>
              <a:rPr lang="en-US" sz="1400" dirty="0" smtClean="0">
                <a:solidFill>
                  <a:srgbClr val="00264A"/>
                </a:solidFill>
              </a:rPr>
              <a:t>: capability to meet the constantly changing business requirements</a:t>
            </a:r>
          </a:p>
          <a:p>
            <a:pPr marL="192088" lvl="2" indent="-188913">
              <a:spcBef>
                <a:spcPct val="20000"/>
              </a:spcBef>
              <a:buFontTx/>
              <a:buChar char="•"/>
            </a:pPr>
            <a:r>
              <a:rPr lang="en-US" sz="1400" b="1" dirty="0" smtClean="0">
                <a:solidFill>
                  <a:srgbClr val="00264A"/>
                </a:solidFill>
              </a:rPr>
              <a:t>Higher end-to-end availability</a:t>
            </a:r>
            <a:r>
              <a:rPr lang="en-US" sz="1400" dirty="0" smtClean="0">
                <a:solidFill>
                  <a:srgbClr val="00264A"/>
                </a:solidFill>
              </a:rPr>
              <a:t> and successful days at business processes due to:</a:t>
            </a:r>
          </a:p>
          <a:p>
            <a:pPr marL="649261" lvl="3" indent="-188913">
              <a:spcBef>
                <a:spcPct val="20000"/>
              </a:spcBef>
              <a:buFontTx/>
              <a:buChar char="•"/>
            </a:pPr>
            <a:r>
              <a:rPr lang="en-US" sz="1400" dirty="0" smtClean="0">
                <a:solidFill>
                  <a:srgbClr val="00264A"/>
                </a:solidFill>
              </a:rPr>
              <a:t>Less disruptive upgrades </a:t>
            </a:r>
          </a:p>
          <a:p>
            <a:pPr marL="649261" lvl="3" indent="-188913">
              <a:spcBef>
                <a:spcPct val="20000"/>
              </a:spcBef>
              <a:buFontTx/>
              <a:buChar char="•"/>
            </a:pPr>
            <a:r>
              <a:rPr lang="en-US" sz="1400" dirty="0" smtClean="0">
                <a:solidFill>
                  <a:srgbClr val="00264A"/>
                </a:solidFill>
              </a:rPr>
              <a:t>Less hand-</a:t>
            </a:r>
            <a:r>
              <a:rPr lang="en-US" sz="1400" dirty="0" err="1" smtClean="0">
                <a:solidFill>
                  <a:srgbClr val="00264A"/>
                </a:solidFill>
              </a:rPr>
              <a:t>overs</a:t>
            </a:r>
            <a:r>
              <a:rPr lang="en-US" sz="1400" dirty="0" smtClean="0">
                <a:solidFill>
                  <a:srgbClr val="00264A"/>
                </a:solidFill>
              </a:rPr>
              <a:t> within release deployments</a:t>
            </a:r>
          </a:p>
          <a:p>
            <a:pPr marL="649261" lvl="3" indent="-188913">
              <a:spcBef>
                <a:spcPct val="20000"/>
              </a:spcBef>
              <a:buFontTx/>
              <a:buChar char="•"/>
            </a:pPr>
            <a:r>
              <a:rPr lang="en-US" sz="1400" dirty="0" smtClean="0">
                <a:solidFill>
                  <a:srgbClr val="00264A"/>
                </a:solidFill>
              </a:rPr>
              <a:t>Automated provisioning</a:t>
            </a:r>
          </a:p>
          <a:p>
            <a:pPr marL="649261" lvl="3" indent="-188913">
              <a:spcBef>
                <a:spcPct val="20000"/>
              </a:spcBef>
              <a:buFontTx/>
              <a:buChar char="•"/>
            </a:pPr>
            <a:r>
              <a:rPr lang="en-US" sz="1400" dirty="0" smtClean="0">
                <a:solidFill>
                  <a:srgbClr val="00264A"/>
                </a:solidFill>
              </a:rPr>
              <a:t>Automated testing</a:t>
            </a:r>
          </a:p>
          <a:p>
            <a:pPr marL="649261" lvl="3" indent="-188913">
              <a:spcBef>
                <a:spcPct val="20000"/>
              </a:spcBef>
              <a:buFontTx/>
              <a:buChar char="•"/>
            </a:pPr>
            <a:r>
              <a:rPr lang="en-US" sz="1400" dirty="0" smtClean="0">
                <a:solidFill>
                  <a:srgbClr val="00264A"/>
                </a:solidFill>
              </a:rPr>
              <a:t>Automated deployments</a:t>
            </a:r>
          </a:p>
          <a:p>
            <a:pPr marL="192088" lvl="2" indent="-188913">
              <a:spcBef>
                <a:spcPct val="20000"/>
              </a:spcBef>
              <a:buFontTx/>
              <a:buChar char="•"/>
            </a:pPr>
            <a:r>
              <a:rPr lang="en-US" sz="1400" b="1" dirty="0" smtClean="0">
                <a:solidFill>
                  <a:srgbClr val="00264A"/>
                </a:solidFill>
              </a:rPr>
              <a:t>Better change management</a:t>
            </a:r>
            <a:r>
              <a:rPr lang="en-US" sz="1400" dirty="0" smtClean="0">
                <a:solidFill>
                  <a:srgbClr val="00264A"/>
                </a:solidFill>
              </a:rPr>
              <a:t> in the whole environment</a:t>
            </a:r>
          </a:p>
          <a:p>
            <a:pPr marL="192088" lvl="2" indent="-188913">
              <a:spcBef>
                <a:spcPct val="20000"/>
              </a:spcBef>
              <a:buFontTx/>
              <a:buChar char="•"/>
            </a:pPr>
            <a:r>
              <a:rPr lang="en-US" sz="1400" b="1" dirty="0" smtClean="0">
                <a:solidFill>
                  <a:srgbClr val="00264A"/>
                </a:solidFill>
              </a:rPr>
              <a:t>Improved security.</a:t>
            </a:r>
          </a:p>
        </p:txBody>
      </p:sp>
      <p:sp>
        <p:nvSpPr>
          <p:cNvPr id="12" name="Rectangle 11"/>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 increased flexibility and agility throughout the pipeline…</a:t>
            </a:r>
            <a:endParaRPr lang="en-GB" sz="2800" dirty="0" smtClean="0"/>
          </a:p>
        </p:txBody>
      </p:sp>
      <p:grpSp>
        <p:nvGrpSpPr>
          <p:cNvPr id="2" name="Group 22"/>
          <p:cNvGrpSpPr/>
          <p:nvPr/>
        </p:nvGrpSpPr>
        <p:grpSpPr>
          <a:xfrm>
            <a:off x="428229" y="1458882"/>
            <a:ext cx="3081939" cy="4510576"/>
            <a:chOff x="428229" y="1486463"/>
            <a:chExt cx="3081939" cy="4510576"/>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3" name="Group 21"/>
            <p:cNvGrpSpPr/>
            <p:nvPr/>
          </p:nvGrpSpPr>
          <p:grpSpPr>
            <a:xfrm>
              <a:off x="818621" y="2297769"/>
              <a:ext cx="2691547" cy="2887964"/>
              <a:chOff x="818621" y="1967350"/>
              <a:chExt cx="2691547" cy="2887964"/>
            </a:xfrm>
          </p:grpSpPr>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50176"/>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Flexibility and Agility</a:t>
                </a:r>
                <a:endParaRPr lang="en-US" sz="1600" b="1" kern="0" dirty="0" smtClean="0">
                  <a:solidFill>
                    <a:schemeClr val="bg1"/>
                  </a:solidFill>
                  <a:latin typeface="Arial"/>
                  <a:cs typeface="Aria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grpSp>
      </p:grpSp>
      <p:grpSp>
        <p:nvGrpSpPr>
          <p:cNvPr id="4" name="Group 20"/>
          <p:cNvGrpSpPr/>
          <p:nvPr/>
        </p:nvGrpSpPr>
        <p:grpSpPr>
          <a:xfrm>
            <a:off x="4115792" y="1369260"/>
            <a:ext cx="5146960" cy="4689819"/>
            <a:chOff x="4115792" y="1434756"/>
            <a:chExt cx="5146960" cy="4689819"/>
          </a:xfrm>
        </p:grpSpPr>
        <p:sp>
          <p:nvSpPr>
            <p:cNvPr id="15" name="Rectangle 14"/>
            <p:cNvSpPr/>
            <p:nvPr/>
          </p:nvSpPr>
          <p:spPr>
            <a:xfrm>
              <a:off x="4115792" y="1434756"/>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6" name="Rectangle 15"/>
            <p:cNvSpPr/>
            <p:nvPr/>
          </p:nvSpPr>
          <p:spPr>
            <a:xfrm>
              <a:off x="4115793" y="1891957"/>
              <a:ext cx="5146959" cy="423261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Faster time-to-market </a:t>
              </a:r>
              <a:r>
                <a:rPr lang="en-US" sz="1400" dirty="0" smtClean="0">
                  <a:solidFill>
                    <a:srgbClr val="00264A"/>
                  </a:solidFill>
                </a:rPr>
                <a:t>of solutions that meet changing business needs due to:</a:t>
              </a:r>
            </a:p>
            <a:p>
              <a:pPr marL="649261" lvl="3" indent="-188913">
                <a:spcBef>
                  <a:spcPct val="20000"/>
                </a:spcBef>
                <a:buFontTx/>
                <a:buChar char="•"/>
              </a:pPr>
              <a:r>
                <a:rPr lang="en-US" sz="1400" dirty="0" smtClean="0">
                  <a:solidFill>
                    <a:srgbClr val="00264A"/>
                  </a:solidFill>
                </a:rPr>
                <a:t>Built-in flexibility when moving from Waterfall IT to Agile IT </a:t>
              </a:r>
            </a:p>
            <a:p>
              <a:pPr marL="649261" lvl="3" indent="-188913">
                <a:spcBef>
                  <a:spcPct val="20000"/>
                </a:spcBef>
                <a:buFontTx/>
                <a:buChar char="•"/>
              </a:pPr>
              <a:r>
                <a:rPr lang="en-US" sz="1400" dirty="0" smtClean="0">
                  <a:solidFill>
                    <a:srgbClr val="00264A"/>
                  </a:solidFill>
                </a:rPr>
                <a:t>Acceptance of changes in smaller, granular and manageable portions</a:t>
              </a:r>
            </a:p>
            <a:p>
              <a:pPr marL="649261" lvl="3" indent="-188913">
                <a:spcBef>
                  <a:spcPct val="20000"/>
                </a:spcBef>
                <a:buFontTx/>
                <a:buChar char="•"/>
              </a:pPr>
              <a:r>
                <a:rPr lang="en-US" sz="1400" dirty="0" smtClean="0">
                  <a:solidFill>
                    <a:srgbClr val="00264A"/>
                  </a:solidFill>
                </a:rPr>
                <a:t>Shorter development-to-production lifecycle</a:t>
              </a:r>
            </a:p>
            <a:p>
              <a:pPr marL="649261" lvl="3" indent="-188913">
                <a:spcBef>
                  <a:spcPct val="20000"/>
                </a:spcBef>
                <a:buFontTx/>
                <a:buChar char="•"/>
              </a:pPr>
              <a:r>
                <a:rPr lang="en-US" sz="1400" dirty="0" smtClean="0">
                  <a:solidFill>
                    <a:srgbClr val="00264A"/>
                  </a:solidFill>
                </a:rPr>
                <a:t>Increased automation level in </a:t>
              </a:r>
            </a:p>
            <a:p>
              <a:pPr marL="1106435" lvl="4" indent="-188913">
                <a:spcBef>
                  <a:spcPct val="20000"/>
                </a:spcBef>
                <a:buFontTx/>
                <a:buChar char="•"/>
              </a:pPr>
              <a:r>
                <a:rPr lang="en-US" sz="1400" dirty="0" smtClean="0">
                  <a:solidFill>
                    <a:srgbClr val="00264A"/>
                  </a:solidFill>
                </a:rPr>
                <a:t>Continuous integration</a:t>
              </a:r>
            </a:p>
            <a:p>
              <a:pPr marL="1106435" lvl="4" indent="-188913">
                <a:spcBef>
                  <a:spcPct val="20000"/>
                </a:spcBef>
                <a:buFontTx/>
                <a:buChar char="•"/>
              </a:pPr>
              <a:r>
                <a:rPr lang="en-US" sz="1400" dirty="0" smtClean="0">
                  <a:solidFill>
                    <a:srgbClr val="00264A"/>
                  </a:solidFill>
                </a:rPr>
                <a:t>Testing</a:t>
              </a:r>
            </a:p>
            <a:p>
              <a:pPr marL="1106435" lvl="4" indent="-188913">
                <a:spcBef>
                  <a:spcPct val="20000"/>
                </a:spcBef>
                <a:buFontTx/>
                <a:buChar char="•"/>
              </a:pPr>
              <a:r>
                <a:rPr lang="en-US" sz="1400" dirty="0" smtClean="0">
                  <a:solidFill>
                    <a:srgbClr val="00264A"/>
                  </a:solidFill>
                </a:rPr>
                <a:t>Continuous deployment</a:t>
              </a:r>
            </a:p>
            <a:p>
              <a:pPr marL="1106435" lvl="4" indent="-188913">
                <a:spcBef>
                  <a:spcPct val="20000"/>
                </a:spcBef>
                <a:buFontTx/>
                <a:buChar char="•"/>
              </a:pPr>
              <a:r>
                <a:rPr lang="en-US" sz="1400" dirty="0" smtClean="0">
                  <a:solidFill>
                    <a:srgbClr val="00264A"/>
                  </a:solidFill>
                </a:rPr>
                <a:t>Infrastructure provisioning</a:t>
              </a:r>
            </a:p>
            <a:p>
              <a:pPr marL="192088" lvl="2" indent="-188913">
                <a:spcBef>
                  <a:spcPct val="20000"/>
                </a:spcBef>
                <a:buFontTx/>
                <a:buChar char="•"/>
              </a:pPr>
              <a:r>
                <a:rPr lang="en-US" sz="1400" b="1" dirty="0" smtClean="0">
                  <a:solidFill>
                    <a:srgbClr val="00264A"/>
                  </a:solidFill>
                </a:rPr>
                <a:t>Improved capability to cope with changes in application landscape</a:t>
              </a:r>
              <a:r>
                <a:rPr lang="en-US" sz="1400" dirty="0" smtClean="0">
                  <a:solidFill>
                    <a:srgbClr val="00264A"/>
                  </a:solidFill>
                </a:rPr>
                <a:t> and support </a:t>
              </a:r>
              <a:r>
                <a:rPr lang="en-US" sz="1400" b="1" dirty="0" smtClean="0">
                  <a:solidFill>
                    <a:srgbClr val="00264A"/>
                  </a:solidFill>
                </a:rPr>
                <a:t>introduction of new technologies</a:t>
              </a:r>
              <a:r>
                <a:rPr lang="en-US" sz="1400" dirty="0" smtClean="0">
                  <a:solidFill>
                    <a:srgbClr val="00264A"/>
                  </a:solidFill>
                </a:rPr>
                <a:t>:</a:t>
              </a:r>
            </a:p>
            <a:p>
              <a:pPr marL="649261" lvl="3" indent="-188913">
                <a:spcBef>
                  <a:spcPct val="20000"/>
                </a:spcBef>
                <a:buFontTx/>
                <a:buChar char="•"/>
              </a:pPr>
              <a:r>
                <a:rPr lang="en-US" sz="1400" dirty="0" smtClean="0">
                  <a:solidFill>
                    <a:srgbClr val="00264A"/>
                  </a:solidFill>
                </a:rPr>
                <a:t>Our agile pipeline model supports SATO transitions</a:t>
              </a:r>
            </a:p>
            <a:p>
              <a:pPr marL="649261" lvl="3" indent="-188913">
                <a:spcBef>
                  <a:spcPct val="20000"/>
                </a:spcBef>
                <a:buFontTx/>
                <a:buChar char="•"/>
              </a:pPr>
              <a:r>
                <a:rPr lang="en-US" sz="1400" dirty="0" smtClean="0">
                  <a:solidFill>
                    <a:srgbClr val="00264A"/>
                  </a:solidFill>
                </a:rPr>
                <a:t>Our model is not applicable only to current application landscape but can also be applied to SATO</a:t>
              </a:r>
            </a:p>
          </p:txBody>
        </p:sp>
      </p:grpSp>
      <p:sp>
        <p:nvSpPr>
          <p:cNvPr id="13" name="Rectangle 12"/>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Lst>
</file>

<file path=ppt/tags/tag57.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58.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59.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0.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1.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2.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3.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Lst>
</file>

<file path=ppt/tags/tag64.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Lst>
</file>

<file path=ppt/tags/tag65.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6.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7.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2.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3797</TotalTime>
  <Words>5471</Words>
  <Application>Microsoft Office PowerPoint</Application>
  <PresentationFormat>A4 Paper (210x297 mm)</PresentationFormat>
  <Paragraphs>734</Paragraphs>
  <Slides>46</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49" baseType="lpstr">
      <vt:lpstr>ppt_Template_Capgemini_03_13</vt:lpstr>
      <vt:lpstr>Closing slides</vt:lpstr>
      <vt:lpstr>think-cell Slide</vt:lpstr>
      <vt:lpstr>Slide 1</vt:lpstr>
      <vt:lpstr>Slide 2</vt:lpstr>
      <vt:lpstr>We have prepared this solution based on our proven delivery capabilities and experience of S Group business</vt:lpstr>
      <vt:lpstr>Our solution integrates development, operations, testing and infrastructure into one agile, end-to-end pipeline</vt:lpstr>
      <vt:lpstr>The objective is to simplify and streamline the application lifecycle management from development to operations</vt:lpstr>
      <vt:lpstr>Today waste is generated in many areas but it can be removed radically</vt:lpstr>
      <vt:lpstr>The savings can be achieved: Capgemini has implemented DevOps into an application landscape of 50 applications </vt:lpstr>
      <vt:lpstr>Our solution brings several benefits in terms of improved quality…</vt:lpstr>
      <vt:lpstr>… increased flexibility and agility throughout the pipeline…</vt:lpstr>
      <vt:lpstr>…and remarkable overall cost savings</vt:lpstr>
      <vt:lpstr>Slide 11</vt:lpstr>
      <vt:lpstr>We will create one continuous deployment pipeline </vt:lpstr>
      <vt:lpstr>Capgemini’s integrated solution optimizes the time-to-market and enables constant flow of value</vt:lpstr>
      <vt:lpstr>Agile Development</vt:lpstr>
      <vt:lpstr>Agile Development</vt:lpstr>
      <vt:lpstr>Agile Development</vt:lpstr>
      <vt:lpstr>Agile Development</vt:lpstr>
      <vt:lpstr>Continuous Integration</vt:lpstr>
      <vt:lpstr>Continuous Integration</vt:lpstr>
      <vt:lpstr>Continuous Delivery</vt:lpstr>
      <vt:lpstr>Continuous Delivery</vt:lpstr>
      <vt:lpstr>Automated Testing</vt:lpstr>
      <vt:lpstr>Automated Testing</vt:lpstr>
      <vt:lpstr>Service Virtualization</vt:lpstr>
      <vt:lpstr>Service Virtualization</vt:lpstr>
      <vt:lpstr>Dynamic Infrastructure Capacity</vt:lpstr>
      <vt:lpstr>Dynamic Infrastructure Capacity</vt:lpstr>
      <vt:lpstr>Application Performance Management (APM)</vt:lpstr>
      <vt:lpstr>Application Performance Management (APM)</vt:lpstr>
      <vt:lpstr>Example of an APM dashboard with Business and IT KPI’s</vt:lpstr>
      <vt:lpstr>Delivery Orchestration</vt:lpstr>
      <vt:lpstr>Slide 32</vt:lpstr>
      <vt:lpstr>One cross-functional team is responsible for the application product end-to-end</vt:lpstr>
      <vt:lpstr>Certain roles are vital for successful implementation of agile methods throughout application lifecycle </vt:lpstr>
      <vt:lpstr>Slide 35</vt:lpstr>
      <vt:lpstr>The transformation from silos to one application lifecycle management pipeline requires major changes</vt:lpstr>
      <vt:lpstr>Roadmap principles…</vt:lpstr>
      <vt:lpstr>Slide 38</vt:lpstr>
      <vt:lpstr>Benefits of DevOps have been verified by several research companies</vt:lpstr>
      <vt:lpstr>Organizations who are employing DevOps practices are out-performing even the fastest high performers</vt:lpstr>
      <vt:lpstr>With DevOps approach the quality is not sacrificed to deliver fast</vt:lpstr>
      <vt:lpstr>DevOps Organizational Adoption should be started Before It Becomes a Burning Issue</vt:lpstr>
      <vt:lpstr>Benefits of DevOps are real and measurable</vt:lpstr>
      <vt:lpstr>This is not only theoretical approach, this is real life</vt:lpstr>
      <vt:lpstr>Capgemini case studies</vt:lpstr>
      <vt:lpstr>Slide 46</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Heli Tammilehto</cp:lastModifiedBy>
  <cp:revision>1109</cp:revision>
  <dcterms:created xsi:type="dcterms:W3CDTF">2011-01-05T12:56:36Z</dcterms:created>
  <dcterms:modified xsi:type="dcterms:W3CDTF">2015-08-24T11:45:11Z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