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3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A1C1-CEFE-4413-958B-C0B570EB1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C382B-560C-4383-96A5-49CCE1C44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1C54-C1F7-4EF2-92EF-452E7C9E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7FF7B-679D-45FA-885A-E53A153A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2516-C8E8-457B-8C36-7C718205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09D8-A8D4-4BB6-8AFD-E827DF27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43FB-CDA6-46DB-92F3-100D878E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E64F-6459-4CC2-83CE-CA024B26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A6FB-C115-45AB-8D86-9C6978CD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2276-39F6-41C2-8B31-E09DBEA3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9FF0C-FDC3-4C81-8843-1424FF969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E17CF-BA49-4692-974D-B6AD3C2EB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75DD-95F4-408C-9FAF-9BB4420C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63BE-6916-45F5-ADF7-AC0C5F52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1EE1-71EE-46BD-A197-87CB124D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17C7-A759-474C-A842-F264C374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F642-5E2F-4868-B40D-BD17AA5B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7D6E-1F21-472E-A10E-4CAF91C0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447A-9797-4A58-8C7B-409383E0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0E47-3034-4042-90A5-A7CAC703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4B02-285E-44D3-8192-1E2E6B7C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99B4-34F3-48CE-9CB5-57DF20E0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38A2-F68B-443C-82E9-DB839A41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FAA4-F22A-436E-B89E-D4F26A41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27E3-F6D9-4952-8144-46AE6778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F11E-9C0F-444B-AC95-CA3DF8BC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9C7D-3688-4A36-90ED-46933224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6B20-2FB8-4208-85AC-C5397B8E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0C422-5145-45F0-8EF5-04A11A51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AF9B4-0D59-454B-B566-C3B11042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1C95B-9A20-44DE-8CA5-1B4E7E4A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C30E-0B5C-4747-9FE4-254ECD0E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829D-3DAD-4094-AFDA-59E5FF10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B81-8583-40E7-8EF0-196B2FC21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6619E-3782-405E-AD75-3CA3627C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3AF4A-27EE-4417-A4EE-FEE01B6A9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C4974-ACCB-4A64-BF4A-DBD94DB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2DA31-8B85-4065-AF32-6BBF5384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B368D-C18F-43C9-B380-F68030C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8A9-32F4-44A5-AF90-81B6B5AA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3CF09-2785-41FE-B076-C063DC9C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BA337-D58A-4F02-93EF-273DC8C5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A3538-B2B9-4C8E-BD02-2CCECDF6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B7028-C98D-470A-8931-4E867CBE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784A5-B95E-44EB-90EC-1D6A5EA6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3611-2FD2-4381-BE7C-80C36FC4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BBD3-026B-40B1-BFF1-D03414D9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DA2D-35B6-4D75-85E6-27D92FE3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A88FB-01CD-411E-B2DA-20AD7E590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FB337-FB9E-4188-9FC9-F9A231BB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5F1BD-541D-4C0E-9740-275CDE9E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8C73-70C4-421C-B51E-FC097B66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75B8-4F29-4F6B-A636-F2D349F2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A06BF-7E77-44B0-9E38-8397DFB30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E9699-7284-4A91-AAB0-47F2DEB6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91EA-515C-4AE5-822C-81A2BE1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5A385-5D34-43DD-A41B-FD15B8AB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9E2F-6AF0-4D1D-8239-78F5F3E5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4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96C77-5366-443C-AF41-A3704AA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97D4-D1B9-411A-9659-02A45FA9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79C66-0313-4A5A-8EF5-0484438F3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C4B8-A6FB-4695-AE75-EACF8538BC53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F2F8-E655-4515-B776-D62663044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56D9-6668-42B9-82F2-48B78412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7DC7-4CA0-4B99-808F-80E0238A4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093E2-6818-C250-B87E-F171F461126C}"/>
              </a:ext>
            </a:extLst>
          </p:cNvPr>
          <p:cNvSpPr txBox="1"/>
          <p:nvPr/>
        </p:nvSpPr>
        <p:spPr>
          <a:xfrm>
            <a:off x="894522" y="318052"/>
            <a:ext cx="957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Structure (E-R Model)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71279-9387-F664-4F18-4E665BACA34F}"/>
              </a:ext>
            </a:extLst>
          </p:cNvPr>
          <p:cNvSpPr txBox="1"/>
          <p:nvPr/>
        </p:nvSpPr>
        <p:spPr>
          <a:xfrm>
            <a:off x="894523" y="854765"/>
            <a:ext cx="100053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Employees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E6FD0A-0CCA-D49E-7BB9-900F363E2B36}"/>
              </a:ext>
            </a:extLst>
          </p:cNvPr>
          <p:cNvSpPr txBox="1"/>
          <p:nvPr/>
        </p:nvSpPr>
        <p:spPr>
          <a:xfrm>
            <a:off x="894522" y="1100986"/>
            <a:ext cx="100053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Id</a:t>
            </a:r>
          </a:p>
          <a:p>
            <a:r>
              <a:rPr lang="en-US" sz="1000" dirty="0"/>
              <a:t>FirstName</a:t>
            </a:r>
          </a:p>
          <a:p>
            <a:r>
              <a:rPr lang="en-US" sz="1000" dirty="0" err="1"/>
              <a:t>LastName</a:t>
            </a:r>
            <a:endParaRPr lang="en-US" sz="1000" dirty="0"/>
          </a:p>
          <a:p>
            <a:r>
              <a:rPr lang="en-US" sz="1000" dirty="0"/>
              <a:t>AddressLine1</a:t>
            </a:r>
          </a:p>
          <a:p>
            <a:r>
              <a:rPr lang="en-US" sz="1000" dirty="0"/>
              <a:t>City</a:t>
            </a:r>
          </a:p>
          <a:p>
            <a:r>
              <a:rPr lang="en-US" sz="1000" dirty="0"/>
              <a:t>State</a:t>
            </a:r>
          </a:p>
          <a:p>
            <a:r>
              <a:rPr lang="en-US" sz="1000" dirty="0" err="1"/>
              <a:t>PostalCode</a:t>
            </a:r>
            <a:endParaRPr lang="en-US" sz="1000" dirty="0"/>
          </a:p>
          <a:p>
            <a:r>
              <a:rPr lang="en-US" sz="1000" dirty="0"/>
              <a:t>Country</a:t>
            </a:r>
          </a:p>
          <a:p>
            <a:r>
              <a:rPr lang="en-US" sz="1000" dirty="0" err="1"/>
              <a:t>ServiceHandled</a:t>
            </a:r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8EE25A-3613-9F5A-ACDA-9AB416B0AF6A}"/>
              </a:ext>
            </a:extLst>
          </p:cNvPr>
          <p:cNvSpPr txBox="1"/>
          <p:nvPr/>
        </p:nvSpPr>
        <p:spPr>
          <a:xfrm>
            <a:off x="3299792" y="854765"/>
            <a:ext cx="113968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Customers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16DFD4-FC07-D280-DE32-273303FCA74E}"/>
              </a:ext>
            </a:extLst>
          </p:cNvPr>
          <p:cNvSpPr txBox="1"/>
          <p:nvPr/>
        </p:nvSpPr>
        <p:spPr>
          <a:xfrm>
            <a:off x="3299792" y="1100986"/>
            <a:ext cx="1139686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CustomerId</a:t>
            </a:r>
            <a:endParaRPr lang="en-US" sz="1000" dirty="0"/>
          </a:p>
          <a:p>
            <a:r>
              <a:rPr lang="en-US" sz="1000" dirty="0"/>
              <a:t>FirstName</a:t>
            </a:r>
          </a:p>
          <a:p>
            <a:r>
              <a:rPr lang="en-US" sz="1000" dirty="0" err="1"/>
              <a:t>LastName</a:t>
            </a:r>
            <a:endParaRPr lang="en-US" sz="1000" dirty="0"/>
          </a:p>
          <a:p>
            <a:r>
              <a:rPr lang="en-US" sz="1000" dirty="0"/>
              <a:t>AddressLine1</a:t>
            </a:r>
          </a:p>
          <a:p>
            <a:r>
              <a:rPr lang="en-US" sz="1000" dirty="0"/>
              <a:t>City</a:t>
            </a:r>
          </a:p>
          <a:p>
            <a:r>
              <a:rPr lang="en-US" sz="1000" dirty="0"/>
              <a:t>State</a:t>
            </a:r>
          </a:p>
          <a:p>
            <a:r>
              <a:rPr lang="en-US" sz="1000" dirty="0" err="1"/>
              <a:t>PostalCode</a:t>
            </a:r>
            <a:endParaRPr lang="en-US" sz="1000" dirty="0"/>
          </a:p>
          <a:p>
            <a:r>
              <a:rPr lang="en-US" sz="1000" dirty="0"/>
              <a:t>Country</a:t>
            </a:r>
          </a:p>
          <a:p>
            <a:r>
              <a:rPr lang="en-US" sz="1000" dirty="0" err="1"/>
              <a:t>CustomerType</a:t>
            </a:r>
            <a:endParaRPr lang="en-US" sz="1000" dirty="0"/>
          </a:p>
          <a:p>
            <a:r>
              <a:rPr lang="en-US" sz="1000" dirty="0" err="1"/>
              <a:t>CompanyName</a:t>
            </a:r>
            <a:endParaRPr lang="en-US" sz="1000" dirty="0"/>
          </a:p>
          <a:p>
            <a:r>
              <a:rPr lang="en-US" sz="1000" dirty="0" err="1"/>
              <a:t>PersonalBankerId</a:t>
            </a:r>
            <a:endParaRPr 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DBA49E-9538-FB2F-C4FD-8608ADC7E155}"/>
              </a:ext>
            </a:extLst>
          </p:cNvPr>
          <p:cNvSpPr txBox="1"/>
          <p:nvPr/>
        </p:nvSpPr>
        <p:spPr>
          <a:xfrm>
            <a:off x="4956315" y="848141"/>
            <a:ext cx="186855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AccountServices</a:t>
            </a:r>
            <a:endParaRPr 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4F4623-5C83-D10C-C3A9-18DAD2F244CA}"/>
              </a:ext>
            </a:extLst>
          </p:cNvPr>
          <p:cNvSpPr txBox="1"/>
          <p:nvPr/>
        </p:nvSpPr>
        <p:spPr>
          <a:xfrm>
            <a:off x="4956314" y="1094362"/>
            <a:ext cx="186855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AccountServiceId</a:t>
            </a:r>
            <a:endParaRPr lang="en-US" sz="1000" dirty="0"/>
          </a:p>
          <a:p>
            <a:r>
              <a:rPr lang="en-US" sz="1000" dirty="0" err="1"/>
              <a:t>ServiceType</a:t>
            </a:r>
            <a:endParaRPr lang="en-US" sz="1000" dirty="0"/>
          </a:p>
          <a:p>
            <a:r>
              <a:rPr lang="en-US" sz="1000" dirty="0" err="1"/>
              <a:t>MaximumCreditScore</a:t>
            </a:r>
            <a:endParaRPr lang="en-US" sz="1000" dirty="0"/>
          </a:p>
          <a:p>
            <a:r>
              <a:rPr lang="en-US" sz="1000" dirty="0" err="1"/>
              <a:t>MinimumBalance</a:t>
            </a:r>
            <a:endParaRPr lang="en-US" sz="1000" dirty="0"/>
          </a:p>
          <a:p>
            <a:r>
              <a:rPr lang="en-US" sz="1000" dirty="0" err="1"/>
              <a:t>MonthlyFees</a:t>
            </a:r>
            <a:endParaRPr lang="en-US" sz="1000" dirty="0"/>
          </a:p>
          <a:p>
            <a:r>
              <a:rPr lang="en-US" sz="1000" dirty="0" err="1"/>
              <a:t>FreeTransactionCountPerMonth</a:t>
            </a:r>
            <a:endParaRPr lang="en-US" sz="1000" dirty="0"/>
          </a:p>
          <a:p>
            <a:r>
              <a:rPr lang="en-US" sz="1000" dirty="0" err="1"/>
              <a:t>TransactionFees</a:t>
            </a:r>
            <a:endParaRPr lang="en-US" sz="1000" dirty="0"/>
          </a:p>
          <a:p>
            <a:r>
              <a:rPr lang="en-US" sz="1000" dirty="0" err="1"/>
              <a:t>InterestRate</a:t>
            </a:r>
            <a:endParaRPr lang="en-US" sz="1000" dirty="0"/>
          </a:p>
          <a:p>
            <a:r>
              <a:rPr lang="en-US" sz="1000" dirty="0" err="1"/>
              <a:t>WithdrawalLimitPerDay</a:t>
            </a:r>
            <a:endParaRPr lang="en-US" sz="1000" dirty="0"/>
          </a:p>
          <a:p>
            <a:r>
              <a:rPr lang="en-US" sz="1000" dirty="0" err="1"/>
              <a:t>IsDirectDeposit</a:t>
            </a:r>
            <a:endParaRPr 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4C60FC-52D1-E23D-E447-24433A841BCF}"/>
              </a:ext>
            </a:extLst>
          </p:cNvPr>
          <p:cNvSpPr txBox="1"/>
          <p:nvPr/>
        </p:nvSpPr>
        <p:spPr>
          <a:xfrm>
            <a:off x="7500731" y="854765"/>
            <a:ext cx="14444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LoanServices</a:t>
            </a:r>
            <a:endParaRPr 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085410-91B2-666C-FF13-ECB3AF2B1A64}"/>
              </a:ext>
            </a:extLst>
          </p:cNvPr>
          <p:cNvSpPr txBox="1"/>
          <p:nvPr/>
        </p:nvSpPr>
        <p:spPr>
          <a:xfrm>
            <a:off x="7500730" y="1100986"/>
            <a:ext cx="144448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LoanServiceId</a:t>
            </a:r>
            <a:endParaRPr lang="en-US" sz="1000" dirty="0"/>
          </a:p>
          <a:p>
            <a:r>
              <a:rPr lang="en-US" sz="1000" dirty="0" err="1"/>
              <a:t>ServiceType</a:t>
            </a:r>
            <a:endParaRPr lang="en-US" sz="1000" dirty="0"/>
          </a:p>
          <a:p>
            <a:r>
              <a:rPr lang="en-US" sz="1000" dirty="0" err="1"/>
              <a:t>MinimumLoanAmount</a:t>
            </a:r>
            <a:endParaRPr lang="en-US" sz="1000" dirty="0"/>
          </a:p>
          <a:p>
            <a:r>
              <a:rPr lang="en-US" sz="1000" dirty="0" err="1"/>
              <a:t>MaximumLoanAmount</a:t>
            </a:r>
            <a:endParaRPr lang="en-US" sz="1000" dirty="0"/>
          </a:p>
          <a:p>
            <a:r>
              <a:rPr lang="en-US" sz="1000" dirty="0" err="1"/>
              <a:t>InterestRate</a:t>
            </a:r>
            <a:endParaRPr lang="en-US" sz="1000" dirty="0"/>
          </a:p>
          <a:p>
            <a:r>
              <a:rPr lang="en-US" sz="1000" dirty="0" err="1"/>
              <a:t>PeriodInMonths</a:t>
            </a:r>
            <a:endParaRPr lang="en-US" sz="1000" dirty="0"/>
          </a:p>
          <a:p>
            <a:r>
              <a:rPr lang="en-US" sz="1000" dirty="0" err="1"/>
              <a:t>LoanCostPercentage</a:t>
            </a:r>
            <a:endParaRPr lang="en-US" sz="1000" dirty="0"/>
          </a:p>
          <a:p>
            <a:r>
              <a:rPr lang="en-US" sz="1000" dirty="0" err="1"/>
              <a:t>LateFee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32B6736-A362-A4BB-7428-84186CB7466C}"/>
              </a:ext>
            </a:extLst>
          </p:cNvPr>
          <p:cNvSpPr txBox="1"/>
          <p:nvPr/>
        </p:nvSpPr>
        <p:spPr>
          <a:xfrm>
            <a:off x="5088834" y="3725690"/>
            <a:ext cx="161676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CustomerAccountSummary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632B35C-7833-D796-FE20-8073D55D1D7F}"/>
              </a:ext>
            </a:extLst>
          </p:cNvPr>
          <p:cNvSpPr txBox="1"/>
          <p:nvPr/>
        </p:nvSpPr>
        <p:spPr>
          <a:xfrm>
            <a:off x="5088833" y="3971911"/>
            <a:ext cx="161676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AccountId</a:t>
            </a:r>
            <a:endParaRPr lang="en-US" sz="1000" dirty="0"/>
          </a:p>
          <a:p>
            <a:r>
              <a:rPr lang="en-US" sz="1000" dirty="0" err="1"/>
              <a:t>CustomerId</a:t>
            </a:r>
            <a:endParaRPr lang="en-US" sz="1000" dirty="0"/>
          </a:p>
          <a:p>
            <a:r>
              <a:rPr lang="en-US" sz="1000" dirty="0" err="1"/>
              <a:t>AccountType</a:t>
            </a:r>
            <a:endParaRPr lang="en-US" sz="1000" dirty="0"/>
          </a:p>
          <a:p>
            <a:r>
              <a:rPr lang="en-US" sz="1000" dirty="0" err="1"/>
              <a:t>ServiceId</a:t>
            </a:r>
            <a:endParaRPr lang="en-US" sz="1000" dirty="0"/>
          </a:p>
          <a:p>
            <a:r>
              <a:rPr lang="en-US" sz="1000" dirty="0" err="1"/>
              <a:t>CreditScore</a:t>
            </a:r>
            <a:endParaRPr lang="en-US" sz="1000" dirty="0"/>
          </a:p>
          <a:p>
            <a:r>
              <a:rPr lang="en-US" sz="1000" dirty="0" err="1"/>
              <a:t>OriginalBalance</a:t>
            </a:r>
            <a:endParaRPr lang="en-US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340C3D-2451-A447-BEE1-6731560AEF8B}"/>
              </a:ext>
            </a:extLst>
          </p:cNvPr>
          <p:cNvSpPr txBox="1"/>
          <p:nvPr/>
        </p:nvSpPr>
        <p:spPr>
          <a:xfrm>
            <a:off x="8567530" y="3725690"/>
            <a:ext cx="147761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CustomerAccountDetail</a:t>
            </a:r>
            <a:endParaRPr 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C901603-818A-B704-2E4B-E209A344649C}"/>
              </a:ext>
            </a:extLst>
          </p:cNvPr>
          <p:cNvSpPr txBox="1"/>
          <p:nvPr/>
        </p:nvSpPr>
        <p:spPr>
          <a:xfrm>
            <a:off x="8567529" y="3971911"/>
            <a:ext cx="147761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AccountDetailId</a:t>
            </a:r>
            <a:endParaRPr lang="en-US" sz="1000" dirty="0"/>
          </a:p>
          <a:p>
            <a:r>
              <a:rPr lang="en-US" sz="1000" dirty="0" err="1"/>
              <a:t>AccountId</a:t>
            </a:r>
            <a:endParaRPr lang="en-US" sz="1000" dirty="0"/>
          </a:p>
          <a:p>
            <a:r>
              <a:rPr lang="en-US" sz="1000" dirty="0" err="1"/>
              <a:t>TransactionTime</a:t>
            </a:r>
            <a:endParaRPr lang="en-US" sz="1000" dirty="0"/>
          </a:p>
          <a:p>
            <a:r>
              <a:rPr lang="en-US" sz="1000" dirty="0" err="1"/>
              <a:t>WithdrawalAmount</a:t>
            </a:r>
            <a:endParaRPr lang="en-US" sz="1000" dirty="0"/>
          </a:p>
          <a:p>
            <a:r>
              <a:rPr lang="en-US" sz="1000" dirty="0" err="1"/>
              <a:t>DepositAmount</a:t>
            </a:r>
            <a:endParaRPr lang="en-US" sz="1000" dirty="0"/>
          </a:p>
          <a:p>
            <a:r>
              <a:rPr lang="en-US" sz="1000" dirty="0" err="1"/>
              <a:t>TransactionNotes</a:t>
            </a:r>
            <a:endParaRPr lang="en-US" sz="10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38D20C-0467-C721-B4C2-E78EBE1ABFE7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1895059" y="1827599"/>
            <a:ext cx="1404731" cy="12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A8C20-E334-1CCC-5A77-E24FCB1B3399}"/>
              </a:ext>
            </a:extLst>
          </p:cNvPr>
          <p:cNvCxnSpPr>
            <a:cxnSpLocks/>
          </p:cNvCxnSpPr>
          <p:nvPr/>
        </p:nvCxnSpPr>
        <p:spPr>
          <a:xfrm flipV="1">
            <a:off x="3180521" y="1593429"/>
            <a:ext cx="119269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2A9CA8-6A2A-CDB1-B993-BAA7704C8986}"/>
              </a:ext>
            </a:extLst>
          </p:cNvPr>
          <p:cNvCxnSpPr>
            <a:cxnSpLocks/>
          </p:cNvCxnSpPr>
          <p:nvPr/>
        </p:nvCxnSpPr>
        <p:spPr>
          <a:xfrm>
            <a:off x="3180521" y="1846562"/>
            <a:ext cx="119269" cy="28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9E48CBA-4FED-5BF5-7BA4-74E12C367F31}"/>
              </a:ext>
            </a:extLst>
          </p:cNvPr>
          <p:cNvCxnSpPr>
            <a:cxnSpLocks/>
          </p:cNvCxnSpPr>
          <p:nvPr/>
        </p:nvCxnSpPr>
        <p:spPr>
          <a:xfrm>
            <a:off x="2054087" y="1593429"/>
            <a:ext cx="0" cy="43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1F7D44-CD0C-D4D9-E943-00EC4CFD86F7}"/>
              </a:ext>
            </a:extLst>
          </p:cNvPr>
          <p:cNvSpPr txBox="1"/>
          <p:nvPr/>
        </p:nvSpPr>
        <p:spPr>
          <a:xfrm>
            <a:off x="2133601" y="1470318"/>
            <a:ext cx="9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858B727-6D78-89E3-D746-068D3126C402}"/>
              </a:ext>
            </a:extLst>
          </p:cNvPr>
          <p:cNvCxnSpPr>
            <a:stCxn id="99" idx="2"/>
            <a:endCxn id="107" idx="1"/>
          </p:cNvCxnSpPr>
          <p:nvPr/>
        </p:nvCxnSpPr>
        <p:spPr>
          <a:xfrm rot="16200000" flipH="1">
            <a:off x="3682408" y="3073317"/>
            <a:ext cx="1593653" cy="12191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9F6DF3-554B-F142-868F-C65B2BDC8C9E}"/>
              </a:ext>
            </a:extLst>
          </p:cNvPr>
          <p:cNvCxnSpPr/>
          <p:nvPr/>
        </p:nvCxnSpPr>
        <p:spPr>
          <a:xfrm flipV="1">
            <a:off x="4850296" y="4333461"/>
            <a:ext cx="238537" cy="14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BFE8D7A-B084-AD84-FA06-3F57E483B436}"/>
              </a:ext>
            </a:extLst>
          </p:cNvPr>
          <p:cNvCxnSpPr>
            <a:cxnSpLocks/>
          </p:cNvCxnSpPr>
          <p:nvPr/>
        </p:nvCxnSpPr>
        <p:spPr>
          <a:xfrm>
            <a:off x="4850296" y="4510681"/>
            <a:ext cx="238535" cy="12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53CD4B0-BFD3-B5D4-31E9-E2C941EADB97}"/>
              </a:ext>
            </a:extLst>
          </p:cNvPr>
          <p:cNvCxnSpPr>
            <a:cxnSpLocks/>
          </p:cNvCxnSpPr>
          <p:nvPr/>
        </p:nvCxnSpPr>
        <p:spPr>
          <a:xfrm>
            <a:off x="3584712" y="3172167"/>
            <a:ext cx="569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B07FBC-6B7D-F6D5-C2D9-E5762B0C6FBC}"/>
              </a:ext>
            </a:extLst>
          </p:cNvPr>
          <p:cNvSpPr txBox="1"/>
          <p:nvPr/>
        </p:nvSpPr>
        <p:spPr>
          <a:xfrm>
            <a:off x="2716696" y="3721763"/>
            <a:ext cx="12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E74F1D-FE1C-B905-C748-6EC251FE9401}"/>
              </a:ext>
            </a:extLst>
          </p:cNvPr>
          <p:cNvCxnSpPr>
            <a:stCxn id="102" idx="2"/>
            <a:endCxn id="106" idx="0"/>
          </p:cNvCxnSpPr>
          <p:nvPr/>
        </p:nvCxnSpPr>
        <p:spPr>
          <a:xfrm>
            <a:off x="5890592" y="2725578"/>
            <a:ext cx="6624" cy="100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4A885A5-7F08-DA07-8F66-9404E74D8FD9}"/>
              </a:ext>
            </a:extLst>
          </p:cNvPr>
          <p:cNvCxnSpPr>
            <a:cxnSpLocks/>
          </p:cNvCxnSpPr>
          <p:nvPr/>
        </p:nvCxnSpPr>
        <p:spPr>
          <a:xfrm>
            <a:off x="5612292" y="2886089"/>
            <a:ext cx="569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0115CE9-BD67-E0BB-29C3-E13994E09865}"/>
              </a:ext>
            </a:extLst>
          </p:cNvPr>
          <p:cNvCxnSpPr>
            <a:cxnSpLocks/>
          </p:cNvCxnSpPr>
          <p:nvPr/>
        </p:nvCxnSpPr>
        <p:spPr>
          <a:xfrm>
            <a:off x="5612292" y="3568576"/>
            <a:ext cx="569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9DD0420-563E-10F0-0751-E04CE20A50D3}"/>
              </a:ext>
            </a:extLst>
          </p:cNvPr>
          <p:cNvSpPr txBox="1"/>
          <p:nvPr/>
        </p:nvSpPr>
        <p:spPr>
          <a:xfrm>
            <a:off x="6566456" y="2936558"/>
            <a:ext cx="12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Assigned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B4C31527-06D7-3DE9-1E3F-7482452EE4BE}"/>
              </a:ext>
            </a:extLst>
          </p:cNvPr>
          <p:cNvCxnSpPr>
            <a:stCxn id="104" idx="2"/>
            <a:endCxn id="106" idx="3"/>
          </p:cNvCxnSpPr>
          <p:nvPr/>
        </p:nvCxnSpPr>
        <p:spPr>
          <a:xfrm rot="5400000">
            <a:off x="6752098" y="2377925"/>
            <a:ext cx="1424376" cy="15173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294EE08-137D-4B52-C1E8-AA67EC26A50A}"/>
              </a:ext>
            </a:extLst>
          </p:cNvPr>
          <p:cNvCxnSpPr>
            <a:cxnSpLocks/>
          </p:cNvCxnSpPr>
          <p:nvPr/>
        </p:nvCxnSpPr>
        <p:spPr>
          <a:xfrm>
            <a:off x="7938051" y="2716067"/>
            <a:ext cx="569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E336E73-C133-78DC-868E-36477B51F41E}"/>
              </a:ext>
            </a:extLst>
          </p:cNvPr>
          <p:cNvCxnSpPr/>
          <p:nvPr/>
        </p:nvCxnSpPr>
        <p:spPr>
          <a:xfrm>
            <a:off x="7076661" y="3602581"/>
            <a:ext cx="0" cy="40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5D55160-2011-08EC-FE0E-36517297B475}"/>
              </a:ext>
            </a:extLst>
          </p:cNvPr>
          <p:cNvCxnSpPr>
            <a:cxnSpLocks/>
          </p:cNvCxnSpPr>
          <p:nvPr/>
        </p:nvCxnSpPr>
        <p:spPr>
          <a:xfrm>
            <a:off x="6705596" y="4349766"/>
            <a:ext cx="1861931" cy="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A39CF14-703F-3EF7-61D0-7A903A3EB7CF}"/>
              </a:ext>
            </a:extLst>
          </p:cNvPr>
          <p:cNvCxnSpPr>
            <a:cxnSpLocks/>
          </p:cNvCxnSpPr>
          <p:nvPr/>
        </p:nvCxnSpPr>
        <p:spPr>
          <a:xfrm flipV="1">
            <a:off x="8322358" y="4234954"/>
            <a:ext cx="245169" cy="11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B5A014D-C09E-FA13-7749-3728472F3634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8315731" y="4386445"/>
            <a:ext cx="251798" cy="9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AB55486-8675-BF43-D8F3-70B12751DC53}"/>
              </a:ext>
            </a:extLst>
          </p:cNvPr>
          <p:cNvCxnSpPr>
            <a:cxnSpLocks/>
          </p:cNvCxnSpPr>
          <p:nvPr/>
        </p:nvCxnSpPr>
        <p:spPr>
          <a:xfrm>
            <a:off x="6950759" y="4132689"/>
            <a:ext cx="0" cy="43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C7BE54C-1512-08BE-DAD6-1CC763D23338}"/>
              </a:ext>
            </a:extLst>
          </p:cNvPr>
          <p:cNvSpPr txBox="1"/>
          <p:nvPr/>
        </p:nvSpPr>
        <p:spPr>
          <a:xfrm>
            <a:off x="7348323" y="4488792"/>
            <a:ext cx="9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</a:t>
            </a:r>
          </a:p>
        </p:txBody>
      </p:sp>
    </p:spTree>
    <p:extLst>
      <p:ext uri="{BB962C8B-B14F-4D97-AF65-F5344CB8AC3E}">
        <p14:creationId xmlns:p14="http://schemas.microsoft.com/office/powerpoint/2010/main" val="13231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093E2-6818-C250-B87E-F171F461126C}"/>
              </a:ext>
            </a:extLst>
          </p:cNvPr>
          <p:cNvSpPr txBox="1"/>
          <p:nvPr/>
        </p:nvSpPr>
        <p:spPr>
          <a:xfrm>
            <a:off x="0" y="-53177"/>
            <a:ext cx="957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UML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F99E6-099D-95EC-1CDC-78F68CFF2B30}"/>
              </a:ext>
            </a:extLst>
          </p:cNvPr>
          <p:cNvSpPr txBox="1"/>
          <p:nvPr/>
        </p:nvSpPr>
        <p:spPr>
          <a:xfrm>
            <a:off x="1318581" y="-6627"/>
            <a:ext cx="148424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BankSetup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522D0-C26D-28FC-6F32-315553D521FA}"/>
              </a:ext>
            </a:extLst>
          </p:cNvPr>
          <p:cNvSpPr txBox="1"/>
          <p:nvPr/>
        </p:nvSpPr>
        <p:spPr>
          <a:xfrm>
            <a:off x="1305338" y="239595"/>
            <a:ext cx="149749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file_name</a:t>
            </a:r>
            <a:r>
              <a:rPr lang="en-US" sz="1000" dirty="0"/>
              <a:t>: String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connect_string</a:t>
            </a:r>
            <a:r>
              <a:rPr lang="en-US" sz="1000" dirty="0"/>
              <a:t>: String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File_format</a:t>
            </a:r>
            <a:r>
              <a:rPr lang="en-US" sz="1000" dirty="0"/>
              <a:t>: String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db_engine</a:t>
            </a:r>
            <a:r>
              <a:rPr lang="en-US" sz="1000" dirty="0"/>
              <a:t>: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7468A-B2E8-4CB2-FA6E-22FA426EEB1D}"/>
              </a:ext>
            </a:extLst>
          </p:cNvPr>
          <p:cNvSpPr txBox="1"/>
          <p:nvPr/>
        </p:nvSpPr>
        <p:spPr>
          <a:xfrm>
            <a:off x="1292088" y="940805"/>
            <a:ext cx="15107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get_connection</a:t>
            </a:r>
            <a:r>
              <a:rPr lang="en-US" sz="1000" dirty="0"/>
              <a:t>()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database_setup</a:t>
            </a:r>
            <a:r>
              <a:rPr lang="en-US" sz="1000" dirty="0"/>
              <a:t>()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mass_insert</a:t>
            </a:r>
            <a:r>
              <a:rPr lang="en-US" sz="1000" dirty="0"/>
              <a:t>()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verify_database_setup</a:t>
            </a:r>
            <a:r>
              <a:rPr lang="en-US" sz="1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16B36-BDB0-FA85-DA1A-581B20105F00}"/>
              </a:ext>
            </a:extLst>
          </p:cNvPr>
          <p:cNvSpPr txBox="1"/>
          <p:nvPr/>
        </p:nvSpPr>
        <p:spPr>
          <a:xfrm>
            <a:off x="4810537" y="-6626"/>
            <a:ext cx="156043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BankTransactionStore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8FBE7-FCCA-FBFF-B8AD-99BF01F3A9BF}"/>
              </a:ext>
            </a:extLst>
          </p:cNvPr>
          <p:cNvSpPr txBox="1"/>
          <p:nvPr/>
        </p:nvSpPr>
        <p:spPr>
          <a:xfrm>
            <a:off x="4810537" y="239596"/>
            <a:ext cx="156043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db_engine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D52F7-A1F4-ABD0-6B04-27A2CCD726BE}"/>
              </a:ext>
            </a:extLst>
          </p:cNvPr>
          <p:cNvSpPr txBox="1"/>
          <p:nvPr/>
        </p:nvSpPr>
        <p:spPr>
          <a:xfrm>
            <a:off x="4810537" y="482955"/>
            <a:ext cx="156043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check_if_account_exists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save_transaction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get_account_summary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get_transaction_detail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get_service_terms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get_account_detail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3D6EE7-53E4-4E60-32E9-8F6A1C7DF017}"/>
              </a:ext>
            </a:extLst>
          </p:cNvPr>
          <p:cNvSpPr txBox="1"/>
          <p:nvPr/>
        </p:nvSpPr>
        <p:spPr>
          <a:xfrm>
            <a:off x="5102075" y="2382543"/>
            <a:ext cx="3790133" cy="250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AccountTransaction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4BC22-6BAD-B0FF-68F4-87B52004CEF9}"/>
              </a:ext>
            </a:extLst>
          </p:cNvPr>
          <p:cNvSpPr txBox="1"/>
          <p:nvPr/>
        </p:nvSpPr>
        <p:spPr>
          <a:xfrm>
            <a:off x="5102074" y="2636508"/>
            <a:ext cx="379013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service_id:String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service_terms:List</a:t>
            </a:r>
            <a:r>
              <a:rPr lang="en-US" sz="1000" dirty="0"/>
              <a:t> of Tuples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fee_dict:Dictionary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interest:Float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3F02C9-CF3C-AACE-BE45-5CD2F8257E66}"/>
              </a:ext>
            </a:extLst>
          </p:cNvPr>
          <p:cNvSpPr txBox="1"/>
          <p:nvPr/>
        </p:nvSpPr>
        <p:spPr>
          <a:xfrm>
            <a:off x="5102074" y="3344394"/>
            <a:ext cx="379013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calculate_fees</a:t>
            </a:r>
            <a:r>
              <a:rPr lang="en-US" sz="1000" dirty="0"/>
              <a:t>(</a:t>
            </a:r>
            <a:r>
              <a:rPr lang="en-US" sz="1000" dirty="0" err="1"/>
              <a:t>service_id:String,nnumber_of_transactions:Integer</a:t>
            </a:r>
            <a:r>
              <a:rPr lang="en-US" sz="1000" dirty="0"/>
              <a:t>)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calculate_interest</a:t>
            </a:r>
            <a:r>
              <a:rPr lang="en-US" sz="1000" dirty="0"/>
              <a:t>()</a:t>
            </a:r>
          </a:p>
          <a:p>
            <a:r>
              <a:rPr lang="en-US" sz="1000" dirty="0"/>
              <a:t>+deposit(</a:t>
            </a:r>
            <a:r>
              <a:rPr lang="en-US" sz="1000" dirty="0" err="1"/>
              <a:t>amount:Float</a:t>
            </a:r>
            <a:r>
              <a:rPr lang="en-US" sz="1000" dirty="0"/>
              <a:t>)</a:t>
            </a:r>
          </a:p>
          <a:p>
            <a:r>
              <a:rPr lang="en-US" sz="1000" dirty="0"/>
              <a:t>+withdraw (</a:t>
            </a:r>
            <a:r>
              <a:rPr lang="en-US" sz="1000" dirty="0" err="1"/>
              <a:t>amount:Float</a:t>
            </a:r>
            <a:r>
              <a:rPr lang="en-US" sz="10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AB4CC-59AA-29C8-A4EA-6C2AEEF0700C}"/>
              </a:ext>
            </a:extLst>
          </p:cNvPr>
          <p:cNvSpPr txBox="1"/>
          <p:nvPr/>
        </p:nvSpPr>
        <p:spPr>
          <a:xfrm>
            <a:off x="9799975" y="2597784"/>
            <a:ext cx="192819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LoanTransaction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8C97D-71FE-8200-385C-2A192695DB32}"/>
              </a:ext>
            </a:extLst>
          </p:cNvPr>
          <p:cNvSpPr txBox="1"/>
          <p:nvPr/>
        </p:nvSpPr>
        <p:spPr>
          <a:xfrm>
            <a:off x="9799973" y="2848545"/>
            <a:ext cx="192820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service_terms:List</a:t>
            </a:r>
            <a:r>
              <a:rPr lang="en-US" sz="1000" dirty="0"/>
              <a:t> of Tuples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monthly_payment:List</a:t>
            </a:r>
            <a:r>
              <a:rPr lang="en-US" sz="1000" dirty="0"/>
              <a:t> of Tuples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4A371A-57BB-8927-D33B-CA323F83AD21}"/>
              </a:ext>
            </a:extLst>
          </p:cNvPr>
          <p:cNvSpPr txBox="1"/>
          <p:nvPr/>
        </p:nvSpPr>
        <p:spPr>
          <a:xfrm>
            <a:off x="9799973" y="3249542"/>
            <a:ext cx="192820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calculate_monthly_payment</a:t>
            </a:r>
            <a:r>
              <a:rPr lang="en-US" sz="1000" dirty="0"/>
              <a:t>()</a:t>
            </a:r>
          </a:p>
          <a:p>
            <a:r>
              <a:rPr lang="en-US" sz="1000" dirty="0"/>
              <a:t>+deposit(</a:t>
            </a:r>
            <a:r>
              <a:rPr lang="en-US" sz="1000" dirty="0" err="1"/>
              <a:t>amount:Float</a:t>
            </a:r>
            <a:r>
              <a:rPr lang="en-US" sz="10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BF429D-02A7-B4C5-7BAD-6C49A78BBAD4}"/>
              </a:ext>
            </a:extLst>
          </p:cNvPr>
          <p:cNvSpPr txBox="1"/>
          <p:nvPr/>
        </p:nvSpPr>
        <p:spPr>
          <a:xfrm>
            <a:off x="2932035" y="4566111"/>
            <a:ext cx="151737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92AA50-A3F6-1585-6A30-03E3D7DF87CE}"/>
              </a:ext>
            </a:extLst>
          </p:cNvPr>
          <p:cNvSpPr txBox="1"/>
          <p:nvPr/>
        </p:nvSpPr>
        <p:spPr>
          <a:xfrm>
            <a:off x="2932035" y="4816204"/>
            <a:ext cx="1517374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r>
              <a:rPr lang="en-US" sz="1000" dirty="0" err="1"/>
              <a:t>account_id:String</a:t>
            </a:r>
            <a:endParaRPr lang="en-US" sz="1000" dirty="0"/>
          </a:p>
          <a:p>
            <a:r>
              <a:rPr lang="en-US" sz="1000" dirty="0"/>
              <a:t>*</a:t>
            </a:r>
            <a:r>
              <a:rPr lang="en-US" sz="1000" dirty="0" err="1"/>
              <a:t>account_type:String</a:t>
            </a:r>
            <a:endParaRPr lang="en-US" sz="1000" dirty="0"/>
          </a:p>
          <a:p>
            <a:r>
              <a:rPr lang="en-US" sz="1000" dirty="0"/>
              <a:t>*</a:t>
            </a:r>
            <a:r>
              <a:rPr lang="en-US" sz="1000" dirty="0" err="1"/>
              <a:t>customer_id:String</a:t>
            </a:r>
            <a:endParaRPr lang="en-US" sz="1000" dirty="0"/>
          </a:p>
          <a:p>
            <a:r>
              <a:rPr lang="en-US" sz="1000" dirty="0"/>
              <a:t>*</a:t>
            </a:r>
            <a:r>
              <a:rPr lang="en-US" sz="1000" dirty="0" err="1"/>
              <a:t>credit_score:Integer</a:t>
            </a:r>
            <a:endParaRPr lang="en-US" sz="1000" dirty="0"/>
          </a:p>
          <a:p>
            <a:r>
              <a:rPr lang="en-US" sz="1000" dirty="0"/>
              <a:t>*</a:t>
            </a:r>
            <a:r>
              <a:rPr lang="en-US" sz="1000" dirty="0" err="1"/>
              <a:t>employee_id:String</a:t>
            </a:r>
            <a:endParaRPr lang="en-US" sz="1000" dirty="0"/>
          </a:p>
          <a:p>
            <a:r>
              <a:rPr lang="en-US" sz="1000" dirty="0"/>
              <a:t>*</a:t>
            </a:r>
            <a:r>
              <a:rPr lang="en-US" sz="1000" dirty="0" err="1"/>
              <a:t>service_id:String</a:t>
            </a:r>
            <a:endParaRPr lang="en-US" sz="1000" dirty="0"/>
          </a:p>
          <a:p>
            <a:r>
              <a:rPr lang="en-US" sz="1000" dirty="0"/>
              <a:t>*</a:t>
            </a:r>
            <a:r>
              <a:rPr lang="en-US" sz="1000" dirty="0" err="1"/>
              <a:t>amount:Float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5A4CE-2ACC-EDD3-0AD8-72EF6FB29BF3}"/>
              </a:ext>
            </a:extLst>
          </p:cNvPr>
          <p:cNvSpPr txBox="1"/>
          <p:nvPr/>
        </p:nvSpPr>
        <p:spPr>
          <a:xfrm>
            <a:off x="2932035" y="5995168"/>
            <a:ext cx="151737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r>
              <a:rPr lang="en-US" sz="1000" dirty="0" err="1"/>
              <a:t>initial_menu</a:t>
            </a:r>
            <a:r>
              <a:rPr lang="en-US" sz="1000" dirty="0"/>
              <a:t>()</a:t>
            </a:r>
          </a:p>
          <a:p>
            <a:r>
              <a:rPr lang="en-US" sz="1000" dirty="0"/>
              <a:t>*</a:t>
            </a:r>
            <a:r>
              <a:rPr lang="en-US" sz="1000" dirty="0" err="1"/>
              <a:t>access_account_menu</a:t>
            </a:r>
            <a:r>
              <a:rPr lang="en-US" sz="1000" dirty="0"/>
              <a:t>()</a:t>
            </a:r>
          </a:p>
          <a:p>
            <a:r>
              <a:rPr lang="en-US" sz="1000" dirty="0"/>
              <a:t>*</a:t>
            </a:r>
            <a:r>
              <a:rPr lang="en-US" sz="1000" dirty="0" err="1"/>
              <a:t>access_loan_menu</a:t>
            </a:r>
            <a:r>
              <a:rPr lang="en-US" sz="1000" dirty="0"/>
              <a:t>()</a:t>
            </a:r>
          </a:p>
          <a:p>
            <a:r>
              <a:rPr lang="en-US" sz="1000" dirty="0"/>
              <a:t>*</a:t>
            </a:r>
            <a:r>
              <a:rPr lang="en-US" sz="1000" dirty="0" err="1"/>
              <a:t>previous_page</a:t>
            </a:r>
            <a:r>
              <a:rPr lang="en-US" sz="1000" dirty="0"/>
              <a:t>()</a:t>
            </a:r>
          </a:p>
          <a:p>
            <a:r>
              <a:rPr lang="en-US" sz="1000" dirty="0"/>
              <a:t>*Run()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4D1BB7-33AD-7FE7-37C5-70B54D6DDEC9}"/>
              </a:ext>
            </a:extLst>
          </p:cNvPr>
          <p:cNvSpPr txBox="1"/>
          <p:nvPr/>
        </p:nvSpPr>
        <p:spPr>
          <a:xfrm>
            <a:off x="8686789" y="434455"/>
            <a:ext cx="194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248C4C-9135-32B9-CE77-09D4F82D35BB}"/>
              </a:ext>
            </a:extLst>
          </p:cNvPr>
          <p:cNvSpPr txBox="1"/>
          <p:nvPr/>
        </p:nvSpPr>
        <p:spPr>
          <a:xfrm>
            <a:off x="9213570" y="4085067"/>
            <a:ext cx="282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D1FFA-4AB2-3C34-6FEF-565AF06F5ECC}"/>
              </a:ext>
            </a:extLst>
          </p:cNvPr>
          <p:cNvSpPr txBox="1"/>
          <p:nvPr/>
        </p:nvSpPr>
        <p:spPr>
          <a:xfrm>
            <a:off x="8799437" y="5340182"/>
            <a:ext cx="282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Layer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E48983-4CC2-E235-5DC6-00CE77861D97}"/>
              </a:ext>
            </a:extLst>
          </p:cNvPr>
          <p:cNvSpPr txBox="1"/>
          <p:nvPr/>
        </p:nvSpPr>
        <p:spPr>
          <a:xfrm>
            <a:off x="119270" y="1721926"/>
            <a:ext cx="433013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BankTransaction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AFD55F-E55B-EDB6-4360-BAC203DA368F}"/>
              </a:ext>
            </a:extLst>
          </p:cNvPr>
          <p:cNvSpPr txBox="1"/>
          <p:nvPr/>
        </p:nvSpPr>
        <p:spPr>
          <a:xfrm>
            <a:off x="119270" y="1960651"/>
            <a:ext cx="4330139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account_id:String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account_type:String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customer_id:String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credit_score:Integer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employee_id:String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new_account_indicator:Boolean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customer_name:String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original_balance:Float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current_balance:Float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transaction_time:DateTime</a:t>
            </a:r>
            <a:endParaRPr lang="en-US" sz="1000" dirty="0"/>
          </a:p>
          <a:p>
            <a:r>
              <a:rPr lang="en-US" sz="1000" dirty="0"/>
              <a:t>+</a:t>
            </a:r>
            <a:r>
              <a:rPr lang="en-US" sz="1000" dirty="0" err="1"/>
              <a:t>Interest_indicator:Integer</a:t>
            </a:r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D179A5-F2A9-90D1-4775-8AB701ECD3D7}"/>
              </a:ext>
            </a:extLst>
          </p:cNvPr>
          <p:cNvSpPr txBox="1"/>
          <p:nvPr/>
        </p:nvSpPr>
        <p:spPr>
          <a:xfrm>
            <a:off x="119270" y="3753150"/>
            <a:ext cx="433013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+</a:t>
            </a:r>
            <a:r>
              <a:rPr lang="en-US" sz="1000" dirty="0" err="1"/>
              <a:t>deposit_amount</a:t>
            </a:r>
            <a:r>
              <a:rPr lang="en-US" sz="1000" dirty="0"/>
              <a:t>(</a:t>
            </a:r>
            <a:r>
              <a:rPr lang="en-US" sz="1000" dirty="0" err="1"/>
              <a:t>amount:float,service_id:String,transaction_notes:String</a:t>
            </a:r>
            <a:r>
              <a:rPr lang="en-US" sz="1000" dirty="0"/>
              <a:t>)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withdraw_amount</a:t>
            </a:r>
            <a:r>
              <a:rPr lang="en-US" sz="1000" dirty="0"/>
              <a:t>(</a:t>
            </a:r>
            <a:r>
              <a:rPr lang="en-US" sz="1000" dirty="0" err="1"/>
              <a:t>amount:float,service_id:String,transaction_notes:String</a:t>
            </a:r>
            <a:r>
              <a:rPr lang="en-US" sz="1000" dirty="0"/>
              <a:t>)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get_current_balance</a:t>
            </a:r>
            <a:r>
              <a:rPr lang="en-US" sz="1000" dirty="0"/>
              <a:t>(</a:t>
            </a:r>
            <a:r>
              <a:rPr lang="en-US" sz="1000" dirty="0" err="1"/>
              <a:t>print_indicator:Boolean</a:t>
            </a:r>
            <a:r>
              <a:rPr lang="en-US" sz="1000" dirty="0"/>
              <a:t>)</a:t>
            </a:r>
          </a:p>
          <a:p>
            <a:r>
              <a:rPr lang="en-US" sz="1000" dirty="0"/>
              <a:t>+</a:t>
            </a:r>
            <a:r>
              <a:rPr lang="en-US" sz="1000" dirty="0" err="1"/>
              <a:t>get_latest_transactions</a:t>
            </a:r>
            <a:r>
              <a:rPr lang="en-US" sz="1000" dirty="0"/>
              <a:t>(</a:t>
            </a:r>
            <a:r>
              <a:rPr lang="en-US" sz="1000" dirty="0" err="1"/>
              <a:t>number_of_transactions:Integer</a:t>
            </a:r>
            <a:r>
              <a:rPr lang="en-US" sz="1000" dirty="0"/>
              <a:t>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0747FA5-C869-E1CA-CEFB-4E5293AA37E3}"/>
              </a:ext>
            </a:extLst>
          </p:cNvPr>
          <p:cNvCxnSpPr>
            <a:cxnSpLocks/>
          </p:cNvCxnSpPr>
          <p:nvPr/>
        </p:nvCxnSpPr>
        <p:spPr>
          <a:xfrm>
            <a:off x="0" y="1667957"/>
            <a:ext cx="12192000" cy="385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C1A759-E4D6-E52A-908C-A0CC00F5139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02829" y="1062139"/>
            <a:ext cx="2007708" cy="559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86D3DE-F576-1943-EE23-88B0EDC20BB7}"/>
              </a:ext>
            </a:extLst>
          </p:cNvPr>
          <p:cNvSpPr txBox="1"/>
          <p:nvPr/>
        </p:nvSpPr>
        <p:spPr>
          <a:xfrm>
            <a:off x="2932035" y="619121"/>
            <a:ext cx="27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48281D-B82E-DB79-9D00-413432CABF7F}"/>
              </a:ext>
            </a:extLst>
          </p:cNvPr>
          <p:cNvSpPr txBox="1"/>
          <p:nvPr/>
        </p:nvSpPr>
        <p:spPr>
          <a:xfrm>
            <a:off x="4449409" y="602907"/>
            <a:ext cx="27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882398-8B2A-274C-97BA-0BB400E93B72}"/>
              </a:ext>
            </a:extLst>
          </p:cNvPr>
          <p:cNvCxnSpPr>
            <a:cxnSpLocks/>
          </p:cNvCxnSpPr>
          <p:nvPr/>
        </p:nvCxnSpPr>
        <p:spPr>
          <a:xfrm flipH="1">
            <a:off x="4449409" y="3178288"/>
            <a:ext cx="649349" cy="0"/>
          </a:xfrm>
          <a:prstGeom prst="straightConnector1">
            <a:avLst/>
          </a:prstGeom>
          <a:ln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7C7937-18B6-168E-45D6-D4F34EAA628A}"/>
              </a:ext>
            </a:extLst>
          </p:cNvPr>
          <p:cNvCxnSpPr>
            <a:cxnSpLocks/>
          </p:cNvCxnSpPr>
          <p:nvPr/>
        </p:nvCxnSpPr>
        <p:spPr>
          <a:xfrm flipH="1">
            <a:off x="8892208" y="3101264"/>
            <a:ext cx="907765" cy="16792"/>
          </a:xfrm>
          <a:prstGeom prst="straightConnector1">
            <a:avLst/>
          </a:prstGeom>
          <a:ln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1B0375-ABD5-2CBC-13EB-26DBA0AECB02}"/>
              </a:ext>
            </a:extLst>
          </p:cNvPr>
          <p:cNvCxnSpPr>
            <a:cxnSpLocks/>
          </p:cNvCxnSpPr>
          <p:nvPr/>
        </p:nvCxnSpPr>
        <p:spPr>
          <a:xfrm>
            <a:off x="-13260" y="4550755"/>
            <a:ext cx="12192000" cy="385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13028</TotalTime>
  <Words>465</Words>
  <Application>Microsoft Macintosh PowerPoint</Application>
  <PresentationFormat>Widescreen</PresentationFormat>
  <Paragraphs>127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Cardoso</dc:creator>
  <cp:lastModifiedBy>pri_see pri_see</cp:lastModifiedBy>
  <cp:revision>21</cp:revision>
  <dcterms:created xsi:type="dcterms:W3CDTF">2021-05-28T02:41:12Z</dcterms:created>
  <dcterms:modified xsi:type="dcterms:W3CDTF">2022-07-07T03:45:07Z</dcterms:modified>
</cp:coreProperties>
</file>