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63" r:id="rId4"/>
    <p:sldId id="265" r:id="rId5"/>
    <p:sldId id="258" r:id="rId6"/>
    <p:sldId id="271" r:id="rId7"/>
    <p:sldId id="264" r:id="rId8"/>
    <p:sldId id="272" r:id="rId9"/>
    <p:sldId id="273" r:id="rId10"/>
    <p:sldId id="266" r:id="rId11"/>
    <p:sldId id="260" r:id="rId12"/>
    <p:sldId id="281" r:id="rId13"/>
    <p:sldId id="282" r:id="rId14"/>
    <p:sldId id="274" r:id="rId15"/>
    <p:sldId id="267" r:id="rId16"/>
    <p:sldId id="275" r:id="rId17"/>
    <p:sldId id="276" r:id="rId18"/>
    <p:sldId id="278" r:id="rId19"/>
    <p:sldId id="280" r:id="rId20"/>
    <p:sldId id="268" r:id="rId21"/>
    <p:sldId id="283" r:id="rId22"/>
    <p:sldId id="269"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3D7DA-26F1-48D3-8946-988780A4A473}" v="863" dt="2021-09-23T07:31:16.233"/>
    <p1510:client id="{441C5407-18BA-49F7-9A90-9518D24F337E}" v="29" dt="2021-09-23T08:16:28.542"/>
    <p1510:client id="{887EF000-A4EE-471B-B737-F15F5F934E6A}" v="265" dt="2021-09-24T06:22:07.350"/>
    <p1510:client id="{BEA150F1-C0CA-446A-9F4E-0511D6A91D1C}" v="1628" dt="2021-09-20T16:16:27.650"/>
    <p1510:client id="{FCD6EB0E-CCEC-481B-ABA8-02FF951D91E2}" v="3286" dt="2021-09-19T15:14:03.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B5666-AC59-4DEA-B4CA-61199A856745}"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GB"/>
        </a:p>
      </dgm:t>
    </dgm:pt>
    <dgm:pt modelId="{CF32B137-075A-496C-B246-1EA4C9BEC39C}">
      <dgm:prSet phldrT="[Text]" phldr="0"/>
      <dgm:spPr/>
      <dgm:t>
        <a:bodyPr/>
        <a:lstStyle/>
        <a:p>
          <a:pPr rtl="0"/>
          <a:r>
            <a:rPr lang="en-GB" dirty="0">
              <a:latin typeface="Grandview Display"/>
            </a:rPr>
            <a:t>Data visualization</a:t>
          </a:r>
          <a:endParaRPr lang="en-GB" dirty="0"/>
        </a:p>
      </dgm:t>
    </dgm:pt>
    <dgm:pt modelId="{07CFFAF9-BB56-4F60-99EF-5CD13A98041D}" type="parTrans" cxnId="{AA51BCCC-FD69-438E-827F-00E6D902AEAF}">
      <dgm:prSet/>
      <dgm:spPr/>
      <dgm:t>
        <a:bodyPr/>
        <a:lstStyle/>
        <a:p>
          <a:endParaRPr lang="en-GB"/>
        </a:p>
      </dgm:t>
    </dgm:pt>
    <dgm:pt modelId="{407BAF46-38E9-4E16-9F8F-62139D52857C}" type="sibTrans" cxnId="{AA51BCCC-FD69-438E-827F-00E6D902AEAF}">
      <dgm:prSet/>
      <dgm:spPr/>
      <dgm:t>
        <a:bodyPr/>
        <a:lstStyle/>
        <a:p>
          <a:endParaRPr lang="en-GB"/>
        </a:p>
      </dgm:t>
    </dgm:pt>
    <dgm:pt modelId="{96B1EAF7-6124-422B-AAD7-9A82364A5B54}">
      <dgm:prSet phldrT="[Text]" phldr="0"/>
      <dgm:spPr/>
      <dgm:t>
        <a:bodyPr/>
        <a:lstStyle/>
        <a:p>
          <a:pPr rtl="0"/>
          <a:r>
            <a:rPr lang="en-GB" dirty="0">
              <a:latin typeface="Grandview Display"/>
            </a:rPr>
            <a:t>Waste classification</a:t>
          </a:r>
          <a:endParaRPr lang="en-GB" dirty="0"/>
        </a:p>
      </dgm:t>
    </dgm:pt>
    <dgm:pt modelId="{8709C621-F2D0-4283-B560-A4ED0CD77F7F}" type="parTrans" cxnId="{A463C7BA-285D-4A60-9053-2BE87D7C7B8A}">
      <dgm:prSet/>
      <dgm:spPr/>
      <dgm:t>
        <a:bodyPr/>
        <a:lstStyle/>
        <a:p>
          <a:endParaRPr lang="en-GB"/>
        </a:p>
      </dgm:t>
    </dgm:pt>
    <dgm:pt modelId="{7404CE10-D2FB-445A-9971-D9140F5132AD}" type="sibTrans" cxnId="{A463C7BA-285D-4A60-9053-2BE87D7C7B8A}">
      <dgm:prSet/>
      <dgm:spPr/>
      <dgm:t>
        <a:bodyPr/>
        <a:lstStyle/>
        <a:p>
          <a:endParaRPr lang="en-GB"/>
        </a:p>
      </dgm:t>
    </dgm:pt>
    <dgm:pt modelId="{192E6BE3-9C6E-4ACC-AF6D-271E1BD787AF}">
      <dgm:prSet phldrT="[Text]" phldr="0"/>
      <dgm:spPr/>
      <dgm:t>
        <a:bodyPr/>
        <a:lstStyle/>
        <a:p>
          <a:pPr rtl="0"/>
          <a:r>
            <a:rPr lang="en-GB" dirty="0">
              <a:latin typeface="Grandview Display"/>
            </a:rPr>
            <a:t>Importing Libraries</a:t>
          </a:r>
          <a:endParaRPr lang="en-GB" dirty="0"/>
        </a:p>
      </dgm:t>
    </dgm:pt>
    <dgm:pt modelId="{6A48D0C3-B7CF-409F-A3BD-0625C7D189C6}" type="parTrans" cxnId="{C68D2DEA-3741-46CE-9599-6E4C272118F0}">
      <dgm:prSet/>
      <dgm:spPr/>
      <dgm:t>
        <a:bodyPr/>
        <a:lstStyle/>
        <a:p>
          <a:endParaRPr lang="en-GB"/>
        </a:p>
      </dgm:t>
    </dgm:pt>
    <dgm:pt modelId="{F8E983AE-3F2D-4D61-BCEA-F8FD4FEECD55}" type="sibTrans" cxnId="{C68D2DEA-3741-46CE-9599-6E4C272118F0}">
      <dgm:prSet/>
      <dgm:spPr/>
      <dgm:t>
        <a:bodyPr/>
        <a:lstStyle/>
        <a:p>
          <a:endParaRPr lang="en-GB"/>
        </a:p>
      </dgm:t>
    </dgm:pt>
    <dgm:pt modelId="{56D82423-07A8-49BA-8BBA-1DBB715BC96A}">
      <dgm:prSet phldrT="[Text]" phldr="0"/>
      <dgm:spPr/>
      <dgm:t>
        <a:bodyPr/>
        <a:lstStyle/>
        <a:p>
          <a:pPr rtl="0"/>
          <a:r>
            <a:rPr lang="en-GB" dirty="0">
              <a:latin typeface="Grandview Display"/>
            </a:rPr>
            <a:t>Loading image dataset</a:t>
          </a:r>
          <a:endParaRPr lang="en-GB" dirty="0"/>
        </a:p>
      </dgm:t>
    </dgm:pt>
    <dgm:pt modelId="{A0DB8399-0B3D-4559-ABE8-B081BA3EDAE6}" type="parTrans" cxnId="{D7D57F02-1342-4C78-AD6A-6F574558EA32}">
      <dgm:prSet/>
      <dgm:spPr/>
      <dgm:t>
        <a:bodyPr/>
        <a:lstStyle/>
        <a:p>
          <a:endParaRPr lang="en-GB"/>
        </a:p>
      </dgm:t>
    </dgm:pt>
    <dgm:pt modelId="{A9D7AAE2-159D-4BFA-BA1A-B04016095555}" type="sibTrans" cxnId="{D7D57F02-1342-4C78-AD6A-6F574558EA32}">
      <dgm:prSet/>
      <dgm:spPr/>
      <dgm:t>
        <a:bodyPr/>
        <a:lstStyle/>
        <a:p>
          <a:endParaRPr lang="en-GB"/>
        </a:p>
      </dgm:t>
    </dgm:pt>
    <dgm:pt modelId="{787C516E-3D1C-4D69-8F0E-D3433D7DA993}">
      <dgm:prSet phldrT="[Text]" phldr="0"/>
      <dgm:spPr/>
      <dgm:t>
        <a:bodyPr/>
        <a:lstStyle/>
        <a:p>
          <a:pPr rtl="0"/>
          <a:r>
            <a:rPr lang="en-GB" dirty="0">
              <a:latin typeface="Grandview Display"/>
            </a:rPr>
            <a:t>Training the algorithm</a:t>
          </a:r>
          <a:endParaRPr lang="en-GB" dirty="0"/>
        </a:p>
      </dgm:t>
    </dgm:pt>
    <dgm:pt modelId="{4ABFBDF1-52C2-4975-9550-80CDD1871EA7}" type="parTrans" cxnId="{BE318904-D5CF-4FAF-9A90-569C41C7B7A0}">
      <dgm:prSet/>
      <dgm:spPr/>
      <dgm:t>
        <a:bodyPr/>
        <a:lstStyle/>
        <a:p>
          <a:endParaRPr lang="en-GB"/>
        </a:p>
      </dgm:t>
    </dgm:pt>
    <dgm:pt modelId="{CF3C4636-F24E-4B5F-A025-00BC623088FC}" type="sibTrans" cxnId="{BE318904-D5CF-4FAF-9A90-569C41C7B7A0}">
      <dgm:prSet/>
      <dgm:spPr/>
      <dgm:t>
        <a:bodyPr/>
        <a:lstStyle/>
        <a:p>
          <a:endParaRPr lang="en-GB"/>
        </a:p>
      </dgm:t>
    </dgm:pt>
    <dgm:pt modelId="{7DA74F3B-F1A3-4F0B-ADF0-3336A53C44F3}">
      <dgm:prSet phldr="0"/>
      <dgm:spPr/>
      <dgm:t>
        <a:bodyPr/>
        <a:lstStyle/>
        <a:p>
          <a:pPr rtl="0"/>
          <a:r>
            <a:rPr lang="en-GB" dirty="0"/>
            <a:t>Importing Libraries</a:t>
          </a:r>
          <a:endParaRPr lang="en-GB" dirty="0">
            <a:latin typeface="Grandview Display"/>
          </a:endParaRPr>
        </a:p>
      </dgm:t>
    </dgm:pt>
    <dgm:pt modelId="{D424E3D0-3656-4217-84CD-2DAF69ED8D43}" type="parTrans" cxnId="{7FA466DE-1A04-4257-90C0-05D1AC5C8206}">
      <dgm:prSet/>
      <dgm:spPr/>
    </dgm:pt>
    <dgm:pt modelId="{A6ABAA2B-C830-43C7-83FC-3547F0A71F4F}" type="sibTrans" cxnId="{7FA466DE-1A04-4257-90C0-05D1AC5C8206}">
      <dgm:prSet/>
      <dgm:spPr/>
    </dgm:pt>
    <dgm:pt modelId="{84728B5A-0A06-4ED5-846D-EABCAD44BDC7}">
      <dgm:prSet phldr="0"/>
      <dgm:spPr/>
      <dgm:t>
        <a:bodyPr/>
        <a:lstStyle/>
        <a:p>
          <a:pPr rtl="0"/>
          <a:r>
            <a:rPr lang="en-GB" dirty="0"/>
            <a:t>Loading Data</a:t>
          </a:r>
          <a:endParaRPr lang="en-GB" dirty="0">
            <a:latin typeface="Grandview Display"/>
          </a:endParaRPr>
        </a:p>
      </dgm:t>
    </dgm:pt>
    <dgm:pt modelId="{9D915B98-18C1-455B-8F5F-1D4E7BA6A3AE}" type="parTrans" cxnId="{40786E8F-5693-42C0-B66F-6F744368F4F4}">
      <dgm:prSet/>
      <dgm:spPr/>
    </dgm:pt>
    <dgm:pt modelId="{E0C236BA-1B09-4C57-8F6F-B40D17D8F567}" type="sibTrans" cxnId="{40786E8F-5693-42C0-B66F-6F744368F4F4}">
      <dgm:prSet/>
      <dgm:spPr/>
    </dgm:pt>
    <dgm:pt modelId="{BB3CEA71-C868-4F2A-A7AE-EF81F36DCC28}">
      <dgm:prSet phldr="0"/>
      <dgm:spPr/>
      <dgm:t>
        <a:bodyPr/>
        <a:lstStyle/>
        <a:p>
          <a:pPr rtl="0"/>
          <a:r>
            <a:rPr lang="en-GB" dirty="0"/>
            <a:t>Plotting Data Distribution</a:t>
          </a:r>
          <a:endParaRPr lang="en-GB" dirty="0">
            <a:latin typeface="Grandview Display"/>
          </a:endParaRPr>
        </a:p>
      </dgm:t>
    </dgm:pt>
    <dgm:pt modelId="{5C5DE76E-EF51-4A23-AC9F-31043904C3E1}" type="parTrans" cxnId="{65A8D0EC-A2F7-4402-935F-0177C112FE2F}">
      <dgm:prSet/>
      <dgm:spPr/>
    </dgm:pt>
    <dgm:pt modelId="{167D12C6-739E-4D5C-9A39-F95DEED72C46}" type="sibTrans" cxnId="{65A8D0EC-A2F7-4402-935F-0177C112FE2F}">
      <dgm:prSet/>
      <dgm:spPr/>
    </dgm:pt>
    <dgm:pt modelId="{04165B3E-06C9-415B-8374-1CCA97E9DE3F}">
      <dgm:prSet phldr="0"/>
      <dgm:spPr/>
      <dgm:t>
        <a:bodyPr/>
        <a:lstStyle/>
        <a:p>
          <a:pPr rtl="0"/>
          <a:r>
            <a:rPr lang="en-GB" dirty="0"/>
            <a:t>Analysis &amp; Visualization</a:t>
          </a:r>
          <a:endParaRPr lang="en-GB" dirty="0">
            <a:latin typeface="Grandview Display"/>
          </a:endParaRPr>
        </a:p>
      </dgm:t>
    </dgm:pt>
    <dgm:pt modelId="{BFD5E40A-15F4-4BDF-8D5B-873C04846FBF}" type="parTrans" cxnId="{565A039D-C1A7-4572-81D1-88C2EF0C5B05}">
      <dgm:prSet/>
      <dgm:spPr/>
    </dgm:pt>
    <dgm:pt modelId="{179D832D-FDC8-4C53-BDBC-43FA6345A9BB}" type="sibTrans" cxnId="{565A039D-C1A7-4572-81D1-88C2EF0C5B05}">
      <dgm:prSet/>
      <dgm:spPr/>
    </dgm:pt>
    <dgm:pt modelId="{1A9B55E2-4EF2-445D-8B5A-32B0F20A33C8}">
      <dgm:prSet phldr="0"/>
      <dgm:spPr/>
      <dgm:t>
        <a:bodyPr/>
        <a:lstStyle/>
        <a:p>
          <a:pPr rtl="0"/>
          <a:r>
            <a:rPr lang="en-GB" dirty="0">
              <a:latin typeface="Grandview Display"/>
            </a:rPr>
            <a:t>Testing the algorithm</a:t>
          </a:r>
        </a:p>
      </dgm:t>
    </dgm:pt>
    <dgm:pt modelId="{662E7155-860B-46FC-AAC3-C7E89CD04CD1}" type="parTrans" cxnId="{8E2F3F64-F5D0-4BED-9282-DBF7823D68EF}">
      <dgm:prSet/>
      <dgm:spPr/>
    </dgm:pt>
    <dgm:pt modelId="{58E96E72-6700-4815-8761-53D4CFC7A2AB}" type="sibTrans" cxnId="{8E2F3F64-F5D0-4BED-9282-DBF7823D68EF}">
      <dgm:prSet/>
      <dgm:spPr/>
      <dgm:t>
        <a:bodyPr/>
        <a:lstStyle/>
        <a:p>
          <a:endParaRPr lang="en-GB"/>
        </a:p>
      </dgm:t>
    </dgm:pt>
    <dgm:pt modelId="{1990B6F0-FD87-4BA5-A565-14CA16C88340}">
      <dgm:prSet phldr="0"/>
      <dgm:spPr/>
      <dgm:t>
        <a:bodyPr/>
        <a:lstStyle/>
        <a:p>
          <a:pPr rtl="0"/>
          <a:r>
            <a:rPr lang="en-GB" dirty="0">
              <a:latin typeface="Grandview Display"/>
            </a:rPr>
            <a:t>User Interface</a:t>
          </a:r>
        </a:p>
      </dgm:t>
    </dgm:pt>
    <dgm:pt modelId="{2F95AB7E-D714-45A1-931A-75933563CD73}" type="parTrans" cxnId="{BB3E9D13-A1D2-4A00-B043-F5B3CD48207A}">
      <dgm:prSet/>
      <dgm:spPr/>
    </dgm:pt>
    <dgm:pt modelId="{F4D173CD-CFFB-4D5A-B15D-8A69AC314B34}" type="sibTrans" cxnId="{BB3E9D13-A1D2-4A00-B043-F5B3CD48207A}">
      <dgm:prSet/>
      <dgm:spPr/>
      <dgm:t>
        <a:bodyPr/>
        <a:lstStyle/>
        <a:p>
          <a:endParaRPr lang="en-GB"/>
        </a:p>
      </dgm:t>
    </dgm:pt>
    <dgm:pt modelId="{674EE212-AFC4-4DEF-A7A0-AB11DDB8D2DE}">
      <dgm:prSet phldr="0"/>
      <dgm:spPr/>
      <dgm:t>
        <a:bodyPr/>
        <a:lstStyle/>
        <a:p>
          <a:pPr rtl="0"/>
          <a:r>
            <a:rPr lang="en-GB" dirty="0">
              <a:latin typeface="Grandview Display"/>
            </a:rPr>
            <a:t>Uploading the image of the waste to be classified.</a:t>
          </a:r>
        </a:p>
      </dgm:t>
    </dgm:pt>
    <dgm:pt modelId="{335F2B67-D594-4F98-AE62-9EACF1F075C2}" type="parTrans" cxnId="{058749BF-8273-4FFA-84EF-56E538AFE2AC}">
      <dgm:prSet/>
      <dgm:spPr/>
    </dgm:pt>
    <dgm:pt modelId="{57EF8128-D025-4434-B7F6-E8C9F0DB927F}" type="sibTrans" cxnId="{058749BF-8273-4FFA-84EF-56E538AFE2AC}">
      <dgm:prSet/>
      <dgm:spPr/>
    </dgm:pt>
    <dgm:pt modelId="{63EE98B2-4489-4169-A9A9-0A1CA822D9E6}">
      <dgm:prSet phldr="0"/>
      <dgm:spPr/>
      <dgm:t>
        <a:bodyPr/>
        <a:lstStyle/>
        <a:p>
          <a:pPr rtl="0"/>
          <a:r>
            <a:rPr lang="en-GB" dirty="0">
              <a:latin typeface="Grandview Display"/>
            </a:rPr>
            <a:t>Show the proper disposal method of the waste upon classification.</a:t>
          </a:r>
        </a:p>
      </dgm:t>
    </dgm:pt>
    <dgm:pt modelId="{44502922-D451-40B5-9A94-F30B5E3BB656}" type="parTrans" cxnId="{031C2991-3302-4F7F-B29A-F79ACCF5D75A}">
      <dgm:prSet/>
      <dgm:spPr/>
    </dgm:pt>
    <dgm:pt modelId="{85571E35-BCFA-4D06-81DA-C1F5480AD50E}" type="sibTrans" cxnId="{031C2991-3302-4F7F-B29A-F79ACCF5D75A}">
      <dgm:prSet/>
      <dgm:spPr/>
    </dgm:pt>
    <dgm:pt modelId="{521A7086-EA47-41DB-8410-34FF57900326}" type="pres">
      <dgm:prSet presAssocID="{278B5666-AC59-4DEA-B4CA-61199A856745}" presName="linearFlow" presStyleCnt="0">
        <dgm:presLayoutVars>
          <dgm:dir/>
          <dgm:animLvl val="lvl"/>
          <dgm:resizeHandles val="exact"/>
        </dgm:presLayoutVars>
      </dgm:prSet>
      <dgm:spPr/>
    </dgm:pt>
    <dgm:pt modelId="{13DEA3FC-9E5F-4E03-8774-371C09CFB021}" type="pres">
      <dgm:prSet presAssocID="{CF32B137-075A-496C-B246-1EA4C9BEC39C}" presName="composite" presStyleCnt="0"/>
      <dgm:spPr/>
    </dgm:pt>
    <dgm:pt modelId="{CE305A01-1287-4F5B-99A3-1B24B6B72C33}" type="pres">
      <dgm:prSet presAssocID="{CF32B137-075A-496C-B246-1EA4C9BEC39C}" presName="parTx" presStyleLbl="node1" presStyleIdx="0" presStyleCnt="3">
        <dgm:presLayoutVars>
          <dgm:chMax val="0"/>
          <dgm:chPref val="0"/>
          <dgm:bulletEnabled val="1"/>
        </dgm:presLayoutVars>
      </dgm:prSet>
      <dgm:spPr/>
    </dgm:pt>
    <dgm:pt modelId="{93DBF145-C65C-4F0E-94E5-D9641FA6BC22}" type="pres">
      <dgm:prSet presAssocID="{CF32B137-075A-496C-B246-1EA4C9BEC39C}" presName="parSh" presStyleLbl="node1" presStyleIdx="0" presStyleCnt="3"/>
      <dgm:spPr/>
    </dgm:pt>
    <dgm:pt modelId="{D24498D5-30C8-408E-AD50-93DF402D698E}" type="pres">
      <dgm:prSet presAssocID="{CF32B137-075A-496C-B246-1EA4C9BEC39C}" presName="desTx" presStyleLbl="fgAcc1" presStyleIdx="0" presStyleCnt="3">
        <dgm:presLayoutVars>
          <dgm:bulletEnabled val="1"/>
        </dgm:presLayoutVars>
      </dgm:prSet>
      <dgm:spPr/>
    </dgm:pt>
    <dgm:pt modelId="{AA618E6B-AD72-40FB-AECE-56EC4369EABE}" type="pres">
      <dgm:prSet presAssocID="{407BAF46-38E9-4E16-9F8F-62139D52857C}" presName="sibTrans" presStyleLbl="sibTrans2D1" presStyleIdx="0" presStyleCnt="2"/>
      <dgm:spPr/>
    </dgm:pt>
    <dgm:pt modelId="{3539A125-DDA1-4A3E-879B-A5DA86A1BFEF}" type="pres">
      <dgm:prSet presAssocID="{407BAF46-38E9-4E16-9F8F-62139D52857C}" presName="connTx" presStyleLbl="sibTrans2D1" presStyleIdx="0" presStyleCnt="2"/>
      <dgm:spPr/>
    </dgm:pt>
    <dgm:pt modelId="{FF8F12F3-4459-453F-A72F-C17A756D5190}" type="pres">
      <dgm:prSet presAssocID="{96B1EAF7-6124-422B-AAD7-9A82364A5B54}" presName="composite" presStyleCnt="0"/>
      <dgm:spPr/>
    </dgm:pt>
    <dgm:pt modelId="{6A234AAD-C678-4A32-B2FF-E17FE0CEE8E2}" type="pres">
      <dgm:prSet presAssocID="{96B1EAF7-6124-422B-AAD7-9A82364A5B54}" presName="parTx" presStyleLbl="node1" presStyleIdx="0" presStyleCnt="3">
        <dgm:presLayoutVars>
          <dgm:chMax val="0"/>
          <dgm:chPref val="0"/>
          <dgm:bulletEnabled val="1"/>
        </dgm:presLayoutVars>
      </dgm:prSet>
      <dgm:spPr/>
    </dgm:pt>
    <dgm:pt modelId="{A9986BDF-30C8-4F9B-8291-FC181639F25B}" type="pres">
      <dgm:prSet presAssocID="{96B1EAF7-6124-422B-AAD7-9A82364A5B54}" presName="parSh" presStyleLbl="node1" presStyleIdx="1" presStyleCnt="3"/>
      <dgm:spPr/>
    </dgm:pt>
    <dgm:pt modelId="{FCA732B9-9C13-4EBC-867E-1EBD5A15D6B1}" type="pres">
      <dgm:prSet presAssocID="{96B1EAF7-6124-422B-AAD7-9A82364A5B54}" presName="desTx" presStyleLbl="fgAcc1" presStyleIdx="1" presStyleCnt="3">
        <dgm:presLayoutVars>
          <dgm:bulletEnabled val="1"/>
        </dgm:presLayoutVars>
      </dgm:prSet>
      <dgm:spPr/>
    </dgm:pt>
    <dgm:pt modelId="{680C0438-85F2-462E-9A1F-5E865565F2EE}" type="pres">
      <dgm:prSet presAssocID="{7404CE10-D2FB-445A-9971-D9140F5132AD}" presName="sibTrans" presStyleLbl="sibTrans2D1" presStyleIdx="1" presStyleCnt="2"/>
      <dgm:spPr/>
    </dgm:pt>
    <dgm:pt modelId="{5B6B962A-F2A0-4F94-A97D-84E98917DC5B}" type="pres">
      <dgm:prSet presAssocID="{7404CE10-D2FB-445A-9971-D9140F5132AD}" presName="connTx" presStyleLbl="sibTrans2D1" presStyleIdx="1" presStyleCnt="2"/>
      <dgm:spPr/>
    </dgm:pt>
    <dgm:pt modelId="{DCA1702F-3F61-4C54-9FFF-23FC864F5DF4}" type="pres">
      <dgm:prSet presAssocID="{1990B6F0-FD87-4BA5-A565-14CA16C88340}" presName="composite" presStyleCnt="0"/>
      <dgm:spPr/>
    </dgm:pt>
    <dgm:pt modelId="{0BE00D70-5229-4DB5-923F-109D43BADDC5}" type="pres">
      <dgm:prSet presAssocID="{1990B6F0-FD87-4BA5-A565-14CA16C88340}" presName="parTx" presStyleLbl="node1" presStyleIdx="1" presStyleCnt="3">
        <dgm:presLayoutVars>
          <dgm:chMax val="0"/>
          <dgm:chPref val="0"/>
          <dgm:bulletEnabled val="1"/>
        </dgm:presLayoutVars>
      </dgm:prSet>
      <dgm:spPr/>
    </dgm:pt>
    <dgm:pt modelId="{91F13125-D1FD-4472-97B3-3E0520FDBB06}" type="pres">
      <dgm:prSet presAssocID="{1990B6F0-FD87-4BA5-A565-14CA16C88340}" presName="parSh" presStyleLbl="node1" presStyleIdx="2" presStyleCnt="3"/>
      <dgm:spPr/>
    </dgm:pt>
    <dgm:pt modelId="{91BF359F-B3EB-4282-8AB0-EC92553E19B8}" type="pres">
      <dgm:prSet presAssocID="{1990B6F0-FD87-4BA5-A565-14CA16C88340}" presName="desTx" presStyleLbl="fgAcc1" presStyleIdx="2" presStyleCnt="3">
        <dgm:presLayoutVars>
          <dgm:bulletEnabled val="1"/>
        </dgm:presLayoutVars>
      </dgm:prSet>
      <dgm:spPr/>
    </dgm:pt>
  </dgm:ptLst>
  <dgm:cxnLst>
    <dgm:cxn modelId="{D7D57F02-1342-4C78-AD6A-6F574558EA32}" srcId="{96B1EAF7-6124-422B-AAD7-9A82364A5B54}" destId="{56D82423-07A8-49BA-8BBA-1DBB715BC96A}" srcOrd="1" destOrd="0" parTransId="{A0DB8399-0B3D-4559-ABE8-B081BA3EDAE6}" sibTransId="{A9D7AAE2-159D-4BFA-BA1A-B04016095555}"/>
    <dgm:cxn modelId="{BE318904-D5CF-4FAF-9A90-569C41C7B7A0}" srcId="{96B1EAF7-6124-422B-AAD7-9A82364A5B54}" destId="{787C516E-3D1C-4D69-8F0E-D3433D7DA993}" srcOrd="2" destOrd="0" parTransId="{4ABFBDF1-52C2-4975-9550-80CDD1871EA7}" sibTransId="{CF3C4636-F24E-4B5F-A025-00BC623088FC}"/>
    <dgm:cxn modelId="{7643C908-E6A6-4965-BC39-81779F26FA2D}" type="presOf" srcId="{CF32B137-075A-496C-B246-1EA4C9BEC39C}" destId="{CE305A01-1287-4F5B-99A3-1B24B6B72C33}" srcOrd="0" destOrd="0" presId="urn:microsoft.com/office/officeart/2005/8/layout/process3"/>
    <dgm:cxn modelId="{017FD108-3717-4F6A-B024-21BEEA71413E}" type="presOf" srcId="{1990B6F0-FD87-4BA5-A565-14CA16C88340}" destId="{91F13125-D1FD-4472-97B3-3E0520FDBB06}" srcOrd="1" destOrd="0" presId="urn:microsoft.com/office/officeart/2005/8/layout/process3"/>
    <dgm:cxn modelId="{1419470A-C5FE-43E6-8486-3B5FF773F0A6}" type="presOf" srcId="{407BAF46-38E9-4E16-9F8F-62139D52857C}" destId="{AA618E6B-AD72-40FB-AECE-56EC4369EABE}" srcOrd="0" destOrd="0" presId="urn:microsoft.com/office/officeart/2005/8/layout/process3"/>
    <dgm:cxn modelId="{DE1F7010-D297-4A13-875C-BCD27F1F2607}" type="presOf" srcId="{1990B6F0-FD87-4BA5-A565-14CA16C88340}" destId="{0BE00D70-5229-4DB5-923F-109D43BADDC5}" srcOrd="0" destOrd="0" presId="urn:microsoft.com/office/officeart/2005/8/layout/process3"/>
    <dgm:cxn modelId="{8CCA2A13-EF9A-4CB2-AE38-4B7A7C603D43}" type="presOf" srcId="{56D82423-07A8-49BA-8BBA-1DBB715BC96A}" destId="{FCA732B9-9C13-4EBC-867E-1EBD5A15D6B1}" srcOrd="0" destOrd="1" presId="urn:microsoft.com/office/officeart/2005/8/layout/process3"/>
    <dgm:cxn modelId="{BB3E9D13-A1D2-4A00-B043-F5B3CD48207A}" srcId="{278B5666-AC59-4DEA-B4CA-61199A856745}" destId="{1990B6F0-FD87-4BA5-A565-14CA16C88340}" srcOrd="2" destOrd="0" parTransId="{2F95AB7E-D714-45A1-931A-75933563CD73}" sibTransId="{F4D173CD-CFFB-4D5A-B15D-8A69AC314B34}"/>
    <dgm:cxn modelId="{AA5D4816-8586-4D47-B308-74693B95C635}" type="presOf" srcId="{7DA74F3B-F1A3-4F0B-ADF0-3336A53C44F3}" destId="{D24498D5-30C8-408E-AD50-93DF402D698E}" srcOrd="0" destOrd="0" presId="urn:microsoft.com/office/officeart/2005/8/layout/process3"/>
    <dgm:cxn modelId="{8421762A-C3A8-4486-BA01-4FD070F83111}" type="presOf" srcId="{04165B3E-06C9-415B-8374-1CCA97E9DE3F}" destId="{D24498D5-30C8-408E-AD50-93DF402D698E}" srcOrd="0" destOrd="3" presId="urn:microsoft.com/office/officeart/2005/8/layout/process3"/>
    <dgm:cxn modelId="{7B21212B-8A2B-4BCE-AC79-7284759C6E3E}" type="presOf" srcId="{407BAF46-38E9-4E16-9F8F-62139D52857C}" destId="{3539A125-DDA1-4A3E-879B-A5DA86A1BFEF}" srcOrd="1" destOrd="0" presId="urn:microsoft.com/office/officeart/2005/8/layout/process3"/>
    <dgm:cxn modelId="{DB178B5C-B770-4110-A006-B0CBE5FC1811}" type="presOf" srcId="{CF32B137-075A-496C-B246-1EA4C9BEC39C}" destId="{93DBF145-C65C-4F0E-94E5-D9641FA6BC22}" srcOrd="1" destOrd="0" presId="urn:microsoft.com/office/officeart/2005/8/layout/process3"/>
    <dgm:cxn modelId="{5638615F-36F9-4157-BF1B-13960CD2364B}" type="presOf" srcId="{7404CE10-D2FB-445A-9971-D9140F5132AD}" destId="{680C0438-85F2-462E-9A1F-5E865565F2EE}" srcOrd="0" destOrd="0" presId="urn:microsoft.com/office/officeart/2005/8/layout/process3"/>
    <dgm:cxn modelId="{31B2C243-0415-42A0-BC1D-FF69F96A9BB7}" type="presOf" srcId="{674EE212-AFC4-4DEF-A7A0-AB11DDB8D2DE}" destId="{91BF359F-B3EB-4282-8AB0-EC92553E19B8}" srcOrd="0" destOrd="0" presId="urn:microsoft.com/office/officeart/2005/8/layout/process3"/>
    <dgm:cxn modelId="{8E2F3F64-F5D0-4BED-9282-DBF7823D68EF}" srcId="{96B1EAF7-6124-422B-AAD7-9A82364A5B54}" destId="{1A9B55E2-4EF2-445D-8B5A-32B0F20A33C8}" srcOrd="3" destOrd="0" parTransId="{662E7155-860B-46FC-AAC3-C7E89CD04CD1}" sibTransId="{58E96E72-6700-4815-8761-53D4CFC7A2AB}"/>
    <dgm:cxn modelId="{23BD6265-DF07-41C1-9E4F-780BD8463578}" type="presOf" srcId="{1A9B55E2-4EF2-445D-8B5A-32B0F20A33C8}" destId="{FCA732B9-9C13-4EBC-867E-1EBD5A15D6B1}" srcOrd="0" destOrd="3" presId="urn:microsoft.com/office/officeart/2005/8/layout/process3"/>
    <dgm:cxn modelId="{70DA0747-8D79-4F9C-A4DE-4151F0D29BA2}" type="presOf" srcId="{63EE98B2-4489-4169-A9A9-0A1CA822D9E6}" destId="{91BF359F-B3EB-4282-8AB0-EC92553E19B8}" srcOrd="0" destOrd="1" presId="urn:microsoft.com/office/officeart/2005/8/layout/process3"/>
    <dgm:cxn modelId="{71266E4A-0CD5-4313-94F5-B3EA1D28ED21}" type="presOf" srcId="{278B5666-AC59-4DEA-B4CA-61199A856745}" destId="{521A7086-EA47-41DB-8410-34FF57900326}" srcOrd="0" destOrd="0" presId="urn:microsoft.com/office/officeart/2005/8/layout/process3"/>
    <dgm:cxn modelId="{E8B17C6C-3768-4C70-B701-B20392FB957A}" type="presOf" srcId="{7404CE10-D2FB-445A-9971-D9140F5132AD}" destId="{5B6B962A-F2A0-4F94-A97D-84E98917DC5B}" srcOrd="1" destOrd="0" presId="urn:microsoft.com/office/officeart/2005/8/layout/process3"/>
    <dgm:cxn modelId="{B9FCAB70-99EA-4759-BA74-AFBD84A3D404}" type="presOf" srcId="{96B1EAF7-6124-422B-AAD7-9A82364A5B54}" destId="{6A234AAD-C678-4A32-B2FF-E17FE0CEE8E2}" srcOrd="0" destOrd="0" presId="urn:microsoft.com/office/officeart/2005/8/layout/process3"/>
    <dgm:cxn modelId="{5FB7E57A-E676-4DFE-B5D5-18AFB0333BD4}" type="presOf" srcId="{96B1EAF7-6124-422B-AAD7-9A82364A5B54}" destId="{A9986BDF-30C8-4F9B-8291-FC181639F25B}" srcOrd="1" destOrd="0" presId="urn:microsoft.com/office/officeart/2005/8/layout/process3"/>
    <dgm:cxn modelId="{8461E182-DC40-43A5-B744-1932474BD3EC}" type="presOf" srcId="{787C516E-3D1C-4D69-8F0E-D3433D7DA993}" destId="{FCA732B9-9C13-4EBC-867E-1EBD5A15D6B1}" srcOrd="0" destOrd="2" presId="urn:microsoft.com/office/officeart/2005/8/layout/process3"/>
    <dgm:cxn modelId="{40786E8F-5693-42C0-B66F-6F744368F4F4}" srcId="{CF32B137-075A-496C-B246-1EA4C9BEC39C}" destId="{84728B5A-0A06-4ED5-846D-EABCAD44BDC7}" srcOrd="1" destOrd="0" parTransId="{9D915B98-18C1-455B-8F5F-1D4E7BA6A3AE}" sibTransId="{E0C236BA-1B09-4C57-8F6F-B40D17D8F567}"/>
    <dgm:cxn modelId="{031C2991-3302-4F7F-B29A-F79ACCF5D75A}" srcId="{1990B6F0-FD87-4BA5-A565-14CA16C88340}" destId="{63EE98B2-4489-4169-A9A9-0A1CA822D9E6}" srcOrd="1" destOrd="0" parTransId="{44502922-D451-40B5-9A94-F30B5E3BB656}" sibTransId="{85571E35-BCFA-4D06-81DA-C1F5480AD50E}"/>
    <dgm:cxn modelId="{DAC4DA96-2D3E-43DC-B80D-3905182733E7}" type="presOf" srcId="{84728B5A-0A06-4ED5-846D-EABCAD44BDC7}" destId="{D24498D5-30C8-408E-AD50-93DF402D698E}" srcOrd="0" destOrd="1" presId="urn:microsoft.com/office/officeart/2005/8/layout/process3"/>
    <dgm:cxn modelId="{565A039D-C1A7-4572-81D1-88C2EF0C5B05}" srcId="{CF32B137-075A-496C-B246-1EA4C9BEC39C}" destId="{04165B3E-06C9-415B-8374-1CCA97E9DE3F}" srcOrd="3" destOrd="0" parTransId="{BFD5E40A-15F4-4BDF-8D5B-873C04846FBF}" sibTransId="{179D832D-FDC8-4C53-BDBC-43FA6345A9BB}"/>
    <dgm:cxn modelId="{A463C7BA-285D-4A60-9053-2BE87D7C7B8A}" srcId="{278B5666-AC59-4DEA-B4CA-61199A856745}" destId="{96B1EAF7-6124-422B-AAD7-9A82364A5B54}" srcOrd="1" destOrd="0" parTransId="{8709C621-F2D0-4283-B560-A4ED0CD77F7F}" sibTransId="{7404CE10-D2FB-445A-9971-D9140F5132AD}"/>
    <dgm:cxn modelId="{058749BF-8273-4FFA-84EF-56E538AFE2AC}" srcId="{1990B6F0-FD87-4BA5-A565-14CA16C88340}" destId="{674EE212-AFC4-4DEF-A7A0-AB11DDB8D2DE}" srcOrd="0" destOrd="0" parTransId="{335F2B67-D594-4F98-AE62-9EACF1F075C2}" sibTransId="{57EF8128-D025-4434-B7F6-E8C9F0DB927F}"/>
    <dgm:cxn modelId="{AA51BCCC-FD69-438E-827F-00E6D902AEAF}" srcId="{278B5666-AC59-4DEA-B4CA-61199A856745}" destId="{CF32B137-075A-496C-B246-1EA4C9BEC39C}" srcOrd="0" destOrd="0" parTransId="{07CFFAF9-BB56-4F60-99EF-5CD13A98041D}" sibTransId="{407BAF46-38E9-4E16-9F8F-62139D52857C}"/>
    <dgm:cxn modelId="{F92FF8DD-ED56-4D45-B824-805C423CE140}" type="presOf" srcId="{192E6BE3-9C6E-4ACC-AF6D-271E1BD787AF}" destId="{FCA732B9-9C13-4EBC-867E-1EBD5A15D6B1}" srcOrd="0" destOrd="0" presId="urn:microsoft.com/office/officeart/2005/8/layout/process3"/>
    <dgm:cxn modelId="{7FA466DE-1A04-4257-90C0-05D1AC5C8206}" srcId="{CF32B137-075A-496C-B246-1EA4C9BEC39C}" destId="{7DA74F3B-F1A3-4F0B-ADF0-3336A53C44F3}" srcOrd="0" destOrd="0" parTransId="{D424E3D0-3656-4217-84CD-2DAF69ED8D43}" sibTransId="{A6ABAA2B-C830-43C7-83FC-3547F0A71F4F}"/>
    <dgm:cxn modelId="{C68D2DEA-3741-46CE-9599-6E4C272118F0}" srcId="{96B1EAF7-6124-422B-AAD7-9A82364A5B54}" destId="{192E6BE3-9C6E-4ACC-AF6D-271E1BD787AF}" srcOrd="0" destOrd="0" parTransId="{6A48D0C3-B7CF-409F-A3BD-0625C7D189C6}" sibTransId="{F8E983AE-3F2D-4D61-BCEA-F8FD4FEECD55}"/>
    <dgm:cxn modelId="{65A8D0EC-A2F7-4402-935F-0177C112FE2F}" srcId="{CF32B137-075A-496C-B246-1EA4C9BEC39C}" destId="{BB3CEA71-C868-4F2A-A7AE-EF81F36DCC28}" srcOrd="2" destOrd="0" parTransId="{5C5DE76E-EF51-4A23-AC9F-31043904C3E1}" sibTransId="{167D12C6-739E-4D5C-9A39-F95DEED72C46}"/>
    <dgm:cxn modelId="{4102B2F5-2940-4C6A-BAB8-C2161D79D937}" type="presOf" srcId="{BB3CEA71-C868-4F2A-A7AE-EF81F36DCC28}" destId="{D24498D5-30C8-408E-AD50-93DF402D698E}" srcOrd="0" destOrd="2" presId="urn:microsoft.com/office/officeart/2005/8/layout/process3"/>
    <dgm:cxn modelId="{5E475D64-FE67-4A5F-B970-FD479E37BD9D}" type="presParOf" srcId="{521A7086-EA47-41DB-8410-34FF57900326}" destId="{13DEA3FC-9E5F-4E03-8774-371C09CFB021}" srcOrd="0" destOrd="0" presId="urn:microsoft.com/office/officeart/2005/8/layout/process3"/>
    <dgm:cxn modelId="{B6D2CA8E-BD1B-4ABC-BBE3-7E0C50595387}" type="presParOf" srcId="{13DEA3FC-9E5F-4E03-8774-371C09CFB021}" destId="{CE305A01-1287-4F5B-99A3-1B24B6B72C33}" srcOrd="0" destOrd="0" presId="urn:microsoft.com/office/officeart/2005/8/layout/process3"/>
    <dgm:cxn modelId="{684068F4-1E59-455B-A39D-86B9E254F033}" type="presParOf" srcId="{13DEA3FC-9E5F-4E03-8774-371C09CFB021}" destId="{93DBF145-C65C-4F0E-94E5-D9641FA6BC22}" srcOrd="1" destOrd="0" presId="urn:microsoft.com/office/officeart/2005/8/layout/process3"/>
    <dgm:cxn modelId="{74256E65-B639-4894-930F-0765851A49DF}" type="presParOf" srcId="{13DEA3FC-9E5F-4E03-8774-371C09CFB021}" destId="{D24498D5-30C8-408E-AD50-93DF402D698E}" srcOrd="2" destOrd="0" presId="urn:microsoft.com/office/officeart/2005/8/layout/process3"/>
    <dgm:cxn modelId="{120C236D-513D-4ECE-8814-00F24134F2B4}" type="presParOf" srcId="{521A7086-EA47-41DB-8410-34FF57900326}" destId="{AA618E6B-AD72-40FB-AECE-56EC4369EABE}" srcOrd="1" destOrd="0" presId="urn:microsoft.com/office/officeart/2005/8/layout/process3"/>
    <dgm:cxn modelId="{D34725DE-734D-4EBA-9920-04836D7136FA}" type="presParOf" srcId="{AA618E6B-AD72-40FB-AECE-56EC4369EABE}" destId="{3539A125-DDA1-4A3E-879B-A5DA86A1BFEF}" srcOrd="0" destOrd="0" presId="urn:microsoft.com/office/officeart/2005/8/layout/process3"/>
    <dgm:cxn modelId="{DDE7BCEA-3129-4A11-94CF-07F2BCCDEF04}" type="presParOf" srcId="{521A7086-EA47-41DB-8410-34FF57900326}" destId="{FF8F12F3-4459-453F-A72F-C17A756D5190}" srcOrd="2" destOrd="0" presId="urn:microsoft.com/office/officeart/2005/8/layout/process3"/>
    <dgm:cxn modelId="{6D812084-7E33-4468-98FF-CC8A0EDAEB3D}" type="presParOf" srcId="{FF8F12F3-4459-453F-A72F-C17A756D5190}" destId="{6A234AAD-C678-4A32-B2FF-E17FE0CEE8E2}" srcOrd="0" destOrd="0" presId="urn:microsoft.com/office/officeart/2005/8/layout/process3"/>
    <dgm:cxn modelId="{AFC036E7-0F96-430D-B619-6C4A2880B368}" type="presParOf" srcId="{FF8F12F3-4459-453F-A72F-C17A756D5190}" destId="{A9986BDF-30C8-4F9B-8291-FC181639F25B}" srcOrd="1" destOrd="0" presId="urn:microsoft.com/office/officeart/2005/8/layout/process3"/>
    <dgm:cxn modelId="{4BB852FB-E093-40E8-A4F4-29F306F3403E}" type="presParOf" srcId="{FF8F12F3-4459-453F-A72F-C17A756D5190}" destId="{FCA732B9-9C13-4EBC-867E-1EBD5A15D6B1}" srcOrd="2" destOrd="0" presId="urn:microsoft.com/office/officeart/2005/8/layout/process3"/>
    <dgm:cxn modelId="{C3B8F5F1-EB54-4934-B19A-2A0055EEA3FF}" type="presParOf" srcId="{521A7086-EA47-41DB-8410-34FF57900326}" destId="{680C0438-85F2-462E-9A1F-5E865565F2EE}" srcOrd="3" destOrd="0" presId="urn:microsoft.com/office/officeart/2005/8/layout/process3"/>
    <dgm:cxn modelId="{533EF6AC-EEA7-4F7D-B48D-3262FAE0A032}" type="presParOf" srcId="{680C0438-85F2-462E-9A1F-5E865565F2EE}" destId="{5B6B962A-F2A0-4F94-A97D-84E98917DC5B}" srcOrd="0" destOrd="0" presId="urn:microsoft.com/office/officeart/2005/8/layout/process3"/>
    <dgm:cxn modelId="{DBC02846-8487-48B0-ABCA-5A093D822685}" type="presParOf" srcId="{521A7086-EA47-41DB-8410-34FF57900326}" destId="{DCA1702F-3F61-4C54-9FFF-23FC864F5DF4}" srcOrd="4" destOrd="0" presId="urn:microsoft.com/office/officeart/2005/8/layout/process3"/>
    <dgm:cxn modelId="{C53660A2-9CCF-4320-A540-B815B2AE25F1}" type="presParOf" srcId="{DCA1702F-3F61-4C54-9FFF-23FC864F5DF4}" destId="{0BE00D70-5229-4DB5-923F-109D43BADDC5}" srcOrd="0" destOrd="0" presId="urn:microsoft.com/office/officeart/2005/8/layout/process3"/>
    <dgm:cxn modelId="{6E0E7C45-4AA3-4764-8558-695DEB31C445}" type="presParOf" srcId="{DCA1702F-3F61-4C54-9FFF-23FC864F5DF4}" destId="{91F13125-D1FD-4472-97B3-3E0520FDBB06}" srcOrd="1" destOrd="0" presId="urn:microsoft.com/office/officeart/2005/8/layout/process3"/>
    <dgm:cxn modelId="{7E218BAC-23FC-4939-8CDD-F6C6BD0BA23F}" type="presParOf" srcId="{DCA1702F-3F61-4C54-9FFF-23FC864F5DF4}" destId="{91BF359F-B3EB-4282-8AB0-EC92553E19B8}"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3C0648-C36E-4746-A25B-8271BCDCA803}" type="doc">
      <dgm:prSet loTypeId="urn:microsoft.com/office/officeart/2005/8/layout/arrow2" loCatId="process" qsTypeId="urn:microsoft.com/office/officeart/2005/8/quickstyle/simple1" qsCatId="simple" csTypeId="urn:microsoft.com/office/officeart/2005/8/colors/accent1_2" csCatId="accent1" phldr="1"/>
      <dgm:spPr/>
    </dgm:pt>
    <dgm:pt modelId="{B447CDEA-D5CD-423A-A9B6-474F84B70E7B}">
      <dgm:prSet phldrT="[Text]" phldr="0"/>
      <dgm:spPr/>
      <dgm:t>
        <a:bodyPr/>
        <a:lstStyle/>
        <a:p>
          <a:r>
            <a:rPr lang="en-GB" dirty="0">
              <a:latin typeface="Grandview Display"/>
            </a:rPr>
            <a:t>NADAM</a:t>
          </a:r>
          <a:endParaRPr lang="en-GB" dirty="0"/>
        </a:p>
      </dgm:t>
    </dgm:pt>
    <dgm:pt modelId="{B62033E6-E20D-406E-A8B5-0EF4AFD4E6CF}" type="parTrans" cxnId="{E84DC52F-17D4-4317-919E-5CDCE37C5E52}">
      <dgm:prSet/>
      <dgm:spPr/>
    </dgm:pt>
    <dgm:pt modelId="{8DBE72BA-2896-4BC0-92C4-E1CB5A0D3CAB}" type="sibTrans" cxnId="{E84DC52F-17D4-4317-919E-5CDCE37C5E52}">
      <dgm:prSet/>
      <dgm:spPr/>
    </dgm:pt>
    <dgm:pt modelId="{4D5D122B-F438-4DBD-99EE-52DABB51B6AE}">
      <dgm:prSet phldrT="[Text]" phldr="0"/>
      <dgm:spPr/>
      <dgm:t>
        <a:bodyPr/>
        <a:lstStyle/>
        <a:p>
          <a:r>
            <a:rPr lang="en-GB" dirty="0">
              <a:latin typeface="Grandview Display"/>
            </a:rPr>
            <a:t>ADAMAX</a:t>
          </a:r>
          <a:endParaRPr lang="en-GB" dirty="0"/>
        </a:p>
      </dgm:t>
    </dgm:pt>
    <dgm:pt modelId="{EB049DAA-3DCA-47A8-B741-CB51DB024926}" type="parTrans" cxnId="{BCC94032-1D5D-4FDC-8E02-7237BF0F1A3C}">
      <dgm:prSet/>
      <dgm:spPr/>
    </dgm:pt>
    <dgm:pt modelId="{9953B34B-FBF4-4C8E-BD0C-0567A38770C4}" type="sibTrans" cxnId="{BCC94032-1D5D-4FDC-8E02-7237BF0F1A3C}">
      <dgm:prSet/>
      <dgm:spPr/>
    </dgm:pt>
    <dgm:pt modelId="{F6BFF055-3B75-4C8D-BF77-EDF40A5F7E68}">
      <dgm:prSet phldrT="[Text]" phldr="0"/>
      <dgm:spPr/>
      <dgm:t>
        <a:bodyPr/>
        <a:lstStyle/>
        <a:p>
          <a:r>
            <a:rPr lang="en-GB" dirty="0">
              <a:latin typeface="Grandview Display"/>
            </a:rPr>
            <a:t>ADAM</a:t>
          </a:r>
          <a:endParaRPr lang="en-GB" dirty="0"/>
        </a:p>
      </dgm:t>
    </dgm:pt>
    <dgm:pt modelId="{905ED4FF-A573-4A15-8388-1B0014AE9C28}" type="parTrans" cxnId="{2BF929DE-E13B-43F6-AF12-ADA4699292D2}">
      <dgm:prSet/>
      <dgm:spPr/>
    </dgm:pt>
    <dgm:pt modelId="{3F81A48A-3FD8-4697-B4FC-5D64A4BD4555}" type="sibTrans" cxnId="{2BF929DE-E13B-43F6-AF12-ADA4699292D2}">
      <dgm:prSet/>
      <dgm:spPr/>
    </dgm:pt>
    <dgm:pt modelId="{7B129DBB-9AEA-4F05-A4B9-F8295E38E9CC}" type="pres">
      <dgm:prSet presAssocID="{2C3C0648-C36E-4746-A25B-8271BCDCA803}" presName="arrowDiagram" presStyleCnt="0">
        <dgm:presLayoutVars>
          <dgm:chMax val="5"/>
          <dgm:dir/>
          <dgm:resizeHandles val="exact"/>
        </dgm:presLayoutVars>
      </dgm:prSet>
      <dgm:spPr/>
    </dgm:pt>
    <dgm:pt modelId="{6FE2C45E-1944-43CE-894D-CEE71D9AD64C}" type="pres">
      <dgm:prSet presAssocID="{2C3C0648-C36E-4746-A25B-8271BCDCA803}" presName="arrow" presStyleLbl="bgShp" presStyleIdx="0" presStyleCnt="1"/>
      <dgm:spPr/>
    </dgm:pt>
    <dgm:pt modelId="{88E8E684-A316-4513-BE90-B1243C5E2A9E}" type="pres">
      <dgm:prSet presAssocID="{2C3C0648-C36E-4746-A25B-8271BCDCA803}" presName="arrowDiagram3" presStyleCnt="0"/>
      <dgm:spPr/>
    </dgm:pt>
    <dgm:pt modelId="{D0005DDF-4ADA-4BC4-BE3E-BF71A51F0DA9}" type="pres">
      <dgm:prSet presAssocID="{B447CDEA-D5CD-423A-A9B6-474F84B70E7B}" presName="bullet3a" presStyleLbl="node1" presStyleIdx="0" presStyleCnt="3"/>
      <dgm:spPr/>
    </dgm:pt>
    <dgm:pt modelId="{26E5E1A6-3CDA-45D3-816A-E92F030FA080}" type="pres">
      <dgm:prSet presAssocID="{B447CDEA-D5CD-423A-A9B6-474F84B70E7B}" presName="textBox3a" presStyleLbl="revTx" presStyleIdx="0" presStyleCnt="3">
        <dgm:presLayoutVars>
          <dgm:bulletEnabled val="1"/>
        </dgm:presLayoutVars>
      </dgm:prSet>
      <dgm:spPr/>
    </dgm:pt>
    <dgm:pt modelId="{7EA3F2E3-AFE1-44EF-96A8-F976471C2B92}" type="pres">
      <dgm:prSet presAssocID="{4D5D122B-F438-4DBD-99EE-52DABB51B6AE}" presName="bullet3b" presStyleLbl="node1" presStyleIdx="1" presStyleCnt="3"/>
      <dgm:spPr/>
    </dgm:pt>
    <dgm:pt modelId="{6F4631A3-DDAC-4CA8-B2FE-9ACF4C1775E7}" type="pres">
      <dgm:prSet presAssocID="{4D5D122B-F438-4DBD-99EE-52DABB51B6AE}" presName="textBox3b" presStyleLbl="revTx" presStyleIdx="1" presStyleCnt="3">
        <dgm:presLayoutVars>
          <dgm:bulletEnabled val="1"/>
        </dgm:presLayoutVars>
      </dgm:prSet>
      <dgm:spPr/>
    </dgm:pt>
    <dgm:pt modelId="{763E0606-EEE9-47FB-BA99-EF76DCEE1721}" type="pres">
      <dgm:prSet presAssocID="{F6BFF055-3B75-4C8D-BF77-EDF40A5F7E68}" presName="bullet3c" presStyleLbl="node1" presStyleIdx="2" presStyleCnt="3"/>
      <dgm:spPr/>
    </dgm:pt>
    <dgm:pt modelId="{21264437-D4A6-4530-80A5-A9DAF02520ED}" type="pres">
      <dgm:prSet presAssocID="{F6BFF055-3B75-4C8D-BF77-EDF40A5F7E68}" presName="textBox3c" presStyleLbl="revTx" presStyleIdx="2" presStyleCnt="3">
        <dgm:presLayoutVars>
          <dgm:bulletEnabled val="1"/>
        </dgm:presLayoutVars>
      </dgm:prSet>
      <dgm:spPr/>
    </dgm:pt>
  </dgm:ptLst>
  <dgm:cxnLst>
    <dgm:cxn modelId="{E84DC52F-17D4-4317-919E-5CDCE37C5E52}" srcId="{2C3C0648-C36E-4746-A25B-8271BCDCA803}" destId="{B447CDEA-D5CD-423A-A9B6-474F84B70E7B}" srcOrd="0" destOrd="0" parTransId="{B62033E6-E20D-406E-A8B5-0EF4AFD4E6CF}" sibTransId="{8DBE72BA-2896-4BC0-92C4-E1CB5A0D3CAB}"/>
    <dgm:cxn modelId="{BCC94032-1D5D-4FDC-8E02-7237BF0F1A3C}" srcId="{2C3C0648-C36E-4746-A25B-8271BCDCA803}" destId="{4D5D122B-F438-4DBD-99EE-52DABB51B6AE}" srcOrd="1" destOrd="0" parTransId="{EB049DAA-3DCA-47A8-B741-CB51DB024926}" sibTransId="{9953B34B-FBF4-4C8E-BD0C-0567A38770C4}"/>
    <dgm:cxn modelId="{86471C7A-17F5-47C5-955E-5FB71E9C9BA2}" type="presOf" srcId="{B447CDEA-D5CD-423A-A9B6-474F84B70E7B}" destId="{26E5E1A6-3CDA-45D3-816A-E92F030FA080}" srcOrd="0" destOrd="0" presId="urn:microsoft.com/office/officeart/2005/8/layout/arrow2"/>
    <dgm:cxn modelId="{F594807A-D1E5-436D-9162-766C2416DC5E}" type="presOf" srcId="{F6BFF055-3B75-4C8D-BF77-EDF40A5F7E68}" destId="{21264437-D4A6-4530-80A5-A9DAF02520ED}" srcOrd="0" destOrd="0" presId="urn:microsoft.com/office/officeart/2005/8/layout/arrow2"/>
    <dgm:cxn modelId="{425F6885-2790-4756-B0A1-31F44FB3F5FD}" type="presOf" srcId="{4D5D122B-F438-4DBD-99EE-52DABB51B6AE}" destId="{6F4631A3-DDAC-4CA8-B2FE-9ACF4C1775E7}" srcOrd="0" destOrd="0" presId="urn:microsoft.com/office/officeart/2005/8/layout/arrow2"/>
    <dgm:cxn modelId="{2BF929DE-E13B-43F6-AF12-ADA4699292D2}" srcId="{2C3C0648-C36E-4746-A25B-8271BCDCA803}" destId="{F6BFF055-3B75-4C8D-BF77-EDF40A5F7E68}" srcOrd="2" destOrd="0" parTransId="{905ED4FF-A573-4A15-8388-1B0014AE9C28}" sibTransId="{3F81A48A-3FD8-4697-B4FC-5D64A4BD4555}"/>
    <dgm:cxn modelId="{20AF85DF-EBD7-40B9-835D-6A729DC941FC}" type="presOf" srcId="{2C3C0648-C36E-4746-A25B-8271BCDCA803}" destId="{7B129DBB-9AEA-4F05-A4B9-F8295E38E9CC}" srcOrd="0" destOrd="0" presId="urn:microsoft.com/office/officeart/2005/8/layout/arrow2"/>
    <dgm:cxn modelId="{55027592-183D-45B7-AD8D-BEA4AC067BEB}" type="presParOf" srcId="{7B129DBB-9AEA-4F05-A4B9-F8295E38E9CC}" destId="{6FE2C45E-1944-43CE-894D-CEE71D9AD64C}" srcOrd="0" destOrd="0" presId="urn:microsoft.com/office/officeart/2005/8/layout/arrow2"/>
    <dgm:cxn modelId="{26AF3142-EC06-40C4-BD6E-04ED25E5DBE7}" type="presParOf" srcId="{7B129DBB-9AEA-4F05-A4B9-F8295E38E9CC}" destId="{88E8E684-A316-4513-BE90-B1243C5E2A9E}" srcOrd="1" destOrd="0" presId="urn:microsoft.com/office/officeart/2005/8/layout/arrow2"/>
    <dgm:cxn modelId="{5A505A3F-37E3-4DB4-B27A-A396CAB66257}" type="presParOf" srcId="{88E8E684-A316-4513-BE90-B1243C5E2A9E}" destId="{D0005DDF-4ADA-4BC4-BE3E-BF71A51F0DA9}" srcOrd="0" destOrd="0" presId="urn:microsoft.com/office/officeart/2005/8/layout/arrow2"/>
    <dgm:cxn modelId="{E299FD25-36F4-41E0-91A2-1F7322EB00E2}" type="presParOf" srcId="{88E8E684-A316-4513-BE90-B1243C5E2A9E}" destId="{26E5E1A6-3CDA-45D3-816A-E92F030FA080}" srcOrd="1" destOrd="0" presId="urn:microsoft.com/office/officeart/2005/8/layout/arrow2"/>
    <dgm:cxn modelId="{D2D17861-6904-45BD-A73A-A5B7727C5C9C}" type="presParOf" srcId="{88E8E684-A316-4513-BE90-B1243C5E2A9E}" destId="{7EA3F2E3-AFE1-44EF-96A8-F976471C2B92}" srcOrd="2" destOrd="0" presId="urn:microsoft.com/office/officeart/2005/8/layout/arrow2"/>
    <dgm:cxn modelId="{004BAA03-DA97-446B-BC0B-AC5CBFF2CC2F}" type="presParOf" srcId="{88E8E684-A316-4513-BE90-B1243C5E2A9E}" destId="{6F4631A3-DDAC-4CA8-B2FE-9ACF4C1775E7}" srcOrd="3" destOrd="0" presId="urn:microsoft.com/office/officeart/2005/8/layout/arrow2"/>
    <dgm:cxn modelId="{B2615F2E-EB10-4D7A-9E3A-3750A5941792}" type="presParOf" srcId="{88E8E684-A316-4513-BE90-B1243C5E2A9E}" destId="{763E0606-EEE9-47FB-BA99-EF76DCEE1721}" srcOrd="4" destOrd="0" presId="urn:microsoft.com/office/officeart/2005/8/layout/arrow2"/>
    <dgm:cxn modelId="{65F38504-5A3D-4F19-BC10-D14B73C7ED76}" type="presParOf" srcId="{88E8E684-A316-4513-BE90-B1243C5E2A9E}" destId="{21264437-D4A6-4530-80A5-A9DAF02520ED}" srcOrd="5"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BF145-C65C-4F0E-94E5-D9641FA6BC22}">
      <dsp:nvSpPr>
        <dsp:cNvPr id="0" name=""/>
        <dsp:cNvSpPr/>
      </dsp:nvSpPr>
      <dsp:spPr>
        <a:xfrm>
          <a:off x="5349"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Data visualization</a:t>
          </a:r>
          <a:endParaRPr lang="en-GB" sz="1900" kern="1200" dirty="0"/>
        </a:p>
      </dsp:txBody>
      <dsp:txXfrm>
        <a:off x="5349" y="982"/>
        <a:ext cx="2432413" cy="547200"/>
      </dsp:txXfrm>
    </dsp:sp>
    <dsp:sp modelId="{D24498D5-30C8-408E-AD50-93DF402D698E}">
      <dsp:nvSpPr>
        <dsp:cNvPr id="0" name=""/>
        <dsp:cNvSpPr/>
      </dsp:nvSpPr>
      <dsp:spPr>
        <a:xfrm>
          <a:off x="503554"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t>Importing Libraries</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Loading Data</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Plotting Data Distribution</a:t>
          </a:r>
          <a:endParaRPr lang="en-GB" sz="1900" kern="1200" dirty="0">
            <a:latin typeface="Grandview Display"/>
          </a:endParaRPr>
        </a:p>
        <a:p>
          <a:pPr marL="171450" lvl="1" indent="-171450" algn="l" defTabSz="844550" rtl="0">
            <a:lnSpc>
              <a:spcPct val="90000"/>
            </a:lnSpc>
            <a:spcBef>
              <a:spcPct val="0"/>
            </a:spcBef>
            <a:spcAft>
              <a:spcPct val="15000"/>
            </a:spcAft>
            <a:buChar char="•"/>
          </a:pPr>
          <a:r>
            <a:rPr lang="en-GB" sz="1900" kern="1200" dirty="0"/>
            <a:t>Analysis &amp; Visualization</a:t>
          </a:r>
          <a:endParaRPr lang="en-GB" sz="1900" kern="1200" dirty="0">
            <a:latin typeface="Grandview Display"/>
          </a:endParaRPr>
        </a:p>
      </dsp:txBody>
      <dsp:txXfrm>
        <a:off x="574797" y="619425"/>
        <a:ext cx="2289927" cy="2719092"/>
      </dsp:txXfrm>
    </dsp:sp>
    <dsp:sp modelId="{AA618E6B-AD72-40FB-AECE-56EC4369EABE}">
      <dsp:nvSpPr>
        <dsp:cNvPr id="0" name=""/>
        <dsp:cNvSpPr/>
      </dsp:nvSpPr>
      <dsp:spPr>
        <a:xfrm>
          <a:off x="2806508" y="-28217"/>
          <a:ext cx="781739" cy="605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806508" y="92903"/>
        <a:ext cx="600059" cy="363360"/>
      </dsp:txXfrm>
    </dsp:sp>
    <dsp:sp modelId="{A9986BDF-30C8-4F9B-8291-FC181639F25B}">
      <dsp:nvSpPr>
        <dsp:cNvPr id="0" name=""/>
        <dsp:cNvSpPr/>
      </dsp:nvSpPr>
      <dsp:spPr>
        <a:xfrm>
          <a:off x="3912743"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Waste classification</a:t>
          </a:r>
          <a:endParaRPr lang="en-GB" sz="1900" kern="1200" dirty="0"/>
        </a:p>
      </dsp:txBody>
      <dsp:txXfrm>
        <a:off x="3912743" y="982"/>
        <a:ext cx="2432413" cy="547200"/>
      </dsp:txXfrm>
    </dsp:sp>
    <dsp:sp modelId="{FCA732B9-9C13-4EBC-867E-1EBD5A15D6B1}">
      <dsp:nvSpPr>
        <dsp:cNvPr id="0" name=""/>
        <dsp:cNvSpPr/>
      </dsp:nvSpPr>
      <dsp:spPr>
        <a:xfrm>
          <a:off x="4410948"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latin typeface="Grandview Display"/>
            </a:rPr>
            <a:t>Importing Libraries</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Loading image dataset</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Training the algorithm</a:t>
          </a:r>
          <a:endParaRPr lang="en-GB" sz="1900" kern="1200" dirty="0"/>
        </a:p>
        <a:p>
          <a:pPr marL="171450" lvl="1" indent="-171450" algn="l" defTabSz="844550" rtl="0">
            <a:lnSpc>
              <a:spcPct val="90000"/>
            </a:lnSpc>
            <a:spcBef>
              <a:spcPct val="0"/>
            </a:spcBef>
            <a:spcAft>
              <a:spcPct val="15000"/>
            </a:spcAft>
            <a:buChar char="•"/>
          </a:pPr>
          <a:r>
            <a:rPr lang="en-GB" sz="1900" kern="1200" dirty="0">
              <a:latin typeface="Grandview Display"/>
            </a:rPr>
            <a:t>Testing the algorithm</a:t>
          </a:r>
        </a:p>
      </dsp:txBody>
      <dsp:txXfrm>
        <a:off x="4482191" y="619425"/>
        <a:ext cx="2289927" cy="2719092"/>
      </dsp:txXfrm>
    </dsp:sp>
    <dsp:sp modelId="{680C0438-85F2-462E-9A1F-5E865565F2EE}">
      <dsp:nvSpPr>
        <dsp:cNvPr id="0" name=""/>
        <dsp:cNvSpPr/>
      </dsp:nvSpPr>
      <dsp:spPr>
        <a:xfrm>
          <a:off x="6713901" y="-28217"/>
          <a:ext cx="781739" cy="6056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6713901" y="92903"/>
        <a:ext cx="600059" cy="363360"/>
      </dsp:txXfrm>
    </dsp:sp>
    <dsp:sp modelId="{91F13125-D1FD-4472-97B3-3E0520FDBB06}">
      <dsp:nvSpPr>
        <dsp:cNvPr id="0" name=""/>
        <dsp:cNvSpPr/>
      </dsp:nvSpPr>
      <dsp:spPr>
        <a:xfrm>
          <a:off x="7820136" y="982"/>
          <a:ext cx="2432413" cy="8208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72390" numCol="1" spcCol="1270" anchor="t" anchorCtr="0">
          <a:noAutofit/>
        </a:bodyPr>
        <a:lstStyle/>
        <a:p>
          <a:pPr marL="0" lvl="0" indent="0" algn="l" defTabSz="844550" rtl="0">
            <a:lnSpc>
              <a:spcPct val="90000"/>
            </a:lnSpc>
            <a:spcBef>
              <a:spcPct val="0"/>
            </a:spcBef>
            <a:spcAft>
              <a:spcPct val="35000"/>
            </a:spcAft>
            <a:buNone/>
          </a:pPr>
          <a:r>
            <a:rPr lang="en-GB" sz="1900" kern="1200" dirty="0">
              <a:latin typeface="Grandview Display"/>
            </a:rPr>
            <a:t>User Interface</a:t>
          </a:r>
        </a:p>
      </dsp:txBody>
      <dsp:txXfrm>
        <a:off x="7820136" y="982"/>
        <a:ext cx="2432413" cy="547200"/>
      </dsp:txXfrm>
    </dsp:sp>
    <dsp:sp modelId="{91BF359F-B3EB-4282-8AB0-EC92553E19B8}">
      <dsp:nvSpPr>
        <dsp:cNvPr id="0" name=""/>
        <dsp:cNvSpPr/>
      </dsp:nvSpPr>
      <dsp:spPr>
        <a:xfrm>
          <a:off x="8318341" y="548182"/>
          <a:ext cx="2432413" cy="286157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rtl="0">
            <a:lnSpc>
              <a:spcPct val="90000"/>
            </a:lnSpc>
            <a:spcBef>
              <a:spcPct val="0"/>
            </a:spcBef>
            <a:spcAft>
              <a:spcPct val="15000"/>
            </a:spcAft>
            <a:buChar char="•"/>
          </a:pPr>
          <a:r>
            <a:rPr lang="en-GB" sz="1900" kern="1200" dirty="0">
              <a:latin typeface="Grandview Display"/>
            </a:rPr>
            <a:t>Uploading the image of the waste to be classified.</a:t>
          </a:r>
        </a:p>
        <a:p>
          <a:pPr marL="171450" lvl="1" indent="-171450" algn="l" defTabSz="844550" rtl="0">
            <a:lnSpc>
              <a:spcPct val="90000"/>
            </a:lnSpc>
            <a:spcBef>
              <a:spcPct val="0"/>
            </a:spcBef>
            <a:spcAft>
              <a:spcPct val="15000"/>
            </a:spcAft>
            <a:buChar char="•"/>
          </a:pPr>
          <a:r>
            <a:rPr lang="en-GB" sz="1900" kern="1200" dirty="0">
              <a:latin typeface="Grandview Display"/>
            </a:rPr>
            <a:t>Show the proper disposal method of the waste upon classification.</a:t>
          </a:r>
        </a:p>
      </dsp:txBody>
      <dsp:txXfrm>
        <a:off x="8389584" y="619425"/>
        <a:ext cx="2289927" cy="2719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2C45E-1944-43CE-894D-CEE71D9AD64C}">
      <dsp:nvSpPr>
        <dsp:cNvPr id="0" name=""/>
        <dsp:cNvSpPr/>
      </dsp:nvSpPr>
      <dsp:spPr>
        <a:xfrm>
          <a:off x="0" y="871434"/>
          <a:ext cx="3956075" cy="2472546"/>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005DDF-4ADA-4BC4-BE3E-BF71A51F0DA9}">
      <dsp:nvSpPr>
        <dsp:cNvPr id="0" name=""/>
        <dsp:cNvSpPr/>
      </dsp:nvSpPr>
      <dsp:spPr>
        <a:xfrm>
          <a:off x="502421" y="2577986"/>
          <a:ext cx="102857" cy="1028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5E1A6-3CDA-45D3-816A-E92F030FA080}">
      <dsp:nvSpPr>
        <dsp:cNvPr id="0" name=""/>
        <dsp:cNvSpPr/>
      </dsp:nvSpPr>
      <dsp:spPr>
        <a:xfrm>
          <a:off x="553850" y="2629415"/>
          <a:ext cx="921765" cy="714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502" tIns="0" rIns="0" bIns="0" numCol="1" spcCol="1270" anchor="t" anchorCtr="0">
          <a:noAutofit/>
        </a:bodyPr>
        <a:lstStyle/>
        <a:p>
          <a:pPr marL="0" lvl="0" indent="0" algn="l" defTabSz="711200">
            <a:lnSpc>
              <a:spcPct val="90000"/>
            </a:lnSpc>
            <a:spcBef>
              <a:spcPct val="0"/>
            </a:spcBef>
            <a:spcAft>
              <a:spcPct val="35000"/>
            </a:spcAft>
            <a:buNone/>
          </a:pPr>
          <a:r>
            <a:rPr lang="en-GB" sz="1600" kern="1200" dirty="0">
              <a:latin typeface="Grandview Display"/>
            </a:rPr>
            <a:t>NADAM</a:t>
          </a:r>
          <a:endParaRPr lang="en-GB" sz="1600" kern="1200" dirty="0"/>
        </a:p>
      </dsp:txBody>
      <dsp:txXfrm>
        <a:off x="553850" y="2629415"/>
        <a:ext cx="921765" cy="714566"/>
      </dsp:txXfrm>
    </dsp:sp>
    <dsp:sp modelId="{7EA3F2E3-AFE1-44EF-96A8-F976471C2B92}">
      <dsp:nvSpPr>
        <dsp:cNvPr id="0" name=""/>
        <dsp:cNvSpPr/>
      </dsp:nvSpPr>
      <dsp:spPr>
        <a:xfrm>
          <a:off x="1410340" y="1905948"/>
          <a:ext cx="185935" cy="1859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4631A3-DDAC-4CA8-B2FE-9ACF4C1775E7}">
      <dsp:nvSpPr>
        <dsp:cNvPr id="0" name=""/>
        <dsp:cNvSpPr/>
      </dsp:nvSpPr>
      <dsp:spPr>
        <a:xfrm>
          <a:off x="1503308" y="1998915"/>
          <a:ext cx="949458" cy="1345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523" tIns="0" rIns="0" bIns="0" numCol="1" spcCol="1270" anchor="t" anchorCtr="0">
          <a:noAutofit/>
        </a:bodyPr>
        <a:lstStyle/>
        <a:p>
          <a:pPr marL="0" lvl="0" indent="0" algn="l" defTabSz="711200">
            <a:lnSpc>
              <a:spcPct val="90000"/>
            </a:lnSpc>
            <a:spcBef>
              <a:spcPct val="0"/>
            </a:spcBef>
            <a:spcAft>
              <a:spcPct val="35000"/>
            </a:spcAft>
            <a:buNone/>
          </a:pPr>
          <a:r>
            <a:rPr lang="en-GB" sz="1600" kern="1200" dirty="0">
              <a:latin typeface="Grandview Display"/>
            </a:rPr>
            <a:t>ADAMAX</a:t>
          </a:r>
          <a:endParaRPr lang="en-GB" sz="1600" kern="1200" dirty="0"/>
        </a:p>
      </dsp:txBody>
      <dsp:txXfrm>
        <a:off x="1503308" y="1998915"/>
        <a:ext cx="949458" cy="1345065"/>
      </dsp:txXfrm>
    </dsp:sp>
    <dsp:sp modelId="{763E0606-EEE9-47FB-BA99-EF76DCEE1721}">
      <dsp:nvSpPr>
        <dsp:cNvPr id="0" name=""/>
        <dsp:cNvSpPr/>
      </dsp:nvSpPr>
      <dsp:spPr>
        <a:xfrm>
          <a:off x="2502217" y="1496988"/>
          <a:ext cx="257144" cy="2571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64437-D4A6-4530-80A5-A9DAF02520ED}">
      <dsp:nvSpPr>
        <dsp:cNvPr id="0" name=""/>
        <dsp:cNvSpPr/>
      </dsp:nvSpPr>
      <dsp:spPr>
        <a:xfrm>
          <a:off x="2630789" y="1625561"/>
          <a:ext cx="949458" cy="1718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56" tIns="0" rIns="0" bIns="0" numCol="1" spcCol="1270" anchor="t" anchorCtr="0">
          <a:noAutofit/>
        </a:bodyPr>
        <a:lstStyle/>
        <a:p>
          <a:pPr marL="0" lvl="0" indent="0" algn="l" defTabSz="711200">
            <a:lnSpc>
              <a:spcPct val="90000"/>
            </a:lnSpc>
            <a:spcBef>
              <a:spcPct val="0"/>
            </a:spcBef>
            <a:spcAft>
              <a:spcPct val="35000"/>
            </a:spcAft>
            <a:buNone/>
          </a:pPr>
          <a:r>
            <a:rPr lang="en-GB" sz="1600" kern="1200" dirty="0">
              <a:latin typeface="Grandview Display"/>
            </a:rPr>
            <a:t>ADAM</a:t>
          </a:r>
          <a:endParaRPr lang="en-GB" sz="1600" kern="1200" dirty="0"/>
        </a:p>
      </dsp:txBody>
      <dsp:txXfrm>
        <a:off x="2630789" y="1625561"/>
        <a:ext cx="949458" cy="171842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87609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46427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98266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6166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220210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177432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86978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342158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675519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75616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0D4E46AA-1EC0-4433-9956-E798E94A6FB7}" type="datetimeFigureOut">
              <a:rPr lang="en-US" smtClean="0"/>
              <a:t>9/23/2021</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38C08-47C7-4847-B0BE-B9D8DEEB3D1B}" type="slidenum">
              <a:rPr lang="en-US" smtClean="0"/>
              <a:t>‹#›</a:t>
            </a:fld>
            <a:endParaRPr lang="en-US"/>
          </a:p>
        </p:txBody>
      </p:sp>
    </p:spTree>
    <p:extLst>
      <p:ext uri="{BB962C8B-B14F-4D97-AF65-F5344CB8AC3E}">
        <p14:creationId xmlns:p14="http://schemas.microsoft.com/office/powerpoint/2010/main" val="1463030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0"/>
            <a:ext cx="10363200" cy="131444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853369"/>
            <a:ext cx="10363200" cy="308846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0D4E46AA-1EC0-4433-9956-E798E94A6FB7}" type="datetimeFigureOut">
              <a:rPr lang="en-US" smtClean="0"/>
              <a:pPr/>
              <a:t>9/23/2021</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38C08-47C7-4847-B0BE-B9D8DEEB3D1B}" type="slidenum">
              <a:rPr lang="en-US" smtClean="0"/>
              <a:pPr/>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528811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28" r:id="rId6"/>
    <p:sldLayoutId id="2147483824" r:id="rId7"/>
    <p:sldLayoutId id="2147483825" r:id="rId8"/>
    <p:sldLayoutId id="2147483826" r:id="rId9"/>
    <p:sldLayoutId id="2147483827" r:id="rId10"/>
    <p:sldLayoutId id="2147483829"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274320" indent="0" algn="l" defTabSz="914400" rtl="0" eaLnBrk="1" latinLnBrk="0" hangingPunct="1">
        <a:lnSpc>
          <a:spcPct val="120000"/>
        </a:lnSpc>
        <a:spcBef>
          <a:spcPts val="500"/>
        </a:spcBef>
        <a:buSzPct val="87000"/>
        <a:buFontTx/>
        <a:buNone/>
        <a:defRPr sz="1800"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594360" indent="0" algn="l" defTabSz="914400" rtl="0" eaLnBrk="1" latinLnBrk="0" hangingPunct="1">
        <a:lnSpc>
          <a:spcPct val="120000"/>
        </a:lnSpc>
        <a:spcBef>
          <a:spcPts val="500"/>
        </a:spcBef>
        <a:buSzPct val="87000"/>
        <a:buFontTx/>
        <a:buNone/>
        <a:defRPr sz="1400"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8.jpe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wardsdatascience.com/a-demonstration-of-transfer-learning-of-vgg-convolutional-neural-network-pre-trained-model-with-c9f5b8b1ab0a" TargetMode="External"/><Relationship Id="rId2" Type="http://schemas.openxmlformats.org/officeDocument/2006/relationships/hyperlink" Target="http://[[3https:/www.iucn.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7" name="Straight Connector 69">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72" name="Rectangle 7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descr="Cloudy sky">
            <a:extLst>
              <a:ext uri="{FF2B5EF4-FFF2-40B4-BE49-F238E27FC236}">
                <a16:creationId xmlns:a16="http://schemas.microsoft.com/office/drawing/2014/main" id="{62B68600-2409-496F-B561-92FD30A041C3}"/>
              </a:ext>
            </a:extLst>
          </p:cNvPr>
          <p:cNvPicPr>
            <a:picLocks noChangeAspect="1"/>
          </p:cNvPicPr>
          <p:nvPr/>
        </p:nvPicPr>
        <p:blipFill rotWithShape="1">
          <a:blip r:embed="rId2"/>
          <a:srcRect t="13852" b="1878"/>
          <a:stretch/>
        </p:blipFill>
        <p:spPr>
          <a:xfrm>
            <a:off x="20" y="10"/>
            <a:ext cx="12191980" cy="6857990"/>
          </a:xfrm>
          <a:prstGeom prst="rect">
            <a:avLst/>
          </a:prstGeom>
        </p:spPr>
      </p:pic>
      <p:sp useBgFill="1">
        <p:nvSpPr>
          <p:cNvPr id="74" name="Rectangle 7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0599" y="1071435"/>
            <a:ext cx="5777024" cy="47197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53427" y="1358580"/>
            <a:ext cx="5437732" cy="3094948"/>
          </a:xfrm>
        </p:spPr>
        <p:txBody>
          <a:bodyPr vert="horz" lIns="91440" tIns="45720" rIns="91440" bIns="45720" rtlCol="0" anchor="t">
            <a:normAutofit fontScale="90000"/>
          </a:bodyPr>
          <a:lstStyle/>
          <a:p>
            <a:pPr algn="ctr">
              <a:lnSpc>
                <a:spcPct val="90000"/>
              </a:lnSpc>
            </a:pPr>
            <a:r>
              <a:rPr lang="en-US" sz="2400" b="1" kern="1200" dirty="0">
                <a:latin typeface="+mj-lt"/>
                <a:ea typeface="+mj-ea"/>
                <a:cs typeface="+mj-cs"/>
              </a:rPr>
              <a:t>MINOR PROJECT- SECOND REVIEW</a:t>
            </a:r>
            <a:br>
              <a:rPr lang="en-US" sz="2400" b="1" kern="1200" dirty="0"/>
            </a:br>
            <a:br>
              <a:rPr lang="en-US" sz="1600" b="1" kern="1200" dirty="0"/>
            </a:br>
            <a:br>
              <a:rPr lang="en-US" sz="1600" b="1" dirty="0"/>
            </a:br>
            <a:r>
              <a:rPr lang="en-US" sz="3600" b="1" kern="1200" dirty="0">
                <a:solidFill>
                  <a:schemeClr val="accent1">
                    <a:lumMod val="75000"/>
                  </a:schemeClr>
                </a:solidFill>
                <a:latin typeface="+mj-lt"/>
                <a:ea typeface="+mj-ea"/>
                <a:cs typeface="+mj-cs"/>
              </a:rPr>
              <a:t>ANALYSIS OF MARINE PLASTIC LITTER CONTRIBUTION BY VARIOUS COUNTRIES AND WASTE CLASSIFICATION</a:t>
            </a:r>
            <a:endParaRPr lang="en-US" sz="3600" kern="1200" dirty="0">
              <a:solidFill>
                <a:schemeClr val="accent1">
                  <a:lumMod val="75000"/>
                </a:schemeClr>
              </a:solidFill>
              <a:latin typeface="+mj-lt"/>
            </a:endParaRPr>
          </a:p>
        </p:txBody>
      </p:sp>
      <p:cxnSp>
        <p:nvCxnSpPr>
          <p:cNvPr id="76" name="Straight Connector 7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21378" y="1071435"/>
            <a:ext cx="0" cy="471976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1963053" y="4560004"/>
            <a:ext cx="4029310" cy="1126421"/>
          </a:xfrm>
        </p:spPr>
        <p:txBody>
          <a:bodyPr vert="horz" lIns="91440" tIns="45720" rIns="91440" bIns="45720" rtlCol="0">
            <a:normAutofit/>
          </a:bodyPr>
          <a:lstStyle/>
          <a:p>
            <a:pPr algn="ctr">
              <a:lnSpc>
                <a:spcPct val="110000"/>
              </a:lnSpc>
            </a:pPr>
            <a:r>
              <a:rPr lang="en-US" sz="900" dirty="0"/>
              <a:t>PROJECT GUIDE-DR.A.SHIRLY EDWARD</a:t>
            </a:r>
          </a:p>
          <a:p>
            <a:pPr algn="ctr">
              <a:lnSpc>
                <a:spcPct val="110000"/>
              </a:lnSpc>
            </a:pPr>
            <a:r>
              <a:rPr lang="en-US" sz="900" dirty="0"/>
              <a:t>S SEETHALAKSHMI [RA1811004040001]</a:t>
            </a:r>
          </a:p>
          <a:p>
            <a:pPr algn="ctr">
              <a:lnSpc>
                <a:spcPct val="110000"/>
              </a:lnSpc>
            </a:pPr>
            <a:r>
              <a:rPr lang="en-US" sz="900" dirty="0"/>
              <a:t>M RADHIKA [RA1811004040019]</a:t>
            </a:r>
          </a:p>
          <a:p>
            <a:pPr algn="ctr">
              <a:lnSpc>
                <a:spcPct val="110000"/>
              </a:lnSpc>
            </a:pPr>
            <a:r>
              <a:rPr lang="en-US" sz="900" dirty="0"/>
              <a:t>ECE-A, IV YEAR</a:t>
            </a:r>
            <a:endParaRPr lang="en-US" sz="900" b="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241C4-9DD5-472B-B173-0D8EEAAD3433}"/>
              </a:ext>
            </a:extLst>
          </p:cNvPr>
          <p:cNvSpPr>
            <a:spLocks noGrp="1"/>
          </p:cNvSpPr>
          <p:nvPr>
            <p:ph type="title"/>
          </p:nvPr>
        </p:nvSpPr>
        <p:spPr>
          <a:xfrm>
            <a:off x="1484129" y="2686051"/>
            <a:ext cx="9214884" cy="981130"/>
          </a:xfrm>
        </p:spPr>
        <p:txBody>
          <a:bodyPr vert="horz" lIns="91440" tIns="45720" rIns="91440" bIns="45720" rtlCol="0" anchor="b">
            <a:noAutofit/>
          </a:bodyPr>
          <a:lstStyle/>
          <a:p>
            <a:pPr algn="ctr"/>
            <a:r>
              <a:rPr lang="en-GB" sz="3200" b="1" dirty="0">
                <a:ea typeface="+mj-lt"/>
                <a:cs typeface="+mj-lt"/>
              </a:rPr>
              <a:t>B.  </a:t>
            </a:r>
            <a:r>
              <a:rPr lang="en-GB" sz="3200" b="1" u="sng" dirty="0">
                <a:ea typeface="+mj-lt"/>
                <a:cs typeface="+mj-lt"/>
              </a:rPr>
              <a:t>A POTENTIAL SOLUTION THROUGH DATA(WASTE) CLASSIFICATION</a:t>
            </a:r>
            <a:endParaRPr lang="en-US" sz="3200" dirty="0">
              <a:ea typeface="+mj-lt"/>
              <a:cs typeface="+mj-lt"/>
            </a:endParaRPr>
          </a:p>
        </p:txBody>
      </p:sp>
    </p:spTree>
    <p:extLst>
      <p:ext uri="{BB962C8B-B14F-4D97-AF65-F5344CB8AC3E}">
        <p14:creationId xmlns:p14="http://schemas.microsoft.com/office/powerpoint/2010/main" val="3840122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B9BC20-0873-4728-8122-9B585197261B}"/>
              </a:ext>
            </a:extLst>
          </p:cNvPr>
          <p:cNvSpPr>
            <a:spLocks noGrp="1"/>
          </p:cNvSpPr>
          <p:nvPr>
            <p:ph idx="1"/>
          </p:nvPr>
        </p:nvSpPr>
        <p:spPr>
          <a:xfrm>
            <a:off x="978695" y="1449074"/>
            <a:ext cx="10242639" cy="4604064"/>
          </a:xfrm>
        </p:spPr>
        <p:txBody>
          <a:bodyPr vert="horz" lIns="91440" tIns="45720" rIns="91440" bIns="45720" rtlCol="0" anchor="b">
            <a:normAutofit fontScale="92500" lnSpcReduction="20000"/>
          </a:bodyPr>
          <a:lstStyle/>
          <a:p>
            <a:pPr marL="457200" indent="-457200">
              <a:lnSpc>
                <a:spcPct val="110000"/>
              </a:lnSpc>
              <a:buAutoNum type="arabicPeriod"/>
            </a:pPr>
            <a:r>
              <a:rPr lang="en-GB" dirty="0">
                <a:ea typeface="+mn-lt"/>
                <a:cs typeface="+mn-lt"/>
              </a:rPr>
              <a:t>Apart from just understanding the presence of plastic litter, it is necessary to classify the different categories of waste disposed along the shorelines.</a:t>
            </a:r>
            <a:endParaRPr lang="en-GB">
              <a:ea typeface="+mn-lt"/>
              <a:cs typeface="+mn-lt"/>
            </a:endParaRPr>
          </a:p>
          <a:p>
            <a:pPr marL="457200" indent="-457200">
              <a:lnSpc>
                <a:spcPct val="110000"/>
              </a:lnSpc>
              <a:buAutoNum type="arabicPeriod"/>
            </a:pPr>
            <a:r>
              <a:rPr lang="en-GB" dirty="0"/>
              <a:t>We downloaded an image dataset consisting of approximately 8000 images.</a:t>
            </a:r>
          </a:p>
          <a:p>
            <a:pPr marL="457200" indent="-457200">
              <a:lnSpc>
                <a:spcPct val="110000"/>
              </a:lnSpc>
              <a:buAutoNum type="arabicPeriod"/>
            </a:pPr>
            <a:r>
              <a:rPr lang="en-GB" dirty="0"/>
              <a:t>All the images belong to the following 9 categories: </a:t>
            </a:r>
            <a:r>
              <a:rPr lang="en-GB" b="1" dirty="0">
                <a:ea typeface="+mn-lt"/>
                <a:cs typeface="+mn-lt"/>
              </a:rPr>
              <a:t>light blubs, paper, plastic, organic, glass, batteries, clothes, metal and e-waste. </a:t>
            </a:r>
            <a:endParaRPr lang="en-GB" b="1">
              <a:ea typeface="+mn-lt"/>
              <a:cs typeface="+mn-lt"/>
            </a:endParaRPr>
          </a:p>
          <a:p>
            <a:pPr marL="457200" indent="-457200">
              <a:lnSpc>
                <a:spcPct val="110000"/>
              </a:lnSpc>
              <a:buAutoNum type="arabicPeriod"/>
            </a:pPr>
            <a:r>
              <a:rPr lang="en-GB" dirty="0">
                <a:ea typeface="+mn-lt"/>
                <a:cs typeface="+mn-lt"/>
              </a:rPr>
              <a:t>The dataset is trained using </a:t>
            </a:r>
            <a:r>
              <a:rPr lang="en-GB" b="1" dirty="0">
                <a:ea typeface="+mn-lt"/>
                <a:cs typeface="+mn-lt"/>
              </a:rPr>
              <a:t>VGG16</a:t>
            </a:r>
            <a:r>
              <a:rPr lang="en-GB" dirty="0">
                <a:ea typeface="+mn-lt"/>
                <a:cs typeface="+mn-lt"/>
              </a:rPr>
              <a:t> Transfer Learning technique of CNN for classification.</a:t>
            </a:r>
            <a:endParaRPr lang="en-GB">
              <a:ea typeface="+mn-lt"/>
              <a:cs typeface="+mn-lt"/>
            </a:endParaRPr>
          </a:p>
          <a:p>
            <a:pPr marL="457200" indent="-457200">
              <a:lnSpc>
                <a:spcPct val="110000"/>
              </a:lnSpc>
              <a:buAutoNum type="arabicPeriod"/>
            </a:pPr>
            <a:r>
              <a:rPr lang="en-GB" dirty="0"/>
              <a:t>We tried training the algorithm using different optimizers like </a:t>
            </a:r>
            <a:r>
              <a:rPr lang="en-GB" dirty="0">
                <a:ea typeface="+mn-lt"/>
                <a:cs typeface="+mn-lt"/>
              </a:rPr>
              <a:t>Adam, Adamax and Nadam to check which provides the better result.</a:t>
            </a:r>
            <a:endParaRPr lang="en-GB" dirty="0"/>
          </a:p>
          <a:p>
            <a:pPr marL="457200" indent="-457200">
              <a:lnSpc>
                <a:spcPct val="110000"/>
              </a:lnSpc>
              <a:buAutoNum type="arabicPeriod"/>
            </a:pPr>
            <a:r>
              <a:rPr lang="en-GB" dirty="0"/>
              <a:t>On feeding a test image, the algorithm correctly classifies the category of the waste</a:t>
            </a:r>
          </a:p>
          <a:p>
            <a:pPr marL="457200" indent="-457200">
              <a:lnSpc>
                <a:spcPct val="110000"/>
              </a:lnSpc>
              <a:buAutoNum type="arabicPeriod"/>
            </a:pPr>
            <a:r>
              <a:rPr lang="en-GB" dirty="0"/>
              <a:t>Though this is just a small scale implementation, it could be made large scale and useful in the future by making the automated detection process real time.</a:t>
            </a:r>
          </a:p>
          <a:p>
            <a:pPr marL="457200" indent="-457200">
              <a:lnSpc>
                <a:spcPct val="110000"/>
              </a:lnSpc>
              <a:buAutoNum type="arabicPeriod"/>
            </a:pPr>
            <a:r>
              <a:rPr lang="en-GB" dirty="0"/>
              <a:t>It could be installed in any drone or bot that might be used to categorically collect and dispose wastes from the shorelines in the future.</a:t>
            </a:r>
          </a:p>
        </p:txBody>
      </p:sp>
    </p:spTree>
    <p:extLst>
      <p:ext uri="{BB962C8B-B14F-4D97-AF65-F5344CB8AC3E}">
        <p14:creationId xmlns:p14="http://schemas.microsoft.com/office/powerpoint/2010/main" val="382385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0751F8-B79C-4ABB-84A9-A10E41ADF129}"/>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ea typeface="+mj-lt"/>
                <a:cs typeface="+mj-lt"/>
              </a:rPr>
              <a:t>VGG-16</a:t>
            </a:r>
            <a:endParaRPr lang="en-US" dirty="0">
              <a:solidFill>
                <a:schemeClr val="accent1">
                  <a:lumMod val="75000"/>
                </a:schemeClr>
              </a:solidFill>
            </a:endParaRP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D5385E-AA63-49D0-864F-FB38FD47DBF5}"/>
              </a:ext>
            </a:extLst>
          </p:cNvPr>
          <p:cNvSpPr>
            <a:spLocks noGrp="1"/>
          </p:cNvSpPr>
          <p:nvPr>
            <p:ph idx="1"/>
          </p:nvPr>
        </p:nvSpPr>
        <p:spPr>
          <a:xfrm>
            <a:off x="700088" y="2613634"/>
            <a:ext cx="10873783" cy="3558565"/>
          </a:xfrm>
        </p:spPr>
        <p:txBody>
          <a:bodyPr vert="horz" lIns="91440" tIns="45720" rIns="91440" bIns="45720" rtlCol="0" anchor="t">
            <a:normAutofit fontScale="92500" lnSpcReduction="10000"/>
          </a:bodyPr>
          <a:lstStyle/>
          <a:p>
            <a:pPr algn="just"/>
            <a:r>
              <a:rPr lang="en-GB" dirty="0">
                <a:ea typeface="+mn-lt"/>
                <a:cs typeface="+mn-lt"/>
              </a:rPr>
              <a:t>Oxford Visual Geometry Group (or) VGG-16 is a convolution neural network (CNN) architecture which was used to win ILSVR (ImageNet) competition in 2014.</a:t>
            </a:r>
            <a:endParaRPr lang="en-GB" dirty="0"/>
          </a:p>
          <a:p>
            <a:pPr algn="just"/>
            <a:r>
              <a:rPr lang="en-GB" dirty="0">
                <a:ea typeface="+mn-lt"/>
                <a:cs typeface="+mn-lt"/>
              </a:rPr>
              <a:t>The ImageNet Large Scale Visual Recognition Challenge (ILSVRC) evaluates algorithms for object detection and image classification at large scale.</a:t>
            </a:r>
            <a:endParaRPr lang="en-GB" dirty="0"/>
          </a:p>
          <a:p>
            <a:pPr algn="just"/>
            <a:r>
              <a:rPr lang="en-GB" dirty="0">
                <a:ea typeface="+mn-lt"/>
                <a:cs typeface="+mn-lt"/>
              </a:rPr>
              <a:t>ImageNet is a large dataset of 14,197,122 annotated images belonging to 1000 classes intended for computer vision research.</a:t>
            </a:r>
            <a:endParaRPr lang="en-GB" dirty="0"/>
          </a:p>
          <a:p>
            <a:pPr algn="just"/>
            <a:r>
              <a:rPr lang="en-GB" dirty="0">
                <a:ea typeface="+mn-lt"/>
                <a:cs typeface="+mn-lt"/>
              </a:rPr>
              <a:t>VGG-16 being a pre-trained model can be loaded via the Applications interface provided by </a:t>
            </a:r>
            <a:r>
              <a:rPr lang="en-GB" dirty="0" err="1">
                <a:ea typeface="+mn-lt"/>
                <a:cs typeface="+mn-lt"/>
              </a:rPr>
              <a:t>Keras</a:t>
            </a:r>
            <a:r>
              <a:rPr lang="en-GB" dirty="0">
                <a:ea typeface="+mn-lt"/>
                <a:cs typeface="+mn-lt"/>
              </a:rPr>
              <a:t>. By the method of Transfer learning, this model developed for a task is reused as the starting point for a model in our project.</a:t>
            </a:r>
            <a:endParaRPr lang="en-GB" dirty="0"/>
          </a:p>
          <a:p>
            <a:endParaRPr lang="en-GB" dirty="0"/>
          </a:p>
        </p:txBody>
      </p:sp>
    </p:spTree>
    <p:extLst>
      <p:ext uri="{BB962C8B-B14F-4D97-AF65-F5344CB8AC3E}">
        <p14:creationId xmlns:p14="http://schemas.microsoft.com/office/powerpoint/2010/main" val="77473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CE1102-36C3-4DC8-84DB-6FAF9E257759}"/>
              </a:ext>
            </a:extLst>
          </p:cNvPr>
          <p:cNvSpPr>
            <a:spLocks noGrp="1"/>
          </p:cNvSpPr>
          <p:nvPr>
            <p:ph type="title"/>
          </p:nvPr>
        </p:nvSpPr>
        <p:spPr>
          <a:xfrm>
            <a:off x="831057" y="1312068"/>
            <a:ext cx="3806143" cy="1314443"/>
          </a:xfrm>
        </p:spPr>
        <p:txBody>
          <a:bodyPr>
            <a:normAutofit/>
          </a:bodyPr>
          <a:lstStyle/>
          <a:p>
            <a:r>
              <a:rPr lang="en-GB" dirty="0">
                <a:solidFill>
                  <a:schemeClr val="accent1">
                    <a:lumMod val="75000"/>
                  </a:schemeClr>
                </a:solidFill>
                <a:ea typeface="+mj-lt"/>
                <a:cs typeface="+mj-lt"/>
              </a:rPr>
              <a:t>VGG-16 ARCHITECTURE</a:t>
            </a:r>
            <a:endParaRPr lang="en-US">
              <a:solidFill>
                <a:schemeClr val="accent1">
                  <a:lumMod val="75000"/>
                </a:schemeClr>
              </a:solidFill>
            </a:endParaRPr>
          </a:p>
        </p:txBody>
      </p:sp>
      <p:cxnSp>
        <p:nvCxnSpPr>
          <p:cNvPr id="17" name="Straight Connector 16">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753470-C8A8-4BB9-9355-E489B93795FD}"/>
              </a:ext>
            </a:extLst>
          </p:cNvPr>
          <p:cNvSpPr>
            <a:spLocks noGrp="1"/>
          </p:cNvSpPr>
          <p:nvPr>
            <p:ph idx="1"/>
          </p:nvPr>
        </p:nvSpPr>
        <p:spPr>
          <a:xfrm>
            <a:off x="485776" y="2853369"/>
            <a:ext cx="4508612" cy="3088460"/>
          </a:xfrm>
        </p:spPr>
        <p:txBody>
          <a:bodyPr vert="horz" lIns="91440" tIns="45720" rIns="91440" bIns="45720" rtlCol="0" anchor="t">
            <a:normAutofit/>
          </a:bodyPr>
          <a:lstStyle/>
          <a:p>
            <a:pPr algn="just">
              <a:lnSpc>
                <a:spcPct val="110000"/>
              </a:lnSpc>
            </a:pPr>
            <a:r>
              <a:rPr lang="en-GB" sz="1700" dirty="0">
                <a:ea typeface="+mn-lt"/>
                <a:cs typeface="+mn-lt"/>
              </a:rPr>
              <a:t>VGG-16 contains three different parts: convolution, pooling and fully connected layers — it starts with two convolution layers followed by pooling, then another two convolutions followed by pooling, after that repetition of three convolutions followed by pooling, and then finally three fully connected layers. </a:t>
            </a:r>
            <a:endParaRPr lang="en-GB" sz="1700" dirty="0"/>
          </a:p>
          <a:p>
            <a:pPr>
              <a:lnSpc>
                <a:spcPct val="110000"/>
              </a:lnSpc>
            </a:pPr>
            <a:endParaRPr lang="en-GB" sz="1700"/>
          </a:p>
        </p:txBody>
      </p:sp>
      <p:pic>
        <p:nvPicPr>
          <p:cNvPr id="4" name="Picture 4" descr="Table&#10;&#10;Description automatically generated">
            <a:extLst>
              <a:ext uri="{FF2B5EF4-FFF2-40B4-BE49-F238E27FC236}">
                <a16:creationId xmlns:a16="http://schemas.microsoft.com/office/drawing/2014/main" id="{B24EE9BD-ABDA-4605-BD03-34336B9812E3}"/>
              </a:ext>
            </a:extLst>
          </p:cNvPr>
          <p:cNvPicPr>
            <a:picLocks noChangeAspect="1"/>
          </p:cNvPicPr>
          <p:nvPr/>
        </p:nvPicPr>
        <p:blipFill>
          <a:blip r:embed="rId2"/>
          <a:stretch>
            <a:fillRect/>
          </a:stretch>
        </p:blipFill>
        <p:spPr>
          <a:xfrm>
            <a:off x="5275559" y="691092"/>
            <a:ext cx="4126609" cy="5702033"/>
          </a:xfrm>
          <a:prstGeom prst="rect">
            <a:avLst/>
          </a:prstGeom>
        </p:spPr>
      </p:pic>
      <p:pic>
        <p:nvPicPr>
          <p:cNvPr id="5" name="Picture 5">
            <a:extLst>
              <a:ext uri="{FF2B5EF4-FFF2-40B4-BE49-F238E27FC236}">
                <a16:creationId xmlns:a16="http://schemas.microsoft.com/office/drawing/2014/main" id="{01B95B75-413F-4D6B-87EE-4161B975D6DF}"/>
              </a:ext>
            </a:extLst>
          </p:cNvPr>
          <p:cNvPicPr>
            <a:picLocks noChangeAspect="1"/>
          </p:cNvPicPr>
          <p:nvPr/>
        </p:nvPicPr>
        <p:blipFill>
          <a:blip r:embed="rId3"/>
          <a:stretch>
            <a:fillRect/>
          </a:stretch>
        </p:blipFill>
        <p:spPr>
          <a:xfrm>
            <a:off x="9261521" y="728663"/>
            <a:ext cx="2289081" cy="5626892"/>
          </a:xfrm>
          <a:prstGeom prst="rect">
            <a:avLst/>
          </a:prstGeom>
        </p:spPr>
      </p:pic>
    </p:spTree>
    <p:extLst>
      <p:ext uri="{BB962C8B-B14F-4D97-AF65-F5344CB8AC3E}">
        <p14:creationId xmlns:p14="http://schemas.microsoft.com/office/powerpoint/2010/main" val="461799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5" descr="Lightbulb and gear with solid fill">
            <a:extLst>
              <a:ext uri="{FF2B5EF4-FFF2-40B4-BE49-F238E27FC236}">
                <a16:creationId xmlns:a16="http://schemas.microsoft.com/office/drawing/2014/main" id="{67565FEC-5EB8-460E-B0BB-9092DB748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580" y="282261"/>
            <a:ext cx="1545217" cy="1449966"/>
          </a:xfrm>
          <a:prstGeom prst="rect">
            <a:avLst/>
          </a:prstGeom>
        </p:spPr>
      </p:pic>
      <p:pic>
        <p:nvPicPr>
          <p:cNvPr id="6" name="Graphic 6" descr="Pie chart with solid fill">
            <a:extLst>
              <a:ext uri="{FF2B5EF4-FFF2-40B4-BE49-F238E27FC236}">
                <a16:creationId xmlns:a16="http://schemas.microsoft.com/office/drawing/2014/main" id="{E5675B90-AA65-4F39-9E88-DF7138998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379" y="5020951"/>
            <a:ext cx="1414248" cy="1402341"/>
          </a:xfrm>
          <a:prstGeom prst="rect">
            <a:avLst/>
          </a:prstGeom>
        </p:spPr>
      </p:pic>
      <p:pic>
        <p:nvPicPr>
          <p:cNvPr id="4" name="Graphic 4" descr="Computer with solid fill">
            <a:extLst>
              <a:ext uri="{FF2B5EF4-FFF2-40B4-BE49-F238E27FC236}">
                <a16:creationId xmlns:a16="http://schemas.microsoft.com/office/drawing/2014/main" id="{442CC0BD-47D7-46F2-A61E-11F2C6817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1078" y="1553899"/>
            <a:ext cx="1473780" cy="1521405"/>
          </a:xfrm>
          <a:prstGeom prst="rect">
            <a:avLst/>
          </a:prstGeom>
        </p:spPr>
      </p:pic>
      <p:pic>
        <p:nvPicPr>
          <p:cNvPr id="3" name="Graphic 3" descr="Closed book with solid fill">
            <a:extLst>
              <a:ext uri="{FF2B5EF4-FFF2-40B4-BE49-F238E27FC236}">
                <a16:creationId xmlns:a16="http://schemas.microsoft.com/office/drawing/2014/main" id="{1DC2E4FC-50F9-4159-8152-44E65E9ACC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49825" y="3351742"/>
            <a:ext cx="1365458" cy="1151146"/>
          </a:xfrm>
          <a:prstGeom prst="rect">
            <a:avLst/>
          </a:prstGeom>
        </p:spPr>
      </p:pic>
      <p:sp>
        <p:nvSpPr>
          <p:cNvPr id="7" name="TextBox 6">
            <a:extLst>
              <a:ext uri="{FF2B5EF4-FFF2-40B4-BE49-F238E27FC236}">
                <a16:creationId xmlns:a16="http://schemas.microsoft.com/office/drawing/2014/main" id="{FB854030-672F-467D-AC86-6B5B1C1B63F0}"/>
              </a:ext>
            </a:extLst>
          </p:cNvPr>
          <p:cNvSpPr txBox="1"/>
          <p:nvPr/>
        </p:nvSpPr>
        <p:spPr>
          <a:xfrm>
            <a:off x="9344025" y="676274"/>
            <a:ext cx="2350293"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TECHNOLOGY USED:</a:t>
            </a:r>
            <a:endParaRPr lang="en-US" dirty="0">
              <a:ea typeface="+mn-lt"/>
              <a:cs typeface="+mn-lt"/>
            </a:endParaRPr>
          </a:p>
          <a:p>
            <a:pPr lvl="1">
              <a:lnSpc>
                <a:spcPct val="90000"/>
              </a:lnSpc>
              <a:spcBef>
                <a:spcPct val="0"/>
              </a:spcBef>
            </a:pPr>
            <a:r>
              <a:rPr lang="en-GB" dirty="0"/>
              <a:t>Deep Learning</a:t>
            </a:r>
          </a:p>
        </p:txBody>
      </p:sp>
      <p:sp>
        <p:nvSpPr>
          <p:cNvPr id="9" name="TextBox 8">
            <a:extLst>
              <a:ext uri="{FF2B5EF4-FFF2-40B4-BE49-F238E27FC236}">
                <a16:creationId xmlns:a16="http://schemas.microsoft.com/office/drawing/2014/main" id="{0A0444F4-3D7E-4A77-A7C0-7F58CB32AA73}"/>
              </a:ext>
            </a:extLst>
          </p:cNvPr>
          <p:cNvSpPr txBox="1"/>
          <p:nvPr/>
        </p:nvSpPr>
        <p:spPr>
          <a:xfrm>
            <a:off x="7403306" y="2021680"/>
            <a:ext cx="2600325"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PLATFORM USED:</a:t>
            </a:r>
            <a:endParaRPr lang="en-US" dirty="0">
              <a:ea typeface="+mn-lt"/>
              <a:cs typeface="+mn-lt"/>
            </a:endParaRPr>
          </a:p>
          <a:p>
            <a:pPr lvl="1">
              <a:lnSpc>
                <a:spcPct val="90000"/>
              </a:lnSpc>
              <a:spcBef>
                <a:spcPct val="0"/>
              </a:spcBef>
            </a:pPr>
            <a:r>
              <a:rPr lang="en-GB" dirty="0" err="1">
                <a:ea typeface="+mn-lt"/>
                <a:cs typeface="+mn-lt"/>
              </a:rPr>
              <a:t>Jupyter</a:t>
            </a:r>
            <a:r>
              <a:rPr lang="en-GB" dirty="0">
                <a:ea typeface="+mn-lt"/>
                <a:cs typeface="+mn-lt"/>
              </a:rPr>
              <a:t> Notebook</a:t>
            </a:r>
          </a:p>
        </p:txBody>
      </p:sp>
      <p:sp>
        <p:nvSpPr>
          <p:cNvPr id="11" name="TextBox 10">
            <a:extLst>
              <a:ext uri="{FF2B5EF4-FFF2-40B4-BE49-F238E27FC236}">
                <a16:creationId xmlns:a16="http://schemas.microsoft.com/office/drawing/2014/main" id="{21381863-997C-462B-8795-5B05AC0B593F}"/>
              </a:ext>
            </a:extLst>
          </p:cNvPr>
          <p:cNvSpPr txBox="1"/>
          <p:nvPr/>
        </p:nvSpPr>
        <p:spPr>
          <a:xfrm>
            <a:off x="9605962" y="3509961"/>
            <a:ext cx="2350293"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LIBRARIES:</a:t>
            </a:r>
            <a:endParaRPr lang="en-US" dirty="0"/>
          </a:p>
          <a:p>
            <a:pPr>
              <a:lnSpc>
                <a:spcPct val="90000"/>
              </a:lnSpc>
              <a:spcBef>
                <a:spcPct val="0"/>
              </a:spcBef>
            </a:pPr>
            <a:r>
              <a:rPr lang="en-US" dirty="0" err="1">
                <a:ea typeface="+mn-lt"/>
                <a:cs typeface="+mn-lt"/>
              </a:rPr>
              <a:t>Tensorflow</a:t>
            </a:r>
            <a:r>
              <a:rPr lang="en-US" dirty="0">
                <a:ea typeface="+mn-lt"/>
                <a:cs typeface="+mn-lt"/>
              </a:rPr>
              <a:t> -&gt; </a:t>
            </a:r>
            <a:r>
              <a:rPr lang="en-US" dirty="0" err="1">
                <a:ea typeface="+mn-lt"/>
                <a:cs typeface="+mn-lt"/>
              </a:rPr>
              <a:t>keras</a:t>
            </a:r>
            <a:r>
              <a:rPr lang="en-US" dirty="0"/>
              <a:t> </a:t>
            </a:r>
          </a:p>
          <a:p>
            <a:pPr lvl="1">
              <a:lnSpc>
                <a:spcPct val="90000"/>
              </a:lnSpc>
              <a:spcBef>
                <a:spcPct val="0"/>
              </a:spcBef>
            </a:pPr>
            <a:endParaRPr lang="en-US" dirty="0"/>
          </a:p>
        </p:txBody>
      </p:sp>
      <p:sp>
        <p:nvSpPr>
          <p:cNvPr id="13" name="TextBox 12">
            <a:extLst>
              <a:ext uri="{FF2B5EF4-FFF2-40B4-BE49-F238E27FC236}">
                <a16:creationId xmlns:a16="http://schemas.microsoft.com/office/drawing/2014/main" id="{E143A563-D57D-4301-ADEF-27E6875F4D16}"/>
              </a:ext>
            </a:extLst>
          </p:cNvPr>
          <p:cNvSpPr txBox="1"/>
          <p:nvPr/>
        </p:nvSpPr>
        <p:spPr>
          <a:xfrm>
            <a:off x="5153025" y="36290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14" name="TextBox 13">
            <a:extLst>
              <a:ext uri="{FF2B5EF4-FFF2-40B4-BE49-F238E27FC236}">
                <a16:creationId xmlns:a16="http://schemas.microsoft.com/office/drawing/2014/main" id="{D503D5F3-F2F1-49C0-B178-BCE482E16C41}"/>
              </a:ext>
            </a:extLst>
          </p:cNvPr>
          <p:cNvSpPr txBox="1"/>
          <p:nvPr/>
        </p:nvSpPr>
        <p:spPr>
          <a:xfrm>
            <a:off x="7439025" y="5295899"/>
            <a:ext cx="2636042"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DATASET:</a:t>
            </a:r>
            <a:endParaRPr lang="en-US" dirty="0">
              <a:ea typeface="+mn-lt"/>
              <a:cs typeface="+mn-lt"/>
            </a:endParaRPr>
          </a:p>
          <a:p>
            <a:pPr lvl="1">
              <a:lnSpc>
                <a:spcPct val="90000"/>
              </a:lnSpc>
              <a:spcBef>
                <a:spcPct val="0"/>
              </a:spcBef>
            </a:pPr>
            <a:r>
              <a:rPr lang="en-US" dirty="0"/>
              <a:t>"recycling waste" image folder</a:t>
            </a:r>
          </a:p>
        </p:txBody>
      </p:sp>
      <p:pic>
        <p:nvPicPr>
          <p:cNvPr id="2" name="Picture 7" descr="Graphical user interface, website&#10;&#10;Description automatically generated">
            <a:extLst>
              <a:ext uri="{FF2B5EF4-FFF2-40B4-BE49-F238E27FC236}">
                <a16:creationId xmlns:a16="http://schemas.microsoft.com/office/drawing/2014/main" id="{5E08418C-FC0E-42A9-8AD4-DAB886166D2B}"/>
              </a:ext>
            </a:extLst>
          </p:cNvPr>
          <p:cNvPicPr>
            <a:picLocks noChangeAspect="1"/>
          </p:cNvPicPr>
          <p:nvPr/>
        </p:nvPicPr>
        <p:blipFill>
          <a:blip r:embed="rId10"/>
          <a:stretch>
            <a:fillRect/>
          </a:stretch>
        </p:blipFill>
        <p:spPr>
          <a:xfrm>
            <a:off x="807245" y="1713429"/>
            <a:ext cx="6088856" cy="4097893"/>
          </a:xfrm>
          <a:prstGeom prst="rect">
            <a:avLst/>
          </a:prstGeom>
        </p:spPr>
      </p:pic>
    </p:spTree>
    <p:extLst>
      <p:ext uri="{BB962C8B-B14F-4D97-AF65-F5344CB8AC3E}">
        <p14:creationId xmlns:p14="http://schemas.microsoft.com/office/powerpoint/2010/main" val="135122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CD2CD-E844-46A1-811F-9A279D8C83EC}"/>
              </a:ext>
            </a:extLst>
          </p:cNvPr>
          <p:cNvSpPr>
            <a:spLocks noGrp="1"/>
          </p:cNvSpPr>
          <p:nvPr>
            <p:ph type="title"/>
          </p:nvPr>
        </p:nvSpPr>
        <p:spPr>
          <a:xfrm>
            <a:off x="757847" y="252412"/>
            <a:ext cx="4949630" cy="637085"/>
          </a:xfrm>
        </p:spPr>
        <p:txBody>
          <a:bodyPr vert="horz" lIns="91440" tIns="45720" rIns="91440" bIns="45720" rtlCol="0" anchor="t">
            <a:normAutofit fontScale="90000"/>
          </a:bodyPr>
          <a:lstStyle/>
          <a:p>
            <a:r>
              <a:rPr lang="en-US" sz="3600" dirty="0">
                <a:solidFill>
                  <a:schemeClr val="accent1">
                    <a:lumMod val="75000"/>
                  </a:schemeClr>
                </a:solidFill>
              </a:rPr>
              <a:t>RESULTS</a:t>
            </a:r>
            <a:br>
              <a:rPr lang="en-US" dirty="0"/>
            </a:br>
            <a:endParaRPr lang="en-US" b="1" cap="all"/>
          </a:p>
        </p:txBody>
      </p:sp>
      <p:sp>
        <p:nvSpPr>
          <p:cNvPr id="3" name="Content Placeholder 2">
            <a:extLst>
              <a:ext uri="{FF2B5EF4-FFF2-40B4-BE49-F238E27FC236}">
                <a16:creationId xmlns:a16="http://schemas.microsoft.com/office/drawing/2014/main" id="{93448C00-5D73-47E2-B13E-A5B0512B27A5}"/>
              </a:ext>
            </a:extLst>
          </p:cNvPr>
          <p:cNvSpPr>
            <a:spLocks noGrp="1"/>
          </p:cNvSpPr>
          <p:nvPr>
            <p:ph sz="half" idx="1"/>
          </p:nvPr>
        </p:nvSpPr>
        <p:spPr>
          <a:xfrm>
            <a:off x="686410" y="1167785"/>
            <a:ext cx="4323906" cy="430637"/>
          </a:xfrm>
        </p:spPr>
        <p:txBody>
          <a:bodyPr vert="horz" lIns="91440" tIns="45720" rIns="91440" bIns="45720" rtlCol="0" anchor="b">
            <a:normAutofit/>
          </a:bodyPr>
          <a:lstStyle/>
          <a:p>
            <a:pPr marL="0" indent="0">
              <a:lnSpc>
                <a:spcPct val="130000"/>
              </a:lnSpc>
              <a:buNone/>
            </a:pPr>
            <a:r>
              <a:rPr lang="en-US" sz="1800" b="1" cap="all" spc="300"/>
              <a:t>A.  USING NADAM</a:t>
            </a:r>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6" name="Picture 6" descr="Graphical user interface, text, application, email&#10;&#10;Description automatically generated">
            <a:extLst>
              <a:ext uri="{FF2B5EF4-FFF2-40B4-BE49-F238E27FC236}">
                <a16:creationId xmlns:a16="http://schemas.microsoft.com/office/drawing/2014/main" id="{CE1C7920-CE2D-4071-B3B2-96854AAF423A}"/>
              </a:ext>
            </a:extLst>
          </p:cNvPr>
          <p:cNvPicPr>
            <a:picLocks noChangeAspect="1"/>
          </p:cNvPicPr>
          <p:nvPr/>
        </p:nvPicPr>
        <p:blipFill>
          <a:blip r:embed="rId2"/>
          <a:stretch>
            <a:fillRect/>
          </a:stretch>
        </p:blipFill>
        <p:spPr>
          <a:xfrm>
            <a:off x="354807" y="2209324"/>
            <a:ext cx="5576885" cy="3439476"/>
          </a:xfrm>
          <a:prstGeom prst="rect">
            <a:avLst/>
          </a:prstGeom>
        </p:spPr>
      </p:pic>
      <p:pic>
        <p:nvPicPr>
          <p:cNvPr id="7" name="Picture 8" descr="Graphical user interface, text, application, email&#10;&#10;Description automatically generated">
            <a:extLst>
              <a:ext uri="{FF2B5EF4-FFF2-40B4-BE49-F238E27FC236}">
                <a16:creationId xmlns:a16="http://schemas.microsoft.com/office/drawing/2014/main" id="{DE7713E3-4013-4DBF-8365-54F1EBB8693A}"/>
              </a:ext>
            </a:extLst>
          </p:cNvPr>
          <p:cNvPicPr>
            <a:picLocks noChangeAspect="1"/>
          </p:cNvPicPr>
          <p:nvPr/>
        </p:nvPicPr>
        <p:blipFill>
          <a:blip r:embed="rId3"/>
          <a:stretch>
            <a:fillRect/>
          </a:stretch>
        </p:blipFill>
        <p:spPr>
          <a:xfrm>
            <a:off x="6093619" y="2214444"/>
            <a:ext cx="5648323" cy="3417330"/>
          </a:xfrm>
          <a:prstGeom prst="rect">
            <a:avLst/>
          </a:prstGeom>
        </p:spPr>
      </p:pic>
    </p:spTree>
    <p:extLst>
      <p:ext uri="{BB962C8B-B14F-4D97-AF65-F5344CB8AC3E}">
        <p14:creationId xmlns:p14="http://schemas.microsoft.com/office/powerpoint/2010/main" val="384813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DD0004-25CD-4555-BD2B-3A74E91179AB}"/>
              </a:ext>
            </a:extLst>
          </p:cNvPr>
          <p:cNvSpPr txBox="1"/>
          <p:nvPr/>
        </p:nvSpPr>
        <p:spPr>
          <a:xfrm>
            <a:off x="640556" y="533399"/>
            <a:ext cx="389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B.  USING ADAMAX</a:t>
            </a:r>
            <a:endParaRPr lang="en-US" dirty="0"/>
          </a:p>
        </p:txBody>
      </p:sp>
      <p:pic>
        <p:nvPicPr>
          <p:cNvPr id="6" name="Picture 6" descr="Graphical user interface, text, application, email&#10;&#10;Description automatically generated">
            <a:extLst>
              <a:ext uri="{FF2B5EF4-FFF2-40B4-BE49-F238E27FC236}">
                <a16:creationId xmlns:a16="http://schemas.microsoft.com/office/drawing/2014/main" id="{BA9C5A34-93AA-4847-9C88-4EF504070EDB}"/>
              </a:ext>
            </a:extLst>
          </p:cNvPr>
          <p:cNvPicPr>
            <a:picLocks noChangeAspect="1"/>
          </p:cNvPicPr>
          <p:nvPr/>
        </p:nvPicPr>
        <p:blipFill>
          <a:blip r:embed="rId2"/>
          <a:stretch>
            <a:fillRect/>
          </a:stretch>
        </p:blipFill>
        <p:spPr>
          <a:xfrm>
            <a:off x="271462" y="1905953"/>
            <a:ext cx="5564980" cy="3510437"/>
          </a:xfrm>
          <a:prstGeom prst="rect">
            <a:avLst/>
          </a:prstGeom>
        </p:spPr>
      </p:pic>
      <p:pic>
        <p:nvPicPr>
          <p:cNvPr id="7" name="Picture 7" descr="Graphical user interface, text, application, email&#10;&#10;Description automatically generated">
            <a:extLst>
              <a:ext uri="{FF2B5EF4-FFF2-40B4-BE49-F238E27FC236}">
                <a16:creationId xmlns:a16="http://schemas.microsoft.com/office/drawing/2014/main" id="{C2B6C208-F69D-49A9-90EE-20A0D3F00231}"/>
              </a:ext>
            </a:extLst>
          </p:cNvPr>
          <p:cNvPicPr>
            <a:picLocks noChangeAspect="1"/>
          </p:cNvPicPr>
          <p:nvPr/>
        </p:nvPicPr>
        <p:blipFill>
          <a:blip r:embed="rId3"/>
          <a:stretch>
            <a:fillRect/>
          </a:stretch>
        </p:blipFill>
        <p:spPr>
          <a:xfrm>
            <a:off x="6093619" y="1908929"/>
            <a:ext cx="5684043" cy="3504484"/>
          </a:xfrm>
          <a:prstGeom prst="rect">
            <a:avLst/>
          </a:prstGeom>
        </p:spPr>
      </p:pic>
    </p:spTree>
    <p:extLst>
      <p:ext uri="{BB962C8B-B14F-4D97-AF65-F5344CB8AC3E}">
        <p14:creationId xmlns:p14="http://schemas.microsoft.com/office/powerpoint/2010/main" val="129762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7ECB29-0B55-4521-B6B1-5CF1149ED4FB}"/>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3" name="TextBox 2">
            <a:extLst>
              <a:ext uri="{FF2B5EF4-FFF2-40B4-BE49-F238E27FC236}">
                <a16:creationId xmlns:a16="http://schemas.microsoft.com/office/drawing/2014/main" id="{37DD0004-25CD-4555-BD2B-3A74E91179AB}"/>
              </a:ext>
            </a:extLst>
          </p:cNvPr>
          <p:cNvSpPr txBox="1"/>
          <p:nvPr/>
        </p:nvSpPr>
        <p:spPr>
          <a:xfrm>
            <a:off x="640556" y="533399"/>
            <a:ext cx="389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C.  USING ADAM</a:t>
            </a:r>
            <a:endParaRPr lang="en-US" dirty="0"/>
          </a:p>
        </p:txBody>
      </p:sp>
      <p:pic>
        <p:nvPicPr>
          <p:cNvPr id="6" name="Picture 6" descr="Graphical user interface, text, application, email&#10;&#10;Description automatically generated">
            <a:extLst>
              <a:ext uri="{FF2B5EF4-FFF2-40B4-BE49-F238E27FC236}">
                <a16:creationId xmlns:a16="http://schemas.microsoft.com/office/drawing/2014/main" id="{994540B8-B86E-4456-B06D-D157DF533187}"/>
              </a:ext>
            </a:extLst>
          </p:cNvPr>
          <p:cNvPicPr>
            <a:picLocks noChangeAspect="1"/>
          </p:cNvPicPr>
          <p:nvPr/>
        </p:nvPicPr>
        <p:blipFill>
          <a:blip r:embed="rId2"/>
          <a:stretch>
            <a:fillRect/>
          </a:stretch>
        </p:blipFill>
        <p:spPr>
          <a:xfrm>
            <a:off x="640557" y="2005489"/>
            <a:ext cx="5553074" cy="350186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id="{79B80824-4162-47F3-B6E0-05D653BFB178}"/>
              </a:ext>
            </a:extLst>
          </p:cNvPr>
          <p:cNvPicPr>
            <a:picLocks noChangeAspect="1"/>
          </p:cNvPicPr>
          <p:nvPr/>
        </p:nvPicPr>
        <p:blipFill>
          <a:blip r:embed="rId3"/>
          <a:stretch>
            <a:fillRect/>
          </a:stretch>
        </p:blipFill>
        <p:spPr>
          <a:xfrm>
            <a:off x="6319839" y="2001799"/>
            <a:ext cx="5564978" cy="3509247"/>
          </a:xfrm>
          <a:prstGeom prst="rect">
            <a:avLst/>
          </a:prstGeom>
        </p:spPr>
      </p:pic>
    </p:spTree>
    <p:extLst>
      <p:ext uri="{BB962C8B-B14F-4D97-AF65-F5344CB8AC3E}">
        <p14:creationId xmlns:p14="http://schemas.microsoft.com/office/powerpoint/2010/main" val="3038951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6E9B4639-5C6A-405C-BDD3-DDA45C2A8B7C}"/>
              </a:ext>
            </a:extLst>
          </p:cNvPr>
          <p:cNvPicPr>
            <a:picLocks noChangeAspect="1"/>
          </p:cNvPicPr>
          <p:nvPr/>
        </p:nvPicPr>
        <p:blipFill>
          <a:blip r:embed="rId2"/>
          <a:stretch>
            <a:fillRect/>
          </a:stretch>
        </p:blipFill>
        <p:spPr>
          <a:xfrm>
            <a:off x="390526" y="2014061"/>
            <a:ext cx="5624510" cy="3579969"/>
          </a:xfrm>
          <a:prstGeom prst="rect">
            <a:avLst/>
          </a:prstGeom>
        </p:spPr>
      </p:pic>
      <p:pic>
        <p:nvPicPr>
          <p:cNvPr id="3" name="Picture 3" descr="Graphical user interface, text, application&#10;&#10;Description automatically generated">
            <a:extLst>
              <a:ext uri="{FF2B5EF4-FFF2-40B4-BE49-F238E27FC236}">
                <a16:creationId xmlns:a16="http://schemas.microsoft.com/office/drawing/2014/main" id="{3AE9237B-500F-4F5C-BA79-DAAE9599C377}"/>
              </a:ext>
            </a:extLst>
          </p:cNvPr>
          <p:cNvPicPr>
            <a:picLocks noChangeAspect="1"/>
          </p:cNvPicPr>
          <p:nvPr/>
        </p:nvPicPr>
        <p:blipFill>
          <a:blip r:embed="rId3"/>
          <a:stretch>
            <a:fillRect/>
          </a:stretch>
        </p:blipFill>
        <p:spPr>
          <a:xfrm>
            <a:off x="6188869" y="2009300"/>
            <a:ext cx="5564979" cy="3589494"/>
          </a:xfrm>
          <a:prstGeom prst="rect">
            <a:avLst/>
          </a:prstGeom>
        </p:spPr>
      </p:pic>
    </p:spTree>
    <p:extLst>
      <p:ext uri="{BB962C8B-B14F-4D97-AF65-F5344CB8AC3E}">
        <p14:creationId xmlns:p14="http://schemas.microsoft.com/office/powerpoint/2010/main" val="923581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C9CA-795E-4E00-BE09-2E7CCBA41AB0}"/>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ea typeface="+mj-lt"/>
                <a:cs typeface="+mj-lt"/>
              </a:rPr>
              <a:t>INFERENCE:</a:t>
            </a:r>
            <a:endParaRPr lang="en-US" dirty="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86E98DE-3341-4E47-A7DC-B6B87D6443E4}"/>
              </a:ext>
            </a:extLst>
          </p:cNvPr>
          <p:cNvSpPr>
            <a:spLocks noGrp="1"/>
          </p:cNvSpPr>
          <p:nvPr>
            <p:ph idx="1"/>
          </p:nvPr>
        </p:nvSpPr>
        <p:spPr>
          <a:xfrm>
            <a:off x="366712" y="2530289"/>
            <a:ext cx="7563846" cy="3760972"/>
          </a:xfrm>
        </p:spPr>
        <p:txBody>
          <a:bodyPr vert="horz" lIns="91440" tIns="45720" rIns="91440" bIns="45720" rtlCol="0" anchor="t">
            <a:noAutofit/>
          </a:bodyPr>
          <a:lstStyle/>
          <a:p>
            <a:pPr marL="0" indent="0" algn="just">
              <a:lnSpc>
                <a:spcPct val="100000"/>
              </a:lnSpc>
              <a:spcBef>
                <a:spcPts val="0"/>
              </a:spcBef>
              <a:buNone/>
            </a:pPr>
            <a:r>
              <a:rPr lang="en-GB" sz="1800" dirty="0">
                <a:ea typeface="+mn-lt"/>
                <a:cs typeface="+mn-lt"/>
              </a:rPr>
              <a:t>On using three different optimizers, NADAM, ADAMAX and ADAM, we inferred the following:</a:t>
            </a:r>
            <a:endParaRPr lang="en-US" sz="1800">
              <a:ea typeface="+mn-lt"/>
              <a:cs typeface="+mn-lt"/>
            </a:endParaRPr>
          </a:p>
          <a:p>
            <a:pPr marL="0" indent="0" algn="just">
              <a:lnSpc>
                <a:spcPct val="100000"/>
              </a:lnSpc>
              <a:spcBef>
                <a:spcPts val="0"/>
              </a:spcBef>
              <a:buNone/>
            </a:pPr>
            <a:endParaRPr lang="en-GB" sz="1800" dirty="0">
              <a:ea typeface="+mn-lt"/>
              <a:cs typeface="+mn-lt"/>
            </a:endParaRPr>
          </a:p>
          <a:p>
            <a:pPr marL="285750" indent="-285750" algn="just">
              <a:lnSpc>
                <a:spcPct val="100000"/>
              </a:lnSpc>
              <a:spcBef>
                <a:spcPts val="0"/>
              </a:spcBef>
              <a:buFont typeface="Wingdings,Sans-Serif" panose="020B0604020202020204" pitchFamily="34" charset="0"/>
              <a:buChar char="Ø"/>
            </a:pPr>
            <a:r>
              <a:rPr lang="en-GB" sz="1800" dirty="0">
                <a:ea typeface="+mn-lt"/>
                <a:cs typeface="+mn-lt"/>
              </a:rPr>
              <a:t>The NADAM optimizer, even though it classified a few images into the right category with high accuracy, it did not classify most images in the right category at all.</a:t>
            </a:r>
          </a:p>
          <a:p>
            <a:pPr marL="0" indent="0" algn="just">
              <a:lnSpc>
                <a:spcPct val="100000"/>
              </a:lnSpc>
              <a:spcBef>
                <a:spcPts val="0"/>
              </a:spcBef>
              <a:buNone/>
            </a:pPr>
            <a:endParaRPr lang="en-GB" sz="1800" dirty="0">
              <a:ea typeface="+mn-lt"/>
              <a:cs typeface="+mn-lt"/>
            </a:endParaRPr>
          </a:p>
          <a:p>
            <a:pPr marL="285750" indent="-285750" algn="just">
              <a:lnSpc>
                <a:spcPct val="100000"/>
              </a:lnSpc>
              <a:spcBef>
                <a:spcPts val="0"/>
              </a:spcBef>
              <a:buFont typeface="Wingdings,Sans-Serif" panose="020B0604020202020204" pitchFamily="34" charset="0"/>
              <a:buChar char="Ø"/>
            </a:pPr>
            <a:r>
              <a:rPr lang="en-GB" sz="1800" dirty="0">
                <a:ea typeface="+mn-lt"/>
                <a:cs typeface="+mn-lt"/>
              </a:rPr>
              <a:t>The ADAMAX optimizer, even though it classified most of the images into the right category, the accuracy was low.</a:t>
            </a:r>
          </a:p>
          <a:p>
            <a:pPr marL="0" indent="0" algn="just">
              <a:lnSpc>
                <a:spcPct val="100000"/>
              </a:lnSpc>
              <a:spcBef>
                <a:spcPts val="0"/>
              </a:spcBef>
              <a:buNone/>
            </a:pPr>
            <a:endParaRPr lang="en-GB" sz="1800" dirty="0">
              <a:ea typeface="+mn-lt"/>
              <a:cs typeface="+mn-lt"/>
            </a:endParaRPr>
          </a:p>
          <a:p>
            <a:pPr marL="285750" indent="-285750" algn="just">
              <a:lnSpc>
                <a:spcPct val="100000"/>
              </a:lnSpc>
              <a:spcBef>
                <a:spcPts val="0"/>
              </a:spcBef>
              <a:buFont typeface="Wingdings,Sans-Serif" panose="020B0604020202020204" pitchFamily="34" charset="0"/>
              <a:buChar char="Ø"/>
            </a:pPr>
            <a:r>
              <a:rPr lang="en-GB" sz="1800" dirty="0">
                <a:ea typeface="+mn-lt"/>
                <a:cs typeface="+mn-lt"/>
              </a:rPr>
              <a:t>The ADAM optimizer classified most of the images correctly; the accuracy was better than that while using NADAM and ADAMAX too. Overall, it performed better than the other two.</a:t>
            </a:r>
            <a:endParaRPr lang="en-GB" sz="1800" dirty="0"/>
          </a:p>
        </p:txBody>
      </p:sp>
      <p:graphicFrame>
        <p:nvGraphicFramePr>
          <p:cNvPr id="4" name="Diagram 24">
            <a:extLst>
              <a:ext uri="{FF2B5EF4-FFF2-40B4-BE49-F238E27FC236}">
                <a16:creationId xmlns:a16="http://schemas.microsoft.com/office/drawing/2014/main" id="{9ACA0B4C-CC79-4195-ADF4-B246CD70C463}"/>
              </a:ext>
            </a:extLst>
          </p:cNvPr>
          <p:cNvGraphicFramePr/>
          <p:nvPr>
            <p:extLst>
              <p:ext uri="{D42A27DB-BD31-4B8C-83A1-F6EECF244321}">
                <p14:modId xmlns:p14="http://schemas.microsoft.com/office/powerpoint/2010/main" val="3114232167"/>
              </p:ext>
            </p:extLst>
          </p:nvPr>
        </p:nvGraphicFramePr>
        <p:xfrm>
          <a:off x="8019658" y="1545291"/>
          <a:ext cx="3956075" cy="4215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983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9B3893-BDAA-4FF6-BD46-1F4A7BC1F69A}"/>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rPr>
              <a:t>ABSTRACT</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7D3D9F-B815-4E33-BE46-590FEEED9FED}"/>
              </a:ext>
            </a:extLst>
          </p:cNvPr>
          <p:cNvSpPr>
            <a:spLocks noGrp="1"/>
          </p:cNvSpPr>
          <p:nvPr>
            <p:ph idx="1"/>
          </p:nvPr>
        </p:nvSpPr>
        <p:spPr>
          <a:xfrm>
            <a:off x="766549" y="2530289"/>
            <a:ext cx="10933314" cy="3915755"/>
          </a:xfrm>
        </p:spPr>
        <p:txBody>
          <a:bodyPr vert="horz" lIns="91440" tIns="45720" rIns="91440" bIns="45720" rtlCol="0" anchor="t">
            <a:normAutofit lnSpcReduction="10000"/>
          </a:bodyPr>
          <a:lstStyle/>
          <a:p>
            <a:r>
              <a:rPr lang="en-GB" dirty="0">
                <a:ea typeface="+mn-lt"/>
                <a:cs typeface="+mn-lt"/>
              </a:rPr>
              <a:t>Marine debris – man-made objects that enter the marine environment through careless handling or disposal, intentional or unintentional release, or as a result of natural disasters and storms – is one of the ocean’s most pervasive, yet potentially solvable, pollution problems.</a:t>
            </a:r>
          </a:p>
          <a:p>
            <a:r>
              <a:rPr lang="en-GB" dirty="0">
                <a:ea typeface="+mn-lt"/>
                <a:cs typeface="+mn-lt"/>
              </a:rPr>
              <a:t>While there are different types of waste that are thrown along the shoreline due to the lack of awareness about proper disposal methods, the most concern causing among them all are the plastic wastes.</a:t>
            </a:r>
          </a:p>
          <a:p>
            <a:r>
              <a:rPr lang="en-GB" dirty="0">
                <a:ea typeface="+mn-lt"/>
                <a:cs typeface="+mn-lt"/>
              </a:rPr>
              <a:t>In our project we try to analyse the extent to which the countries around the world contribute to marine plastic litter and visualize the data.</a:t>
            </a:r>
          </a:p>
          <a:p>
            <a:r>
              <a:rPr lang="en-GB" dirty="0"/>
              <a:t>Later in order to understand and classify the different types of wastes that are being disposed in an incorrect manner, we try to use classification techniques. </a:t>
            </a:r>
          </a:p>
          <a:p>
            <a:endParaRPr lang="en-GB" dirty="0"/>
          </a:p>
          <a:p>
            <a:endParaRPr lang="en-GB" dirty="0"/>
          </a:p>
        </p:txBody>
      </p:sp>
    </p:spTree>
    <p:extLst>
      <p:ext uri="{BB962C8B-B14F-4D97-AF65-F5344CB8AC3E}">
        <p14:creationId xmlns:p14="http://schemas.microsoft.com/office/powerpoint/2010/main" val="684956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513998-F984-4AE4-BD5A-7244BCBDE2C8}"/>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rPr>
              <a:t>FURTHER....</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D4D483-0235-4649-B91A-DA2B6AE3A38B}"/>
              </a:ext>
            </a:extLst>
          </p:cNvPr>
          <p:cNvSpPr>
            <a:spLocks noGrp="1"/>
          </p:cNvSpPr>
          <p:nvPr>
            <p:ph idx="1"/>
          </p:nvPr>
        </p:nvSpPr>
        <p:spPr>
          <a:xfrm>
            <a:off x="914400" y="2708883"/>
            <a:ext cx="10409440" cy="2998973"/>
          </a:xfrm>
        </p:spPr>
        <p:txBody>
          <a:bodyPr vert="horz" lIns="91440" tIns="45720" rIns="91440" bIns="45720" rtlCol="0" anchor="t">
            <a:normAutofit lnSpcReduction="10000"/>
          </a:bodyPr>
          <a:lstStyle/>
          <a:p>
            <a:pPr algn="just"/>
            <a:r>
              <a:rPr lang="en-GB" dirty="0"/>
              <a:t>We plan to extend our project by developing a web application that would help in waste classification.</a:t>
            </a:r>
            <a:endParaRPr lang="en-US"/>
          </a:p>
          <a:p>
            <a:pPr algn="just"/>
            <a:r>
              <a:rPr lang="en-GB" dirty="0"/>
              <a:t>On uploading an image of any waste, the application would classify the waste to its respective category. </a:t>
            </a:r>
          </a:p>
          <a:p>
            <a:pPr algn="just"/>
            <a:r>
              <a:rPr lang="en-GB" dirty="0"/>
              <a:t>It would also provide the users with an insight on the particular type of waste and its proper disposal/recycling method.</a:t>
            </a:r>
          </a:p>
          <a:p>
            <a:pPr algn="just"/>
            <a:r>
              <a:rPr lang="en-GB" dirty="0"/>
              <a:t>This would help in creating awareness.</a:t>
            </a:r>
          </a:p>
          <a:p>
            <a:endParaRPr lang="en-GB" dirty="0"/>
          </a:p>
        </p:txBody>
      </p:sp>
    </p:spTree>
    <p:extLst>
      <p:ext uri="{BB962C8B-B14F-4D97-AF65-F5344CB8AC3E}">
        <p14:creationId xmlns:p14="http://schemas.microsoft.com/office/powerpoint/2010/main" val="3326362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CE07F2-99E4-467E-B18B-C88D0B48B4B4}"/>
              </a:ext>
            </a:extLst>
          </p:cNvPr>
          <p:cNvSpPr>
            <a:spLocks noGrp="1"/>
          </p:cNvSpPr>
          <p:nvPr>
            <p:ph type="title"/>
          </p:nvPr>
        </p:nvSpPr>
        <p:spPr>
          <a:xfrm>
            <a:off x="914400" y="570750"/>
            <a:ext cx="10110857" cy="1387934"/>
          </a:xfrm>
        </p:spPr>
        <p:txBody>
          <a:bodyPr anchor="b">
            <a:normAutofit/>
          </a:bodyPr>
          <a:lstStyle/>
          <a:p>
            <a:r>
              <a:rPr lang="en-GB" dirty="0">
                <a:solidFill>
                  <a:schemeClr val="accent1">
                    <a:lumMod val="75000"/>
                  </a:schemeClr>
                </a:solidFill>
              </a:rPr>
              <a:t>REFERENCES</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C1D3968-45ED-4C38-9338-9B69CAE7E543}"/>
              </a:ext>
            </a:extLst>
          </p:cNvPr>
          <p:cNvSpPr>
            <a:spLocks noGrp="1"/>
          </p:cNvSpPr>
          <p:nvPr>
            <p:ph idx="1"/>
          </p:nvPr>
        </p:nvSpPr>
        <p:spPr>
          <a:xfrm>
            <a:off x="985837" y="2756507"/>
            <a:ext cx="10516596" cy="2665599"/>
          </a:xfrm>
        </p:spPr>
        <p:txBody>
          <a:bodyPr vert="horz" lIns="91440" tIns="45720" rIns="91440" bIns="45720" rtlCol="0" anchor="t">
            <a:noAutofit/>
          </a:bodyPr>
          <a:lstStyle/>
          <a:p>
            <a:pPr marL="0" indent="0">
              <a:lnSpc>
                <a:spcPct val="110000"/>
              </a:lnSpc>
              <a:buNone/>
            </a:pPr>
            <a:r>
              <a:rPr lang="en-GB" sz="1600" dirty="0">
                <a:ea typeface="+mn-lt"/>
                <a:cs typeface="+mn-lt"/>
              </a:rPr>
              <a:t>[1]  "Garbage recognition and classification system based on convolutional neural network VGG16" by Wang Hao, Wuhan University of Technology at 2020 3rd International Conference on Advanced Electronic Materials, Computers and Software Engineering (AEMCSE)</a:t>
            </a:r>
            <a:endParaRPr lang="en-US" sz="1600"/>
          </a:p>
          <a:p>
            <a:pPr marL="0" indent="0">
              <a:lnSpc>
                <a:spcPct val="110000"/>
              </a:lnSpc>
              <a:buNone/>
            </a:pPr>
            <a:r>
              <a:rPr lang="en-GB" sz="1600" dirty="0">
                <a:ea typeface="+mn-lt"/>
                <a:cs typeface="+mn-lt"/>
              </a:rPr>
              <a:t>[2] "Very Deep Convolutional Neural Network Based Image Classification Using Small Training Sample Size" by </a:t>
            </a:r>
            <a:r>
              <a:rPr lang="en-GB" sz="1600" dirty="0" err="1">
                <a:ea typeface="+mn-lt"/>
                <a:cs typeface="+mn-lt"/>
              </a:rPr>
              <a:t>Shuying</a:t>
            </a:r>
            <a:r>
              <a:rPr lang="en-GB" sz="1600" dirty="0">
                <a:ea typeface="+mn-lt"/>
                <a:cs typeface="+mn-lt"/>
              </a:rPr>
              <a:t> Liu, Weihong Deng, Beijing University of Posts and Telecommunications, Beijing, China at 2015 3rd IAPR Asian Conference on Pattern Recognition.</a:t>
            </a:r>
          </a:p>
          <a:p>
            <a:pPr>
              <a:lnSpc>
                <a:spcPct val="110000"/>
              </a:lnSpc>
              <a:buNone/>
            </a:pPr>
            <a:r>
              <a:rPr lang="en-GB" sz="1600" i="1" dirty="0">
                <a:ea typeface="+mn-lt"/>
                <a:cs typeface="+mn-lt"/>
                <a:hlinkClick r:id="rId2">
                  <a:extLst>
                    <a:ext uri="{A12FA001-AC4F-418D-AE19-62706E023703}">
                      <ahyp:hlinkClr xmlns:ahyp="http://schemas.microsoft.com/office/drawing/2018/hyperlinkcolor" val="tx"/>
                    </a:ext>
                  </a:extLst>
                </a:hlinkClick>
              </a:rPr>
              <a:t>[3] https://www.iucn.org/</a:t>
            </a:r>
            <a:endParaRPr lang="en-GB" sz="1600">
              <a:ea typeface="+mn-lt"/>
              <a:cs typeface="+mn-lt"/>
            </a:endParaRPr>
          </a:p>
          <a:p>
            <a:pPr marL="0" indent="0">
              <a:lnSpc>
                <a:spcPct val="110000"/>
              </a:lnSpc>
              <a:buNone/>
            </a:pPr>
            <a:r>
              <a:rPr lang="en-GB" sz="1600" i="1" dirty="0">
                <a:ea typeface="+mn-lt"/>
                <a:cs typeface="+mn-lt"/>
                <a:hlinkClick r:id="" action="ppaction://noaction">
                  <a:extLst>
                    <a:ext uri="{A12FA001-AC4F-418D-AE19-62706E023703}">
                      <ahyp:hlinkClr xmlns:ahyp="http://schemas.microsoft.com/office/drawing/2018/hyperlinkcolor" val="tx"/>
                    </a:ext>
                  </a:extLst>
                </a:hlinkClick>
              </a:rPr>
              <a:t>[4] https://github.com/</a:t>
            </a:r>
            <a:endParaRPr lang="en-GB" sz="1600">
              <a:ea typeface="+mn-lt"/>
              <a:cs typeface="+mn-lt"/>
            </a:endParaRPr>
          </a:p>
          <a:p>
            <a:pPr marL="0" indent="0">
              <a:lnSpc>
                <a:spcPct val="110000"/>
              </a:lnSpc>
              <a:buNone/>
            </a:pPr>
            <a:r>
              <a:rPr lang="en-GB" sz="1600" i="1" dirty="0">
                <a:ea typeface="+mn-lt"/>
                <a:cs typeface="+mn-lt"/>
                <a:hlinkClick r:id="rId3">
                  <a:extLst>
                    <a:ext uri="{A12FA001-AC4F-418D-AE19-62706E023703}">
                      <ahyp:hlinkClr xmlns:ahyp="http://schemas.microsoft.com/office/drawing/2018/hyperlinkcolor" val="tx"/>
                    </a:ext>
                  </a:extLst>
                </a:hlinkClick>
              </a:rPr>
              <a:t>[5] https://towardsdatascience.com/a-demonstration-of-transfer-learning-of-vgg-convolutional-neural-network-pre-trained-model-with-c9f5b8b1ab0a</a:t>
            </a:r>
            <a:endParaRPr lang="en-GB" sz="1600" dirty="0">
              <a:ea typeface="+mn-lt"/>
              <a:cs typeface="+mn-lt"/>
            </a:endParaRPr>
          </a:p>
          <a:p>
            <a:pPr marL="0" indent="0">
              <a:lnSpc>
                <a:spcPct val="110000"/>
              </a:lnSpc>
              <a:buNone/>
            </a:pPr>
            <a:endParaRPr lang="en-GB" sz="1300"/>
          </a:p>
        </p:txBody>
      </p:sp>
    </p:spTree>
    <p:extLst>
      <p:ext uri="{BB962C8B-B14F-4D97-AF65-F5344CB8AC3E}">
        <p14:creationId xmlns:p14="http://schemas.microsoft.com/office/powerpoint/2010/main" val="1002930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5"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A38BBD-8AB9-4606-BBF3-32E585EE5E01}"/>
              </a:ext>
            </a:extLst>
          </p:cNvPr>
          <p:cNvSpPr>
            <a:spLocks noGrp="1"/>
          </p:cNvSpPr>
          <p:nvPr>
            <p:ph type="title"/>
          </p:nvPr>
        </p:nvSpPr>
        <p:spPr>
          <a:xfrm>
            <a:off x="2414588" y="1811179"/>
            <a:ext cx="7369908" cy="2682240"/>
          </a:xfrm>
        </p:spPr>
        <p:txBody>
          <a:bodyPr vert="horz" lIns="91440" tIns="45720" rIns="91440" bIns="45720" rtlCol="0" anchor="b">
            <a:normAutofit/>
          </a:bodyPr>
          <a:lstStyle/>
          <a:p>
            <a:pPr algn="ctr"/>
            <a:r>
              <a:rPr lang="en-US" sz="9600" dirty="0">
                <a:solidFill>
                  <a:schemeClr val="accent1">
                    <a:lumMod val="75000"/>
                  </a:schemeClr>
                </a:solidFill>
              </a:rPr>
              <a:t>THANK YOU</a:t>
            </a:r>
            <a:endParaRPr lang="en-US"/>
          </a:p>
        </p:txBody>
      </p:sp>
      <p:cxnSp>
        <p:nvCxnSpPr>
          <p:cNvPr id="6" name="Straight Connector 10">
            <a:extLst>
              <a:ext uri="{FF2B5EF4-FFF2-40B4-BE49-F238E27FC236}">
                <a16:creationId xmlns:a16="http://schemas.microsoft.com/office/drawing/2014/main" id="{84EE7F79-08E8-405E-9B6D-B1560F3484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736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64" name="Diagram 164">
            <a:extLst>
              <a:ext uri="{FF2B5EF4-FFF2-40B4-BE49-F238E27FC236}">
                <a16:creationId xmlns:a16="http://schemas.microsoft.com/office/drawing/2014/main" id="{9D83EB33-FBE9-4189-B898-E52827DF511C}"/>
              </a:ext>
            </a:extLst>
          </p:cNvPr>
          <p:cNvGraphicFramePr>
            <a:graphicFrameLocks noGrp="1"/>
          </p:cNvGraphicFramePr>
          <p:nvPr>
            <p:ph idx="1"/>
          </p:nvPr>
        </p:nvGraphicFramePr>
        <p:xfrm>
          <a:off x="723901" y="2662239"/>
          <a:ext cx="10756105" cy="3410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10" name="Title 1">
            <a:extLst>
              <a:ext uri="{FF2B5EF4-FFF2-40B4-BE49-F238E27FC236}">
                <a16:creationId xmlns:a16="http://schemas.microsoft.com/office/drawing/2014/main" id="{E5BB288D-C8AE-4186-8E25-2051984B7D61}"/>
              </a:ext>
            </a:extLst>
          </p:cNvPr>
          <p:cNvSpPr>
            <a:spLocks noGrp="1"/>
          </p:cNvSpPr>
          <p:nvPr>
            <p:ph type="title"/>
          </p:nvPr>
        </p:nvSpPr>
        <p:spPr>
          <a:xfrm>
            <a:off x="914400" y="570750"/>
            <a:ext cx="9289326" cy="1387934"/>
          </a:xfrm>
        </p:spPr>
        <p:txBody>
          <a:bodyPr anchor="b">
            <a:normAutofit/>
          </a:bodyPr>
          <a:lstStyle/>
          <a:p>
            <a:r>
              <a:rPr lang="en-GB" dirty="0">
                <a:solidFill>
                  <a:schemeClr val="accent1">
                    <a:lumMod val="75000"/>
                  </a:schemeClr>
                </a:solidFill>
              </a:rPr>
              <a:t>FLOWCHART</a:t>
            </a:r>
          </a:p>
        </p:txBody>
      </p:sp>
    </p:spTree>
    <p:extLst>
      <p:ext uri="{BB962C8B-B14F-4D97-AF65-F5344CB8AC3E}">
        <p14:creationId xmlns:p14="http://schemas.microsoft.com/office/powerpoint/2010/main" val="209932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5438-FD9C-43D0-8AB4-8474E66E75E2}"/>
              </a:ext>
            </a:extLst>
          </p:cNvPr>
          <p:cNvSpPr>
            <a:spLocks noGrp="1"/>
          </p:cNvSpPr>
          <p:nvPr>
            <p:ph type="title"/>
          </p:nvPr>
        </p:nvSpPr>
        <p:spPr>
          <a:xfrm>
            <a:off x="912629" y="1804990"/>
            <a:ext cx="10357883" cy="4088661"/>
          </a:xfrm>
        </p:spPr>
        <p:txBody>
          <a:bodyPr>
            <a:normAutofit fontScale="90000"/>
          </a:bodyPr>
          <a:lstStyle/>
          <a:p>
            <a:pPr algn="ctr"/>
            <a:r>
              <a:rPr lang="en-US" sz="7200" dirty="0">
                <a:solidFill>
                  <a:schemeClr val="accent1">
                    <a:lumMod val="75000"/>
                  </a:schemeClr>
                </a:solidFill>
                <a:ea typeface="+mj-lt"/>
                <a:cs typeface="+mj-lt"/>
              </a:rPr>
              <a:t>PROCESS</a:t>
            </a:r>
            <a:br>
              <a:rPr lang="en-US" sz="6000" dirty="0">
                <a:solidFill>
                  <a:schemeClr val="accent1">
                    <a:lumMod val="75000"/>
                  </a:schemeClr>
                </a:solidFill>
                <a:ea typeface="+mj-lt"/>
                <a:cs typeface="+mj-lt"/>
              </a:rPr>
            </a:br>
            <a:br>
              <a:rPr lang="en-US" sz="6000" dirty="0">
                <a:ea typeface="+mj-lt"/>
                <a:cs typeface="+mj-lt"/>
              </a:rPr>
            </a:br>
            <a:r>
              <a:rPr lang="en-US" sz="3600" b="1" dirty="0">
                <a:ea typeface="+mj-lt"/>
                <a:cs typeface="+mj-lt"/>
              </a:rPr>
              <a:t>A.  </a:t>
            </a:r>
            <a:r>
              <a:rPr lang="en-US" sz="3600" b="1" u="sng" dirty="0">
                <a:ea typeface="+mj-lt"/>
                <a:cs typeface="+mj-lt"/>
              </a:rPr>
              <a:t>AWARENESS THROUGH DATA VISUALIZATION</a:t>
            </a:r>
            <a:endParaRPr lang="en-US" sz="2800" dirty="0">
              <a:ea typeface="+mj-lt"/>
              <a:cs typeface="+mj-lt"/>
            </a:endParaRPr>
          </a:p>
          <a:p>
            <a:pPr algn="ctr"/>
            <a:br>
              <a:rPr lang="en-US" sz="6000" dirty="0">
                <a:ea typeface="+mj-lt"/>
                <a:cs typeface="+mj-lt"/>
              </a:rPr>
            </a:br>
            <a:endParaRPr lang="en-US" sz="6000"/>
          </a:p>
        </p:txBody>
      </p:sp>
    </p:spTree>
    <p:extLst>
      <p:ext uri="{BB962C8B-B14F-4D97-AF65-F5344CB8AC3E}">
        <p14:creationId xmlns:p14="http://schemas.microsoft.com/office/powerpoint/2010/main" val="127228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E3AD75E-1A77-4E2E-BFE0-452AC5193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79149"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42A35F3-EDB6-4D61-88CE-4909677A05E8}"/>
              </a:ext>
            </a:extLst>
          </p:cNvPr>
          <p:cNvSpPr>
            <a:spLocks noGrp="1"/>
          </p:cNvSpPr>
          <p:nvPr>
            <p:ph sz="half" idx="1"/>
          </p:nvPr>
        </p:nvSpPr>
        <p:spPr>
          <a:xfrm>
            <a:off x="1050130" y="1091887"/>
            <a:ext cx="9242517" cy="5044593"/>
          </a:xfrm>
        </p:spPr>
        <p:txBody>
          <a:bodyPr vert="horz" lIns="91440" tIns="45720" rIns="91440" bIns="45720" rtlCol="0" anchor="t">
            <a:normAutofit/>
          </a:bodyPr>
          <a:lstStyle/>
          <a:p>
            <a:pPr marL="0" indent="0">
              <a:lnSpc>
                <a:spcPct val="110000"/>
              </a:lnSpc>
              <a:buNone/>
            </a:pPr>
            <a:endParaRPr lang="en-US" sz="1300" b="1" u="sng" dirty="0"/>
          </a:p>
          <a:p>
            <a:pPr marL="457200" indent="-457200" algn="just">
              <a:lnSpc>
                <a:spcPct val="110000"/>
              </a:lnSpc>
              <a:buAutoNum type="arabicPeriod"/>
            </a:pPr>
            <a:r>
              <a:rPr lang="en-US" dirty="0"/>
              <a:t>We downloaded a dataset that gave information about the extent to which a few countries around the world contributed to marine </a:t>
            </a:r>
            <a:r>
              <a:rPr lang="en-US" b="1" dirty="0"/>
              <a:t>plastic</a:t>
            </a:r>
            <a:r>
              <a:rPr lang="en-US" dirty="0"/>
              <a:t> litter.</a:t>
            </a:r>
          </a:p>
          <a:p>
            <a:pPr marL="457200" indent="-457200" algn="just">
              <a:lnSpc>
                <a:spcPct val="110000"/>
              </a:lnSpc>
              <a:buAutoNum type="arabicPeriod"/>
            </a:pPr>
            <a:r>
              <a:rPr lang="en-US" dirty="0"/>
              <a:t>The dataset takes into account different </a:t>
            </a:r>
            <a:r>
              <a:rPr lang="en-US" b="1" dirty="0"/>
              <a:t>rivers</a:t>
            </a:r>
            <a:r>
              <a:rPr lang="en-US" dirty="0"/>
              <a:t> of these countries as they act as conduits of litter from inland to ocean.</a:t>
            </a:r>
          </a:p>
          <a:p>
            <a:pPr marL="457200" indent="-457200" algn="just">
              <a:lnSpc>
                <a:spcPct val="110000"/>
              </a:lnSpc>
              <a:buAutoNum type="arabicPeriod"/>
            </a:pPr>
            <a:r>
              <a:rPr lang="en-GB" dirty="0">
                <a:ea typeface="+mn-lt"/>
                <a:cs typeface="+mn-lt"/>
              </a:rPr>
              <a:t>Analysing the datasets that inform the degree of plastic litter in various rivers from different countries would help in visualising the contribution of every country taken into account, importantly in visualising which country contributes the most.</a:t>
            </a:r>
            <a:endParaRPr lang="en-US" dirty="0"/>
          </a:p>
          <a:p>
            <a:pPr marL="457200" indent="-457200" algn="just">
              <a:lnSpc>
                <a:spcPct val="110000"/>
              </a:lnSpc>
              <a:buAutoNum type="arabicPeriod"/>
            </a:pPr>
            <a:r>
              <a:rPr lang="en-US" dirty="0"/>
              <a:t>We analyzed the data by plotting the distribution.</a:t>
            </a:r>
          </a:p>
          <a:p>
            <a:pPr marL="457200" indent="-457200" algn="just">
              <a:lnSpc>
                <a:spcPct val="110000"/>
              </a:lnSpc>
              <a:buAutoNum type="arabicPeriod"/>
            </a:pPr>
            <a:r>
              <a:rPr lang="en-US" dirty="0"/>
              <a:t>This process of data visualization gives a sense of </a:t>
            </a:r>
            <a:r>
              <a:rPr lang="en-US" b="1" dirty="0"/>
              <a:t>understanding and awareness</a:t>
            </a:r>
            <a:r>
              <a:rPr lang="en-US" dirty="0"/>
              <a:t> about the criticality of the issue.</a:t>
            </a:r>
          </a:p>
          <a:p>
            <a:pPr marL="0" indent="0">
              <a:lnSpc>
                <a:spcPct val="110000"/>
              </a:lnSpc>
              <a:buNone/>
            </a:pPr>
            <a:endParaRPr lang="en-US" sz="1300" b="1"/>
          </a:p>
        </p:txBody>
      </p:sp>
    </p:spTree>
    <p:extLst>
      <p:ext uri="{BB962C8B-B14F-4D97-AF65-F5344CB8AC3E}">
        <p14:creationId xmlns:p14="http://schemas.microsoft.com/office/powerpoint/2010/main" val="22938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Graphic 5" descr="Lightbulb and gear with solid fill">
            <a:extLst>
              <a:ext uri="{FF2B5EF4-FFF2-40B4-BE49-F238E27FC236}">
                <a16:creationId xmlns:a16="http://schemas.microsoft.com/office/drawing/2014/main" id="{67565FEC-5EB8-460E-B0BB-9092DB748D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54580" y="282261"/>
            <a:ext cx="1545217" cy="1449966"/>
          </a:xfrm>
          <a:prstGeom prst="rect">
            <a:avLst/>
          </a:prstGeom>
        </p:spPr>
      </p:pic>
      <p:pic>
        <p:nvPicPr>
          <p:cNvPr id="6" name="Graphic 6" descr="Pie chart with solid fill">
            <a:extLst>
              <a:ext uri="{FF2B5EF4-FFF2-40B4-BE49-F238E27FC236}">
                <a16:creationId xmlns:a16="http://schemas.microsoft.com/office/drawing/2014/main" id="{E5675B90-AA65-4F39-9E88-DF7138998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70379" y="5020951"/>
            <a:ext cx="1414248" cy="1402341"/>
          </a:xfrm>
          <a:prstGeom prst="rect">
            <a:avLst/>
          </a:prstGeom>
        </p:spPr>
      </p:pic>
      <p:pic>
        <p:nvPicPr>
          <p:cNvPr id="4" name="Graphic 4" descr="Computer with solid fill">
            <a:extLst>
              <a:ext uri="{FF2B5EF4-FFF2-40B4-BE49-F238E27FC236}">
                <a16:creationId xmlns:a16="http://schemas.microsoft.com/office/drawing/2014/main" id="{442CC0BD-47D7-46F2-A61E-11F2C68172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31078" y="1553899"/>
            <a:ext cx="1473780" cy="1521405"/>
          </a:xfrm>
          <a:prstGeom prst="rect">
            <a:avLst/>
          </a:prstGeom>
        </p:spPr>
      </p:pic>
      <p:pic>
        <p:nvPicPr>
          <p:cNvPr id="3" name="Graphic 3" descr="Closed book with solid fill">
            <a:extLst>
              <a:ext uri="{FF2B5EF4-FFF2-40B4-BE49-F238E27FC236}">
                <a16:creationId xmlns:a16="http://schemas.microsoft.com/office/drawing/2014/main" id="{1DC2E4FC-50F9-4159-8152-44E65E9ACC3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49825" y="3351742"/>
            <a:ext cx="1365458" cy="1151146"/>
          </a:xfrm>
          <a:prstGeom prst="rect">
            <a:avLst/>
          </a:prstGeom>
        </p:spPr>
      </p:pic>
      <p:sp>
        <p:nvSpPr>
          <p:cNvPr id="7" name="TextBox 6">
            <a:extLst>
              <a:ext uri="{FF2B5EF4-FFF2-40B4-BE49-F238E27FC236}">
                <a16:creationId xmlns:a16="http://schemas.microsoft.com/office/drawing/2014/main" id="{FB854030-672F-467D-AC86-6B5B1C1B63F0}"/>
              </a:ext>
            </a:extLst>
          </p:cNvPr>
          <p:cNvSpPr txBox="1"/>
          <p:nvPr/>
        </p:nvSpPr>
        <p:spPr>
          <a:xfrm>
            <a:off x="9344025" y="676274"/>
            <a:ext cx="2350293"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LANGUAGE USED:</a:t>
            </a:r>
            <a:endParaRPr lang="en-US" dirty="0">
              <a:ea typeface="+mn-lt"/>
              <a:cs typeface="+mn-lt"/>
            </a:endParaRPr>
          </a:p>
          <a:p>
            <a:pPr lvl="1">
              <a:lnSpc>
                <a:spcPct val="90000"/>
              </a:lnSpc>
              <a:spcBef>
                <a:spcPct val="0"/>
              </a:spcBef>
            </a:pPr>
            <a:r>
              <a:rPr lang="en-US" dirty="0">
                <a:ea typeface="+mn-lt"/>
                <a:cs typeface="+mn-lt"/>
              </a:rPr>
              <a:t>Python 3</a:t>
            </a:r>
            <a:r>
              <a:rPr lang="en-GB" dirty="0"/>
              <a:t> </a:t>
            </a:r>
          </a:p>
        </p:txBody>
      </p:sp>
      <p:sp>
        <p:nvSpPr>
          <p:cNvPr id="9" name="TextBox 8">
            <a:extLst>
              <a:ext uri="{FF2B5EF4-FFF2-40B4-BE49-F238E27FC236}">
                <a16:creationId xmlns:a16="http://schemas.microsoft.com/office/drawing/2014/main" id="{0A0444F4-3D7E-4A77-A7C0-7F58CB32AA73}"/>
              </a:ext>
            </a:extLst>
          </p:cNvPr>
          <p:cNvSpPr txBox="1"/>
          <p:nvPr/>
        </p:nvSpPr>
        <p:spPr>
          <a:xfrm>
            <a:off x="7403306" y="2021680"/>
            <a:ext cx="2600325" cy="590931"/>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PLATFORM USED:</a:t>
            </a:r>
            <a:endParaRPr lang="en-US" dirty="0">
              <a:ea typeface="+mn-lt"/>
              <a:cs typeface="+mn-lt"/>
            </a:endParaRPr>
          </a:p>
          <a:p>
            <a:pPr lvl="1">
              <a:lnSpc>
                <a:spcPct val="90000"/>
              </a:lnSpc>
              <a:spcBef>
                <a:spcPct val="0"/>
              </a:spcBef>
            </a:pPr>
            <a:r>
              <a:rPr lang="en-GB" dirty="0" err="1">
                <a:ea typeface="+mn-lt"/>
                <a:cs typeface="+mn-lt"/>
              </a:rPr>
              <a:t>Jupyter</a:t>
            </a:r>
            <a:r>
              <a:rPr lang="en-GB" dirty="0">
                <a:ea typeface="+mn-lt"/>
                <a:cs typeface="+mn-lt"/>
              </a:rPr>
              <a:t> Notebook</a:t>
            </a:r>
          </a:p>
        </p:txBody>
      </p:sp>
      <p:sp>
        <p:nvSpPr>
          <p:cNvPr id="11" name="TextBox 10">
            <a:extLst>
              <a:ext uri="{FF2B5EF4-FFF2-40B4-BE49-F238E27FC236}">
                <a16:creationId xmlns:a16="http://schemas.microsoft.com/office/drawing/2014/main" id="{21381863-997C-462B-8795-5B05AC0B593F}"/>
              </a:ext>
            </a:extLst>
          </p:cNvPr>
          <p:cNvSpPr txBox="1"/>
          <p:nvPr/>
        </p:nvSpPr>
        <p:spPr>
          <a:xfrm>
            <a:off x="9605962" y="3259930"/>
            <a:ext cx="2350293" cy="1326922"/>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LIBRARIES:</a:t>
            </a:r>
            <a:r>
              <a:rPr lang="en-US" dirty="0">
                <a:ea typeface="+mn-lt"/>
                <a:cs typeface="+mn-lt"/>
              </a:rPr>
              <a:t> </a:t>
            </a:r>
          </a:p>
          <a:p>
            <a:pPr lvl="1">
              <a:lnSpc>
                <a:spcPct val="90000"/>
              </a:lnSpc>
              <a:spcBef>
                <a:spcPct val="0"/>
              </a:spcBef>
            </a:pPr>
            <a:r>
              <a:rPr lang="en-US" dirty="0" err="1">
                <a:ea typeface="+mn-lt"/>
                <a:cs typeface="+mn-lt"/>
              </a:rPr>
              <a:t>numpy</a:t>
            </a:r>
          </a:p>
          <a:p>
            <a:pPr lvl="1">
              <a:lnSpc>
                <a:spcPct val="90000"/>
              </a:lnSpc>
              <a:spcBef>
                <a:spcPct val="0"/>
              </a:spcBef>
            </a:pPr>
            <a:r>
              <a:rPr lang="en-US" dirty="0">
                <a:ea typeface="+mn-lt"/>
                <a:cs typeface="+mn-lt"/>
              </a:rPr>
              <a:t>seaborn</a:t>
            </a:r>
          </a:p>
          <a:p>
            <a:pPr lvl="1">
              <a:lnSpc>
                <a:spcPct val="90000"/>
              </a:lnSpc>
              <a:spcBef>
                <a:spcPct val="0"/>
              </a:spcBef>
            </a:pPr>
            <a:r>
              <a:rPr lang="en-US" dirty="0">
                <a:ea typeface="+mn-lt"/>
                <a:cs typeface="+mn-lt"/>
              </a:rPr>
              <a:t>pandas</a:t>
            </a:r>
          </a:p>
          <a:p>
            <a:pPr lvl="1">
              <a:lnSpc>
                <a:spcPct val="90000"/>
              </a:lnSpc>
              <a:spcBef>
                <a:spcPct val="0"/>
              </a:spcBef>
            </a:pPr>
            <a:r>
              <a:rPr lang="en-US" dirty="0" err="1">
                <a:ea typeface="+mn-lt"/>
                <a:cs typeface="+mn-lt"/>
              </a:rPr>
              <a:t>matplotlib.pyplot</a:t>
            </a:r>
            <a:r>
              <a:rPr lang="en-GB" dirty="0"/>
              <a:t> </a:t>
            </a:r>
          </a:p>
        </p:txBody>
      </p:sp>
      <p:sp>
        <p:nvSpPr>
          <p:cNvPr id="13" name="TextBox 12">
            <a:extLst>
              <a:ext uri="{FF2B5EF4-FFF2-40B4-BE49-F238E27FC236}">
                <a16:creationId xmlns:a16="http://schemas.microsoft.com/office/drawing/2014/main" id="{E143A563-D57D-4301-ADEF-27E6875F4D16}"/>
              </a:ext>
            </a:extLst>
          </p:cNvPr>
          <p:cNvSpPr txBox="1"/>
          <p:nvPr/>
        </p:nvSpPr>
        <p:spPr>
          <a:xfrm>
            <a:off x="5153025" y="362902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dirty="0"/>
          </a:p>
        </p:txBody>
      </p:sp>
      <p:sp>
        <p:nvSpPr>
          <p:cNvPr id="14" name="TextBox 13">
            <a:extLst>
              <a:ext uri="{FF2B5EF4-FFF2-40B4-BE49-F238E27FC236}">
                <a16:creationId xmlns:a16="http://schemas.microsoft.com/office/drawing/2014/main" id="{D503D5F3-F2F1-49C0-B178-BCE482E16C41}"/>
              </a:ext>
            </a:extLst>
          </p:cNvPr>
          <p:cNvSpPr txBox="1"/>
          <p:nvPr/>
        </p:nvSpPr>
        <p:spPr>
          <a:xfrm>
            <a:off x="7439025" y="5295899"/>
            <a:ext cx="2636042" cy="840230"/>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US" b="1" dirty="0">
                <a:ea typeface="+mn-lt"/>
                <a:cs typeface="+mn-lt"/>
              </a:rPr>
              <a:t>DATASET:</a:t>
            </a:r>
            <a:endParaRPr lang="en-US" dirty="0">
              <a:ea typeface="+mn-lt"/>
              <a:cs typeface="+mn-lt"/>
            </a:endParaRPr>
          </a:p>
          <a:p>
            <a:pPr lvl="1" algn="l">
              <a:lnSpc>
                <a:spcPct val="90000"/>
              </a:lnSpc>
              <a:spcBef>
                <a:spcPct val="0"/>
              </a:spcBef>
            </a:pPr>
            <a:r>
              <a:rPr lang="en-US" dirty="0">
                <a:ea typeface="+mn-lt"/>
                <a:cs typeface="+mn-lt"/>
              </a:rPr>
              <a:t>plastics-top-rivers.csv</a:t>
            </a:r>
            <a:endParaRPr lang="en-GB" dirty="0"/>
          </a:p>
        </p:txBody>
      </p:sp>
      <p:pic>
        <p:nvPicPr>
          <p:cNvPr id="18" name="Picture 19" descr="Graphical user interface, application, table, Excel&#10;&#10;Description automatically generated">
            <a:extLst>
              <a:ext uri="{FF2B5EF4-FFF2-40B4-BE49-F238E27FC236}">
                <a16:creationId xmlns:a16="http://schemas.microsoft.com/office/drawing/2014/main" id="{6B5AC760-0F6B-40BC-BC41-E28D3060B065}"/>
              </a:ext>
            </a:extLst>
          </p:cNvPr>
          <p:cNvPicPr>
            <a:picLocks noChangeAspect="1"/>
          </p:cNvPicPr>
          <p:nvPr/>
        </p:nvPicPr>
        <p:blipFill>
          <a:blip r:embed="rId10"/>
          <a:stretch>
            <a:fillRect/>
          </a:stretch>
        </p:blipFill>
        <p:spPr>
          <a:xfrm>
            <a:off x="245696" y="1512059"/>
            <a:ext cx="6719886" cy="4597479"/>
          </a:xfrm>
          <a:prstGeom prst="rect">
            <a:avLst/>
          </a:prstGeom>
        </p:spPr>
      </p:pic>
    </p:spTree>
    <p:extLst>
      <p:ext uri="{BB962C8B-B14F-4D97-AF65-F5344CB8AC3E}">
        <p14:creationId xmlns:p14="http://schemas.microsoft.com/office/powerpoint/2010/main" val="7313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F209B62C-3402-4623-9A7C-AA048B56F8C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2CD2CD-E844-46A1-811F-9A279D8C83EC}"/>
              </a:ext>
            </a:extLst>
          </p:cNvPr>
          <p:cNvSpPr>
            <a:spLocks noGrp="1"/>
          </p:cNvSpPr>
          <p:nvPr>
            <p:ph type="title"/>
          </p:nvPr>
        </p:nvSpPr>
        <p:spPr>
          <a:xfrm>
            <a:off x="783432" y="347663"/>
            <a:ext cx="4308337" cy="564350"/>
          </a:xfrm>
        </p:spPr>
        <p:txBody>
          <a:bodyPr vert="horz" lIns="91440" tIns="45720" rIns="91440" bIns="45720" rtlCol="0" anchor="t">
            <a:normAutofit fontScale="90000"/>
          </a:bodyPr>
          <a:lstStyle/>
          <a:p>
            <a:r>
              <a:rPr lang="en-US" kern="1200" dirty="0">
                <a:solidFill>
                  <a:schemeClr val="accent1">
                    <a:lumMod val="75000"/>
                  </a:schemeClr>
                </a:solidFill>
                <a:latin typeface="+mj-lt"/>
                <a:ea typeface="+mj-ea"/>
                <a:cs typeface="+mj-cs"/>
              </a:rPr>
              <a:t>RESULTS</a:t>
            </a:r>
          </a:p>
        </p:txBody>
      </p:sp>
      <p:cxnSp>
        <p:nvCxnSpPr>
          <p:cNvPr id="23" name="Straight Connector 22">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4" descr="Graphical user interface, text, application, email&#10;&#10;Description automatically generated">
            <a:extLst>
              <a:ext uri="{FF2B5EF4-FFF2-40B4-BE49-F238E27FC236}">
                <a16:creationId xmlns:a16="http://schemas.microsoft.com/office/drawing/2014/main" id="{C3E3CF2B-624F-4E6D-8736-4012EF0FD39F}"/>
              </a:ext>
            </a:extLst>
          </p:cNvPr>
          <p:cNvPicPr>
            <a:picLocks noChangeAspect="1"/>
          </p:cNvPicPr>
          <p:nvPr/>
        </p:nvPicPr>
        <p:blipFill>
          <a:blip r:embed="rId2"/>
          <a:stretch>
            <a:fillRect/>
          </a:stretch>
        </p:blipFill>
        <p:spPr>
          <a:xfrm>
            <a:off x="661521" y="2185917"/>
            <a:ext cx="5445855" cy="3341778"/>
          </a:xfrm>
          <a:prstGeom prst="rect">
            <a:avLst/>
          </a:prstGeom>
        </p:spPr>
      </p:pic>
      <p:pic>
        <p:nvPicPr>
          <p:cNvPr id="5" name="Picture 5" descr="Table&#10;&#10;Description automatically generated">
            <a:extLst>
              <a:ext uri="{FF2B5EF4-FFF2-40B4-BE49-F238E27FC236}">
                <a16:creationId xmlns:a16="http://schemas.microsoft.com/office/drawing/2014/main" id="{7389D45C-B0E7-46A1-B42F-B4434264A8F3}"/>
              </a:ext>
            </a:extLst>
          </p:cNvPr>
          <p:cNvPicPr>
            <a:picLocks noChangeAspect="1"/>
          </p:cNvPicPr>
          <p:nvPr/>
        </p:nvPicPr>
        <p:blipFill>
          <a:blip r:embed="rId3"/>
          <a:stretch>
            <a:fillRect/>
          </a:stretch>
        </p:blipFill>
        <p:spPr>
          <a:xfrm>
            <a:off x="6209833" y="2182305"/>
            <a:ext cx="5410136" cy="3339233"/>
          </a:xfrm>
          <a:prstGeom prst="rect">
            <a:avLst/>
          </a:prstGeom>
        </p:spPr>
      </p:pic>
    </p:spTree>
    <p:extLst>
      <p:ext uri="{BB962C8B-B14F-4D97-AF65-F5344CB8AC3E}">
        <p14:creationId xmlns:p14="http://schemas.microsoft.com/office/powerpoint/2010/main" val="407301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scatter chart&#10;&#10;Description automatically generated">
            <a:extLst>
              <a:ext uri="{FF2B5EF4-FFF2-40B4-BE49-F238E27FC236}">
                <a16:creationId xmlns:a16="http://schemas.microsoft.com/office/drawing/2014/main" id="{3A184C3A-A50F-4FB3-91EB-D5BD680400D7}"/>
              </a:ext>
            </a:extLst>
          </p:cNvPr>
          <p:cNvPicPr>
            <a:picLocks noChangeAspect="1"/>
          </p:cNvPicPr>
          <p:nvPr/>
        </p:nvPicPr>
        <p:blipFill>
          <a:blip r:embed="rId2"/>
          <a:stretch>
            <a:fillRect/>
          </a:stretch>
        </p:blipFill>
        <p:spPr>
          <a:xfrm>
            <a:off x="1016000" y="1198220"/>
            <a:ext cx="10147300" cy="5299761"/>
          </a:xfrm>
          <a:prstGeom prst="rect">
            <a:avLst/>
          </a:prstGeom>
        </p:spPr>
      </p:pic>
    </p:spTree>
    <p:extLst>
      <p:ext uri="{BB962C8B-B14F-4D97-AF65-F5344CB8AC3E}">
        <p14:creationId xmlns:p14="http://schemas.microsoft.com/office/powerpoint/2010/main" val="3853079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pie chart&#10;&#10;Description automatically generated">
            <a:extLst>
              <a:ext uri="{FF2B5EF4-FFF2-40B4-BE49-F238E27FC236}">
                <a16:creationId xmlns:a16="http://schemas.microsoft.com/office/drawing/2014/main" id="{759D7B76-852B-40AA-9214-B7AFCC502171}"/>
              </a:ext>
            </a:extLst>
          </p:cNvPr>
          <p:cNvPicPr>
            <a:picLocks noChangeAspect="1"/>
          </p:cNvPicPr>
          <p:nvPr/>
        </p:nvPicPr>
        <p:blipFill>
          <a:blip r:embed="rId2"/>
          <a:stretch>
            <a:fillRect/>
          </a:stretch>
        </p:blipFill>
        <p:spPr>
          <a:xfrm>
            <a:off x="6300645" y="1159501"/>
            <a:ext cx="4963448" cy="4582887"/>
          </a:xfrm>
          <a:prstGeom prst="rect">
            <a:avLst/>
          </a:prstGeom>
        </p:spPr>
      </p:pic>
      <p:sp>
        <p:nvSpPr>
          <p:cNvPr id="3" name="TextBox 2">
            <a:extLst>
              <a:ext uri="{FF2B5EF4-FFF2-40B4-BE49-F238E27FC236}">
                <a16:creationId xmlns:a16="http://schemas.microsoft.com/office/drawing/2014/main" id="{028363EC-58FF-4270-A219-E50A9A9E4615}"/>
              </a:ext>
            </a:extLst>
          </p:cNvPr>
          <p:cNvSpPr txBox="1"/>
          <p:nvPr/>
        </p:nvSpPr>
        <p:spPr>
          <a:xfrm>
            <a:off x="2034297" y="6130759"/>
            <a:ext cx="8908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ea typeface="+mn-lt"/>
                <a:cs typeface="+mn-lt"/>
              </a:rPr>
              <a:t>PASIG river of Philippines is high in plastic deposit, a world share of 23.83%.</a:t>
            </a:r>
            <a:endParaRPr lang="en-US" sz="2000" b="1" dirty="0"/>
          </a:p>
        </p:txBody>
      </p:sp>
      <p:pic>
        <p:nvPicPr>
          <p:cNvPr id="4" name="Picture 4" descr="Table&#10;&#10;Description automatically generated">
            <a:extLst>
              <a:ext uri="{FF2B5EF4-FFF2-40B4-BE49-F238E27FC236}">
                <a16:creationId xmlns:a16="http://schemas.microsoft.com/office/drawing/2014/main" id="{9223E30A-6ED3-4C8B-A93E-6C74456AED55}"/>
              </a:ext>
            </a:extLst>
          </p:cNvPr>
          <p:cNvPicPr>
            <a:picLocks noChangeAspect="1"/>
          </p:cNvPicPr>
          <p:nvPr/>
        </p:nvPicPr>
        <p:blipFill>
          <a:blip r:embed="rId3"/>
          <a:stretch>
            <a:fillRect/>
          </a:stretch>
        </p:blipFill>
        <p:spPr>
          <a:xfrm>
            <a:off x="1473994" y="1163935"/>
            <a:ext cx="4243384" cy="4589660"/>
          </a:xfrm>
          <a:prstGeom prst="rect">
            <a:avLst/>
          </a:prstGeom>
        </p:spPr>
      </p:pic>
    </p:spTree>
    <p:extLst>
      <p:ext uri="{BB962C8B-B14F-4D97-AF65-F5344CB8AC3E}">
        <p14:creationId xmlns:p14="http://schemas.microsoft.com/office/powerpoint/2010/main" val="1042465324"/>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42B0E7C6-1071-483F-A575-9AF7EE1B96AC}" vid="{E18014FF-B132-4F63-9D72-5B85E99D64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DashVTI</vt:lpstr>
      <vt:lpstr>MINOR PROJECT- SECOND REVIEW   ANALYSIS OF MARINE PLASTIC LITTER CONTRIBUTION BY VARIOUS COUNTRIES AND WASTE CLASSIFICATION</vt:lpstr>
      <vt:lpstr>ABSTRACT</vt:lpstr>
      <vt:lpstr>FLOWCHART</vt:lpstr>
      <vt:lpstr>PROCESS  A.  AWARENESS THROUGH DATA VISUALIZATION  </vt:lpstr>
      <vt:lpstr>PowerPoint Presentation</vt:lpstr>
      <vt:lpstr>PowerPoint Presentation</vt:lpstr>
      <vt:lpstr>RESULTS</vt:lpstr>
      <vt:lpstr>PowerPoint Presentation</vt:lpstr>
      <vt:lpstr>PowerPoint Presentation</vt:lpstr>
      <vt:lpstr>B.  A POTENTIAL SOLUTION THROUGH DATA(WASTE) CLASSIFICATION</vt:lpstr>
      <vt:lpstr>PowerPoint Presentation</vt:lpstr>
      <vt:lpstr>VGG-16</vt:lpstr>
      <vt:lpstr>VGG-16 ARCHITECTURE</vt:lpstr>
      <vt:lpstr>PowerPoint Presentation</vt:lpstr>
      <vt:lpstr>RESULTS </vt:lpstr>
      <vt:lpstr>PowerPoint Presentation</vt:lpstr>
      <vt:lpstr>PowerPoint Presentation</vt:lpstr>
      <vt:lpstr>PowerPoint Presentation</vt:lpstr>
      <vt:lpstr>INFERENCE:</vt:lpstr>
      <vt:lpstr>FURTHER....</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1328</cp:revision>
  <dcterms:created xsi:type="dcterms:W3CDTF">2021-09-19T12:28:35Z</dcterms:created>
  <dcterms:modified xsi:type="dcterms:W3CDTF">2021-09-24T06:25:46Z</dcterms:modified>
</cp:coreProperties>
</file>