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84" r:id="rId3"/>
    <p:sldId id="289" r:id="rId4"/>
    <p:sldId id="257" r:id="rId5"/>
    <p:sldId id="291" r:id="rId6"/>
    <p:sldId id="263" r:id="rId7"/>
    <p:sldId id="265" r:id="rId8"/>
    <p:sldId id="258" r:id="rId9"/>
    <p:sldId id="271" r:id="rId10"/>
    <p:sldId id="272" r:id="rId11"/>
    <p:sldId id="273" r:id="rId12"/>
    <p:sldId id="266" r:id="rId13"/>
    <p:sldId id="260" r:id="rId14"/>
    <p:sldId id="281" r:id="rId15"/>
    <p:sldId id="282" r:id="rId16"/>
    <p:sldId id="274" r:id="rId17"/>
    <p:sldId id="267" r:id="rId18"/>
    <p:sldId id="275" r:id="rId19"/>
    <p:sldId id="276" r:id="rId20"/>
    <p:sldId id="278" r:id="rId21"/>
    <p:sldId id="285" r:id="rId22"/>
    <p:sldId id="288" r:id="rId23"/>
    <p:sldId id="286" r:id="rId24"/>
    <p:sldId id="287" r:id="rId25"/>
    <p:sldId id="268" r:id="rId26"/>
    <p:sldId id="290" r:id="rId27"/>
    <p:sldId id="283" r:id="rId28"/>
    <p:sldId id="269"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43394-3B6C-4248-BC38-6DD9544348C0}" v="246" dt="2021-10-31T15:58:18.903"/>
    <p1510:client id="{06124CAD-0903-4E22-87FC-19C5E9F842F9}" v="1346" dt="2021-10-25T13:39:02.475"/>
    <p1510:client id="{1813D7DA-26F1-48D3-8946-988780A4A473}" v="863" dt="2021-09-23T07:31:16.233"/>
    <p1510:client id="{441C5407-18BA-49F7-9A90-9518D24F337E}" v="29" dt="2021-09-23T08:16:28.542"/>
    <p1510:client id="{475C81C5-136A-44F2-99D9-7922FAFCB342}" v="278" dt="2021-11-01T06:57:33.698"/>
    <p1510:client id="{887EF000-A4EE-471B-B737-F15F5F934E6A}" v="265" dt="2021-09-24T06:22:07.350"/>
    <p1510:client id="{BEA150F1-C0CA-446A-9F4E-0511D6A91D1C}" v="1628" dt="2021-09-20T16:16:27.650"/>
    <p1510:client id="{DFACEF9C-6327-4AD6-9EBE-9A11F0E00B93}" v="707" dt="2021-10-31T15:45:59.580"/>
    <p1510:client id="{FCD6EB0E-CCEC-481B-ABA8-02FF951D91E2}" v="3286" dt="2021-09-19T15:14:0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B5666-AC59-4DEA-B4CA-61199A85674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GB"/>
        </a:p>
      </dgm:t>
    </dgm:pt>
    <dgm:pt modelId="{CF32B137-075A-496C-B246-1EA4C9BEC39C}">
      <dgm:prSet phldrT="[Text]" phldr="0"/>
      <dgm:spPr/>
      <dgm:t>
        <a:bodyPr/>
        <a:lstStyle/>
        <a:p>
          <a:pPr rtl="0"/>
          <a:r>
            <a:rPr lang="en-GB" dirty="0">
              <a:latin typeface="Grandview Display"/>
            </a:rPr>
            <a:t>Data visualization</a:t>
          </a:r>
          <a:endParaRPr lang="en-GB" dirty="0"/>
        </a:p>
      </dgm:t>
    </dgm:pt>
    <dgm:pt modelId="{07CFFAF9-BB56-4F60-99EF-5CD13A98041D}" type="parTrans" cxnId="{AA51BCCC-FD69-438E-827F-00E6D902AEAF}">
      <dgm:prSet/>
      <dgm:spPr/>
      <dgm:t>
        <a:bodyPr/>
        <a:lstStyle/>
        <a:p>
          <a:endParaRPr lang="en-GB"/>
        </a:p>
      </dgm:t>
    </dgm:pt>
    <dgm:pt modelId="{407BAF46-38E9-4E16-9F8F-62139D52857C}" type="sibTrans" cxnId="{AA51BCCC-FD69-438E-827F-00E6D902AEAF}">
      <dgm:prSet/>
      <dgm:spPr/>
      <dgm:t>
        <a:bodyPr/>
        <a:lstStyle/>
        <a:p>
          <a:endParaRPr lang="en-GB"/>
        </a:p>
      </dgm:t>
    </dgm:pt>
    <dgm:pt modelId="{96B1EAF7-6124-422B-AAD7-9A82364A5B54}">
      <dgm:prSet phldrT="[Text]" phldr="0"/>
      <dgm:spPr/>
      <dgm:t>
        <a:bodyPr/>
        <a:lstStyle/>
        <a:p>
          <a:pPr rtl="0"/>
          <a:r>
            <a:rPr lang="en-GB" dirty="0">
              <a:latin typeface="Grandview Display"/>
            </a:rPr>
            <a:t>Waste classification</a:t>
          </a:r>
          <a:endParaRPr lang="en-GB" dirty="0"/>
        </a:p>
      </dgm:t>
    </dgm:pt>
    <dgm:pt modelId="{8709C621-F2D0-4283-B560-A4ED0CD77F7F}" type="parTrans" cxnId="{A463C7BA-285D-4A60-9053-2BE87D7C7B8A}">
      <dgm:prSet/>
      <dgm:spPr/>
      <dgm:t>
        <a:bodyPr/>
        <a:lstStyle/>
        <a:p>
          <a:endParaRPr lang="en-GB"/>
        </a:p>
      </dgm:t>
    </dgm:pt>
    <dgm:pt modelId="{7404CE10-D2FB-445A-9971-D9140F5132AD}" type="sibTrans" cxnId="{A463C7BA-285D-4A60-9053-2BE87D7C7B8A}">
      <dgm:prSet/>
      <dgm:spPr/>
      <dgm:t>
        <a:bodyPr/>
        <a:lstStyle/>
        <a:p>
          <a:endParaRPr lang="en-GB"/>
        </a:p>
      </dgm:t>
    </dgm:pt>
    <dgm:pt modelId="{192E6BE3-9C6E-4ACC-AF6D-271E1BD787AF}">
      <dgm:prSet phldrT="[Text]" phldr="0"/>
      <dgm:spPr/>
      <dgm:t>
        <a:bodyPr/>
        <a:lstStyle/>
        <a:p>
          <a:pPr rtl="0"/>
          <a:r>
            <a:rPr lang="en-GB" dirty="0">
              <a:latin typeface="Grandview Display"/>
            </a:rPr>
            <a:t>Importing Libraries</a:t>
          </a:r>
          <a:endParaRPr lang="en-GB" dirty="0"/>
        </a:p>
      </dgm:t>
    </dgm:pt>
    <dgm:pt modelId="{6A48D0C3-B7CF-409F-A3BD-0625C7D189C6}" type="parTrans" cxnId="{C68D2DEA-3741-46CE-9599-6E4C272118F0}">
      <dgm:prSet/>
      <dgm:spPr/>
      <dgm:t>
        <a:bodyPr/>
        <a:lstStyle/>
        <a:p>
          <a:endParaRPr lang="en-GB"/>
        </a:p>
      </dgm:t>
    </dgm:pt>
    <dgm:pt modelId="{F8E983AE-3F2D-4D61-BCEA-F8FD4FEECD55}" type="sibTrans" cxnId="{C68D2DEA-3741-46CE-9599-6E4C272118F0}">
      <dgm:prSet/>
      <dgm:spPr/>
      <dgm:t>
        <a:bodyPr/>
        <a:lstStyle/>
        <a:p>
          <a:endParaRPr lang="en-GB"/>
        </a:p>
      </dgm:t>
    </dgm:pt>
    <dgm:pt modelId="{56D82423-07A8-49BA-8BBA-1DBB715BC96A}">
      <dgm:prSet phldrT="[Text]" phldr="0"/>
      <dgm:spPr/>
      <dgm:t>
        <a:bodyPr/>
        <a:lstStyle/>
        <a:p>
          <a:pPr rtl="0"/>
          <a:r>
            <a:rPr lang="en-GB" dirty="0">
              <a:latin typeface="Grandview Display"/>
            </a:rPr>
            <a:t>Loading image dataset</a:t>
          </a:r>
          <a:endParaRPr lang="en-GB" dirty="0"/>
        </a:p>
      </dgm:t>
    </dgm:pt>
    <dgm:pt modelId="{A0DB8399-0B3D-4559-ABE8-B081BA3EDAE6}" type="parTrans" cxnId="{D7D57F02-1342-4C78-AD6A-6F574558EA32}">
      <dgm:prSet/>
      <dgm:spPr/>
      <dgm:t>
        <a:bodyPr/>
        <a:lstStyle/>
        <a:p>
          <a:endParaRPr lang="en-GB"/>
        </a:p>
      </dgm:t>
    </dgm:pt>
    <dgm:pt modelId="{A9D7AAE2-159D-4BFA-BA1A-B04016095555}" type="sibTrans" cxnId="{D7D57F02-1342-4C78-AD6A-6F574558EA32}">
      <dgm:prSet/>
      <dgm:spPr/>
      <dgm:t>
        <a:bodyPr/>
        <a:lstStyle/>
        <a:p>
          <a:endParaRPr lang="en-GB"/>
        </a:p>
      </dgm:t>
    </dgm:pt>
    <dgm:pt modelId="{787C516E-3D1C-4D69-8F0E-D3433D7DA993}">
      <dgm:prSet phldrT="[Text]" phldr="0"/>
      <dgm:spPr/>
      <dgm:t>
        <a:bodyPr/>
        <a:lstStyle/>
        <a:p>
          <a:pPr rtl="0"/>
          <a:r>
            <a:rPr lang="en-GB" dirty="0">
              <a:latin typeface="Grandview Display"/>
            </a:rPr>
            <a:t>Training the algorithm</a:t>
          </a:r>
          <a:endParaRPr lang="en-GB" dirty="0"/>
        </a:p>
      </dgm:t>
    </dgm:pt>
    <dgm:pt modelId="{4ABFBDF1-52C2-4975-9550-80CDD1871EA7}" type="parTrans" cxnId="{BE318904-D5CF-4FAF-9A90-569C41C7B7A0}">
      <dgm:prSet/>
      <dgm:spPr/>
      <dgm:t>
        <a:bodyPr/>
        <a:lstStyle/>
        <a:p>
          <a:endParaRPr lang="en-GB"/>
        </a:p>
      </dgm:t>
    </dgm:pt>
    <dgm:pt modelId="{CF3C4636-F24E-4B5F-A025-00BC623088FC}" type="sibTrans" cxnId="{BE318904-D5CF-4FAF-9A90-569C41C7B7A0}">
      <dgm:prSet/>
      <dgm:spPr/>
      <dgm:t>
        <a:bodyPr/>
        <a:lstStyle/>
        <a:p>
          <a:endParaRPr lang="en-GB"/>
        </a:p>
      </dgm:t>
    </dgm:pt>
    <dgm:pt modelId="{7DA74F3B-F1A3-4F0B-ADF0-3336A53C44F3}">
      <dgm:prSet phldr="0"/>
      <dgm:spPr/>
      <dgm:t>
        <a:bodyPr/>
        <a:lstStyle/>
        <a:p>
          <a:pPr rtl="0"/>
          <a:r>
            <a:rPr lang="en-GB" dirty="0"/>
            <a:t>Importing Libraries</a:t>
          </a:r>
          <a:endParaRPr lang="en-GB" dirty="0">
            <a:latin typeface="Grandview Display"/>
          </a:endParaRPr>
        </a:p>
      </dgm:t>
    </dgm:pt>
    <dgm:pt modelId="{D424E3D0-3656-4217-84CD-2DAF69ED8D43}" type="parTrans" cxnId="{7FA466DE-1A04-4257-90C0-05D1AC5C8206}">
      <dgm:prSet/>
      <dgm:spPr/>
    </dgm:pt>
    <dgm:pt modelId="{A6ABAA2B-C830-43C7-83FC-3547F0A71F4F}" type="sibTrans" cxnId="{7FA466DE-1A04-4257-90C0-05D1AC5C8206}">
      <dgm:prSet/>
      <dgm:spPr/>
    </dgm:pt>
    <dgm:pt modelId="{84728B5A-0A06-4ED5-846D-EABCAD44BDC7}">
      <dgm:prSet phldr="0"/>
      <dgm:spPr/>
      <dgm:t>
        <a:bodyPr/>
        <a:lstStyle/>
        <a:p>
          <a:pPr rtl="0"/>
          <a:r>
            <a:rPr lang="en-GB" dirty="0"/>
            <a:t>Loading Data</a:t>
          </a:r>
          <a:endParaRPr lang="en-GB" dirty="0">
            <a:latin typeface="Grandview Display"/>
          </a:endParaRPr>
        </a:p>
      </dgm:t>
    </dgm:pt>
    <dgm:pt modelId="{9D915B98-18C1-455B-8F5F-1D4E7BA6A3AE}" type="parTrans" cxnId="{40786E8F-5693-42C0-B66F-6F744368F4F4}">
      <dgm:prSet/>
      <dgm:spPr/>
    </dgm:pt>
    <dgm:pt modelId="{E0C236BA-1B09-4C57-8F6F-B40D17D8F567}" type="sibTrans" cxnId="{40786E8F-5693-42C0-B66F-6F744368F4F4}">
      <dgm:prSet/>
      <dgm:spPr/>
    </dgm:pt>
    <dgm:pt modelId="{BB3CEA71-C868-4F2A-A7AE-EF81F36DCC28}">
      <dgm:prSet phldr="0"/>
      <dgm:spPr/>
      <dgm:t>
        <a:bodyPr/>
        <a:lstStyle/>
        <a:p>
          <a:pPr rtl="0"/>
          <a:r>
            <a:rPr lang="en-GB" dirty="0"/>
            <a:t>Plotting Data Distribution</a:t>
          </a:r>
          <a:endParaRPr lang="en-GB" dirty="0">
            <a:latin typeface="Grandview Display"/>
          </a:endParaRPr>
        </a:p>
      </dgm:t>
    </dgm:pt>
    <dgm:pt modelId="{5C5DE76E-EF51-4A23-AC9F-31043904C3E1}" type="parTrans" cxnId="{65A8D0EC-A2F7-4402-935F-0177C112FE2F}">
      <dgm:prSet/>
      <dgm:spPr/>
    </dgm:pt>
    <dgm:pt modelId="{167D12C6-739E-4D5C-9A39-F95DEED72C46}" type="sibTrans" cxnId="{65A8D0EC-A2F7-4402-935F-0177C112FE2F}">
      <dgm:prSet/>
      <dgm:spPr/>
    </dgm:pt>
    <dgm:pt modelId="{04165B3E-06C9-415B-8374-1CCA97E9DE3F}">
      <dgm:prSet phldr="0"/>
      <dgm:spPr/>
      <dgm:t>
        <a:bodyPr/>
        <a:lstStyle/>
        <a:p>
          <a:pPr rtl="0"/>
          <a:r>
            <a:rPr lang="en-GB" dirty="0"/>
            <a:t>Analysis &amp; Visualization</a:t>
          </a:r>
          <a:endParaRPr lang="en-GB" dirty="0">
            <a:latin typeface="Grandview Display"/>
          </a:endParaRPr>
        </a:p>
      </dgm:t>
    </dgm:pt>
    <dgm:pt modelId="{BFD5E40A-15F4-4BDF-8D5B-873C04846FBF}" type="parTrans" cxnId="{565A039D-C1A7-4572-81D1-88C2EF0C5B05}">
      <dgm:prSet/>
      <dgm:spPr/>
    </dgm:pt>
    <dgm:pt modelId="{179D832D-FDC8-4C53-BDBC-43FA6345A9BB}" type="sibTrans" cxnId="{565A039D-C1A7-4572-81D1-88C2EF0C5B05}">
      <dgm:prSet/>
      <dgm:spPr/>
    </dgm:pt>
    <dgm:pt modelId="{1A9B55E2-4EF2-445D-8B5A-32B0F20A33C8}">
      <dgm:prSet phldr="0"/>
      <dgm:spPr/>
      <dgm:t>
        <a:bodyPr/>
        <a:lstStyle/>
        <a:p>
          <a:pPr rtl="0"/>
          <a:r>
            <a:rPr lang="en-GB" dirty="0">
              <a:latin typeface="Grandview Display"/>
            </a:rPr>
            <a:t>Testing the algorithm</a:t>
          </a:r>
        </a:p>
      </dgm:t>
    </dgm:pt>
    <dgm:pt modelId="{662E7155-860B-46FC-AAC3-C7E89CD04CD1}" type="parTrans" cxnId="{8E2F3F64-F5D0-4BED-9282-DBF7823D68EF}">
      <dgm:prSet/>
      <dgm:spPr/>
    </dgm:pt>
    <dgm:pt modelId="{58E96E72-6700-4815-8761-53D4CFC7A2AB}" type="sibTrans" cxnId="{8E2F3F64-F5D0-4BED-9282-DBF7823D68EF}">
      <dgm:prSet/>
      <dgm:spPr/>
      <dgm:t>
        <a:bodyPr/>
        <a:lstStyle/>
        <a:p>
          <a:endParaRPr lang="en-GB"/>
        </a:p>
      </dgm:t>
    </dgm:pt>
    <dgm:pt modelId="{1990B6F0-FD87-4BA5-A565-14CA16C88340}">
      <dgm:prSet phldr="0"/>
      <dgm:spPr/>
      <dgm:t>
        <a:bodyPr/>
        <a:lstStyle/>
        <a:p>
          <a:pPr rtl="0"/>
          <a:r>
            <a:rPr lang="en-GB" dirty="0">
              <a:latin typeface="Grandview Display"/>
            </a:rPr>
            <a:t>User Interface</a:t>
          </a:r>
        </a:p>
      </dgm:t>
    </dgm:pt>
    <dgm:pt modelId="{2F95AB7E-D714-45A1-931A-75933563CD73}" type="parTrans" cxnId="{BB3E9D13-A1D2-4A00-B043-F5B3CD48207A}">
      <dgm:prSet/>
      <dgm:spPr/>
    </dgm:pt>
    <dgm:pt modelId="{F4D173CD-CFFB-4D5A-B15D-8A69AC314B34}" type="sibTrans" cxnId="{BB3E9D13-A1D2-4A00-B043-F5B3CD48207A}">
      <dgm:prSet/>
      <dgm:spPr/>
      <dgm:t>
        <a:bodyPr/>
        <a:lstStyle/>
        <a:p>
          <a:endParaRPr lang="en-GB"/>
        </a:p>
      </dgm:t>
    </dgm:pt>
    <dgm:pt modelId="{674EE212-AFC4-4DEF-A7A0-AB11DDB8D2DE}">
      <dgm:prSet phldr="0"/>
      <dgm:spPr/>
      <dgm:t>
        <a:bodyPr/>
        <a:lstStyle/>
        <a:p>
          <a:pPr rtl="0"/>
          <a:r>
            <a:rPr lang="en-GB" dirty="0">
              <a:latin typeface="Grandview Display"/>
            </a:rPr>
            <a:t>Uploading the image of the waste to be classified.</a:t>
          </a:r>
        </a:p>
      </dgm:t>
    </dgm:pt>
    <dgm:pt modelId="{335F2B67-D594-4F98-AE62-9EACF1F075C2}" type="parTrans" cxnId="{058749BF-8273-4FFA-84EF-56E538AFE2AC}">
      <dgm:prSet/>
      <dgm:spPr/>
    </dgm:pt>
    <dgm:pt modelId="{57EF8128-D025-4434-B7F6-E8C9F0DB927F}" type="sibTrans" cxnId="{058749BF-8273-4FFA-84EF-56E538AFE2AC}">
      <dgm:prSet/>
      <dgm:spPr/>
    </dgm:pt>
    <dgm:pt modelId="{63EE98B2-4489-4169-A9A9-0A1CA822D9E6}">
      <dgm:prSet phldr="0"/>
      <dgm:spPr/>
      <dgm:t>
        <a:bodyPr/>
        <a:lstStyle/>
        <a:p>
          <a:pPr rtl="0"/>
          <a:r>
            <a:rPr lang="en-GB" dirty="0">
              <a:latin typeface="Grandview Display"/>
            </a:rPr>
            <a:t>Show the proper disposal method of the waste upon classification.</a:t>
          </a:r>
        </a:p>
      </dgm:t>
    </dgm:pt>
    <dgm:pt modelId="{44502922-D451-40B5-9A94-F30B5E3BB656}" type="parTrans" cxnId="{031C2991-3302-4F7F-B29A-F79ACCF5D75A}">
      <dgm:prSet/>
      <dgm:spPr/>
    </dgm:pt>
    <dgm:pt modelId="{85571E35-BCFA-4D06-81DA-C1F5480AD50E}" type="sibTrans" cxnId="{031C2991-3302-4F7F-B29A-F79ACCF5D75A}">
      <dgm:prSet/>
      <dgm:spPr/>
    </dgm:pt>
    <dgm:pt modelId="{521A7086-EA47-41DB-8410-34FF57900326}" type="pres">
      <dgm:prSet presAssocID="{278B5666-AC59-4DEA-B4CA-61199A856745}" presName="linearFlow" presStyleCnt="0">
        <dgm:presLayoutVars>
          <dgm:dir/>
          <dgm:animLvl val="lvl"/>
          <dgm:resizeHandles val="exact"/>
        </dgm:presLayoutVars>
      </dgm:prSet>
      <dgm:spPr/>
    </dgm:pt>
    <dgm:pt modelId="{13DEA3FC-9E5F-4E03-8774-371C09CFB021}" type="pres">
      <dgm:prSet presAssocID="{CF32B137-075A-496C-B246-1EA4C9BEC39C}" presName="composite" presStyleCnt="0"/>
      <dgm:spPr/>
    </dgm:pt>
    <dgm:pt modelId="{CE305A01-1287-4F5B-99A3-1B24B6B72C33}" type="pres">
      <dgm:prSet presAssocID="{CF32B137-075A-496C-B246-1EA4C9BEC39C}" presName="parTx" presStyleLbl="node1" presStyleIdx="0" presStyleCnt="3">
        <dgm:presLayoutVars>
          <dgm:chMax val="0"/>
          <dgm:chPref val="0"/>
          <dgm:bulletEnabled val="1"/>
        </dgm:presLayoutVars>
      </dgm:prSet>
      <dgm:spPr/>
    </dgm:pt>
    <dgm:pt modelId="{93DBF145-C65C-4F0E-94E5-D9641FA6BC22}" type="pres">
      <dgm:prSet presAssocID="{CF32B137-075A-496C-B246-1EA4C9BEC39C}" presName="parSh" presStyleLbl="node1" presStyleIdx="0" presStyleCnt="3"/>
      <dgm:spPr/>
    </dgm:pt>
    <dgm:pt modelId="{D24498D5-30C8-408E-AD50-93DF402D698E}" type="pres">
      <dgm:prSet presAssocID="{CF32B137-075A-496C-B246-1EA4C9BEC39C}" presName="desTx" presStyleLbl="fgAcc1" presStyleIdx="0" presStyleCnt="3">
        <dgm:presLayoutVars>
          <dgm:bulletEnabled val="1"/>
        </dgm:presLayoutVars>
      </dgm:prSet>
      <dgm:spPr/>
    </dgm:pt>
    <dgm:pt modelId="{AA618E6B-AD72-40FB-AECE-56EC4369EABE}" type="pres">
      <dgm:prSet presAssocID="{407BAF46-38E9-4E16-9F8F-62139D52857C}" presName="sibTrans" presStyleLbl="sibTrans2D1" presStyleIdx="0" presStyleCnt="2"/>
      <dgm:spPr/>
    </dgm:pt>
    <dgm:pt modelId="{3539A125-DDA1-4A3E-879B-A5DA86A1BFEF}" type="pres">
      <dgm:prSet presAssocID="{407BAF46-38E9-4E16-9F8F-62139D52857C}" presName="connTx" presStyleLbl="sibTrans2D1" presStyleIdx="0" presStyleCnt="2"/>
      <dgm:spPr/>
    </dgm:pt>
    <dgm:pt modelId="{FF8F12F3-4459-453F-A72F-C17A756D5190}" type="pres">
      <dgm:prSet presAssocID="{96B1EAF7-6124-422B-AAD7-9A82364A5B54}" presName="composite" presStyleCnt="0"/>
      <dgm:spPr/>
    </dgm:pt>
    <dgm:pt modelId="{6A234AAD-C678-4A32-B2FF-E17FE0CEE8E2}" type="pres">
      <dgm:prSet presAssocID="{96B1EAF7-6124-422B-AAD7-9A82364A5B54}" presName="parTx" presStyleLbl="node1" presStyleIdx="0" presStyleCnt="3">
        <dgm:presLayoutVars>
          <dgm:chMax val="0"/>
          <dgm:chPref val="0"/>
          <dgm:bulletEnabled val="1"/>
        </dgm:presLayoutVars>
      </dgm:prSet>
      <dgm:spPr/>
    </dgm:pt>
    <dgm:pt modelId="{A9986BDF-30C8-4F9B-8291-FC181639F25B}" type="pres">
      <dgm:prSet presAssocID="{96B1EAF7-6124-422B-AAD7-9A82364A5B54}" presName="parSh" presStyleLbl="node1" presStyleIdx="1" presStyleCnt="3"/>
      <dgm:spPr/>
    </dgm:pt>
    <dgm:pt modelId="{FCA732B9-9C13-4EBC-867E-1EBD5A15D6B1}" type="pres">
      <dgm:prSet presAssocID="{96B1EAF7-6124-422B-AAD7-9A82364A5B54}" presName="desTx" presStyleLbl="fgAcc1" presStyleIdx="1" presStyleCnt="3">
        <dgm:presLayoutVars>
          <dgm:bulletEnabled val="1"/>
        </dgm:presLayoutVars>
      </dgm:prSet>
      <dgm:spPr/>
    </dgm:pt>
    <dgm:pt modelId="{680C0438-85F2-462E-9A1F-5E865565F2EE}" type="pres">
      <dgm:prSet presAssocID="{7404CE10-D2FB-445A-9971-D9140F5132AD}" presName="sibTrans" presStyleLbl="sibTrans2D1" presStyleIdx="1" presStyleCnt="2"/>
      <dgm:spPr/>
    </dgm:pt>
    <dgm:pt modelId="{5B6B962A-F2A0-4F94-A97D-84E98917DC5B}" type="pres">
      <dgm:prSet presAssocID="{7404CE10-D2FB-445A-9971-D9140F5132AD}" presName="connTx" presStyleLbl="sibTrans2D1" presStyleIdx="1" presStyleCnt="2"/>
      <dgm:spPr/>
    </dgm:pt>
    <dgm:pt modelId="{DCA1702F-3F61-4C54-9FFF-23FC864F5DF4}" type="pres">
      <dgm:prSet presAssocID="{1990B6F0-FD87-4BA5-A565-14CA16C88340}" presName="composite" presStyleCnt="0"/>
      <dgm:spPr/>
    </dgm:pt>
    <dgm:pt modelId="{0BE00D70-5229-4DB5-923F-109D43BADDC5}" type="pres">
      <dgm:prSet presAssocID="{1990B6F0-FD87-4BA5-A565-14CA16C88340}" presName="parTx" presStyleLbl="node1" presStyleIdx="1" presStyleCnt="3">
        <dgm:presLayoutVars>
          <dgm:chMax val="0"/>
          <dgm:chPref val="0"/>
          <dgm:bulletEnabled val="1"/>
        </dgm:presLayoutVars>
      </dgm:prSet>
      <dgm:spPr/>
    </dgm:pt>
    <dgm:pt modelId="{91F13125-D1FD-4472-97B3-3E0520FDBB06}" type="pres">
      <dgm:prSet presAssocID="{1990B6F0-FD87-4BA5-A565-14CA16C88340}" presName="parSh" presStyleLbl="node1" presStyleIdx="2" presStyleCnt="3"/>
      <dgm:spPr/>
    </dgm:pt>
    <dgm:pt modelId="{91BF359F-B3EB-4282-8AB0-EC92553E19B8}" type="pres">
      <dgm:prSet presAssocID="{1990B6F0-FD87-4BA5-A565-14CA16C88340}" presName="desTx" presStyleLbl="fgAcc1" presStyleIdx="2" presStyleCnt="3">
        <dgm:presLayoutVars>
          <dgm:bulletEnabled val="1"/>
        </dgm:presLayoutVars>
      </dgm:prSet>
      <dgm:spPr/>
    </dgm:pt>
  </dgm:ptLst>
  <dgm:cxnLst>
    <dgm:cxn modelId="{D7D57F02-1342-4C78-AD6A-6F574558EA32}" srcId="{96B1EAF7-6124-422B-AAD7-9A82364A5B54}" destId="{56D82423-07A8-49BA-8BBA-1DBB715BC96A}" srcOrd="1" destOrd="0" parTransId="{A0DB8399-0B3D-4559-ABE8-B081BA3EDAE6}" sibTransId="{A9D7AAE2-159D-4BFA-BA1A-B04016095555}"/>
    <dgm:cxn modelId="{BE318904-D5CF-4FAF-9A90-569C41C7B7A0}" srcId="{96B1EAF7-6124-422B-AAD7-9A82364A5B54}" destId="{787C516E-3D1C-4D69-8F0E-D3433D7DA993}" srcOrd="2" destOrd="0" parTransId="{4ABFBDF1-52C2-4975-9550-80CDD1871EA7}" sibTransId="{CF3C4636-F24E-4B5F-A025-00BC623088FC}"/>
    <dgm:cxn modelId="{7643C908-E6A6-4965-BC39-81779F26FA2D}" type="presOf" srcId="{CF32B137-075A-496C-B246-1EA4C9BEC39C}" destId="{CE305A01-1287-4F5B-99A3-1B24B6B72C33}" srcOrd="0" destOrd="0" presId="urn:microsoft.com/office/officeart/2005/8/layout/process3"/>
    <dgm:cxn modelId="{017FD108-3717-4F6A-B024-21BEEA71413E}" type="presOf" srcId="{1990B6F0-FD87-4BA5-A565-14CA16C88340}" destId="{91F13125-D1FD-4472-97B3-3E0520FDBB06}" srcOrd="1" destOrd="0" presId="urn:microsoft.com/office/officeart/2005/8/layout/process3"/>
    <dgm:cxn modelId="{1419470A-C5FE-43E6-8486-3B5FF773F0A6}" type="presOf" srcId="{407BAF46-38E9-4E16-9F8F-62139D52857C}" destId="{AA618E6B-AD72-40FB-AECE-56EC4369EABE}" srcOrd="0" destOrd="0" presId="urn:microsoft.com/office/officeart/2005/8/layout/process3"/>
    <dgm:cxn modelId="{DE1F7010-D297-4A13-875C-BCD27F1F2607}" type="presOf" srcId="{1990B6F0-FD87-4BA5-A565-14CA16C88340}" destId="{0BE00D70-5229-4DB5-923F-109D43BADDC5}" srcOrd="0" destOrd="0" presId="urn:microsoft.com/office/officeart/2005/8/layout/process3"/>
    <dgm:cxn modelId="{8CCA2A13-EF9A-4CB2-AE38-4B7A7C603D43}" type="presOf" srcId="{56D82423-07A8-49BA-8BBA-1DBB715BC96A}" destId="{FCA732B9-9C13-4EBC-867E-1EBD5A15D6B1}" srcOrd="0" destOrd="1" presId="urn:microsoft.com/office/officeart/2005/8/layout/process3"/>
    <dgm:cxn modelId="{BB3E9D13-A1D2-4A00-B043-F5B3CD48207A}" srcId="{278B5666-AC59-4DEA-B4CA-61199A856745}" destId="{1990B6F0-FD87-4BA5-A565-14CA16C88340}" srcOrd="2" destOrd="0" parTransId="{2F95AB7E-D714-45A1-931A-75933563CD73}" sibTransId="{F4D173CD-CFFB-4D5A-B15D-8A69AC314B34}"/>
    <dgm:cxn modelId="{AA5D4816-8586-4D47-B308-74693B95C635}" type="presOf" srcId="{7DA74F3B-F1A3-4F0B-ADF0-3336A53C44F3}" destId="{D24498D5-30C8-408E-AD50-93DF402D698E}" srcOrd="0" destOrd="0" presId="urn:microsoft.com/office/officeart/2005/8/layout/process3"/>
    <dgm:cxn modelId="{8421762A-C3A8-4486-BA01-4FD070F83111}" type="presOf" srcId="{04165B3E-06C9-415B-8374-1CCA97E9DE3F}" destId="{D24498D5-30C8-408E-AD50-93DF402D698E}" srcOrd="0" destOrd="3" presId="urn:microsoft.com/office/officeart/2005/8/layout/process3"/>
    <dgm:cxn modelId="{7B21212B-8A2B-4BCE-AC79-7284759C6E3E}" type="presOf" srcId="{407BAF46-38E9-4E16-9F8F-62139D52857C}" destId="{3539A125-DDA1-4A3E-879B-A5DA86A1BFEF}" srcOrd="1" destOrd="0" presId="urn:microsoft.com/office/officeart/2005/8/layout/process3"/>
    <dgm:cxn modelId="{DB178B5C-B770-4110-A006-B0CBE5FC1811}" type="presOf" srcId="{CF32B137-075A-496C-B246-1EA4C9BEC39C}" destId="{93DBF145-C65C-4F0E-94E5-D9641FA6BC22}" srcOrd="1" destOrd="0" presId="urn:microsoft.com/office/officeart/2005/8/layout/process3"/>
    <dgm:cxn modelId="{5638615F-36F9-4157-BF1B-13960CD2364B}" type="presOf" srcId="{7404CE10-D2FB-445A-9971-D9140F5132AD}" destId="{680C0438-85F2-462E-9A1F-5E865565F2EE}" srcOrd="0" destOrd="0" presId="urn:microsoft.com/office/officeart/2005/8/layout/process3"/>
    <dgm:cxn modelId="{31B2C243-0415-42A0-BC1D-FF69F96A9BB7}" type="presOf" srcId="{674EE212-AFC4-4DEF-A7A0-AB11DDB8D2DE}" destId="{91BF359F-B3EB-4282-8AB0-EC92553E19B8}" srcOrd="0" destOrd="0" presId="urn:microsoft.com/office/officeart/2005/8/layout/process3"/>
    <dgm:cxn modelId="{8E2F3F64-F5D0-4BED-9282-DBF7823D68EF}" srcId="{96B1EAF7-6124-422B-AAD7-9A82364A5B54}" destId="{1A9B55E2-4EF2-445D-8B5A-32B0F20A33C8}" srcOrd="3" destOrd="0" parTransId="{662E7155-860B-46FC-AAC3-C7E89CD04CD1}" sibTransId="{58E96E72-6700-4815-8761-53D4CFC7A2AB}"/>
    <dgm:cxn modelId="{23BD6265-DF07-41C1-9E4F-780BD8463578}" type="presOf" srcId="{1A9B55E2-4EF2-445D-8B5A-32B0F20A33C8}" destId="{FCA732B9-9C13-4EBC-867E-1EBD5A15D6B1}" srcOrd="0" destOrd="3" presId="urn:microsoft.com/office/officeart/2005/8/layout/process3"/>
    <dgm:cxn modelId="{70DA0747-8D79-4F9C-A4DE-4151F0D29BA2}" type="presOf" srcId="{63EE98B2-4489-4169-A9A9-0A1CA822D9E6}" destId="{91BF359F-B3EB-4282-8AB0-EC92553E19B8}" srcOrd="0" destOrd="1" presId="urn:microsoft.com/office/officeart/2005/8/layout/process3"/>
    <dgm:cxn modelId="{71266E4A-0CD5-4313-94F5-B3EA1D28ED21}" type="presOf" srcId="{278B5666-AC59-4DEA-B4CA-61199A856745}" destId="{521A7086-EA47-41DB-8410-34FF57900326}" srcOrd="0" destOrd="0" presId="urn:microsoft.com/office/officeart/2005/8/layout/process3"/>
    <dgm:cxn modelId="{E8B17C6C-3768-4C70-B701-B20392FB957A}" type="presOf" srcId="{7404CE10-D2FB-445A-9971-D9140F5132AD}" destId="{5B6B962A-F2A0-4F94-A97D-84E98917DC5B}" srcOrd="1" destOrd="0" presId="urn:microsoft.com/office/officeart/2005/8/layout/process3"/>
    <dgm:cxn modelId="{B9FCAB70-99EA-4759-BA74-AFBD84A3D404}" type="presOf" srcId="{96B1EAF7-6124-422B-AAD7-9A82364A5B54}" destId="{6A234AAD-C678-4A32-B2FF-E17FE0CEE8E2}" srcOrd="0" destOrd="0" presId="urn:microsoft.com/office/officeart/2005/8/layout/process3"/>
    <dgm:cxn modelId="{5FB7E57A-E676-4DFE-B5D5-18AFB0333BD4}" type="presOf" srcId="{96B1EAF7-6124-422B-AAD7-9A82364A5B54}" destId="{A9986BDF-30C8-4F9B-8291-FC181639F25B}" srcOrd="1" destOrd="0" presId="urn:microsoft.com/office/officeart/2005/8/layout/process3"/>
    <dgm:cxn modelId="{8461E182-DC40-43A5-B744-1932474BD3EC}" type="presOf" srcId="{787C516E-3D1C-4D69-8F0E-D3433D7DA993}" destId="{FCA732B9-9C13-4EBC-867E-1EBD5A15D6B1}" srcOrd="0" destOrd="2" presId="urn:microsoft.com/office/officeart/2005/8/layout/process3"/>
    <dgm:cxn modelId="{40786E8F-5693-42C0-B66F-6F744368F4F4}" srcId="{CF32B137-075A-496C-B246-1EA4C9BEC39C}" destId="{84728B5A-0A06-4ED5-846D-EABCAD44BDC7}" srcOrd="1" destOrd="0" parTransId="{9D915B98-18C1-455B-8F5F-1D4E7BA6A3AE}" sibTransId="{E0C236BA-1B09-4C57-8F6F-B40D17D8F567}"/>
    <dgm:cxn modelId="{031C2991-3302-4F7F-B29A-F79ACCF5D75A}" srcId="{1990B6F0-FD87-4BA5-A565-14CA16C88340}" destId="{63EE98B2-4489-4169-A9A9-0A1CA822D9E6}" srcOrd="1" destOrd="0" parTransId="{44502922-D451-40B5-9A94-F30B5E3BB656}" sibTransId="{85571E35-BCFA-4D06-81DA-C1F5480AD50E}"/>
    <dgm:cxn modelId="{DAC4DA96-2D3E-43DC-B80D-3905182733E7}" type="presOf" srcId="{84728B5A-0A06-4ED5-846D-EABCAD44BDC7}" destId="{D24498D5-30C8-408E-AD50-93DF402D698E}" srcOrd="0" destOrd="1" presId="urn:microsoft.com/office/officeart/2005/8/layout/process3"/>
    <dgm:cxn modelId="{565A039D-C1A7-4572-81D1-88C2EF0C5B05}" srcId="{CF32B137-075A-496C-B246-1EA4C9BEC39C}" destId="{04165B3E-06C9-415B-8374-1CCA97E9DE3F}" srcOrd="3" destOrd="0" parTransId="{BFD5E40A-15F4-4BDF-8D5B-873C04846FBF}" sibTransId="{179D832D-FDC8-4C53-BDBC-43FA6345A9BB}"/>
    <dgm:cxn modelId="{A463C7BA-285D-4A60-9053-2BE87D7C7B8A}" srcId="{278B5666-AC59-4DEA-B4CA-61199A856745}" destId="{96B1EAF7-6124-422B-AAD7-9A82364A5B54}" srcOrd="1" destOrd="0" parTransId="{8709C621-F2D0-4283-B560-A4ED0CD77F7F}" sibTransId="{7404CE10-D2FB-445A-9971-D9140F5132AD}"/>
    <dgm:cxn modelId="{058749BF-8273-4FFA-84EF-56E538AFE2AC}" srcId="{1990B6F0-FD87-4BA5-A565-14CA16C88340}" destId="{674EE212-AFC4-4DEF-A7A0-AB11DDB8D2DE}" srcOrd="0" destOrd="0" parTransId="{335F2B67-D594-4F98-AE62-9EACF1F075C2}" sibTransId="{57EF8128-D025-4434-B7F6-E8C9F0DB927F}"/>
    <dgm:cxn modelId="{AA51BCCC-FD69-438E-827F-00E6D902AEAF}" srcId="{278B5666-AC59-4DEA-B4CA-61199A856745}" destId="{CF32B137-075A-496C-B246-1EA4C9BEC39C}" srcOrd="0" destOrd="0" parTransId="{07CFFAF9-BB56-4F60-99EF-5CD13A98041D}" sibTransId="{407BAF46-38E9-4E16-9F8F-62139D52857C}"/>
    <dgm:cxn modelId="{F92FF8DD-ED56-4D45-B824-805C423CE140}" type="presOf" srcId="{192E6BE3-9C6E-4ACC-AF6D-271E1BD787AF}" destId="{FCA732B9-9C13-4EBC-867E-1EBD5A15D6B1}" srcOrd="0" destOrd="0" presId="urn:microsoft.com/office/officeart/2005/8/layout/process3"/>
    <dgm:cxn modelId="{7FA466DE-1A04-4257-90C0-05D1AC5C8206}" srcId="{CF32B137-075A-496C-B246-1EA4C9BEC39C}" destId="{7DA74F3B-F1A3-4F0B-ADF0-3336A53C44F3}" srcOrd="0" destOrd="0" parTransId="{D424E3D0-3656-4217-84CD-2DAF69ED8D43}" sibTransId="{A6ABAA2B-C830-43C7-83FC-3547F0A71F4F}"/>
    <dgm:cxn modelId="{C68D2DEA-3741-46CE-9599-6E4C272118F0}" srcId="{96B1EAF7-6124-422B-AAD7-9A82364A5B54}" destId="{192E6BE3-9C6E-4ACC-AF6D-271E1BD787AF}" srcOrd="0" destOrd="0" parTransId="{6A48D0C3-B7CF-409F-A3BD-0625C7D189C6}" sibTransId="{F8E983AE-3F2D-4D61-BCEA-F8FD4FEECD55}"/>
    <dgm:cxn modelId="{65A8D0EC-A2F7-4402-935F-0177C112FE2F}" srcId="{CF32B137-075A-496C-B246-1EA4C9BEC39C}" destId="{BB3CEA71-C868-4F2A-A7AE-EF81F36DCC28}" srcOrd="2" destOrd="0" parTransId="{5C5DE76E-EF51-4A23-AC9F-31043904C3E1}" sibTransId="{167D12C6-739E-4D5C-9A39-F95DEED72C46}"/>
    <dgm:cxn modelId="{4102B2F5-2940-4C6A-BAB8-C2161D79D937}" type="presOf" srcId="{BB3CEA71-C868-4F2A-A7AE-EF81F36DCC28}" destId="{D24498D5-30C8-408E-AD50-93DF402D698E}" srcOrd="0" destOrd="2" presId="urn:microsoft.com/office/officeart/2005/8/layout/process3"/>
    <dgm:cxn modelId="{5E475D64-FE67-4A5F-B970-FD479E37BD9D}" type="presParOf" srcId="{521A7086-EA47-41DB-8410-34FF57900326}" destId="{13DEA3FC-9E5F-4E03-8774-371C09CFB021}" srcOrd="0" destOrd="0" presId="urn:microsoft.com/office/officeart/2005/8/layout/process3"/>
    <dgm:cxn modelId="{B6D2CA8E-BD1B-4ABC-BBE3-7E0C50595387}" type="presParOf" srcId="{13DEA3FC-9E5F-4E03-8774-371C09CFB021}" destId="{CE305A01-1287-4F5B-99A3-1B24B6B72C33}" srcOrd="0" destOrd="0" presId="urn:microsoft.com/office/officeart/2005/8/layout/process3"/>
    <dgm:cxn modelId="{684068F4-1E59-455B-A39D-86B9E254F033}" type="presParOf" srcId="{13DEA3FC-9E5F-4E03-8774-371C09CFB021}" destId="{93DBF145-C65C-4F0E-94E5-D9641FA6BC22}" srcOrd="1" destOrd="0" presId="urn:microsoft.com/office/officeart/2005/8/layout/process3"/>
    <dgm:cxn modelId="{74256E65-B639-4894-930F-0765851A49DF}" type="presParOf" srcId="{13DEA3FC-9E5F-4E03-8774-371C09CFB021}" destId="{D24498D5-30C8-408E-AD50-93DF402D698E}" srcOrd="2" destOrd="0" presId="urn:microsoft.com/office/officeart/2005/8/layout/process3"/>
    <dgm:cxn modelId="{120C236D-513D-4ECE-8814-00F24134F2B4}" type="presParOf" srcId="{521A7086-EA47-41DB-8410-34FF57900326}" destId="{AA618E6B-AD72-40FB-AECE-56EC4369EABE}" srcOrd="1" destOrd="0" presId="urn:microsoft.com/office/officeart/2005/8/layout/process3"/>
    <dgm:cxn modelId="{D34725DE-734D-4EBA-9920-04836D7136FA}" type="presParOf" srcId="{AA618E6B-AD72-40FB-AECE-56EC4369EABE}" destId="{3539A125-DDA1-4A3E-879B-A5DA86A1BFEF}" srcOrd="0" destOrd="0" presId="urn:microsoft.com/office/officeart/2005/8/layout/process3"/>
    <dgm:cxn modelId="{DDE7BCEA-3129-4A11-94CF-07F2BCCDEF04}" type="presParOf" srcId="{521A7086-EA47-41DB-8410-34FF57900326}" destId="{FF8F12F3-4459-453F-A72F-C17A756D5190}" srcOrd="2" destOrd="0" presId="urn:microsoft.com/office/officeart/2005/8/layout/process3"/>
    <dgm:cxn modelId="{6D812084-7E33-4468-98FF-CC8A0EDAEB3D}" type="presParOf" srcId="{FF8F12F3-4459-453F-A72F-C17A756D5190}" destId="{6A234AAD-C678-4A32-B2FF-E17FE0CEE8E2}" srcOrd="0" destOrd="0" presId="urn:microsoft.com/office/officeart/2005/8/layout/process3"/>
    <dgm:cxn modelId="{AFC036E7-0F96-430D-B619-6C4A2880B368}" type="presParOf" srcId="{FF8F12F3-4459-453F-A72F-C17A756D5190}" destId="{A9986BDF-30C8-4F9B-8291-FC181639F25B}" srcOrd="1" destOrd="0" presId="urn:microsoft.com/office/officeart/2005/8/layout/process3"/>
    <dgm:cxn modelId="{4BB852FB-E093-40E8-A4F4-29F306F3403E}" type="presParOf" srcId="{FF8F12F3-4459-453F-A72F-C17A756D5190}" destId="{FCA732B9-9C13-4EBC-867E-1EBD5A15D6B1}" srcOrd="2" destOrd="0" presId="urn:microsoft.com/office/officeart/2005/8/layout/process3"/>
    <dgm:cxn modelId="{C3B8F5F1-EB54-4934-B19A-2A0055EEA3FF}" type="presParOf" srcId="{521A7086-EA47-41DB-8410-34FF57900326}" destId="{680C0438-85F2-462E-9A1F-5E865565F2EE}" srcOrd="3" destOrd="0" presId="urn:microsoft.com/office/officeart/2005/8/layout/process3"/>
    <dgm:cxn modelId="{533EF6AC-EEA7-4F7D-B48D-3262FAE0A032}" type="presParOf" srcId="{680C0438-85F2-462E-9A1F-5E865565F2EE}" destId="{5B6B962A-F2A0-4F94-A97D-84E98917DC5B}" srcOrd="0" destOrd="0" presId="urn:microsoft.com/office/officeart/2005/8/layout/process3"/>
    <dgm:cxn modelId="{DBC02846-8487-48B0-ABCA-5A093D822685}" type="presParOf" srcId="{521A7086-EA47-41DB-8410-34FF57900326}" destId="{DCA1702F-3F61-4C54-9FFF-23FC864F5DF4}" srcOrd="4" destOrd="0" presId="urn:microsoft.com/office/officeart/2005/8/layout/process3"/>
    <dgm:cxn modelId="{C53660A2-9CCF-4320-A540-B815B2AE25F1}" type="presParOf" srcId="{DCA1702F-3F61-4C54-9FFF-23FC864F5DF4}" destId="{0BE00D70-5229-4DB5-923F-109D43BADDC5}" srcOrd="0" destOrd="0" presId="urn:microsoft.com/office/officeart/2005/8/layout/process3"/>
    <dgm:cxn modelId="{6E0E7C45-4AA3-4764-8558-695DEB31C445}" type="presParOf" srcId="{DCA1702F-3F61-4C54-9FFF-23FC864F5DF4}" destId="{91F13125-D1FD-4472-97B3-3E0520FDBB06}" srcOrd="1" destOrd="0" presId="urn:microsoft.com/office/officeart/2005/8/layout/process3"/>
    <dgm:cxn modelId="{7E218BAC-23FC-4939-8CDD-F6C6BD0BA23F}" type="presParOf" srcId="{DCA1702F-3F61-4C54-9FFF-23FC864F5DF4}" destId="{91BF359F-B3EB-4282-8AB0-EC92553E19B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BF145-C65C-4F0E-94E5-D9641FA6BC22}">
      <dsp:nvSpPr>
        <dsp:cNvPr id="0" name=""/>
        <dsp:cNvSpPr/>
      </dsp:nvSpPr>
      <dsp:spPr>
        <a:xfrm>
          <a:off x="5349" y="982"/>
          <a:ext cx="2432413"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GB" sz="1900" kern="1200" dirty="0">
              <a:latin typeface="Grandview Display"/>
            </a:rPr>
            <a:t>Data visualization</a:t>
          </a:r>
          <a:endParaRPr lang="en-GB" sz="1900" kern="1200" dirty="0"/>
        </a:p>
      </dsp:txBody>
      <dsp:txXfrm>
        <a:off x="5349" y="982"/>
        <a:ext cx="2432413" cy="547200"/>
      </dsp:txXfrm>
    </dsp:sp>
    <dsp:sp modelId="{D24498D5-30C8-408E-AD50-93DF402D698E}">
      <dsp:nvSpPr>
        <dsp:cNvPr id="0" name=""/>
        <dsp:cNvSpPr/>
      </dsp:nvSpPr>
      <dsp:spPr>
        <a:xfrm>
          <a:off x="503554" y="548182"/>
          <a:ext cx="2432413" cy="28615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dirty="0"/>
            <a:t>Importing Libraries</a:t>
          </a:r>
          <a:endParaRPr lang="en-GB" sz="1900" kern="1200" dirty="0">
            <a:latin typeface="Grandview Display"/>
          </a:endParaRPr>
        </a:p>
        <a:p>
          <a:pPr marL="171450" lvl="1" indent="-171450" algn="l" defTabSz="844550" rtl="0">
            <a:lnSpc>
              <a:spcPct val="90000"/>
            </a:lnSpc>
            <a:spcBef>
              <a:spcPct val="0"/>
            </a:spcBef>
            <a:spcAft>
              <a:spcPct val="15000"/>
            </a:spcAft>
            <a:buChar char="•"/>
          </a:pPr>
          <a:r>
            <a:rPr lang="en-GB" sz="1900" kern="1200" dirty="0"/>
            <a:t>Loading Data</a:t>
          </a:r>
          <a:endParaRPr lang="en-GB" sz="1900" kern="1200" dirty="0">
            <a:latin typeface="Grandview Display"/>
          </a:endParaRPr>
        </a:p>
        <a:p>
          <a:pPr marL="171450" lvl="1" indent="-171450" algn="l" defTabSz="844550" rtl="0">
            <a:lnSpc>
              <a:spcPct val="90000"/>
            </a:lnSpc>
            <a:spcBef>
              <a:spcPct val="0"/>
            </a:spcBef>
            <a:spcAft>
              <a:spcPct val="15000"/>
            </a:spcAft>
            <a:buChar char="•"/>
          </a:pPr>
          <a:r>
            <a:rPr lang="en-GB" sz="1900" kern="1200" dirty="0"/>
            <a:t>Plotting Data Distribution</a:t>
          </a:r>
          <a:endParaRPr lang="en-GB" sz="1900" kern="1200" dirty="0">
            <a:latin typeface="Grandview Display"/>
          </a:endParaRPr>
        </a:p>
        <a:p>
          <a:pPr marL="171450" lvl="1" indent="-171450" algn="l" defTabSz="844550" rtl="0">
            <a:lnSpc>
              <a:spcPct val="90000"/>
            </a:lnSpc>
            <a:spcBef>
              <a:spcPct val="0"/>
            </a:spcBef>
            <a:spcAft>
              <a:spcPct val="15000"/>
            </a:spcAft>
            <a:buChar char="•"/>
          </a:pPr>
          <a:r>
            <a:rPr lang="en-GB" sz="1900" kern="1200" dirty="0"/>
            <a:t>Analysis &amp; Visualization</a:t>
          </a:r>
          <a:endParaRPr lang="en-GB" sz="1900" kern="1200" dirty="0">
            <a:latin typeface="Grandview Display"/>
          </a:endParaRPr>
        </a:p>
      </dsp:txBody>
      <dsp:txXfrm>
        <a:off x="574797" y="619425"/>
        <a:ext cx="2289927" cy="2719092"/>
      </dsp:txXfrm>
    </dsp:sp>
    <dsp:sp modelId="{AA618E6B-AD72-40FB-AECE-56EC4369EABE}">
      <dsp:nvSpPr>
        <dsp:cNvPr id="0" name=""/>
        <dsp:cNvSpPr/>
      </dsp:nvSpPr>
      <dsp:spPr>
        <a:xfrm>
          <a:off x="2806508" y="-28217"/>
          <a:ext cx="781739" cy="605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806508" y="92903"/>
        <a:ext cx="600059" cy="363360"/>
      </dsp:txXfrm>
    </dsp:sp>
    <dsp:sp modelId="{A9986BDF-30C8-4F9B-8291-FC181639F25B}">
      <dsp:nvSpPr>
        <dsp:cNvPr id="0" name=""/>
        <dsp:cNvSpPr/>
      </dsp:nvSpPr>
      <dsp:spPr>
        <a:xfrm>
          <a:off x="3912743" y="982"/>
          <a:ext cx="2432413"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GB" sz="1900" kern="1200" dirty="0">
              <a:latin typeface="Grandview Display"/>
            </a:rPr>
            <a:t>Waste classification</a:t>
          </a:r>
          <a:endParaRPr lang="en-GB" sz="1900" kern="1200" dirty="0"/>
        </a:p>
      </dsp:txBody>
      <dsp:txXfrm>
        <a:off x="3912743" y="982"/>
        <a:ext cx="2432413" cy="547200"/>
      </dsp:txXfrm>
    </dsp:sp>
    <dsp:sp modelId="{FCA732B9-9C13-4EBC-867E-1EBD5A15D6B1}">
      <dsp:nvSpPr>
        <dsp:cNvPr id="0" name=""/>
        <dsp:cNvSpPr/>
      </dsp:nvSpPr>
      <dsp:spPr>
        <a:xfrm>
          <a:off x="4410948" y="548182"/>
          <a:ext cx="2432413" cy="28615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dirty="0">
              <a:latin typeface="Grandview Display"/>
            </a:rPr>
            <a:t>Importing Libraries</a:t>
          </a:r>
          <a:endParaRPr lang="en-GB" sz="1900" kern="1200" dirty="0"/>
        </a:p>
        <a:p>
          <a:pPr marL="171450" lvl="1" indent="-171450" algn="l" defTabSz="844550" rtl="0">
            <a:lnSpc>
              <a:spcPct val="90000"/>
            </a:lnSpc>
            <a:spcBef>
              <a:spcPct val="0"/>
            </a:spcBef>
            <a:spcAft>
              <a:spcPct val="15000"/>
            </a:spcAft>
            <a:buChar char="•"/>
          </a:pPr>
          <a:r>
            <a:rPr lang="en-GB" sz="1900" kern="1200" dirty="0">
              <a:latin typeface="Grandview Display"/>
            </a:rPr>
            <a:t>Loading image dataset</a:t>
          </a:r>
          <a:endParaRPr lang="en-GB" sz="1900" kern="1200" dirty="0"/>
        </a:p>
        <a:p>
          <a:pPr marL="171450" lvl="1" indent="-171450" algn="l" defTabSz="844550" rtl="0">
            <a:lnSpc>
              <a:spcPct val="90000"/>
            </a:lnSpc>
            <a:spcBef>
              <a:spcPct val="0"/>
            </a:spcBef>
            <a:spcAft>
              <a:spcPct val="15000"/>
            </a:spcAft>
            <a:buChar char="•"/>
          </a:pPr>
          <a:r>
            <a:rPr lang="en-GB" sz="1900" kern="1200" dirty="0">
              <a:latin typeface="Grandview Display"/>
            </a:rPr>
            <a:t>Training the algorithm</a:t>
          </a:r>
          <a:endParaRPr lang="en-GB" sz="1900" kern="1200" dirty="0"/>
        </a:p>
        <a:p>
          <a:pPr marL="171450" lvl="1" indent="-171450" algn="l" defTabSz="844550" rtl="0">
            <a:lnSpc>
              <a:spcPct val="90000"/>
            </a:lnSpc>
            <a:spcBef>
              <a:spcPct val="0"/>
            </a:spcBef>
            <a:spcAft>
              <a:spcPct val="15000"/>
            </a:spcAft>
            <a:buChar char="•"/>
          </a:pPr>
          <a:r>
            <a:rPr lang="en-GB" sz="1900" kern="1200" dirty="0">
              <a:latin typeface="Grandview Display"/>
            </a:rPr>
            <a:t>Testing the algorithm</a:t>
          </a:r>
        </a:p>
      </dsp:txBody>
      <dsp:txXfrm>
        <a:off x="4482191" y="619425"/>
        <a:ext cx="2289927" cy="2719092"/>
      </dsp:txXfrm>
    </dsp:sp>
    <dsp:sp modelId="{680C0438-85F2-462E-9A1F-5E865565F2EE}">
      <dsp:nvSpPr>
        <dsp:cNvPr id="0" name=""/>
        <dsp:cNvSpPr/>
      </dsp:nvSpPr>
      <dsp:spPr>
        <a:xfrm>
          <a:off x="6713901" y="-28217"/>
          <a:ext cx="781739" cy="605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6713901" y="92903"/>
        <a:ext cx="600059" cy="363360"/>
      </dsp:txXfrm>
    </dsp:sp>
    <dsp:sp modelId="{91F13125-D1FD-4472-97B3-3E0520FDBB06}">
      <dsp:nvSpPr>
        <dsp:cNvPr id="0" name=""/>
        <dsp:cNvSpPr/>
      </dsp:nvSpPr>
      <dsp:spPr>
        <a:xfrm>
          <a:off x="7820136" y="982"/>
          <a:ext cx="2432413"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GB" sz="1900" kern="1200" dirty="0">
              <a:latin typeface="Grandview Display"/>
            </a:rPr>
            <a:t>User Interface</a:t>
          </a:r>
        </a:p>
      </dsp:txBody>
      <dsp:txXfrm>
        <a:off x="7820136" y="982"/>
        <a:ext cx="2432413" cy="547200"/>
      </dsp:txXfrm>
    </dsp:sp>
    <dsp:sp modelId="{91BF359F-B3EB-4282-8AB0-EC92553E19B8}">
      <dsp:nvSpPr>
        <dsp:cNvPr id="0" name=""/>
        <dsp:cNvSpPr/>
      </dsp:nvSpPr>
      <dsp:spPr>
        <a:xfrm>
          <a:off x="8318341" y="548182"/>
          <a:ext cx="2432413" cy="28615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dirty="0">
              <a:latin typeface="Grandview Display"/>
            </a:rPr>
            <a:t>Uploading the image of the waste to be classified.</a:t>
          </a:r>
        </a:p>
        <a:p>
          <a:pPr marL="171450" lvl="1" indent="-171450" algn="l" defTabSz="844550" rtl="0">
            <a:lnSpc>
              <a:spcPct val="90000"/>
            </a:lnSpc>
            <a:spcBef>
              <a:spcPct val="0"/>
            </a:spcBef>
            <a:spcAft>
              <a:spcPct val="15000"/>
            </a:spcAft>
            <a:buChar char="•"/>
          </a:pPr>
          <a:r>
            <a:rPr lang="en-GB" sz="1900" kern="1200" dirty="0">
              <a:latin typeface="Grandview Display"/>
            </a:rPr>
            <a:t>Show the proper disposal method of the waste upon classification.</a:t>
          </a:r>
        </a:p>
      </dsp:txBody>
      <dsp:txXfrm>
        <a:off x="8389584" y="619425"/>
        <a:ext cx="2289927" cy="2719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760978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642783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9826671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616652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0210844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774327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697805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215854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755198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561687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10/31/2021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630308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10/31/2021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8811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28" r:id="rId6"/>
    <p:sldLayoutId id="2147483824" r:id="rId7"/>
    <p:sldLayoutId id="2147483825" r:id="rId8"/>
    <p:sldLayoutId id="2147483826" r:id="rId9"/>
    <p:sldLayoutId id="2147483827" r:id="rId10"/>
    <p:sldLayoutId id="2147483829" r:id="rId11"/>
  </p:sldLayoutIdLst>
  <p:hf hdr="0" ft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6.jpeg"/><Relationship Id="rId4" Type="http://schemas.openxmlformats.org/officeDocument/2006/relationships/image" Target="../media/image4.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iucn.org/" TargetMode="External"/><Relationship Id="rId1" Type="http://schemas.openxmlformats.org/officeDocument/2006/relationships/slideLayout" Target="../slideLayouts/slideLayout2.xml"/><Relationship Id="rId4" Type="http://schemas.openxmlformats.org/officeDocument/2006/relationships/hyperlink" Target="https://towardsdatascience.com/a-demonstration-of-transfer-learning-of-vg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Straight Connector 6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Cloudy sky">
            <a:extLst>
              <a:ext uri="{FF2B5EF4-FFF2-40B4-BE49-F238E27FC236}">
                <a16:creationId xmlns:a16="http://schemas.microsoft.com/office/drawing/2014/main" id="{62B68600-2409-496F-B561-92FD30A041C3}"/>
              </a:ext>
            </a:extLst>
          </p:cNvPr>
          <p:cNvPicPr>
            <a:picLocks noChangeAspect="1"/>
          </p:cNvPicPr>
          <p:nvPr/>
        </p:nvPicPr>
        <p:blipFill rotWithShape="1">
          <a:blip r:embed="rId2"/>
          <a:srcRect t="13852" b="1878"/>
          <a:stretch/>
        </p:blipFill>
        <p:spPr>
          <a:xfrm>
            <a:off x="20" y="10"/>
            <a:ext cx="12191980" cy="6857990"/>
          </a:xfrm>
          <a:prstGeom prst="rect">
            <a:avLst/>
          </a:prstGeom>
        </p:spPr>
      </p:pic>
      <p:sp useBgFill="1">
        <p:nvSpPr>
          <p:cNvPr id="74" name="Rectangle 7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0599" y="1071435"/>
            <a:ext cx="5777024" cy="4719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3427" y="1358580"/>
            <a:ext cx="5437732" cy="3094948"/>
          </a:xfrm>
        </p:spPr>
        <p:txBody>
          <a:bodyPr vert="horz" lIns="91440" tIns="45720" rIns="91440" bIns="45720" rtlCol="0" anchor="t">
            <a:normAutofit fontScale="90000"/>
          </a:bodyPr>
          <a:lstStyle/>
          <a:p>
            <a:pPr algn="ctr">
              <a:lnSpc>
                <a:spcPct val="90000"/>
              </a:lnSpc>
            </a:pPr>
            <a:r>
              <a:rPr lang="en-US" sz="2400" b="1" kern="1200" dirty="0">
                <a:latin typeface="+mj-lt"/>
                <a:ea typeface="+mj-ea"/>
                <a:cs typeface="+mj-cs"/>
              </a:rPr>
              <a:t>MINOR PROJECT- </a:t>
            </a:r>
            <a:r>
              <a:rPr lang="en-US" sz="2400" b="1" dirty="0"/>
              <a:t>THIRD </a:t>
            </a:r>
            <a:r>
              <a:rPr lang="en-US" sz="2400" b="1" kern="1200" dirty="0">
                <a:latin typeface="+mj-lt"/>
                <a:ea typeface="+mj-ea"/>
                <a:cs typeface="+mj-cs"/>
              </a:rPr>
              <a:t>REVIEW</a:t>
            </a:r>
            <a:br>
              <a:rPr lang="en-US" sz="2400" b="1" kern="1200" dirty="0"/>
            </a:br>
            <a:br>
              <a:rPr lang="en-US" sz="1600" b="1" kern="1200" dirty="0"/>
            </a:br>
            <a:br>
              <a:rPr lang="en-US" sz="1600" b="1" dirty="0"/>
            </a:br>
            <a:r>
              <a:rPr lang="en-US" sz="3600" b="1" kern="1200" dirty="0">
                <a:solidFill>
                  <a:schemeClr val="accent1">
                    <a:lumMod val="75000"/>
                  </a:schemeClr>
                </a:solidFill>
                <a:latin typeface="+mj-lt"/>
                <a:ea typeface="+mj-ea"/>
                <a:cs typeface="+mj-cs"/>
              </a:rPr>
              <a:t>ANALYSIS OF MARINE PLASTIC LITTER CONTRIBUTION BY VARIOUS COUNTRIES AND WASTE CLASSIFICATION</a:t>
            </a:r>
            <a:endParaRPr lang="en-US" sz="3600" kern="1200" dirty="0">
              <a:solidFill>
                <a:schemeClr val="accent1">
                  <a:lumMod val="75000"/>
                </a:schemeClr>
              </a:solidFill>
              <a:latin typeface="+mj-lt"/>
            </a:endParaRPr>
          </a:p>
        </p:txBody>
      </p:sp>
      <p:cxnSp>
        <p:nvCxnSpPr>
          <p:cNvPr id="76" name="Straight Connector 7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21378" y="1071435"/>
            <a:ext cx="0" cy="471976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963053" y="4560004"/>
            <a:ext cx="4029310" cy="1126421"/>
          </a:xfrm>
        </p:spPr>
        <p:txBody>
          <a:bodyPr vert="horz" lIns="91440" tIns="45720" rIns="91440" bIns="45720" rtlCol="0">
            <a:normAutofit/>
          </a:bodyPr>
          <a:lstStyle/>
          <a:p>
            <a:pPr algn="ctr">
              <a:lnSpc>
                <a:spcPct val="110000"/>
              </a:lnSpc>
            </a:pPr>
            <a:r>
              <a:rPr lang="en-US" sz="900" dirty="0"/>
              <a:t>PROJECT GUIDE-DR.A.SHIRLY EDWARD</a:t>
            </a:r>
          </a:p>
          <a:p>
            <a:pPr algn="ctr">
              <a:lnSpc>
                <a:spcPct val="110000"/>
              </a:lnSpc>
            </a:pPr>
            <a:r>
              <a:rPr lang="en-US" sz="900" dirty="0"/>
              <a:t>S SEETHALAKSHMI [RA1811004040001]</a:t>
            </a:r>
          </a:p>
          <a:p>
            <a:pPr algn="ctr">
              <a:lnSpc>
                <a:spcPct val="110000"/>
              </a:lnSpc>
            </a:pPr>
            <a:r>
              <a:rPr lang="en-US" sz="900" dirty="0"/>
              <a:t>M RADHIKA [RA1811004040019]</a:t>
            </a:r>
          </a:p>
          <a:p>
            <a:pPr algn="ctr">
              <a:lnSpc>
                <a:spcPct val="110000"/>
              </a:lnSpc>
            </a:pPr>
            <a:r>
              <a:rPr lang="en-US" sz="900" dirty="0"/>
              <a:t>ECE-A, IV YEAR</a:t>
            </a:r>
            <a:endParaRPr lang="en-US" sz="900" b="0" dirty="0"/>
          </a:p>
        </p:txBody>
      </p:sp>
      <p:sp>
        <p:nvSpPr>
          <p:cNvPr id="4" name="Slide Number Placeholder 3">
            <a:extLst>
              <a:ext uri="{FF2B5EF4-FFF2-40B4-BE49-F238E27FC236}">
                <a16:creationId xmlns:a16="http://schemas.microsoft.com/office/drawing/2014/main" id="{4DFB9F03-3C2C-4D58-9530-F6309693057D}"/>
              </a:ext>
            </a:extLst>
          </p:cNvPr>
          <p:cNvSpPr>
            <a:spLocks noGrp="1"/>
          </p:cNvSpPr>
          <p:nvPr>
            <p:ph type="sldNum" sz="quarter" idx="12"/>
          </p:nvPr>
        </p:nvSpPr>
        <p:spPr/>
        <p:txBody>
          <a:bodyPr/>
          <a:lstStyle/>
          <a:p>
            <a:fld id="{70C38C08-47C7-4847-B0BE-B9D8DEEB3D1B}" type="slidenum">
              <a:rPr lang="en-US" smtClean="0"/>
              <a:t>1</a:t>
            </a:fld>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catter chart&#10;&#10;Description automatically generated">
            <a:extLst>
              <a:ext uri="{FF2B5EF4-FFF2-40B4-BE49-F238E27FC236}">
                <a16:creationId xmlns:a16="http://schemas.microsoft.com/office/drawing/2014/main" id="{3A184C3A-A50F-4FB3-91EB-D5BD680400D7}"/>
              </a:ext>
            </a:extLst>
          </p:cNvPr>
          <p:cNvPicPr>
            <a:picLocks noChangeAspect="1"/>
          </p:cNvPicPr>
          <p:nvPr/>
        </p:nvPicPr>
        <p:blipFill>
          <a:blip r:embed="rId2"/>
          <a:stretch>
            <a:fillRect/>
          </a:stretch>
        </p:blipFill>
        <p:spPr>
          <a:xfrm>
            <a:off x="1016000" y="1198220"/>
            <a:ext cx="10147300" cy="5299761"/>
          </a:xfrm>
          <a:prstGeom prst="rect">
            <a:avLst/>
          </a:prstGeom>
        </p:spPr>
      </p:pic>
      <p:sp>
        <p:nvSpPr>
          <p:cNvPr id="2" name="TextBox 1">
            <a:extLst>
              <a:ext uri="{FF2B5EF4-FFF2-40B4-BE49-F238E27FC236}">
                <a16:creationId xmlns:a16="http://schemas.microsoft.com/office/drawing/2014/main" id="{52480BA4-1E9E-4849-96FE-1245C60DEDD2}"/>
              </a:ext>
            </a:extLst>
          </p:cNvPr>
          <p:cNvSpPr txBox="1"/>
          <p:nvPr/>
        </p:nvSpPr>
        <p:spPr>
          <a:xfrm>
            <a:off x="773657" y="360137"/>
            <a:ext cx="66687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rPr>
              <a:t>ENTITY VS SHARE PLASTICS- SCATTER PLOT</a:t>
            </a:r>
          </a:p>
        </p:txBody>
      </p:sp>
      <p:sp>
        <p:nvSpPr>
          <p:cNvPr id="3" name="Slide Number Placeholder 2">
            <a:extLst>
              <a:ext uri="{FF2B5EF4-FFF2-40B4-BE49-F238E27FC236}">
                <a16:creationId xmlns:a16="http://schemas.microsoft.com/office/drawing/2014/main" id="{84DB5873-DCA4-4DB4-8341-ADF62E309484}"/>
              </a:ext>
            </a:extLst>
          </p:cNvPr>
          <p:cNvSpPr>
            <a:spLocks noGrp="1"/>
          </p:cNvSpPr>
          <p:nvPr>
            <p:ph type="sldNum" sz="quarter" idx="12"/>
          </p:nvPr>
        </p:nvSpPr>
        <p:spPr/>
        <p:txBody>
          <a:bodyPr/>
          <a:lstStyle/>
          <a:p>
            <a:fld id="{70C38C08-47C7-4847-B0BE-B9D8DEEB3D1B}" type="slidenum">
              <a:rPr lang="en-US" smtClean="0"/>
              <a:t>10</a:t>
            </a:fld>
            <a:endParaRPr lang="en-GB"/>
          </a:p>
        </p:txBody>
      </p:sp>
    </p:spTree>
    <p:extLst>
      <p:ext uri="{BB962C8B-B14F-4D97-AF65-F5344CB8AC3E}">
        <p14:creationId xmlns:p14="http://schemas.microsoft.com/office/powerpoint/2010/main" val="38530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759D7B76-852B-40AA-9214-B7AFCC502171}"/>
              </a:ext>
            </a:extLst>
          </p:cNvPr>
          <p:cNvPicPr>
            <a:picLocks noChangeAspect="1"/>
          </p:cNvPicPr>
          <p:nvPr/>
        </p:nvPicPr>
        <p:blipFill>
          <a:blip r:embed="rId2"/>
          <a:stretch>
            <a:fillRect/>
          </a:stretch>
        </p:blipFill>
        <p:spPr>
          <a:xfrm>
            <a:off x="6491144" y="1219032"/>
            <a:ext cx="4618168" cy="4273326"/>
          </a:xfrm>
          <a:prstGeom prst="rect">
            <a:avLst/>
          </a:prstGeom>
        </p:spPr>
      </p:pic>
      <p:sp>
        <p:nvSpPr>
          <p:cNvPr id="3" name="TextBox 2">
            <a:extLst>
              <a:ext uri="{FF2B5EF4-FFF2-40B4-BE49-F238E27FC236}">
                <a16:creationId xmlns:a16="http://schemas.microsoft.com/office/drawing/2014/main" id="{028363EC-58FF-4270-A219-E50A9A9E4615}"/>
              </a:ext>
            </a:extLst>
          </p:cNvPr>
          <p:cNvSpPr txBox="1"/>
          <p:nvPr/>
        </p:nvSpPr>
        <p:spPr>
          <a:xfrm>
            <a:off x="1792619" y="5869710"/>
            <a:ext cx="88985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ea typeface="+mn-lt"/>
                <a:cs typeface="+mn-lt"/>
              </a:rPr>
              <a:t>Philippines is high in plastic deposit, with a world share of 56.84%. </a:t>
            </a:r>
            <a:endParaRPr lang="en-US" sz="2000" b="1">
              <a:ea typeface="+mn-lt"/>
              <a:cs typeface="+mn-lt"/>
            </a:endParaRPr>
          </a:p>
          <a:p>
            <a:r>
              <a:rPr lang="en-GB" sz="2000" b="1" dirty="0">
                <a:ea typeface="+mn-lt"/>
                <a:cs typeface="+mn-lt"/>
              </a:rPr>
              <a:t>Its PASIG river contributes the most to this.</a:t>
            </a:r>
            <a:endParaRPr lang="en-US" sz="2000" b="1" dirty="0"/>
          </a:p>
        </p:txBody>
      </p:sp>
      <p:pic>
        <p:nvPicPr>
          <p:cNvPr id="4" name="Picture 4" descr="Table&#10;&#10;Description automatically generated">
            <a:extLst>
              <a:ext uri="{FF2B5EF4-FFF2-40B4-BE49-F238E27FC236}">
                <a16:creationId xmlns:a16="http://schemas.microsoft.com/office/drawing/2014/main" id="{9223E30A-6ED3-4C8B-A93E-6C74456AED55}"/>
              </a:ext>
            </a:extLst>
          </p:cNvPr>
          <p:cNvPicPr>
            <a:picLocks noChangeAspect="1"/>
          </p:cNvPicPr>
          <p:nvPr/>
        </p:nvPicPr>
        <p:blipFill>
          <a:blip r:embed="rId3"/>
          <a:stretch>
            <a:fillRect/>
          </a:stretch>
        </p:blipFill>
        <p:spPr>
          <a:xfrm>
            <a:off x="1664493" y="1223466"/>
            <a:ext cx="3826666" cy="4125318"/>
          </a:xfrm>
          <a:prstGeom prst="rect">
            <a:avLst/>
          </a:prstGeom>
        </p:spPr>
      </p:pic>
      <p:sp>
        <p:nvSpPr>
          <p:cNvPr id="5" name="Slide Number Placeholder 4">
            <a:extLst>
              <a:ext uri="{FF2B5EF4-FFF2-40B4-BE49-F238E27FC236}">
                <a16:creationId xmlns:a16="http://schemas.microsoft.com/office/drawing/2014/main" id="{B8728F7F-3E56-4095-ACE9-8F6FED0250A9}"/>
              </a:ext>
            </a:extLst>
          </p:cNvPr>
          <p:cNvSpPr>
            <a:spLocks noGrp="1"/>
          </p:cNvSpPr>
          <p:nvPr>
            <p:ph type="sldNum" sz="quarter" idx="12"/>
          </p:nvPr>
        </p:nvSpPr>
        <p:spPr/>
        <p:txBody>
          <a:bodyPr/>
          <a:lstStyle/>
          <a:p>
            <a:fld id="{70C38C08-47C7-4847-B0BE-B9D8DEEB3D1B}" type="slidenum">
              <a:rPr lang="en-US" smtClean="0"/>
              <a:t>11</a:t>
            </a:fld>
            <a:endParaRPr lang="en-GB"/>
          </a:p>
        </p:txBody>
      </p:sp>
      <p:sp>
        <p:nvSpPr>
          <p:cNvPr id="6" name="TextBox 5">
            <a:extLst>
              <a:ext uri="{FF2B5EF4-FFF2-40B4-BE49-F238E27FC236}">
                <a16:creationId xmlns:a16="http://schemas.microsoft.com/office/drawing/2014/main" id="{1883A383-6932-43CB-ABA0-8E07D21B3A58}"/>
              </a:ext>
            </a:extLst>
          </p:cNvPr>
          <p:cNvSpPr txBox="1"/>
          <p:nvPr/>
        </p:nvSpPr>
        <p:spPr>
          <a:xfrm>
            <a:off x="755176" y="436728"/>
            <a:ext cx="57798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rPr>
              <a:t>WORLD SHARE OF PLASTICS-PIE CHART</a:t>
            </a:r>
          </a:p>
        </p:txBody>
      </p:sp>
    </p:spTree>
    <p:extLst>
      <p:ext uri="{BB962C8B-B14F-4D97-AF65-F5344CB8AC3E}">
        <p14:creationId xmlns:p14="http://schemas.microsoft.com/office/powerpoint/2010/main" val="104246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41C4-9DD5-472B-B173-0D8EEAAD3433}"/>
              </a:ext>
            </a:extLst>
          </p:cNvPr>
          <p:cNvSpPr>
            <a:spLocks noGrp="1"/>
          </p:cNvSpPr>
          <p:nvPr>
            <p:ph type="title"/>
          </p:nvPr>
        </p:nvSpPr>
        <p:spPr>
          <a:xfrm>
            <a:off x="1936566" y="2888457"/>
            <a:ext cx="8214760" cy="981130"/>
          </a:xfrm>
        </p:spPr>
        <p:txBody>
          <a:bodyPr vert="horz" lIns="91440" tIns="45720" rIns="91440" bIns="45720" rtlCol="0" anchor="b">
            <a:noAutofit/>
          </a:bodyPr>
          <a:lstStyle/>
          <a:p>
            <a:pPr algn="ctr"/>
            <a:r>
              <a:rPr lang="en-GB" sz="3200" b="1" dirty="0">
                <a:ea typeface="+mj-lt"/>
                <a:cs typeface="+mj-lt"/>
              </a:rPr>
              <a:t>B.  </a:t>
            </a:r>
            <a:r>
              <a:rPr lang="en-GB" sz="3200" b="1" u="sng" dirty="0">
                <a:ea typeface="+mj-lt"/>
                <a:cs typeface="+mj-lt"/>
              </a:rPr>
              <a:t>A POTENTIAL SOLUTION THROUGH WASTE CLASSIFICATION</a:t>
            </a:r>
            <a:endParaRPr lang="en-US" sz="3200" dirty="0">
              <a:ea typeface="+mj-lt"/>
              <a:cs typeface="+mj-lt"/>
            </a:endParaRPr>
          </a:p>
        </p:txBody>
      </p:sp>
      <p:sp>
        <p:nvSpPr>
          <p:cNvPr id="3" name="Slide Number Placeholder 2">
            <a:extLst>
              <a:ext uri="{FF2B5EF4-FFF2-40B4-BE49-F238E27FC236}">
                <a16:creationId xmlns:a16="http://schemas.microsoft.com/office/drawing/2014/main" id="{DDF8808C-2931-4202-9BA2-E81F209C10C9}"/>
              </a:ext>
            </a:extLst>
          </p:cNvPr>
          <p:cNvSpPr>
            <a:spLocks noGrp="1"/>
          </p:cNvSpPr>
          <p:nvPr>
            <p:ph type="sldNum" sz="quarter" idx="12"/>
          </p:nvPr>
        </p:nvSpPr>
        <p:spPr/>
        <p:txBody>
          <a:bodyPr/>
          <a:lstStyle/>
          <a:p>
            <a:fld id="{70C38C08-47C7-4847-B0BE-B9D8DEEB3D1B}" type="slidenum">
              <a:rPr lang="en-US" smtClean="0"/>
              <a:t>12</a:t>
            </a:fld>
            <a:endParaRPr lang="en-GB"/>
          </a:p>
        </p:txBody>
      </p:sp>
    </p:spTree>
    <p:extLst>
      <p:ext uri="{BB962C8B-B14F-4D97-AF65-F5344CB8AC3E}">
        <p14:creationId xmlns:p14="http://schemas.microsoft.com/office/powerpoint/2010/main" val="384012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B9BC20-0873-4728-8122-9B585197261B}"/>
              </a:ext>
            </a:extLst>
          </p:cNvPr>
          <p:cNvSpPr>
            <a:spLocks noGrp="1"/>
          </p:cNvSpPr>
          <p:nvPr>
            <p:ph idx="1"/>
          </p:nvPr>
        </p:nvSpPr>
        <p:spPr>
          <a:xfrm>
            <a:off x="967322" y="1585552"/>
            <a:ext cx="10242639" cy="4604064"/>
          </a:xfrm>
        </p:spPr>
        <p:txBody>
          <a:bodyPr vert="horz" lIns="91440" tIns="45720" rIns="91440" bIns="45720" rtlCol="0" anchor="b">
            <a:normAutofit/>
          </a:bodyPr>
          <a:lstStyle/>
          <a:p>
            <a:pPr marL="457200" indent="-457200">
              <a:lnSpc>
                <a:spcPct val="110000"/>
              </a:lnSpc>
              <a:buAutoNum type="arabicPeriod"/>
            </a:pPr>
            <a:r>
              <a:rPr lang="en-GB" dirty="0">
                <a:ea typeface="+mn-lt"/>
                <a:cs typeface="+mn-lt"/>
              </a:rPr>
              <a:t>Apart from just understanding the presence of plastic litter, it is necessary to classify the different categories of waste disposed along the shorelines.</a:t>
            </a:r>
            <a:endParaRPr lang="en-GB">
              <a:ea typeface="+mn-lt"/>
              <a:cs typeface="+mn-lt"/>
            </a:endParaRPr>
          </a:p>
          <a:p>
            <a:pPr marL="457200" indent="-457200">
              <a:lnSpc>
                <a:spcPct val="110000"/>
              </a:lnSpc>
              <a:buAutoNum type="arabicPeriod"/>
            </a:pPr>
            <a:r>
              <a:rPr lang="en-GB" dirty="0"/>
              <a:t>We downloaded an image dataset consisting of approximately 8000 images.</a:t>
            </a:r>
          </a:p>
          <a:p>
            <a:pPr marL="457200" indent="-457200">
              <a:lnSpc>
                <a:spcPct val="110000"/>
              </a:lnSpc>
              <a:buAutoNum type="arabicPeriod"/>
            </a:pPr>
            <a:r>
              <a:rPr lang="en-GB" dirty="0"/>
              <a:t>All the images belong to the following 9 categories: </a:t>
            </a:r>
            <a:r>
              <a:rPr lang="en-GB" b="1" dirty="0">
                <a:ea typeface="+mn-lt"/>
                <a:cs typeface="+mn-lt"/>
              </a:rPr>
              <a:t>light blubs, paper, plastic, organic, glass, batteries, clothes, metal and e-waste. </a:t>
            </a:r>
            <a:endParaRPr lang="en-GB" b="1">
              <a:ea typeface="+mn-lt"/>
              <a:cs typeface="+mn-lt"/>
            </a:endParaRPr>
          </a:p>
          <a:p>
            <a:pPr marL="457200" indent="-457200">
              <a:lnSpc>
                <a:spcPct val="110000"/>
              </a:lnSpc>
              <a:buAutoNum type="arabicPeriod"/>
            </a:pPr>
            <a:r>
              <a:rPr lang="en-GB" dirty="0">
                <a:ea typeface="+mn-lt"/>
                <a:cs typeface="+mn-lt"/>
              </a:rPr>
              <a:t>The dataset is trained using </a:t>
            </a:r>
            <a:r>
              <a:rPr lang="en-GB" b="1" dirty="0">
                <a:ea typeface="+mn-lt"/>
                <a:cs typeface="+mn-lt"/>
              </a:rPr>
              <a:t>VGG16</a:t>
            </a:r>
            <a:r>
              <a:rPr lang="en-GB" dirty="0">
                <a:ea typeface="+mn-lt"/>
                <a:cs typeface="+mn-lt"/>
              </a:rPr>
              <a:t> Transfer Learning technique of CNN for classification.</a:t>
            </a:r>
            <a:endParaRPr lang="en-GB">
              <a:ea typeface="+mn-lt"/>
              <a:cs typeface="+mn-lt"/>
            </a:endParaRPr>
          </a:p>
          <a:p>
            <a:pPr marL="457200" indent="-457200">
              <a:lnSpc>
                <a:spcPct val="110000"/>
              </a:lnSpc>
              <a:buAutoNum type="arabicPeriod"/>
            </a:pPr>
            <a:r>
              <a:rPr lang="en-GB" dirty="0"/>
              <a:t>We tried training the algorithm using different optimizers like </a:t>
            </a:r>
            <a:r>
              <a:rPr lang="en-GB" dirty="0">
                <a:ea typeface="+mn-lt"/>
                <a:cs typeface="+mn-lt"/>
              </a:rPr>
              <a:t>Adam, Adamax and Nadam to check which provides the better result.</a:t>
            </a:r>
            <a:endParaRPr lang="en-GB" dirty="0"/>
          </a:p>
          <a:p>
            <a:pPr marL="457200" indent="-457200">
              <a:lnSpc>
                <a:spcPct val="110000"/>
              </a:lnSpc>
              <a:buAutoNum type="arabicPeriod"/>
            </a:pPr>
            <a:r>
              <a:rPr lang="en-GB" dirty="0"/>
              <a:t>On feeding a test image, the algorithm correctly classifies the category of the waste</a:t>
            </a:r>
          </a:p>
          <a:p>
            <a:pPr marL="0" indent="0">
              <a:lnSpc>
                <a:spcPct val="110000"/>
              </a:lnSpc>
              <a:buNone/>
            </a:pPr>
            <a:endParaRPr lang="en-GB" dirty="0"/>
          </a:p>
        </p:txBody>
      </p:sp>
      <p:sp>
        <p:nvSpPr>
          <p:cNvPr id="2" name="Slide Number Placeholder 1">
            <a:extLst>
              <a:ext uri="{FF2B5EF4-FFF2-40B4-BE49-F238E27FC236}">
                <a16:creationId xmlns:a16="http://schemas.microsoft.com/office/drawing/2014/main" id="{D60A9AEC-0FE6-4E33-A984-9E2CCCA778FC}"/>
              </a:ext>
            </a:extLst>
          </p:cNvPr>
          <p:cNvSpPr>
            <a:spLocks noGrp="1"/>
          </p:cNvSpPr>
          <p:nvPr>
            <p:ph type="sldNum" sz="quarter" idx="12"/>
          </p:nvPr>
        </p:nvSpPr>
        <p:spPr/>
        <p:txBody>
          <a:bodyPr/>
          <a:lstStyle/>
          <a:p>
            <a:fld id="{70C38C08-47C7-4847-B0BE-B9D8DEEB3D1B}" type="slidenum">
              <a:rPr lang="en-US" smtClean="0"/>
              <a:t>13</a:t>
            </a:fld>
            <a:endParaRPr lang="en-GB"/>
          </a:p>
        </p:txBody>
      </p:sp>
    </p:spTree>
    <p:extLst>
      <p:ext uri="{BB962C8B-B14F-4D97-AF65-F5344CB8AC3E}">
        <p14:creationId xmlns:p14="http://schemas.microsoft.com/office/powerpoint/2010/main" val="382385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751F8-B79C-4ABB-84A9-A10E41ADF129}"/>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ea typeface="+mj-lt"/>
                <a:cs typeface="+mj-lt"/>
              </a:rPr>
              <a:t>VGG-16</a:t>
            </a:r>
            <a:endParaRPr lang="en-US" dirty="0">
              <a:solidFill>
                <a:schemeClr val="accent1">
                  <a:lumMod val="75000"/>
                </a:schemeClr>
              </a:solidFill>
            </a:endParaRP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D5385E-AA63-49D0-864F-FB38FD47DBF5}"/>
              </a:ext>
            </a:extLst>
          </p:cNvPr>
          <p:cNvSpPr>
            <a:spLocks noGrp="1"/>
          </p:cNvSpPr>
          <p:nvPr>
            <p:ph idx="1"/>
          </p:nvPr>
        </p:nvSpPr>
        <p:spPr>
          <a:xfrm>
            <a:off x="700088" y="2613634"/>
            <a:ext cx="10873783" cy="3558565"/>
          </a:xfrm>
        </p:spPr>
        <p:txBody>
          <a:bodyPr vert="horz" lIns="91440" tIns="45720" rIns="91440" bIns="45720" rtlCol="0" anchor="t">
            <a:normAutofit fontScale="92500" lnSpcReduction="10000"/>
          </a:bodyPr>
          <a:lstStyle/>
          <a:p>
            <a:pPr algn="just"/>
            <a:r>
              <a:rPr lang="en-GB" dirty="0">
                <a:ea typeface="+mn-lt"/>
                <a:cs typeface="+mn-lt"/>
              </a:rPr>
              <a:t>Oxford Visual Geometry Group (or) VGG-16 is a convolution neural network (CNN) architecture which was used to win ILSVR (ImageNet) competition in 2014.</a:t>
            </a:r>
            <a:endParaRPr lang="en-GB" dirty="0"/>
          </a:p>
          <a:p>
            <a:pPr algn="just"/>
            <a:r>
              <a:rPr lang="en-GB" dirty="0">
                <a:ea typeface="+mn-lt"/>
                <a:cs typeface="+mn-lt"/>
              </a:rPr>
              <a:t>The ImageNet Large Scale Visual Recognition Challenge (ILSVRC) evaluates algorithms for object detection and image classification at large scale.</a:t>
            </a:r>
            <a:endParaRPr lang="en-GB" dirty="0"/>
          </a:p>
          <a:p>
            <a:pPr algn="just"/>
            <a:r>
              <a:rPr lang="en-GB" dirty="0">
                <a:ea typeface="+mn-lt"/>
                <a:cs typeface="+mn-lt"/>
              </a:rPr>
              <a:t>ImageNet is a large dataset of 14,197,122 annotated images belonging to 1000 classes intended for computer vision research.</a:t>
            </a:r>
            <a:endParaRPr lang="en-GB" dirty="0"/>
          </a:p>
          <a:p>
            <a:pPr algn="just"/>
            <a:r>
              <a:rPr lang="en-GB" dirty="0">
                <a:ea typeface="+mn-lt"/>
                <a:cs typeface="+mn-lt"/>
              </a:rPr>
              <a:t>VGG-16 being a pre-trained model can be loaded via the Applications interface provided by </a:t>
            </a:r>
            <a:r>
              <a:rPr lang="en-GB" dirty="0" err="1">
                <a:ea typeface="+mn-lt"/>
                <a:cs typeface="+mn-lt"/>
              </a:rPr>
              <a:t>Keras</a:t>
            </a:r>
            <a:r>
              <a:rPr lang="en-GB" dirty="0">
                <a:ea typeface="+mn-lt"/>
                <a:cs typeface="+mn-lt"/>
              </a:rPr>
              <a:t>. By the method of Transfer learning, this model developed for a task is reused as the starting point for a model in our project.</a:t>
            </a:r>
            <a:endParaRPr lang="en-GB" dirty="0"/>
          </a:p>
          <a:p>
            <a:endParaRPr lang="en-GB" dirty="0"/>
          </a:p>
        </p:txBody>
      </p:sp>
      <p:sp>
        <p:nvSpPr>
          <p:cNvPr id="4" name="Slide Number Placeholder 3">
            <a:extLst>
              <a:ext uri="{FF2B5EF4-FFF2-40B4-BE49-F238E27FC236}">
                <a16:creationId xmlns:a16="http://schemas.microsoft.com/office/drawing/2014/main" id="{39B27EA3-9C35-4DDC-98BC-13618CFE100C}"/>
              </a:ext>
            </a:extLst>
          </p:cNvPr>
          <p:cNvSpPr>
            <a:spLocks noGrp="1"/>
          </p:cNvSpPr>
          <p:nvPr>
            <p:ph type="sldNum" sz="quarter" idx="12"/>
          </p:nvPr>
        </p:nvSpPr>
        <p:spPr/>
        <p:txBody>
          <a:bodyPr/>
          <a:lstStyle/>
          <a:p>
            <a:fld id="{70C38C08-47C7-4847-B0BE-B9D8DEEB3D1B}" type="slidenum">
              <a:rPr lang="en-US" smtClean="0"/>
              <a:t>14</a:t>
            </a:fld>
            <a:endParaRPr lang="en-GB"/>
          </a:p>
        </p:txBody>
      </p:sp>
    </p:spTree>
    <p:extLst>
      <p:ext uri="{BB962C8B-B14F-4D97-AF65-F5344CB8AC3E}">
        <p14:creationId xmlns:p14="http://schemas.microsoft.com/office/powerpoint/2010/main" val="77473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E1102-36C3-4DC8-84DB-6FAF9E257759}"/>
              </a:ext>
            </a:extLst>
          </p:cNvPr>
          <p:cNvSpPr>
            <a:spLocks noGrp="1"/>
          </p:cNvSpPr>
          <p:nvPr>
            <p:ph type="title"/>
          </p:nvPr>
        </p:nvSpPr>
        <p:spPr>
          <a:xfrm>
            <a:off x="831057" y="1312068"/>
            <a:ext cx="3806143" cy="1314443"/>
          </a:xfrm>
        </p:spPr>
        <p:txBody>
          <a:bodyPr>
            <a:normAutofit/>
          </a:bodyPr>
          <a:lstStyle/>
          <a:p>
            <a:r>
              <a:rPr lang="en-GB" dirty="0">
                <a:solidFill>
                  <a:schemeClr val="accent1">
                    <a:lumMod val="75000"/>
                  </a:schemeClr>
                </a:solidFill>
                <a:ea typeface="+mj-lt"/>
                <a:cs typeface="+mj-lt"/>
              </a:rPr>
              <a:t>VGG-16 ARCHITECTURE</a:t>
            </a:r>
            <a:endParaRPr lang="en-US">
              <a:solidFill>
                <a:schemeClr val="accent1">
                  <a:lumMod val="75000"/>
                </a:schemeClr>
              </a:solidFill>
            </a:endParaRPr>
          </a:p>
        </p:txBody>
      </p:sp>
      <p:cxnSp>
        <p:nvCxnSpPr>
          <p:cNvPr id="17" name="Straight Connector 16">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753470-C8A8-4BB9-9355-E489B93795FD}"/>
              </a:ext>
            </a:extLst>
          </p:cNvPr>
          <p:cNvSpPr>
            <a:spLocks noGrp="1"/>
          </p:cNvSpPr>
          <p:nvPr>
            <p:ph idx="1"/>
          </p:nvPr>
        </p:nvSpPr>
        <p:spPr>
          <a:xfrm>
            <a:off x="485776" y="2853369"/>
            <a:ext cx="4508612" cy="3088460"/>
          </a:xfrm>
        </p:spPr>
        <p:txBody>
          <a:bodyPr vert="horz" lIns="91440" tIns="45720" rIns="91440" bIns="45720" rtlCol="0" anchor="t">
            <a:normAutofit/>
          </a:bodyPr>
          <a:lstStyle/>
          <a:p>
            <a:pPr algn="just">
              <a:lnSpc>
                <a:spcPct val="110000"/>
              </a:lnSpc>
            </a:pPr>
            <a:r>
              <a:rPr lang="en-GB" sz="1700" dirty="0">
                <a:ea typeface="+mn-lt"/>
                <a:cs typeface="+mn-lt"/>
              </a:rPr>
              <a:t>VGG-16 contains three different parts: convolution, pooling and fully connected layers — it starts with two convolution layers followed by pooling, then another two convolutions followed by pooling, after that repetition of three convolutions followed by pooling, and then finally three fully connected layers (Ref [8]).</a:t>
            </a:r>
            <a:endParaRPr lang="en-GB" sz="1700" dirty="0"/>
          </a:p>
          <a:p>
            <a:pPr>
              <a:lnSpc>
                <a:spcPct val="110000"/>
              </a:lnSpc>
            </a:pPr>
            <a:endParaRPr lang="en-GB" sz="1700"/>
          </a:p>
        </p:txBody>
      </p:sp>
      <p:pic>
        <p:nvPicPr>
          <p:cNvPr id="4" name="Picture 4" descr="Table&#10;&#10;Description automatically generated">
            <a:extLst>
              <a:ext uri="{FF2B5EF4-FFF2-40B4-BE49-F238E27FC236}">
                <a16:creationId xmlns:a16="http://schemas.microsoft.com/office/drawing/2014/main" id="{B24EE9BD-ABDA-4605-BD03-34336B9812E3}"/>
              </a:ext>
            </a:extLst>
          </p:cNvPr>
          <p:cNvPicPr>
            <a:picLocks noChangeAspect="1"/>
          </p:cNvPicPr>
          <p:nvPr/>
        </p:nvPicPr>
        <p:blipFill>
          <a:blip r:embed="rId2"/>
          <a:stretch>
            <a:fillRect/>
          </a:stretch>
        </p:blipFill>
        <p:spPr>
          <a:xfrm>
            <a:off x="5275559" y="714904"/>
            <a:ext cx="3757516" cy="5225785"/>
          </a:xfrm>
          <a:prstGeom prst="rect">
            <a:avLst/>
          </a:prstGeom>
        </p:spPr>
      </p:pic>
      <p:pic>
        <p:nvPicPr>
          <p:cNvPr id="5" name="Picture 5">
            <a:extLst>
              <a:ext uri="{FF2B5EF4-FFF2-40B4-BE49-F238E27FC236}">
                <a16:creationId xmlns:a16="http://schemas.microsoft.com/office/drawing/2014/main" id="{01B95B75-413F-4D6B-87EE-4161B975D6DF}"/>
              </a:ext>
            </a:extLst>
          </p:cNvPr>
          <p:cNvPicPr>
            <a:picLocks noChangeAspect="1"/>
          </p:cNvPicPr>
          <p:nvPr/>
        </p:nvPicPr>
        <p:blipFill>
          <a:blip r:embed="rId3"/>
          <a:stretch>
            <a:fillRect/>
          </a:stretch>
        </p:blipFill>
        <p:spPr>
          <a:xfrm>
            <a:off x="9225802" y="716757"/>
            <a:ext cx="2300987" cy="5222081"/>
          </a:xfrm>
          <a:prstGeom prst="rect">
            <a:avLst/>
          </a:prstGeom>
        </p:spPr>
      </p:pic>
      <p:sp>
        <p:nvSpPr>
          <p:cNvPr id="6" name="Slide Number Placeholder 5">
            <a:extLst>
              <a:ext uri="{FF2B5EF4-FFF2-40B4-BE49-F238E27FC236}">
                <a16:creationId xmlns:a16="http://schemas.microsoft.com/office/drawing/2014/main" id="{C452758A-CC26-42C1-9EAD-30E404CC3368}"/>
              </a:ext>
            </a:extLst>
          </p:cNvPr>
          <p:cNvSpPr>
            <a:spLocks noGrp="1"/>
          </p:cNvSpPr>
          <p:nvPr>
            <p:ph type="sldNum" sz="quarter" idx="12"/>
          </p:nvPr>
        </p:nvSpPr>
        <p:spPr/>
        <p:txBody>
          <a:bodyPr/>
          <a:lstStyle/>
          <a:p>
            <a:fld id="{70C38C08-47C7-4847-B0BE-B9D8DEEB3D1B}" type="slidenum">
              <a:rPr lang="en-US" smtClean="0"/>
              <a:t>15</a:t>
            </a:fld>
            <a:endParaRPr lang="en-GB"/>
          </a:p>
        </p:txBody>
      </p:sp>
    </p:spTree>
    <p:extLst>
      <p:ext uri="{BB962C8B-B14F-4D97-AF65-F5344CB8AC3E}">
        <p14:creationId xmlns:p14="http://schemas.microsoft.com/office/powerpoint/2010/main" val="46179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5" descr="Lightbulb and gear with solid fill">
            <a:extLst>
              <a:ext uri="{FF2B5EF4-FFF2-40B4-BE49-F238E27FC236}">
                <a16:creationId xmlns:a16="http://schemas.microsoft.com/office/drawing/2014/main" id="{67565FEC-5EB8-460E-B0BB-9092DB748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4580" y="282261"/>
            <a:ext cx="1545217" cy="1449966"/>
          </a:xfrm>
          <a:prstGeom prst="rect">
            <a:avLst/>
          </a:prstGeom>
        </p:spPr>
      </p:pic>
      <p:pic>
        <p:nvPicPr>
          <p:cNvPr id="6" name="Graphic 6" descr="Pie chart with solid fill">
            <a:extLst>
              <a:ext uri="{FF2B5EF4-FFF2-40B4-BE49-F238E27FC236}">
                <a16:creationId xmlns:a16="http://schemas.microsoft.com/office/drawing/2014/main" id="{E5675B90-AA65-4F39-9E88-DF7138998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0379" y="5020951"/>
            <a:ext cx="1414248" cy="1402341"/>
          </a:xfrm>
          <a:prstGeom prst="rect">
            <a:avLst/>
          </a:prstGeom>
        </p:spPr>
      </p:pic>
      <p:pic>
        <p:nvPicPr>
          <p:cNvPr id="4" name="Graphic 4" descr="Computer with solid fill">
            <a:extLst>
              <a:ext uri="{FF2B5EF4-FFF2-40B4-BE49-F238E27FC236}">
                <a16:creationId xmlns:a16="http://schemas.microsoft.com/office/drawing/2014/main" id="{442CC0BD-47D7-46F2-A61E-11F2C68172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1078" y="1553899"/>
            <a:ext cx="1473780" cy="1521405"/>
          </a:xfrm>
          <a:prstGeom prst="rect">
            <a:avLst/>
          </a:prstGeom>
        </p:spPr>
      </p:pic>
      <p:pic>
        <p:nvPicPr>
          <p:cNvPr id="3" name="Graphic 3" descr="Closed book with solid fill">
            <a:extLst>
              <a:ext uri="{FF2B5EF4-FFF2-40B4-BE49-F238E27FC236}">
                <a16:creationId xmlns:a16="http://schemas.microsoft.com/office/drawing/2014/main" id="{1DC2E4FC-50F9-4159-8152-44E65E9ACC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49825" y="3351742"/>
            <a:ext cx="1365458" cy="1151146"/>
          </a:xfrm>
          <a:prstGeom prst="rect">
            <a:avLst/>
          </a:prstGeom>
        </p:spPr>
      </p:pic>
      <p:sp>
        <p:nvSpPr>
          <p:cNvPr id="7" name="TextBox 6">
            <a:extLst>
              <a:ext uri="{FF2B5EF4-FFF2-40B4-BE49-F238E27FC236}">
                <a16:creationId xmlns:a16="http://schemas.microsoft.com/office/drawing/2014/main" id="{FB854030-672F-467D-AC86-6B5B1C1B63F0}"/>
              </a:ext>
            </a:extLst>
          </p:cNvPr>
          <p:cNvSpPr txBox="1"/>
          <p:nvPr/>
        </p:nvSpPr>
        <p:spPr>
          <a:xfrm>
            <a:off x="9344025" y="676274"/>
            <a:ext cx="2600323"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TECHNOLOGY USED:</a:t>
            </a:r>
            <a:r>
              <a:rPr lang="en-US" b="1" dirty="0"/>
              <a:t> </a:t>
            </a:r>
            <a:r>
              <a:rPr lang="en-GB" dirty="0"/>
              <a:t>Deep Learning</a:t>
            </a:r>
            <a:endParaRPr lang="en-US" dirty="0"/>
          </a:p>
        </p:txBody>
      </p:sp>
      <p:sp>
        <p:nvSpPr>
          <p:cNvPr id="9" name="TextBox 8">
            <a:extLst>
              <a:ext uri="{FF2B5EF4-FFF2-40B4-BE49-F238E27FC236}">
                <a16:creationId xmlns:a16="http://schemas.microsoft.com/office/drawing/2014/main" id="{0A0444F4-3D7E-4A77-A7C0-7F58CB32AA73}"/>
              </a:ext>
            </a:extLst>
          </p:cNvPr>
          <p:cNvSpPr txBox="1"/>
          <p:nvPr/>
        </p:nvSpPr>
        <p:spPr>
          <a:xfrm>
            <a:off x="7403306" y="2021680"/>
            <a:ext cx="2600325"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PLATFORM USED:</a:t>
            </a:r>
            <a:endParaRPr lang="en-US" dirty="0">
              <a:ea typeface="+mn-lt"/>
              <a:cs typeface="+mn-lt"/>
            </a:endParaRPr>
          </a:p>
          <a:p>
            <a:pPr lvl="1">
              <a:lnSpc>
                <a:spcPct val="90000"/>
              </a:lnSpc>
              <a:spcBef>
                <a:spcPct val="0"/>
              </a:spcBef>
            </a:pPr>
            <a:r>
              <a:rPr lang="en-GB" dirty="0" err="1">
                <a:ea typeface="+mn-lt"/>
                <a:cs typeface="+mn-lt"/>
              </a:rPr>
              <a:t>Jupyter</a:t>
            </a:r>
            <a:r>
              <a:rPr lang="en-GB" dirty="0">
                <a:ea typeface="+mn-lt"/>
                <a:cs typeface="+mn-lt"/>
              </a:rPr>
              <a:t> Notebook</a:t>
            </a:r>
          </a:p>
        </p:txBody>
      </p:sp>
      <p:sp>
        <p:nvSpPr>
          <p:cNvPr id="11" name="TextBox 10">
            <a:extLst>
              <a:ext uri="{FF2B5EF4-FFF2-40B4-BE49-F238E27FC236}">
                <a16:creationId xmlns:a16="http://schemas.microsoft.com/office/drawing/2014/main" id="{21381863-997C-462B-8795-5B05AC0B593F}"/>
              </a:ext>
            </a:extLst>
          </p:cNvPr>
          <p:cNvSpPr txBox="1"/>
          <p:nvPr/>
        </p:nvSpPr>
        <p:spPr>
          <a:xfrm>
            <a:off x="9605962" y="3509961"/>
            <a:ext cx="2350293" cy="8402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LIBRARIES:</a:t>
            </a:r>
            <a:endParaRPr lang="en-US" dirty="0"/>
          </a:p>
          <a:p>
            <a:pPr>
              <a:lnSpc>
                <a:spcPct val="90000"/>
              </a:lnSpc>
              <a:spcBef>
                <a:spcPct val="0"/>
              </a:spcBef>
            </a:pPr>
            <a:r>
              <a:rPr lang="en-US" dirty="0" err="1">
                <a:ea typeface="+mn-lt"/>
                <a:cs typeface="+mn-lt"/>
              </a:rPr>
              <a:t>Tensorflow</a:t>
            </a:r>
            <a:r>
              <a:rPr lang="en-US" dirty="0">
                <a:ea typeface="+mn-lt"/>
                <a:cs typeface="+mn-lt"/>
              </a:rPr>
              <a:t> -&gt; </a:t>
            </a:r>
            <a:r>
              <a:rPr lang="en-US" dirty="0" err="1">
                <a:ea typeface="+mn-lt"/>
                <a:cs typeface="+mn-lt"/>
              </a:rPr>
              <a:t>keras</a:t>
            </a:r>
            <a:r>
              <a:rPr lang="en-US" dirty="0"/>
              <a:t> </a:t>
            </a:r>
          </a:p>
          <a:p>
            <a:pPr lvl="1">
              <a:lnSpc>
                <a:spcPct val="90000"/>
              </a:lnSpc>
              <a:spcBef>
                <a:spcPct val="0"/>
              </a:spcBef>
            </a:pPr>
            <a:endParaRPr lang="en-US" dirty="0"/>
          </a:p>
        </p:txBody>
      </p:sp>
      <p:sp>
        <p:nvSpPr>
          <p:cNvPr id="13" name="TextBox 12">
            <a:extLst>
              <a:ext uri="{FF2B5EF4-FFF2-40B4-BE49-F238E27FC236}">
                <a16:creationId xmlns:a16="http://schemas.microsoft.com/office/drawing/2014/main" id="{E143A563-D57D-4301-ADEF-27E6875F4D16}"/>
              </a:ext>
            </a:extLst>
          </p:cNvPr>
          <p:cNvSpPr txBox="1"/>
          <p:nvPr/>
        </p:nvSpPr>
        <p:spPr>
          <a:xfrm>
            <a:off x="5153025" y="36290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14" name="TextBox 13">
            <a:extLst>
              <a:ext uri="{FF2B5EF4-FFF2-40B4-BE49-F238E27FC236}">
                <a16:creationId xmlns:a16="http://schemas.microsoft.com/office/drawing/2014/main" id="{D503D5F3-F2F1-49C0-B178-BCE482E16C41}"/>
              </a:ext>
            </a:extLst>
          </p:cNvPr>
          <p:cNvSpPr txBox="1"/>
          <p:nvPr/>
        </p:nvSpPr>
        <p:spPr>
          <a:xfrm>
            <a:off x="7439025" y="5295899"/>
            <a:ext cx="2636042" cy="8402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DATASET:</a:t>
            </a:r>
            <a:endParaRPr lang="en-US" dirty="0">
              <a:ea typeface="+mn-lt"/>
              <a:cs typeface="+mn-lt"/>
            </a:endParaRPr>
          </a:p>
          <a:p>
            <a:pPr lvl="1">
              <a:lnSpc>
                <a:spcPct val="90000"/>
              </a:lnSpc>
              <a:spcBef>
                <a:spcPct val="0"/>
              </a:spcBef>
            </a:pPr>
            <a:r>
              <a:rPr lang="en-US" dirty="0"/>
              <a:t>"recycling waste" image folder</a:t>
            </a:r>
          </a:p>
        </p:txBody>
      </p:sp>
      <p:pic>
        <p:nvPicPr>
          <p:cNvPr id="2" name="Picture 7" descr="Graphical user interface, website&#10;&#10;Description automatically generated">
            <a:extLst>
              <a:ext uri="{FF2B5EF4-FFF2-40B4-BE49-F238E27FC236}">
                <a16:creationId xmlns:a16="http://schemas.microsoft.com/office/drawing/2014/main" id="{5E08418C-FC0E-42A9-8AD4-DAB886166D2B}"/>
              </a:ext>
            </a:extLst>
          </p:cNvPr>
          <p:cNvPicPr>
            <a:picLocks noChangeAspect="1"/>
          </p:cNvPicPr>
          <p:nvPr/>
        </p:nvPicPr>
        <p:blipFill>
          <a:blip r:embed="rId10"/>
          <a:stretch>
            <a:fillRect/>
          </a:stretch>
        </p:blipFill>
        <p:spPr>
          <a:xfrm>
            <a:off x="771526" y="1582460"/>
            <a:ext cx="6088856" cy="4097893"/>
          </a:xfrm>
          <a:prstGeom prst="rect">
            <a:avLst/>
          </a:prstGeom>
        </p:spPr>
      </p:pic>
      <p:sp>
        <p:nvSpPr>
          <p:cNvPr id="8" name="TextBox 7">
            <a:extLst>
              <a:ext uri="{FF2B5EF4-FFF2-40B4-BE49-F238E27FC236}">
                <a16:creationId xmlns:a16="http://schemas.microsoft.com/office/drawing/2014/main" id="{D80EF06A-E39A-47F9-8019-88DE60E3065E}"/>
              </a:ext>
            </a:extLst>
          </p:cNvPr>
          <p:cNvSpPr txBox="1"/>
          <p:nvPr/>
        </p:nvSpPr>
        <p:spPr>
          <a:xfrm>
            <a:off x="771525" y="5819774"/>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i="1" dirty="0"/>
              <a:t>Source: GitHub </a:t>
            </a:r>
          </a:p>
        </p:txBody>
      </p:sp>
      <p:sp>
        <p:nvSpPr>
          <p:cNvPr id="10" name="Slide Number Placeholder 9">
            <a:extLst>
              <a:ext uri="{FF2B5EF4-FFF2-40B4-BE49-F238E27FC236}">
                <a16:creationId xmlns:a16="http://schemas.microsoft.com/office/drawing/2014/main" id="{745540CC-64B4-4981-9ECE-5E639B209FFB}"/>
              </a:ext>
            </a:extLst>
          </p:cNvPr>
          <p:cNvSpPr>
            <a:spLocks noGrp="1"/>
          </p:cNvSpPr>
          <p:nvPr>
            <p:ph type="sldNum" sz="quarter" idx="12"/>
          </p:nvPr>
        </p:nvSpPr>
        <p:spPr/>
        <p:txBody>
          <a:bodyPr/>
          <a:lstStyle/>
          <a:p>
            <a:fld id="{70C38C08-47C7-4847-B0BE-B9D8DEEB3D1B}" type="slidenum">
              <a:rPr lang="en-US" smtClean="0"/>
              <a:t>16</a:t>
            </a:fld>
            <a:endParaRPr lang="en-GB"/>
          </a:p>
        </p:txBody>
      </p:sp>
      <p:sp>
        <p:nvSpPr>
          <p:cNvPr id="12" name="TextBox 11">
            <a:extLst>
              <a:ext uri="{FF2B5EF4-FFF2-40B4-BE49-F238E27FC236}">
                <a16:creationId xmlns:a16="http://schemas.microsoft.com/office/drawing/2014/main" id="{C00483CE-EE80-4861-9189-06DA933779D5}"/>
              </a:ext>
            </a:extLst>
          </p:cNvPr>
          <p:cNvSpPr txBox="1"/>
          <p:nvPr/>
        </p:nvSpPr>
        <p:spPr>
          <a:xfrm>
            <a:off x="771525" y="473869"/>
            <a:ext cx="31718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chemeClr val="accent1">
                    <a:lumMod val="75000"/>
                  </a:schemeClr>
                </a:solidFill>
              </a:rPr>
              <a:t>IMAGE DATASET</a:t>
            </a:r>
          </a:p>
        </p:txBody>
      </p:sp>
    </p:spTree>
    <p:extLst>
      <p:ext uri="{BB962C8B-B14F-4D97-AF65-F5344CB8AC3E}">
        <p14:creationId xmlns:p14="http://schemas.microsoft.com/office/powerpoint/2010/main" val="135122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448C00-5D73-47E2-B13E-A5B0512B27A5}"/>
              </a:ext>
            </a:extLst>
          </p:cNvPr>
          <p:cNvSpPr>
            <a:spLocks noGrp="1"/>
          </p:cNvSpPr>
          <p:nvPr>
            <p:ph sz="half" idx="1"/>
          </p:nvPr>
        </p:nvSpPr>
        <p:spPr>
          <a:xfrm>
            <a:off x="424472" y="489129"/>
            <a:ext cx="4323906" cy="430637"/>
          </a:xfrm>
        </p:spPr>
        <p:txBody>
          <a:bodyPr vert="horz" lIns="91440" tIns="45720" rIns="91440" bIns="45720" rtlCol="0" anchor="b">
            <a:normAutofit/>
          </a:bodyPr>
          <a:lstStyle/>
          <a:p>
            <a:pPr marL="0" indent="0">
              <a:lnSpc>
                <a:spcPct val="130000"/>
              </a:lnSpc>
              <a:buNone/>
            </a:pPr>
            <a:r>
              <a:rPr lang="en-US" sz="1800" b="1" cap="all" spc="300"/>
              <a:t>A.  USING NADAM</a:t>
            </a:r>
          </a:p>
        </p:txBody>
      </p:sp>
      <p:cxnSp>
        <p:nvCxnSpPr>
          <p:cNvPr id="21" name="Straight Connector 20">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6" descr="Graphical user interface, text, application, email&#10;&#10;Description automatically generated">
            <a:extLst>
              <a:ext uri="{FF2B5EF4-FFF2-40B4-BE49-F238E27FC236}">
                <a16:creationId xmlns:a16="http://schemas.microsoft.com/office/drawing/2014/main" id="{CE1C7920-CE2D-4071-B3B2-96854AAF423A}"/>
              </a:ext>
            </a:extLst>
          </p:cNvPr>
          <p:cNvPicPr>
            <a:picLocks noChangeAspect="1"/>
          </p:cNvPicPr>
          <p:nvPr/>
        </p:nvPicPr>
        <p:blipFill>
          <a:blip r:embed="rId2"/>
          <a:stretch>
            <a:fillRect/>
          </a:stretch>
        </p:blipFill>
        <p:spPr>
          <a:xfrm>
            <a:off x="319088" y="1959293"/>
            <a:ext cx="5576885" cy="3439476"/>
          </a:xfrm>
          <a:prstGeom prst="rect">
            <a:avLst/>
          </a:prstGeom>
        </p:spPr>
      </p:pic>
      <p:pic>
        <p:nvPicPr>
          <p:cNvPr id="7" name="Picture 8" descr="Graphical user interface, text, application, email&#10;&#10;Description automatically generated">
            <a:extLst>
              <a:ext uri="{FF2B5EF4-FFF2-40B4-BE49-F238E27FC236}">
                <a16:creationId xmlns:a16="http://schemas.microsoft.com/office/drawing/2014/main" id="{DE7713E3-4013-4DBF-8365-54F1EBB8693A}"/>
              </a:ext>
            </a:extLst>
          </p:cNvPr>
          <p:cNvPicPr>
            <a:picLocks noChangeAspect="1"/>
          </p:cNvPicPr>
          <p:nvPr/>
        </p:nvPicPr>
        <p:blipFill>
          <a:blip r:embed="rId3"/>
          <a:stretch>
            <a:fillRect/>
          </a:stretch>
        </p:blipFill>
        <p:spPr>
          <a:xfrm>
            <a:off x="6093619" y="1964413"/>
            <a:ext cx="5648323" cy="3417330"/>
          </a:xfrm>
          <a:prstGeom prst="rect">
            <a:avLst/>
          </a:prstGeom>
        </p:spPr>
      </p:pic>
      <p:sp>
        <p:nvSpPr>
          <p:cNvPr id="2" name="Slide Number Placeholder 1">
            <a:extLst>
              <a:ext uri="{FF2B5EF4-FFF2-40B4-BE49-F238E27FC236}">
                <a16:creationId xmlns:a16="http://schemas.microsoft.com/office/drawing/2014/main" id="{6F8EBB5A-0C8E-4468-BEB9-C685243E2A1A}"/>
              </a:ext>
            </a:extLst>
          </p:cNvPr>
          <p:cNvSpPr>
            <a:spLocks noGrp="1"/>
          </p:cNvSpPr>
          <p:nvPr>
            <p:ph type="sldNum" sz="quarter" idx="12"/>
          </p:nvPr>
        </p:nvSpPr>
        <p:spPr/>
        <p:txBody>
          <a:bodyPr/>
          <a:lstStyle/>
          <a:p>
            <a:fld id="{70C38C08-47C7-4847-B0BE-B9D8DEEB3D1B}" type="slidenum">
              <a:rPr lang="en-US" smtClean="0"/>
              <a:t>17</a:t>
            </a:fld>
            <a:endParaRPr lang="en-GB"/>
          </a:p>
        </p:txBody>
      </p:sp>
    </p:spTree>
    <p:extLst>
      <p:ext uri="{BB962C8B-B14F-4D97-AF65-F5344CB8AC3E}">
        <p14:creationId xmlns:p14="http://schemas.microsoft.com/office/powerpoint/2010/main" val="384813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D0004-25CD-4555-BD2B-3A74E91179AB}"/>
              </a:ext>
            </a:extLst>
          </p:cNvPr>
          <p:cNvSpPr txBox="1"/>
          <p:nvPr/>
        </p:nvSpPr>
        <p:spPr>
          <a:xfrm>
            <a:off x="640556" y="533399"/>
            <a:ext cx="3898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B.  USING ADAMAX</a:t>
            </a:r>
            <a:endParaRPr lang="en-US" dirty="0"/>
          </a:p>
        </p:txBody>
      </p:sp>
      <p:pic>
        <p:nvPicPr>
          <p:cNvPr id="6" name="Picture 6" descr="Graphical user interface, text, application, email&#10;&#10;Description automatically generated">
            <a:extLst>
              <a:ext uri="{FF2B5EF4-FFF2-40B4-BE49-F238E27FC236}">
                <a16:creationId xmlns:a16="http://schemas.microsoft.com/office/drawing/2014/main" id="{BA9C5A34-93AA-4847-9C88-4EF504070EDB}"/>
              </a:ext>
            </a:extLst>
          </p:cNvPr>
          <p:cNvPicPr>
            <a:picLocks noChangeAspect="1"/>
          </p:cNvPicPr>
          <p:nvPr/>
        </p:nvPicPr>
        <p:blipFill>
          <a:blip r:embed="rId2"/>
          <a:stretch>
            <a:fillRect/>
          </a:stretch>
        </p:blipFill>
        <p:spPr>
          <a:xfrm>
            <a:off x="271462" y="1905953"/>
            <a:ext cx="5564980" cy="3510437"/>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C2B6C208-F69D-49A9-90EE-20A0D3F00231}"/>
              </a:ext>
            </a:extLst>
          </p:cNvPr>
          <p:cNvPicPr>
            <a:picLocks noChangeAspect="1"/>
          </p:cNvPicPr>
          <p:nvPr/>
        </p:nvPicPr>
        <p:blipFill>
          <a:blip r:embed="rId3"/>
          <a:stretch>
            <a:fillRect/>
          </a:stretch>
        </p:blipFill>
        <p:spPr>
          <a:xfrm>
            <a:off x="6093619" y="1908929"/>
            <a:ext cx="5684043" cy="3504484"/>
          </a:xfrm>
          <a:prstGeom prst="rect">
            <a:avLst/>
          </a:prstGeom>
        </p:spPr>
      </p:pic>
      <p:sp>
        <p:nvSpPr>
          <p:cNvPr id="2" name="Slide Number Placeholder 1">
            <a:extLst>
              <a:ext uri="{FF2B5EF4-FFF2-40B4-BE49-F238E27FC236}">
                <a16:creationId xmlns:a16="http://schemas.microsoft.com/office/drawing/2014/main" id="{70E769B7-CC68-472B-A825-CEE25BB9067A}"/>
              </a:ext>
            </a:extLst>
          </p:cNvPr>
          <p:cNvSpPr>
            <a:spLocks noGrp="1"/>
          </p:cNvSpPr>
          <p:nvPr>
            <p:ph type="sldNum" sz="quarter" idx="12"/>
          </p:nvPr>
        </p:nvSpPr>
        <p:spPr/>
        <p:txBody>
          <a:bodyPr/>
          <a:lstStyle/>
          <a:p>
            <a:fld id="{70C38C08-47C7-4847-B0BE-B9D8DEEB3D1B}" type="slidenum">
              <a:rPr lang="en-US" smtClean="0"/>
              <a:t>18</a:t>
            </a:fld>
            <a:endParaRPr lang="en-GB"/>
          </a:p>
        </p:txBody>
      </p:sp>
    </p:spTree>
    <p:extLst>
      <p:ext uri="{BB962C8B-B14F-4D97-AF65-F5344CB8AC3E}">
        <p14:creationId xmlns:p14="http://schemas.microsoft.com/office/powerpoint/2010/main" val="1297629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ECB29-0B55-4521-B6B1-5CF1149ED4FB}"/>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3" name="TextBox 2">
            <a:extLst>
              <a:ext uri="{FF2B5EF4-FFF2-40B4-BE49-F238E27FC236}">
                <a16:creationId xmlns:a16="http://schemas.microsoft.com/office/drawing/2014/main" id="{37DD0004-25CD-4555-BD2B-3A74E91179AB}"/>
              </a:ext>
            </a:extLst>
          </p:cNvPr>
          <p:cNvSpPr txBox="1"/>
          <p:nvPr/>
        </p:nvSpPr>
        <p:spPr>
          <a:xfrm>
            <a:off x="640556" y="533399"/>
            <a:ext cx="3898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  USING ADAM</a:t>
            </a:r>
            <a:endParaRPr lang="en-US" dirty="0"/>
          </a:p>
        </p:txBody>
      </p:sp>
      <p:pic>
        <p:nvPicPr>
          <p:cNvPr id="6" name="Picture 6" descr="Graphical user interface, text, application, email&#10;&#10;Description automatically generated">
            <a:extLst>
              <a:ext uri="{FF2B5EF4-FFF2-40B4-BE49-F238E27FC236}">
                <a16:creationId xmlns:a16="http://schemas.microsoft.com/office/drawing/2014/main" id="{994540B8-B86E-4456-B06D-D157DF533187}"/>
              </a:ext>
            </a:extLst>
          </p:cNvPr>
          <p:cNvPicPr>
            <a:picLocks noChangeAspect="1"/>
          </p:cNvPicPr>
          <p:nvPr/>
        </p:nvPicPr>
        <p:blipFill>
          <a:blip r:embed="rId2"/>
          <a:stretch>
            <a:fillRect/>
          </a:stretch>
        </p:blipFill>
        <p:spPr>
          <a:xfrm>
            <a:off x="640557" y="2005489"/>
            <a:ext cx="5553074" cy="350186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79B80824-4162-47F3-B6E0-05D653BFB178}"/>
              </a:ext>
            </a:extLst>
          </p:cNvPr>
          <p:cNvPicPr>
            <a:picLocks noChangeAspect="1"/>
          </p:cNvPicPr>
          <p:nvPr/>
        </p:nvPicPr>
        <p:blipFill>
          <a:blip r:embed="rId3"/>
          <a:stretch>
            <a:fillRect/>
          </a:stretch>
        </p:blipFill>
        <p:spPr>
          <a:xfrm>
            <a:off x="6319839" y="2001799"/>
            <a:ext cx="5564978" cy="3509247"/>
          </a:xfrm>
          <a:prstGeom prst="rect">
            <a:avLst/>
          </a:prstGeom>
        </p:spPr>
      </p:pic>
      <p:sp>
        <p:nvSpPr>
          <p:cNvPr id="4" name="Slide Number Placeholder 3">
            <a:extLst>
              <a:ext uri="{FF2B5EF4-FFF2-40B4-BE49-F238E27FC236}">
                <a16:creationId xmlns:a16="http://schemas.microsoft.com/office/drawing/2014/main" id="{D8234A30-2B75-46C4-9CC7-7AF85F2B9561}"/>
              </a:ext>
            </a:extLst>
          </p:cNvPr>
          <p:cNvSpPr>
            <a:spLocks noGrp="1"/>
          </p:cNvSpPr>
          <p:nvPr>
            <p:ph type="sldNum" sz="quarter" idx="12"/>
          </p:nvPr>
        </p:nvSpPr>
        <p:spPr/>
        <p:txBody>
          <a:bodyPr/>
          <a:lstStyle/>
          <a:p>
            <a:fld id="{70C38C08-47C7-4847-B0BE-B9D8DEEB3D1B}" type="slidenum">
              <a:rPr lang="en-US" smtClean="0"/>
              <a:t>19</a:t>
            </a:fld>
            <a:endParaRPr lang="en-GB"/>
          </a:p>
        </p:txBody>
      </p:sp>
    </p:spTree>
    <p:extLst>
      <p:ext uri="{BB962C8B-B14F-4D97-AF65-F5344CB8AC3E}">
        <p14:creationId xmlns:p14="http://schemas.microsoft.com/office/powerpoint/2010/main" val="303895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7"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D7B76-B113-473F-A524-72067A455419}"/>
              </a:ext>
            </a:extLst>
          </p:cNvPr>
          <p:cNvSpPr>
            <a:spLocks noGrp="1"/>
          </p:cNvSpPr>
          <p:nvPr>
            <p:ph type="title"/>
          </p:nvPr>
        </p:nvSpPr>
        <p:spPr>
          <a:xfrm>
            <a:off x="805472" y="1609725"/>
            <a:ext cx="2776095" cy="1506241"/>
          </a:xfrm>
        </p:spPr>
        <p:txBody>
          <a:bodyPr vert="horz" lIns="91440" tIns="45720" rIns="91440" bIns="45720" rtlCol="0" anchor="t">
            <a:normAutofit/>
          </a:bodyPr>
          <a:lstStyle/>
          <a:p>
            <a:r>
              <a:rPr lang="en-US" dirty="0">
                <a:solidFill>
                  <a:schemeClr val="accent1">
                    <a:lumMod val="75000"/>
                  </a:schemeClr>
                </a:solidFill>
              </a:rPr>
              <a:t>TABLE OF CONTENT</a:t>
            </a:r>
          </a:p>
        </p:txBody>
      </p:sp>
      <p:cxnSp>
        <p:nvCxnSpPr>
          <p:cNvPr id="8" name="Straight Connector 1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4A16DBE2-938E-4BA2-8B18-F2400D679EE7}"/>
              </a:ext>
            </a:extLst>
          </p:cNvPr>
          <p:cNvGraphicFramePr>
            <a:graphicFrameLocks noGrp="1"/>
          </p:cNvGraphicFramePr>
          <p:nvPr>
            <p:ph idx="1"/>
            <p:extLst>
              <p:ext uri="{D42A27DB-BD31-4B8C-83A1-F6EECF244321}">
                <p14:modId xmlns:p14="http://schemas.microsoft.com/office/powerpoint/2010/main" val="20347406"/>
              </p:ext>
            </p:extLst>
          </p:nvPr>
        </p:nvGraphicFramePr>
        <p:xfrm>
          <a:off x="4988719" y="309562"/>
          <a:ext cx="5917796" cy="6250551"/>
        </p:xfrm>
        <a:graphic>
          <a:graphicData uri="http://schemas.openxmlformats.org/drawingml/2006/table">
            <a:tbl>
              <a:tblPr firstRow="1" bandRow="1">
                <a:tableStyleId>{5C22544A-7EE6-4342-B048-85BDC9FD1C3A}</a:tableStyleId>
              </a:tblPr>
              <a:tblGrid>
                <a:gridCol w="2958898">
                  <a:extLst>
                    <a:ext uri="{9D8B030D-6E8A-4147-A177-3AD203B41FA5}">
                      <a16:colId xmlns:a16="http://schemas.microsoft.com/office/drawing/2014/main" val="1559521078"/>
                    </a:ext>
                  </a:extLst>
                </a:gridCol>
                <a:gridCol w="2958898">
                  <a:extLst>
                    <a:ext uri="{9D8B030D-6E8A-4147-A177-3AD203B41FA5}">
                      <a16:colId xmlns:a16="http://schemas.microsoft.com/office/drawing/2014/main" val="3083004697"/>
                    </a:ext>
                  </a:extLst>
                </a:gridCol>
              </a:tblGrid>
              <a:tr h="878725">
                <a:tc>
                  <a:txBody>
                    <a:bodyPr/>
                    <a:lstStyle/>
                    <a:p>
                      <a:r>
                        <a:rPr lang="en-GB" sz="3300" dirty="0"/>
                        <a:t>HEADING</a:t>
                      </a:r>
                    </a:p>
                  </a:txBody>
                  <a:tcPr marL="167640" marR="167640" marT="83820" marB="83820"/>
                </a:tc>
                <a:tc>
                  <a:txBody>
                    <a:bodyPr/>
                    <a:lstStyle/>
                    <a:p>
                      <a:r>
                        <a:rPr lang="en-GB" sz="3300" dirty="0"/>
                        <a:t>SLIDE NO.</a:t>
                      </a:r>
                    </a:p>
                  </a:txBody>
                  <a:tcPr marL="167640" marR="167640" marT="83820" marB="83820"/>
                </a:tc>
                <a:extLst>
                  <a:ext uri="{0D108BD9-81ED-4DB2-BD59-A6C34878D82A}">
                    <a16:rowId xmlns:a16="http://schemas.microsoft.com/office/drawing/2014/main" val="2118865681"/>
                  </a:ext>
                </a:extLst>
              </a:tr>
              <a:tr h="679768">
                <a:tc>
                  <a:txBody>
                    <a:bodyPr/>
                    <a:lstStyle/>
                    <a:p>
                      <a:r>
                        <a:rPr lang="en-GB" sz="2000" b="0" dirty="0"/>
                        <a:t>OBJECTIVE</a:t>
                      </a:r>
                    </a:p>
                  </a:txBody>
                  <a:tcPr marL="167640" marR="167640" marT="83820" marB="83820"/>
                </a:tc>
                <a:tc>
                  <a:txBody>
                    <a:bodyPr/>
                    <a:lstStyle/>
                    <a:p>
                      <a:r>
                        <a:rPr lang="en-GB" sz="2000" b="0" dirty="0"/>
                        <a:t>3</a:t>
                      </a:r>
                    </a:p>
                  </a:txBody>
                  <a:tcPr marL="167640" marR="167640" marT="83820" marB="83820"/>
                </a:tc>
                <a:extLst>
                  <a:ext uri="{0D108BD9-81ED-4DB2-BD59-A6C34878D82A}">
                    <a16:rowId xmlns:a16="http://schemas.microsoft.com/office/drawing/2014/main" val="3007403129"/>
                  </a:ext>
                </a:extLst>
              </a:tr>
              <a:tr h="646609">
                <a:tc>
                  <a:txBody>
                    <a:bodyPr/>
                    <a:lstStyle/>
                    <a:p>
                      <a:r>
                        <a:rPr lang="en-GB" sz="2000" b="0" dirty="0"/>
                        <a:t>ABSTRACT</a:t>
                      </a:r>
                    </a:p>
                  </a:txBody>
                  <a:tcPr marL="167640" marR="167640" marT="83820" marB="83820"/>
                </a:tc>
                <a:tc>
                  <a:txBody>
                    <a:bodyPr/>
                    <a:lstStyle/>
                    <a:p>
                      <a:r>
                        <a:rPr lang="en-GB" sz="2000" b="0" dirty="0"/>
                        <a:t>4</a:t>
                      </a:r>
                    </a:p>
                  </a:txBody>
                  <a:tcPr marL="167640" marR="167640" marT="83820" marB="83820"/>
                </a:tc>
                <a:extLst>
                  <a:ext uri="{0D108BD9-81ED-4DB2-BD59-A6C34878D82A}">
                    <a16:rowId xmlns:a16="http://schemas.microsoft.com/office/drawing/2014/main" val="243041802"/>
                  </a:ext>
                </a:extLst>
              </a:tr>
              <a:tr h="679768">
                <a:tc>
                  <a:txBody>
                    <a:bodyPr/>
                    <a:lstStyle/>
                    <a:p>
                      <a:r>
                        <a:rPr lang="en-GB" sz="2000" b="0" dirty="0"/>
                        <a:t>LITERATURE SURVEY</a:t>
                      </a:r>
                    </a:p>
                  </a:txBody>
                  <a:tcPr marL="167640" marR="167640" marT="83820" marB="83820"/>
                </a:tc>
                <a:tc>
                  <a:txBody>
                    <a:bodyPr/>
                    <a:lstStyle/>
                    <a:p>
                      <a:r>
                        <a:rPr lang="en-GB" sz="2000" b="0" dirty="0"/>
                        <a:t>5</a:t>
                      </a:r>
                    </a:p>
                  </a:txBody>
                  <a:tcPr marL="167640" marR="167640" marT="83820" marB="83820"/>
                </a:tc>
                <a:extLst>
                  <a:ext uri="{0D108BD9-81ED-4DB2-BD59-A6C34878D82A}">
                    <a16:rowId xmlns:a16="http://schemas.microsoft.com/office/drawing/2014/main" val="1918760031"/>
                  </a:ext>
                </a:extLst>
              </a:tr>
              <a:tr h="646609">
                <a:tc>
                  <a:txBody>
                    <a:bodyPr/>
                    <a:lstStyle/>
                    <a:p>
                      <a:r>
                        <a:rPr lang="en-GB" sz="2000" b="0" dirty="0"/>
                        <a:t>FLOWCHART</a:t>
                      </a:r>
                    </a:p>
                  </a:txBody>
                  <a:tcPr marL="167640" marR="167640" marT="83820" marB="83820"/>
                </a:tc>
                <a:tc>
                  <a:txBody>
                    <a:bodyPr/>
                    <a:lstStyle/>
                    <a:p>
                      <a:r>
                        <a:rPr lang="en-GB" sz="2000" b="0" dirty="0"/>
                        <a:t>6</a:t>
                      </a:r>
                    </a:p>
                  </a:txBody>
                  <a:tcPr marL="167640" marR="167640" marT="83820" marB="83820"/>
                </a:tc>
                <a:extLst>
                  <a:ext uri="{0D108BD9-81ED-4DB2-BD59-A6C34878D82A}">
                    <a16:rowId xmlns:a16="http://schemas.microsoft.com/office/drawing/2014/main" val="1204316445"/>
                  </a:ext>
                </a:extLst>
              </a:tr>
              <a:tr h="679768">
                <a:tc>
                  <a:txBody>
                    <a:bodyPr/>
                    <a:lstStyle/>
                    <a:p>
                      <a:pPr lvl="0">
                        <a:buNone/>
                      </a:pPr>
                      <a:r>
                        <a:rPr lang="en-GB" sz="2000" b="0" dirty="0"/>
                        <a:t>PROCESS</a:t>
                      </a:r>
                    </a:p>
                  </a:txBody>
                  <a:tcPr marL="167640" marR="167640" marT="83819" marB="83819"/>
                </a:tc>
                <a:tc>
                  <a:txBody>
                    <a:bodyPr/>
                    <a:lstStyle/>
                    <a:p>
                      <a:pPr lvl="0">
                        <a:buNone/>
                      </a:pPr>
                      <a:r>
                        <a:rPr lang="en-GB" sz="2000" b="0" dirty="0"/>
                        <a:t>7</a:t>
                      </a:r>
                    </a:p>
                  </a:txBody>
                  <a:tcPr marL="167640" marR="167640" marT="83819" marB="83819"/>
                </a:tc>
                <a:extLst>
                  <a:ext uri="{0D108BD9-81ED-4DB2-BD59-A6C34878D82A}">
                    <a16:rowId xmlns:a16="http://schemas.microsoft.com/office/drawing/2014/main" val="1849596857"/>
                  </a:ext>
                </a:extLst>
              </a:tr>
              <a:tr h="679768">
                <a:tc>
                  <a:txBody>
                    <a:bodyPr/>
                    <a:lstStyle/>
                    <a:p>
                      <a:pPr lvl="0">
                        <a:buNone/>
                      </a:pPr>
                      <a:r>
                        <a:rPr lang="en-GB" sz="2000" b="0" dirty="0"/>
                        <a:t>RESULT</a:t>
                      </a:r>
                    </a:p>
                  </a:txBody>
                  <a:tcPr marL="167640" marR="167640" marT="83819" marB="83819"/>
                </a:tc>
                <a:tc>
                  <a:txBody>
                    <a:bodyPr/>
                    <a:lstStyle/>
                    <a:p>
                      <a:pPr lvl="0">
                        <a:buNone/>
                      </a:pPr>
                      <a:r>
                        <a:rPr lang="en-GB" sz="2000" b="0" dirty="0"/>
                        <a:t>25</a:t>
                      </a:r>
                    </a:p>
                  </a:txBody>
                  <a:tcPr marL="167640" marR="167640" marT="83819" marB="83819"/>
                </a:tc>
                <a:extLst>
                  <a:ext uri="{0D108BD9-81ED-4DB2-BD59-A6C34878D82A}">
                    <a16:rowId xmlns:a16="http://schemas.microsoft.com/office/drawing/2014/main" val="862606109"/>
                  </a:ext>
                </a:extLst>
              </a:tr>
              <a:tr h="679768">
                <a:tc>
                  <a:txBody>
                    <a:bodyPr/>
                    <a:lstStyle/>
                    <a:p>
                      <a:pPr lvl="0">
                        <a:buNone/>
                      </a:pPr>
                      <a:r>
                        <a:rPr lang="en-GB" sz="2000" b="0" dirty="0"/>
                        <a:t>CONCLUSION</a:t>
                      </a:r>
                    </a:p>
                  </a:txBody>
                  <a:tcPr marL="167640" marR="167640" marT="83819" marB="83819"/>
                </a:tc>
                <a:tc>
                  <a:txBody>
                    <a:bodyPr/>
                    <a:lstStyle/>
                    <a:p>
                      <a:pPr lvl="0">
                        <a:buNone/>
                      </a:pPr>
                      <a:r>
                        <a:rPr lang="en-GB" sz="2000" b="0" dirty="0"/>
                        <a:t>26</a:t>
                      </a:r>
                    </a:p>
                  </a:txBody>
                  <a:tcPr marL="167640" marR="167640" marT="83819" marB="83819"/>
                </a:tc>
                <a:extLst>
                  <a:ext uri="{0D108BD9-81ED-4DB2-BD59-A6C34878D82A}">
                    <a16:rowId xmlns:a16="http://schemas.microsoft.com/office/drawing/2014/main" val="4130974046"/>
                  </a:ext>
                </a:extLst>
              </a:tr>
              <a:tr h="679768">
                <a:tc>
                  <a:txBody>
                    <a:bodyPr/>
                    <a:lstStyle/>
                    <a:p>
                      <a:pPr lvl="0">
                        <a:buNone/>
                      </a:pPr>
                      <a:r>
                        <a:rPr lang="en-GB" sz="2000" b="0" dirty="0"/>
                        <a:t>REFERENCES</a:t>
                      </a:r>
                    </a:p>
                  </a:txBody>
                  <a:tcPr marL="167640" marR="167640" marT="83819" marB="83819"/>
                </a:tc>
                <a:tc>
                  <a:txBody>
                    <a:bodyPr/>
                    <a:lstStyle/>
                    <a:p>
                      <a:pPr lvl="0">
                        <a:buNone/>
                      </a:pPr>
                      <a:r>
                        <a:rPr lang="en-GB" sz="2000" b="0" dirty="0"/>
                        <a:t>27</a:t>
                      </a:r>
                    </a:p>
                  </a:txBody>
                  <a:tcPr marL="167640" marR="167640" marT="83819" marB="83819"/>
                </a:tc>
                <a:extLst>
                  <a:ext uri="{0D108BD9-81ED-4DB2-BD59-A6C34878D82A}">
                    <a16:rowId xmlns:a16="http://schemas.microsoft.com/office/drawing/2014/main" val="3117244741"/>
                  </a:ext>
                </a:extLst>
              </a:tr>
            </a:tbl>
          </a:graphicData>
        </a:graphic>
      </p:graphicFrame>
      <p:sp>
        <p:nvSpPr>
          <p:cNvPr id="3" name="Slide Number Placeholder 2">
            <a:extLst>
              <a:ext uri="{FF2B5EF4-FFF2-40B4-BE49-F238E27FC236}">
                <a16:creationId xmlns:a16="http://schemas.microsoft.com/office/drawing/2014/main" id="{33FBBF57-79DE-4811-969F-1D61C7C39D10}"/>
              </a:ext>
            </a:extLst>
          </p:cNvPr>
          <p:cNvSpPr>
            <a:spLocks noGrp="1"/>
          </p:cNvSpPr>
          <p:nvPr>
            <p:ph type="sldNum" sz="quarter" idx="12"/>
          </p:nvPr>
        </p:nvSpPr>
        <p:spPr>
          <a:xfrm>
            <a:off x="10807995" y="6320632"/>
            <a:ext cx="830170" cy="400843"/>
          </a:xfrm>
        </p:spPr>
        <p:txBody>
          <a:bodyPr/>
          <a:lstStyle/>
          <a:p>
            <a:fld id="{70C38C08-47C7-4847-B0BE-B9D8DEEB3D1B}" type="slidenum">
              <a:rPr lang="en-US" smtClean="0"/>
              <a:t>2</a:t>
            </a:fld>
            <a:endParaRPr lang="en-GB"/>
          </a:p>
        </p:txBody>
      </p:sp>
    </p:spTree>
    <p:extLst>
      <p:ext uri="{BB962C8B-B14F-4D97-AF65-F5344CB8AC3E}">
        <p14:creationId xmlns:p14="http://schemas.microsoft.com/office/powerpoint/2010/main" val="270617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6E9B4639-5C6A-405C-BDD3-DDA45C2A8B7C}"/>
              </a:ext>
            </a:extLst>
          </p:cNvPr>
          <p:cNvPicPr>
            <a:picLocks noChangeAspect="1"/>
          </p:cNvPicPr>
          <p:nvPr/>
        </p:nvPicPr>
        <p:blipFill>
          <a:blip r:embed="rId2"/>
          <a:stretch>
            <a:fillRect/>
          </a:stretch>
        </p:blipFill>
        <p:spPr>
          <a:xfrm>
            <a:off x="390526" y="2014061"/>
            <a:ext cx="5624510" cy="3579969"/>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3AE9237B-500F-4F5C-BA79-DAAE9599C377}"/>
              </a:ext>
            </a:extLst>
          </p:cNvPr>
          <p:cNvPicPr>
            <a:picLocks noChangeAspect="1"/>
          </p:cNvPicPr>
          <p:nvPr/>
        </p:nvPicPr>
        <p:blipFill>
          <a:blip r:embed="rId3"/>
          <a:stretch>
            <a:fillRect/>
          </a:stretch>
        </p:blipFill>
        <p:spPr>
          <a:xfrm>
            <a:off x="6188869" y="2009300"/>
            <a:ext cx="5564979" cy="3589494"/>
          </a:xfrm>
          <a:prstGeom prst="rect">
            <a:avLst/>
          </a:prstGeom>
        </p:spPr>
      </p:pic>
      <p:sp>
        <p:nvSpPr>
          <p:cNvPr id="4" name="Slide Number Placeholder 3">
            <a:extLst>
              <a:ext uri="{FF2B5EF4-FFF2-40B4-BE49-F238E27FC236}">
                <a16:creationId xmlns:a16="http://schemas.microsoft.com/office/drawing/2014/main" id="{65001F26-6181-4BF1-8535-E27DFF22436F}"/>
              </a:ext>
            </a:extLst>
          </p:cNvPr>
          <p:cNvSpPr>
            <a:spLocks noGrp="1"/>
          </p:cNvSpPr>
          <p:nvPr>
            <p:ph type="sldNum" sz="quarter" idx="12"/>
          </p:nvPr>
        </p:nvSpPr>
        <p:spPr/>
        <p:txBody>
          <a:bodyPr/>
          <a:lstStyle/>
          <a:p>
            <a:fld id="{70C38C08-47C7-4847-B0BE-B9D8DEEB3D1B}" type="slidenum">
              <a:rPr lang="en-US" smtClean="0"/>
              <a:t>20</a:t>
            </a:fld>
            <a:endParaRPr lang="en-GB"/>
          </a:p>
        </p:txBody>
      </p:sp>
    </p:spTree>
    <p:extLst>
      <p:ext uri="{BB962C8B-B14F-4D97-AF65-F5344CB8AC3E}">
        <p14:creationId xmlns:p14="http://schemas.microsoft.com/office/powerpoint/2010/main" val="923581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FB8E-021E-47FD-9D63-D5C627F101E4}"/>
              </a:ext>
            </a:extLst>
          </p:cNvPr>
          <p:cNvSpPr>
            <a:spLocks noGrp="1"/>
          </p:cNvSpPr>
          <p:nvPr>
            <p:ph type="title"/>
          </p:nvPr>
        </p:nvSpPr>
        <p:spPr>
          <a:xfrm>
            <a:off x="4103503" y="3138487"/>
            <a:ext cx="3976135" cy="588225"/>
          </a:xfrm>
        </p:spPr>
        <p:txBody>
          <a:bodyPr/>
          <a:lstStyle/>
          <a:p>
            <a:r>
              <a:rPr lang="en-GB" sz="3200" b="1" dirty="0">
                <a:ea typeface="+mj-lt"/>
                <a:cs typeface="+mj-lt"/>
              </a:rPr>
              <a:t>C.  </a:t>
            </a:r>
            <a:r>
              <a:rPr lang="en-GB" sz="3200" b="1" u="sng" dirty="0">
                <a:ea typeface="+mj-lt"/>
                <a:cs typeface="+mj-lt"/>
              </a:rPr>
              <a:t>USER INTERFACE</a:t>
            </a:r>
            <a:endParaRPr lang="en-GB" sz="3200" b="1" u="sng" dirty="0"/>
          </a:p>
        </p:txBody>
      </p:sp>
      <p:sp>
        <p:nvSpPr>
          <p:cNvPr id="3" name="Slide Number Placeholder 2">
            <a:extLst>
              <a:ext uri="{FF2B5EF4-FFF2-40B4-BE49-F238E27FC236}">
                <a16:creationId xmlns:a16="http://schemas.microsoft.com/office/drawing/2014/main" id="{CBE2409B-CF5A-4BEF-AC43-9092A50B5B0B}"/>
              </a:ext>
            </a:extLst>
          </p:cNvPr>
          <p:cNvSpPr>
            <a:spLocks noGrp="1"/>
          </p:cNvSpPr>
          <p:nvPr>
            <p:ph type="sldNum" sz="quarter" idx="12"/>
          </p:nvPr>
        </p:nvSpPr>
        <p:spPr/>
        <p:txBody>
          <a:bodyPr/>
          <a:lstStyle/>
          <a:p>
            <a:fld id="{70C38C08-47C7-4847-B0BE-B9D8DEEB3D1B}" type="slidenum">
              <a:rPr lang="en-US" smtClean="0"/>
              <a:t>21</a:t>
            </a:fld>
            <a:endParaRPr lang="en-GB"/>
          </a:p>
        </p:txBody>
      </p:sp>
    </p:spTree>
    <p:extLst>
      <p:ext uri="{BB962C8B-B14F-4D97-AF65-F5344CB8AC3E}">
        <p14:creationId xmlns:p14="http://schemas.microsoft.com/office/powerpoint/2010/main" val="3363836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84163C-1FEE-4C8F-8A21-BD08460C13A3}"/>
              </a:ext>
            </a:extLst>
          </p:cNvPr>
          <p:cNvSpPr txBox="1"/>
          <p:nvPr/>
        </p:nvSpPr>
        <p:spPr>
          <a:xfrm>
            <a:off x="1259681" y="1390650"/>
            <a:ext cx="9672635" cy="7217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900" dirty="0">
                <a:ea typeface="+mn-lt"/>
                <a:cs typeface="+mn-lt"/>
              </a:rPr>
              <a:t>We extended our project by developing a web application that would help in waste classification. </a:t>
            </a:r>
            <a:r>
              <a:rPr lang="en-GB" sz="1900" dirty="0"/>
              <a:t>This web application can classify waste into 9 different waste classes. For frontend, technologies like HTML(Hypertext Markup Language) and CSS(Cascading Style Sheets) are used.</a:t>
            </a:r>
            <a:r>
              <a:rPr lang="en-GB" sz="1900" dirty="0">
                <a:ea typeface="+mn-lt"/>
                <a:cs typeface="+mn-lt"/>
              </a:rPr>
              <a:t> Flask, which is a web framework in python is used for backend.</a:t>
            </a:r>
          </a:p>
          <a:p>
            <a:endParaRPr lang="en-GB" dirty="0">
              <a:ea typeface="+mn-lt"/>
              <a:cs typeface="+mn-lt"/>
            </a:endParaRPr>
          </a:p>
          <a:p>
            <a:endParaRPr lang="en-GB" dirty="0"/>
          </a:p>
          <a:p>
            <a:pPr algn="just"/>
            <a:r>
              <a:rPr lang="en-GB" sz="1900" dirty="0"/>
              <a:t>The web application works as follows:</a:t>
            </a:r>
          </a:p>
          <a:p>
            <a:pPr marL="342900" indent="-342900" algn="just">
              <a:buFont typeface="Wingdings"/>
              <a:buChar char="Ø"/>
            </a:pPr>
            <a:r>
              <a:rPr lang="en-GB" sz="1900" dirty="0"/>
              <a:t>Click on the button "CLASSIFY IMAGE".</a:t>
            </a:r>
          </a:p>
          <a:p>
            <a:pPr marL="342900" indent="-342900" algn="just">
              <a:buFont typeface="Wingdings"/>
              <a:buChar char="Ø"/>
            </a:pPr>
            <a:r>
              <a:rPr lang="en-GB" sz="1900" dirty="0"/>
              <a:t>Upload an image of any waste.</a:t>
            </a:r>
          </a:p>
          <a:p>
            <a:pPr marL="342900" indent="-342900" algn="just">
              <a:buFont typeface="Wingdings"/>
              <a:buChar char="Ø"/>
            </a:pPr>
            <a:r>
              <a:rPr lang="en-GB" sz="1900" dirty="0"/>
              <a:t>The web application would</a:t>
            </a:r>
            <a:r>
              <a:rPr lang="en-GB" sz="1900" dirty="0">
                <a:ea typeface="+mn-lt"/>
                <a:cs typeface="+mn-lt"/>
              </a:rPr>
              <a:t> then classify the waste to its respective category and display the name of the category.</a:t>
            </a:r>
          </a:p>
          <a:p>
            <a:pPr marL="342900" indent="-342900" algn="just">
              <a:buFont typeface="Wingdings"/>
              <a:buChar char="Ø"/>
            </a:pPr>
            <a:r>
              <a:rPr lang="en-GB" sz="1900" dirty="0">
                <a:ea typeface="+mn-lt"/>
                <a:cs typeface="+mn-lt"/>
              </a:rPr>
              <a:t>It would also provide the users with an insight on the particular type of waste and its proper disposal/recycling method.</a:t>
            </a:r>
            <a:endParaRPr lang="en-GB" sz="1900" dirty="0"/>
          </a:p>
          <a:p>
            <a:endParaRPr lang="en-GB" dirty="0"/>
          </a:p>
          <a:p>
            <a:endParaRPr lang="en-GB" dirty="0"/>
          </a:p>
          <a:p>
            <a:endParaRPr lang="en-GB" dirty="0"/>
          </a:p>
          <a:p>
            <a:r>
              <a:rPr lang="en-GB" sz="1900" b="1" dirty="0">
                <a:ea typeface="+mn-lt"/>
                <a:cs typeface="+mn-lt"/>
              </a:rPr>
              <a:t>This web application would help in creating awareness.</a:t>
            </a:r>
            <a:endParaRPr lang="en-GB" sz="1900" b="1"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2" name="Slide Number Placeholder 1">
            <a:extLst>
              <a:ext uri="{FF2B5EF4-FFF2-40B4-BE49-F238E27FC236}">
                <a16:creationId xmlns:a16="http://schemas.microsoft.com/office/drawing/2014/main" id="{F1AAA43C-30D0-4D73-AE39-7B06E76F103C}"/>
              </a:ext>
            </a:extLst>
          </p:cNvPr>
          <p:cNvSpPr>
            <a:spLocks noGrp="1"/>
          </p:cNvSpPr>
          <p:nvPr>
            <p:ph type="sldNum" sz="quarter" idx="12"/>
          </p:nvPr>
        </p:nvSpPr>
        <p:spPr/>
        <p:txBody>
          <a:bodyPr/>
          <a:lstStyle/>
          <a:p>
            <a:fld id="{70C38C08-47C7-4847-B0BE-B9D8DEEB3D1B}" type="slidenum">
              <a:rPr lang="en-US" smtClean="0"/>
              <a:t>22</a:t>
            </a:fld>
            <a:endParaRPr lang="en-GB"/>
          </a:p>
        </p:txBody>
      </p:sp>
    </p:spTree>
    <p:extLst>
      <p:ext uri="{BB962C8B-B14F-4D97-AF65-F5344CB8AC3E}">
        <p14:creationId xmlns:p14="http://schemas.microsoft.com/office/powerpoint/2010/main" val="533419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FC07-3155-4A4C-B85E-1EEA76B89A40}"/>
              </a:ext>
            </a:extLst>
          </p:cNvPr>
          <p:cNvSpPr>
            <a:spLocks noGrp="1"/>
          </p:cNvSpPr>
          <p:nvPr>
            <p:ph type="title"/>
          </p:nvPr>
        </p:nvSpPr>
        <p:spPr>
          <a:xfrm>
            <a:off x="473869" y="371475"/>
            <a:ext cx="10363200" cy="588162"/>
          </a:xfrm>
        </p:spPr>
        <p:txBody>
          <a:bodyPr>
            <a:normAutofit/>
          </a:bodyPr>
          <a:lstStyle/>
          <a:p>
            <a:r>
              <a:rPr lang="en-GB" sz="3200" dirty="0">
                <a:solidFill>
                  <a:srgbClr val="0F55B3"/>
                </a:solidFill>
              </a:rPr>
              <a:t>THE INTERFACE</a:t>
            </a:r>
          </a:p>
        </p:txBody>
      </p:sp>
      <p:pic>
        <p:nvPicPr>
          <p:cNvPr id="3" name="Picture 3" descr="Graphical user interface, website&#10;&#10;Description automatically generated">
            <a:extLst>
              <a:ext uri="{FF2B5EF4-FFF2-40B4-BE49-F238E27FC236}">
                <a16:creationId xmlns:a16="http://schemas.microsoft.com/office/drawing/2014/main" id="{7602D227-D2A4-48B2-BA87-91A202B61851}"/>
              </a:ext>
            </a:extLst>
          </p:cNvPr>
          <p:cNvPicPr>
            <a:picLocks noChangeAspect="1"/>
          </p:cNvPicPr>
          <p:nvPr/>
        </p:nvPicPr>
        <p:blipFill>
          <a:blip r:embed="rId2"/>
          <a:stretch>
            <a:fillRect/>
          </a:stretch>
        </p:blipFill>
        <p:spPr>
          <a:xfrm>
            <a:off x="473869" y="1829039"/>
            <a:ext cx="5624512" cy="3580921"/>
          </a:xfrm>
          <a:prstGeom prst="rect">
            <a:avLst/>
          </a:prstGeom>
        </p:spPr>
      </p:pic>
      <p:pic>
        <p:nvPicPr>
          <p:cNvPr id="4" name="Picture 4" descr="Graphical user interface, text, application, email, website&#10;&#10;Description automatically generated">
            <a:extLst>
              <a:ext uri="{FF2B5EF4-FFF2-40B4-BE49-F238E27FC236}">
                <a16:creationId xmlns:a16="http://schemas.microsoft.com/office/drawing/2014/main" id="{3B089D45-6D18-4E82-9F4F-A29B66BB560E}"/>
              </a:ext>
            </a:extLst>
          </p:cNvPr>
          <p:cNvPicPr>
            <a:picLocks noChangeAspect="1"/>
          </p:cNvPicPr>
          <p:nvPr/>
        </p:nvPicPr>
        <p:blipFill>
          <a:blip r:embed="rId3"/>
          <a:stretch>
            <a:fillRect/>
          </a:stretch>
        </p:blipFill>
        <p:spPr>
          <a:xfrm>
            <a:off x="6236496" y="1826896"/>
            <a:ext cx="5303041" cy="3561395"/>
          </a:xfrm>
          <a:prstGeom prst="rect">
            <a:avLst/>
          </a:prstGeom>
        </p:spPr>
      </p:pic>
      <p:sp>
        <p:nvSpPr>
          <p:cNvPr id="5" name="Slide Number Placeholder 4">
            <a:extLst>
              <a:ext uri="{FF2B5EF4-FFF2-40B4-BE49-F238E27FC236}">
                <a16:creationId xmlns:a16="http://schemas.microsoft.com/office/drawing/2014/main" id="{9E6637A1-0915-499C-8FDC-02ABEE4197B1}"/>
              </a:ext>
            </a:extLst>
          </p:cNvPr>
          <p:cNvSpPr>
            <a:spLocks noGrp="1"/>
          </p:cNvSpPr>
          <p:nvPr>
            <p:ph type="sldNum" sz="quarter" idx="12"/>
          </p:nvPr>
        </p:nvSpPr>
        <p:spPr/>
        <p:txBody>
          <a:bodyPr/>
          <a:lstStyle/>
          <a:p>
            <a:fld id="{70C38C08-47C7-4847-B0BE-B9D8DEEB3D1B}" type="slidenum">
              <a:rPr lang="en-US" smtClean="0"/>
              <a:t>23</a:t>
            </a:fld>
            <a:endParaRPr lang="en-GB"/>
          </a:p>
        </p:txBody>
      </p:sp>
    </p:spTree>
    <p:extLst>
      <p:ext uri="{BB962C8B-B14F-4D97-AF65-F5344CB8AC3E}">
        <p14:creationId xmlns:p14="http://schemas.microsoft.com/office/powerpoint/2010/main" val="3087875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website&#10;&#10;Description automatically generated">
            <a:extLst>
              <a:ext uri="{FF2B5EF4-FFF2-40B4-BE49-F238E27FC236}">
                <a16:creationId xmlns:a16="http://schemas.microsoft.com/office/drawing/2014/main" id="{D96FA388-8F40-4272-AEDF-C708D36CEB75}"/>
              </a:ext>
            </a:extLst>
          </p:cNvPr>
          <p:cNvPicPr>
            <a:picLocks noChangeAspect="1"/>
          </p:cNvPicPr>
          <p:nvPr/>
        </p:nvPicPr>
        <p:blipFill>
          <a:blip r:embed="rId2"/>
          <a:stretch>
            <a:fillRect/>
          </a:stretch>
        </p:blipFill>
        <p:spPr>
          <a:xfrm>
            <a:off x="557213" y="1862615"/>
            <a:ext cx="5267324" cy="3347082"/>
          </a:xfrm>
          <a:prstGeom prst="rect">
            <a:avLst/>
          </a:prstGeom>
        </p:spPr>
      </p:pic>
      <p:pic>
        <p:nvPicPr>
          <p:cNvPr id="3" name="Picture 3" descr="Graphical user interface, text, website&#10;&#10;Description automatically generated">
            <a:extLst>
              <a:ext uri="{FF2B5EF4-FFF2-40B4-BE49-F238E27FC236}">
                <a16:creationId xmlns:a16="http://schemas.microsoft.com/office/drawing/2014/main" id="{FB9B6A8B-2D1D-4D4D-B4F6-29093147AB38}"/>
              </a:ext>
            </a:extLst>
          </p:cNvPr>
          <p:cNvPicPr>
            <a:picLocks noChangeAspect="1"/>
          </p:cNvPicPr>
          <p:nvPr/>
        </p:nvPicPr>
        <p:blipFill>
          <a:blip r:embed="rId3"/>
          <a:stretch>
            <a:fillRect/>
          </a:stretch>
        </p:blipFill>
        <p:spPr>
          <a:xfrm>
            <a:off x="6010276" y="1863687"/>
            <a:ext cx="5457822" cy="3368752"/>
          </a:xfrm>
          <a:prstGeom prst="rect">
            <a:avLst/>
          </a:prstGeom>
        </p:spPr>
      </p:pic>
      <p:sp>
        <p:nvSpPr>
          <p:cNvPr id="4" name="Slide Number Placeholder 3">
            <a:extLst>
              <a:ext uri="{FF2B5EF4-FFF2-40B4-BE49-F238E27FC236}">
                <a16:creationId xmlns:a16="http://schemas.microsoft.com/office/drawing/2014/main" id="{4B9B0578-B388-410C-A9D2-862A99DCD93F}"/>
              </a:ext>
            </a:extLst>
          </p:cNvPr>
          <p:cNvSpPr>
            <a:spLocks noGrp="1"/>
          </p:cNvSpPr>
          <p:nvPr>
            <p:ph type="sldNum" sz="quarter" idx="12"/>
          </p:nvPr>
        </p:nvSpPr>
        <p:spPr/>
        <p:txBody>
          <a:bodyPr/>
          <a:lstStyle/>
          <a:p>
            <a:fld id="{70C38C08-47C7-4847-B0BE-B9D8DEEB3D1B}" type="slidenum">
              <a:rPr lang="en-US" smtClean="0"/>
              <a:t>24</a:t>
            </a:fld>
            <a:endParaRPr lang="en-GB"/>
          </a:p>
        </p:txBody>
      </p:sp>
    </p:spTree>
    <p:extLst>
      <p:ext uri="{BB962C8B-B14F-4D97-AF65-F5344CB8AC3E}">
        <p14:creationId xmlns:p14="http://schemas.microsoft.com/office/powerpoint/2010/main" val="227777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13998-F984-4AE4-BD5A-7244BCBDE2C8}"/>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rPr>
              <a:t>RESULT</a:t>
            </a:r>
          </a:p>
        </p:txBody>
      </p:sp>
      <p:cxnSp>
        <p:nvCxnSpPr>
          <p:cNvPr id="13" name="Straight Connector 16">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D4D483-0235-4649-B91A-DA2B6AE3A38B}"/>
              </a:ext>
            </a:extLst>
          </p:cNvPr>
          <p:cNvSpPr>
            <a:spLocks noGrp="1"/>
          </p:cNvSpPr>
          <p:nvPr>
            <p:ph idx="1"/>
          </p:nvPr>
        </p:nvSpPr>
        <p:spPr>
          <a:xfrm>
            <a:off x="831056" y="2244539"/>
            <a:ext cx="10290377" cy="3963379"/>
          </a:xfrm>
        </p:spPr>
        <p:txBody>
          <a:bodyPr vert="horz" lIns="91440" tIns="45720" rIns="91440" bIns="45720" rtlCol="0" anchor="t">
            <a:normAutofit fontScale="92500" lnSpcReduction="10000"/>
          </a:bodyPr>
          <a:lstStyle/>
          <a:p>
            <a:endParaRPr lang="en-GB"/>
          </a:p>
          <a:p>
            <a:pPr marL="0" indent="0" algn="just">
              <a:buNone/>
            </a:pPr>
            <a:r>
              <a:rPr lang="en-GB" sz="1900" dirty="0">
                <a:ea typeface="+mn-lt"/>
                <a:cs typeface="+mn-lt"/>
              </a:rPr>
              <a:t>Through the first step of this project, i.e., data visualization, on analysing rivers of different countries, we were able to identify that Philippines is high in plastic deposit, with a world share of 56.84%. Its PASIG river contributes the most to this(as per 2019 dataset of IUCN). In the second step i.e., waste segregation, we were able to segregate different types of wastes using VGG16 Transfer Learning technique of CNN. On using three different optimizers available in </a:t>
            </a:r>
            <a:r>
              <a:rPr lang="en-GB" sz="1900" dirty="0" err="1">
                <a:ea typeface="+mn-lt"/>
                <a:cs typeface="+mn-lt"/>
              </a:rPr>
              <a:t>Keras</a:t>
            </a:r>
            <a:r>
              <a:rPr lang="en-GB" sz="1900" dirty="0">
                <a:ea typeface="+mn-lt"/>
                <a:cs typeface="+mn-lt"/>
              </a:rPr>
              <a:t> library, the results were:</a:t>
            </a:r>
            <a:endParaRPr lang="en-GB" sz="1900"/>
          </a:p>
          <a:p>
            <a:pPr marL="457200" indent="-457200" algn="just">
              <a:buAutoNum type="arabicParenR"/>
            </a:pPr>
            <a:r>
              <a:rPr lang="en-GB" sz="1900" dirty="0">
                <a:ea typeface="+mn-lt"/>
                <a:cs typeface="+mn-lt"/>
              </a:rPr>
              <a:t>NADAM optimizer did not classify the images into the correct category. </a:t>
            </a:r>
            <a:endParaRPr lang="en-GB" dirty="0">
              <a:ea typeface="+mn-lt"/>
              <a:cs typeface="+mn-lt"/>
            </a:endParaRPr>
          </a:p>
          <a:p>
            <a:pPr marL="457200" indent="-457200" algn="just">
              <a:buAutoNum type="arabicParenR"/>
            </a:pPr>
            <a:r>
              <a:rPr lang="en-GB" sz="1900" dirty="0">
                <a:ea typeface="+mn-lt"/>
                <a:cs typeface="+mn-lt"/>
              </a:rPr>
              <a:t>ADAMAX optimizer classified the images into the correct category with an accuracy of 62 percentage. </a:t>
            </a:r>
            <a:endParaRPr lang="en-GB">
              <a:ea typeface="+mn-lt"/>
              <a:cs typeface="+mn-lt"/>
            </a:endParaRPr>
          </a:p>
          <a:p>
            <a:pPr marL="457200" indent="-457200" algn="just">
              <a:buAutoNum type="arabicParenR"/>
            </a:pPr>
            <a:r>
              <a:rPr lang="en-GB" sz="1900" dirty="0">
                <a:ea typeface="+mn-lt"/>
                <a:cs typeface="+mn-lt"/>
              </a:rPr>
              <a:t>ADAM optimizer classified the images into the correct category with an accuracy of 90 percentage.</a:t>
            </a:r>
            <a:endParaRPr lang="en-GB" dirty="0"/>
          </a:p>
          <a:p>
            <a:pPr algn="just"/>
            <a:endParaRPr lang="en-GB" sz="1900" dirty="0"/>
          </a:p>
          <a:p>
            <a:endParaRPr lang="en-GB" dirty="0"/>
          </a:p>
        </p:txBody>
      </p:sp>
      <p:sp>
        <p:nvSpPr>
          <p:cNvPr id="4" name="Slide Number Placeholder 3">
            <a:extLst>
              <a:ext uri="{FF2B5EF4-FFF2-40B4-BE49-F238E27FC236}">
                <a16:creationId xmlns:a16="http://schemas.microsoft.com/office/drawing/2014/main" id="{B64AA4CB-FF16-467D-8870-8192C4D03417}"/>
              </a:ext>
            </a:extLst>
          </p:cNvPr>
          <p:cNvSpPr>
            <a:spLocks noGrp="1"/>
          </p:cNvSpPr>
          <p:nvPr>
            <p:ph type="sldNum" sz="quarter" idx="12"/>
          </p:nvPr>
        </p:nvSpPr>
        <p:spPr/>
        <p:txBody>
          <a:bodyPr/>
          <a:lstStyle/>
          <a:p>
            <a:fld id="{70C38C08-47C7-4847-B0BE-B9D8DEEB3D1B}" type="slidenum">
              <a:rPr lang="en-US" smtClean="0"/>
              <a:t>25</a:t>
            </a:fld>
            <a:endParaRPr lang="en-GB"/>
          </a:p>
        </p:txBody>
      </p:sp>
    </p:spTree>
    <p:extLst>
      <p:ext uri="{BB962C8B-B14F-4D97-AF65-F5344CB8AC3E}">
        <p14:creationId xmlns:p14="http://schemas.microsoft.com/office/powerpoint/2010/main" val="3326362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13998-F984-4AE4-BD5A-7244BCBDE2C8}"/>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rPr>
              <a:t>CONCLUSION</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D4D483-0235-4649-B91A-DA2B6AE3A38B}"/>
              </a:ext>
            </a:extLst>
          </p:cNvPr>
          <p:cNvSpPr>
            <a:spLocks noGrp="1"/>
          </p:cNvSpPr>
          <p:nvPr>
            <p:ph idx="1"/>
          </p:nvPr>
        </p:nvSpPr>
        <p:spPr>
          <a:xfrm>
            <a:off x="890588" y="2470758"/>
            <a:ext cx="10409440" cy="4165785"/>
          </a:xfrm>
        </p:spPr>
        <p:txBody>
          <a:bodyPr vert="horz" lIns="91440" tIns="45720" rIns="91440" bIns="45720" rtlCol="0" anchor="t">
            <a:noAutofit/>
          </a:bodyPr>
          <a:lstStyle/>
          <a:p>
            <a:pPr algn="just"/>
            <a:r>
              <a:rPr lang="en-GB" sz="1900" dirty="0"/>
              <a:t>Given the criticality of the issue of marine litter and its dire consequences, we were motivated to visualize the extent of marine litter contribution by a few countries and also develop a solution that would bring awareness.</a:t>
            </a:r>
          </a:p>
          <a:p>
            <a:pPr algn="just"/>
            <a:r>
              <a:rPr lang="en-GB" sz="1900" dirty="0"/>
              <a:t>We visualized a dataset from the year 2019 and studied the contribution of a few countries as the first step of our project.</a:t>
            </a:r>
          </a:p>
          <a:p>
            <a:pPr algn="just"/>
            <a:r>
              <a:rPr lang="en-GB" sz="1900" dirty="0"/>
              <a:t>We then developed a waste classification algorithm using VGG-16 as the second step of our project.</a:t>
            </a:r>
          </a:p>
          <a:p>
            <a:pPr algn="just"/>
            <a:r>
              <a:rPr lang="en-GB" sz="1900" dirty="0"/>
              <a:t>We later developed a web application that would act as an user interface that would help in waste classification on uploading the image of any waste.</a:t>
            </a:r>
          </a:p>
          <a:p>
            <a:pPr algn="just"/>
            <a:r>
              <a:rPr lang="en-GB" sz="1900" dirty="0"/>
              <a:t>We thus could get a holistic view of the issue.</a:t>
            </a:r>
          </a:p>
          <a:p>
            <a:endParaRPr lang="en-GB" dirty="0"/>
          </a:p>
        </p:txBody>
      </p:sp>
      <p:sp>
        <p:nvSpPr>
          <p:cNvPr id="4" name="Slide Number Placeholder 3">
            <a:extLst>
              <a:ext uri="{FF2B5EF4-FFF2-40B4-BE49-F238E27FC236}">
                <a16:creationId xmlns:a16="http://schemas.microsoft.com/office/drawing/2014/main" id="{92735403-C27F-4698-A78E-83B8F18971BB}"/>
              </a:ext>
            </a:extLst>
          </p:cNvPr>
          <p:cNvSpPr>
            <a:spLocks noGrp="1"/>
          </p:cNvSpPr>
          <p:nvPr>
            <p:ph type="sldNum" sz="quarter" idx="12"/>
          </p:nvPr>
        </p:nvSpPr>
        <p:spPr/>
        <p:txBody>
          <a:bodyPr/>
          <a:lstStyle/>
          <a:p>
            <a:fld id="{70C38C08-47C7-4847-B0BE-B9D8DEEB3D1B}" type="slidenum">
              <a:rPr lang="en-US" smtClean="0"/>
              <a:t>26</a:t>
            </a:fld>
            <a:endParaRPr lang="en-GB"/>
          </a:p>
        </p:txBody>
      </p:sp>
    </p:spTree>
    <p:extLst>
      <p:ext uri="{BB962C8B-B14F-4D97-AF65-F5344CB8AC3E}">
        <p14:creationId xmlns:p14="http://schemas.microsoft.com/office/powerpoint/2010/main" val="3001405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E07F2-99E4-467E-B18B-C88D0B48B4B4}"/>
              </a:ext>
            </a:extLst>
          </p:cNvPr>
          <p:cNvSpPr>
            <a:spLocks noGrp="1"/>
          </p:cNvSpPr>
          <p:nvPr>
            <p:ph type="title"/>
          </p:nvPr>
        </p:nvSpPr>
        <p:spPr>
          <a:xfrm>
            <a:off x="414338" y="228601"/>
            <a:ext cx="3378994" cy="639735"/>
          </a:xfrm>
        </p:spPr>
        <p:txBody>
          <a:bodyPr anchor="t">
            <a:normAutofit fontScale="90000"/>
          </a:bodyPr>
          <a:lstStyle/>
          <a:p>
            <a:r>
              <a:rPr lang="en-GB" dirty="0">
                <a:solidFill>
                  <a:schemeClr val="accent1">
                    <a:lumMod val="75000"/>
                  </a:schemeClr>
                </a:solidFill>
              </a:rPr>
              <a:t>REFERENCES</a:t>
            </a:r>
          </a:p>
        </p:txBody>
      </p:sp>
      <p:cxnSp>
        <p:nvCxnSpPr>
          <p:cNvPr id="17" name="Straight Connector 16">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1D3968-45ED-4C38-9338-9B69CAE7E543}"/>
              </a:ext>
            </a:extLst>
          </p:cNvPr>
          <p:cNvSpPr>
            <a:spLocks noGrp="1"/>
          </p:cNvSpPr>
          <p:nvPr>
            <p:ph idx="1"/>
          </p:nvPr>
        </p:nvSpPr>
        <p:spPr>
          <a:xfrm>
            <a:off x="6400799" y="1439141"/>
            <a:ext cx="4795405" cy="4352059"/>
          </a:xfrm>
        </p:spPr>
        <p:txBody>
          <a:bodyPr vert="horz" lIns="91440" tIns="45720" rIns="91440" bIns="45720" rtlCol="0">
            <a:normAutofit/>
          </a:bodyPr>
          <a:lstStyle/>
          <a:p>
            <a:pPr marL="0" indent="0">
              <a:buNone/>
            </a:pPr>
            <a:endParaRPr lang="en-GB">
              <a:ea typeface="+mn-lt"/>
              <a:cs typeface="+mn-lt"/>
            </a:endParaRPr>
          </a:p>
          <a:p>
            <a:pPr marL="0" indent="0">
              <a:buNone/>
            </a:pPr>
            <a:endParaRPr lang="en-GB"/>
          </a:p>
        </p:txBody>
      </p:sp>
      <p:sp>
        <p:nvSpPr>
          <p:cNvPr id="4" name="TextBox 3">
            <a:extLst>
              <a:ext uri="{FF2B5EF4-FFF2-40B4-BE49-F238E27FC236}">
                <a16:creationId xmlns:a16="http://schemas.microsoft.com/office/drawing/2014/main" id="{B2F4EF2F-09AC-4764-A007-EC76B7EF1B25}"/>
              </a:ext>
            </a:extLst>
          </p:cNvPr>
          <p:cNvSpPr txBox="1"/>
          <p:nvPr/>
        </p:nvSpPr>
        <p:spPr>
          <a:xfrm>
            <a:off x="330995" y="1319212"/>
            <a:ext cx="11541915"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000" dirty="0">
                <a:ea typeface="+mn-lt"/>
                <a:cs typeface="+mn-lt"/>
              </a:rPr>
              <a:t>[1] “Garbage recognition and classification system based on convolutional neural network VGG16” by Wang Hao, Wuhan University of Technology at 2020 3rd International Conference on Advanced Electronic Materials, Computers and Software Engineering (AEMCSE).</a:t>
            </a:r>
            <a:endParaRPr lang="en-US">
              <a:ea typeface="+mn-lt"/>
              <a:cs typeface="+mn-lt"/>
            </a:endParaRPr>
          </a:p>
          <a:p>
            <a:pPr algn="just"/>
            <a:r>
              <a:rPr lang="en-GB" sz="2000" dirty="0">
                <a:ea typeface="+mn-lt"/>
                <a:cs typeface="+mn-lt"/>
              </a:rPr>
              <a:t>[2] “Very Deep Convolutional Neural Network Based Image Classification Using Small Training Sample Size” by </a:t>
            </a:r>
            <a:r>
              <a:rPr lang="en-GB" sz="2000" dirty="0" err="1">
                <a:ea typeface="+mn-lt"/>
                <a:cs typeface="+mn-lt"/>
              </a:rPr>
              <a:t>Shuying</a:t>
            </a:r>
            <a:r>
              <a:rPr lang="en-GB" sz="2000" dirty="0">
                <a:ea typeface="+mn-lt"/>
                <a:cs typeface="+mn-lt"/>
              </a:rPr>
              <a:t> Liu, Weihong Deng, Beijing University of Posts and Telecommunications, Beijing, China at 2015 3rd IAPR Asian Conference on Pattern Recognition.</a:t>
            </a:r>
            <a:endParaRPr lang="en-GB" sz="2000">
              <a:ea typeface="+mn-lt"/>
              <a:cs typeface="Times New Roman"/>
            </a:endParaRPr>
          </a:p>
          <a:p>
            <a:pPr algn="just"/>
            <a:r>
              <a:rPr lang="en-GB" sz="2000" dirty="0">
                <a:ea typeface="+mn-lt"/>
                <a:cs typeface="+mn-lt"/>
              </a:rPr>
              <a:t>[3] “Waste Classification using Convolutional Neural Network” by Azis, F. A., Suhaimi, H., &amp; Abas, E. at Proceedings of the 2020 2nd International Conference on Information Technology and Computer Communications.</a:t>
            </a:r>
            <a:endParaRPr lang="en-GB" sz="2000">
              <a:ea typeface="+mn-lt"/>
              <a:cs typeface="Times New Roman"/>
            </a:endParaRPr>
          </a:p>
          <a:p>
            <a:pPr algn="just"/>
            <a:r>
              <a:rPr lang="en-GB" sz="2000" dirty="0">
                <a:ea typeface="+mn-lt"/>
                <a:cs typeface="+mn-lt"/>
              </a:rPr>
              <a:t>[4] “Transfer Learning for Visual Categorization: A Survey” by Shao, Ling; Zhu, Fan; Li, </a:t>
            </a:r>
            <a:r>
              <a:rPr lang="en-GB" sz="2000" dirty="0" err="1">
                <a:ea typeface="+mn-lt"/>
                <a:cs typeface="+mn-lt"/>
              </a:rPr>
              <a:t>Xuelong</a:t>
            </a:r>
            <a:r>
              <a:rPr lang="en-GB" sz="2000" dirty="0">
                <a:ea typeface="+mn-lt"/>
                <a:cs typeface="+mn-lt"/>
              </a:rPr>
              <a:t> (2015).</a:t>
            </a:r>
            <a:endParaRPr lang="en-GB" sz="2000">
              <a:ea typeface="+mn-lt"/>
              <a:cs typeface="Times New Roman"/>
            </a:endParaRPr>
          </a:p>
          <a:p>
            <a:pPr algn="just"/>
            <a:r>
              <a:rPr lang="en-GB" sz="2000" dirty="0">
                <a:ea typeface="+mn-lt"/>
                <a:cs typeface="+mn-lt"/>
              </a:rPr>
              <a:t>[5] “An Iterative Transfer Learning based Classification framework” by Yang, </a:t>
            </a:r>
            <a:r>
              <a:rPr lang="en-GB" sz="2000" dirty="0" err="1">
                <a:ea typeface="+mn-lt"/>
                <a:cs typeface="+mn-lt"/>
              </a:rPr>
              <a:t>Jihai</a:t>
            </a:r>
            <a:r>
              <a:rPr lang="en-GB" sz="2000" dirty="0">
                <a:ea typeface="+mn-lt"/>
                <a:cs typeface="+mn-lt"/>
              </a:rPr>
              <a:t>; Li, </a:t>
            </a:r>
            <a:r>
              <a:rPr lang="en-GB" sz="2000" dirty="0" err="1">
                <a:ea typeface="+mn-lt"/>
                <a:cs typeface="+mn-lt"/>
              </a:rPr>
              <a:t>Shijun</a:t>
            </a:r>
            <a:r>
              <a:rPr lang="en-GB" sz="2000" dirty="0">
                <a:ea typeface="+mn-lt"/>
                <a:cs typeface="+mn-lt"/>
              </a:rPr>
              <a:t>; Xu, Wenning at Conference on Neural Networks (IJCNN) - Rio de Janeiro, Brazil (2018.7.8-2018.7.13)] 2018 International Joint Conference on Neural Networks (IJCNN).</a:t>
            </a:r>
            <a:endParaRPr lang="en-GB" sz="2000">
              <a:ea typeface="+mn-lt"/>
              <a:cs typeface="Times New Roman"/>
            </a:endParaRPr>
          </a:p>
          <a:p>
            <a:pPr algn="just"/>
            <a:r>
              <a:rPr lang="en-GB" sz="2000" dirty="0">
                <a:ea typeface="+mn-lt"/>
                <a:cs typeface="+mn-lt"/>
              </a:rPr>
              <a:t>[6] </a:t>
            </a:r>
            <a:r>
              <a:rPr lang="en-GB" sz="2000" dirty="0">
                <a:ea typeface="+mn-lt"/>
                <a:cs typeface="+mn-lt"/>
                <a:hlinkClick r:id="rId2">
                  <a:extLst>
                    <a:ext uri="{A12FA001-AC4F-418D-AE19-62706E023703}">
                      <ahyp:hlinkClr xmlns:ahyp="http://schemas.microsoft.com/office/drawing/2018/hyperlinkcolor" val="tx"/>
                    </a:ext>
                  </a:extLst>
                </a:hlinkClick>
              </a:rPr>
              <a:t>https://www.iucn.org/</a:t>
            </a:r>
            <a:r>
              <a:rPr lang="en-GB" sz="2000" dirty="0">
                <a:ea typeface="+mn-lt"/>
                <a:cs typeface="+mn-lt"/>
              </a:rPr>
              <a:t> </a:t>
            </a:r>
          </a:p>
          <a:p>
            <a:pPr algn="just"/>
            <a:r>
              <a:rPr lang="en-GB" sz="2000" dirty="0">
                <a:ea typeface="+mn-lt"/>
                <a:cs typeface="+mn-lt"/>
              </a:rPr>
              <a:t>[7] </a:t>
            </a:r>
            <a:r>
              <a:rPr lang="en-GB" sz="2000" dirty="0">
                <a:ea typeface="+mn-lt"/>
                <a:cs typeface="+mn-lt"/>
                <a:hlinkClick r:id="rId3">
                  <a:extLst>
                    <a:ext uri="{A12FA001-AC4F-418D-AE19-62706E023703}">
                      <ahyp:hlinkClr xmlns:ahyp="http://schemas.microsoft.com/office/drawing/2018/hyperlinkcolor" val="tx"/>
                    </a:ext>
                  </a:extLst>
                </a:hlinkClick>
              </a:rPr>
              <a:t>https://github.com/</a:t>
            </a:r>
            <a:r>
              <a:rPr lang="en-GB" sz="2000" dirty="0">
                <a:ea typeface="+mn-lt"/>
                <a:cs typeface="+mn-lt"/>
              </a:rPr>
              <a:t> </a:t>
            </a:r>
          </a:p>
          <a:p>
            <a:pPr algn="just"/>
            <a:r>
              <a:rPr lang="en-GB" sz="2000" dirty="0">
                <a:ea typeface="+mn-lt"/>
                <a:cs typeface="+mn-lt"/>
              </a:rPr>
              <a:t>[8]</a:t>
            </a:r>
            <a:r>
              <a:rPr lang="en-GB" sz="2000" dirty="0">
                <a:ea typeface="+mn-lt"/>
                <a:cs typeface="+mn-lt"/>
                <a:hlinkClick r:id="rId4">
                  <a:extLst>
                    <a:ext uri="{A12FA001-AC4F-418D-AE19-62706E023703}">
                      <ahyp:hlinkClr xmlns:ahyp="http://schemas.microsoft.com/office/drawing/2018/hyperlinkcolor" val="tx"/>
                    </a:ext>
                  </a:extLst>
                </a:hlinkClick>
              </a:rPr>
              <a:t>https://towardsdatascience.com/a-demonstration-of-transfer-learning-of-vgg-</a:t>
            </a:r>
            <a:r>
              <a:rPr lang="en-GB" sz="2000" dirty="0">
                <a:ea typeface="+mn-lt"/>
                <a:cs typeface="+mn-lt"/>
              </a:rPr>
              <a:t>convolutional-neural-network-pre-trained-model-with-c9f5b8b1ab</a:t>
            </a:r>
            <a:endParaRPr lang="en-GB" sz="2000" dirty="0">
              <a:cs typeface="Times New Roman"/>
            </a:endParaRPr>
          </a:p>
          <a:p>
            <a:br>
              <a:rPr lang="en-US" dirty="0"/>
            </a:br>
            <a:endParaRPr lang="en-US" dirty="0"/>
          </a:p>
          <a:p>
            <a:endParaRPr lang="en-GB" dirty="0"/>
          </a:p>
        </p:txBody>
      </p:sp>
      <p:sp>
        <p:nvSpPr>
          <p:cNvPr id="5" name="Slide Number Placeholder 4">
            <a:extLst>
              <a:ext uri="{FF2B5EF4-FFF2-40B4-BE49-F238E27FC236}">
                <a16:creationId xmlns:a16="http://schemas.microsoft.com/office/drawing/2014/main" id="{DF9E6448-F356-44B3-B99E-F69975D5E6ED}"/>
              </a:ext>
            </a:extLst>
          </p:cNvPr>
          <p:cNvSpPr>
            <a:spLocks noGrp="1"/>
          </p:cNvSpPr>
          <p:nvPr>
            <p:ph type="sldNum" sz="quarter" idx="12"/>
          </p:nvPr>
        </p:nvSpPr>
        <p:spPr/>
        <p:txBody>
          <a:bodyPr/>
          <a:lstStyle/>
          <a:p>
            <a:fld id="{70C38C08-47C7-4847-B0BE-B9D8DEEB3D1B}" type="slidenum">
              <a:rPr lang="en-US" smtClean="0"/>
              <a:t>27</a:t>
            </a:fld>
            <a:endParaRPr lang="en-GB"/>
          </a:p>
        </p:txBody>
      </p:sp>
    </p:spTree>
    <p:extLst>
      <p:ext uri="{BB962C8B-B14F-4D97-AF65-F5344CB8AC3E}">
        <p14:creationId xmlns:p14="http://schemas.microsoft.com/office/powerpoint/2010/main" val="1002930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38BBD-8AB9-4606-BBF3-32E585EE5E01}"/>
              </a:ext>
            </a:extLst>
          </p:cNvPr>
          <p:cNvSpPr>
            <a:spLocks noGrp="1"/>
          </p:cNvSpPr>
          <p:nvPr>
            <p:ph type="title"/>
          </p:nvPr>
        </p:nvSpPr>
        <p:spPr>
          <a:xfrm>
            <a:off x="2414588" y="1811179"/>
            <a:ext cx="7369908" cy="2682240"/>
          </a:xfrm>
        </p:spPr>
        <p:txBody>
          <a:bodyPr vert="horz" lIns="91440" tIns="45720" rIns="91440" bIns="45720" rtlCol="0" anchor="b">
            <a:normAutofit/>
          </a:bodyPr>
          <a:lstStyle/>
          <a:p>
            <a:pPr algn="ctr"/>
            <a:r>
              <a:rPr lang="en-US" sz="9600" dirty="0">
                <a:solidFill>
                  <a:schemeClr val="accent1">
                    <a:lumMod val="75000"/>
                  </a:schemeClr>
                </a:solidFill>
              </a:rPr>
              <a:t>THANK YOU</a:t>
            </a:r>
            <a:endParaRPr lang="en-US"/>
          </a:p>
        </p:txBody>
      </p:sp>
      <p:cxnSp>
        <p:nvCxnSpPr>
          <p:cNvPr id="6" name="Straight Connector 10">
            <a:extLst>
              <a:ext uri="{FF2B5EF4-FFF2-40B4-BE49-F238E27FC236}">
                <a16:creationId xmlns:a16="http://schemas.microsoft.com/office/drawing/2014/main" id="{84EE7F79-08E8-405E-9B6D-B1560F3484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9DCDB33-16F3-46E2-BA37-1B2E012FEF14}"/>
              </a:ext>
            </a:extLst>
          </p:cNvPr>
          <p:cNvSpPr>
            <a:spLocks noGrp="1"/>
          </p:cNvSpPr>
          <p:nvPr>
            <p:ph type="sldNum" sz="quarter" idx="12"/>
          </p:nvPr>
        </p:nvSpPr>
        <p:spPr/>
        <p:txBody>
          <a:bodyPr/>
          <a:lstStyle/>
          <a:p>
            <a:fld id="{70C38C08-47C7-4847-B0BE-B9D8DEEB3D1B}" type="slidenum">
              <a:rPr lang="en-US" smtClean="0"/>
              <a:t>28</a:t>
            </a:fld>
            <a:endParaRPr lang="en-GB"/>
          </a:p>
        </p:txBody>
      </p:sp>
    </p:spTree>
    <p:extLst>
      <p:ext uri="{BB962C8B-B14F-4D97-AF65-F5344CB8AC3E}">
        <p14:creationId xmlns:p14="http://schemas.microsoft.com/office/powerpoint/2010/main" val="422673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C403D-3FA6-4586-AC70-6A939C87E819}"/>
              </a:ext>
            </a:extLst>
          </p:cNvPr>
          <p:cNvSpPr>
            <a:spLocks noGrp="1"/>
          </p:cNvSpPr>
          <p:nvPr>
            <p:ph type="title"/>
          </p:nvPr>
        </p:nvSpPr>
        <p:spPr>
          <a:xfrm>
            <a:off x="700087" y="594563"/>
            <a:ext cx="10110857" cy="1387934"/>
          </a:xfrm>
        </p:spPr>
        <p:txBody>
          <a:bodyPr anchor="b">
            <a:normAutofit/>
          </a:bodyPr>
          <a:lstStyle/>
          <a:p>
            <a:r>
              <a:rPr lang="en-GB" dirty="0">
                <a:solidFill>
                  <a:schemeClr val="accent1">
                    <a:lumMod val="75000"/>
                  </a:schemeClr>
                </a:solidFill>
              </a:rPr>
              <a:t>OBJECTIVE</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AC0615-0C96-4A58-913E-101DC78BD7FE}"/>
              </a:ext>
            </a:extLst>
          </p:cNvPr>
          <p:cNvSpPr>
            <a:spLocks noGrp="1"/>
          </p:cNvSpPr>
          <p:nvPr>
            <p:ph idx="1"/>
          </p:nvPr>
        </p:nvSpPr>
        <p:spPr>
          <a:xfrm>
            <a:off x="700087" y="2554103"/>
            <a:ext cx="10802346" cy="3915753"/>
          </a:xfrm>
        </p:spPr>
        <p:txBody>
          <a:bodyPr vert="horz" lIns="91440" tIns="45720" rIns="91440" bIns="45720" rtlCol="0" anchor="t">
            <a:normAutofit/>
          </a:bodyPr>
          <a:lstStyle/>
          <a:p>
            <a:pPr marL="0" indent="0" algn="just">
              <a:buNone/>
            </a:pPr>
            <a:r>
              <a:rPr lang="en-GB" dirty="0">
                <a:ea typeface="+mn-lt"/>
                <a:cs typeface="+mn-lt"/>
              </a:rPr>
              <a:t>Marine debris – man-made objects that enter the marine environment through careless handling or disposal, intentional or unintentional release, or as a result of natural disasters and storms – is one of the ocean’s most pervasive, yet potentially solvable, pollution problems. It can harm ocean ecosystems, wildlife, and humans. It can injure coral reefs and bottom-dwelling species and entangle or drown ocean wildlife. Some marine animals ingest smaller plastic particles and choke or starve. Human health is also at risk, as plastics may break down into smaller pieces that may subsequently end up in our food. The economic impact of marine litter is thought to be significant. Thus, it is necessary to understand the consequences of this issue and create awareness.</a:t>
            </a:r>
            <a:endParaRPr lang="en-GB" dirty="0"/>
          </a:p>
          <a:p>
            <a:endParaRPr lang="en-GB" dirty="0"/>
          </a:p>
        </p:txBody>
      </p:sp>
      <p:sp>
        <p:nvSpPr>
          <p:cNvPr id="4" name="Slide Number Placeholder 3">
            <a:extLst>
              <a:ext uri="{FF2B5EF4-FFF2-40B4-BE49-F238E27FC236}">
                <a16:creationId xmlns:a16="http://schemas.microsoft.com/office/drawing/2014/main" id="{664B267C-47C7-404F-B9E9-17CD564D7A0D}"/>
              </a:ext>
            </a:extLst>
          </p:cNvPr>
          <p:cNvSpPr>
            <a:spLocks noGrp="1"/>
          </p:cNvSpPr>
          <p:nvPr>
            <p:ph type="sldNum" sz="quarter" idx="12"/>
          </p:nvPr>
        </p:nvSpPr>
        <p:spPr/>
        <p:txBody>
          <a:bodyPr/>
          <a:lstStyle/>
          <a:p>
            <a:fld id="{70C38C08-47C7-4847-B0BE-B9D8DEEB3D1B}" type="slidenum">
              <a:rPr lang="en-US" smtClean="0"/>
              <a:t>3</a:t>
            </a:fld>
            <a:endParaRPr lang="en-GB"/>
          </a:p>
        </p:txBody>
      </p:sp>
    </p:spTree>
    <p:extLst>
      <p:ext uri="{BB962C8B-B14F-4D97-AF65-F5344CB8AC3E}">
        <p14:creationId xmlns:p14="http://schemas.microsoft.com/office/powerpoint/2010/main" val="120963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B3893-BDAA-4FF6-BD46-1F4A7BC1F69A}"/>
              </a:ext>
            </a:extLst>
          </p:cNvPr>
          <p:cNvSpPr>
            <a:spLocks noGrp="1"/>
          </p:cNvSpPr>
          <p:nvPr>
            <p:ph type="title"/>
          </p:nvPr>
        </p:nvSpPr>
        <p:spPr>
          <a:xfrm>
            <a:off x="771525" y="570750"/>
            <a:ext cx="10110857" cy="1387934"/>
          </a:xfrm>
        </p:spPr>
        <p:txBody>
          <a:bodyPr anchor="b">
            <a:normAutofit/>
          </a:bodyPr>
          <a:lstStyle/>
          <a:p>
            <a:r>
              <a:rPr lang="en-GB" dirty="0">
                <a:solidFill>
                  <a:schemeClr val="accent1">
                    <a:lumMod val="75000"/>
                  </a:schemeClr>
                </a:solidFill>
              </a:rPr>
              <a:t>ABSTRACT</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D3D9F-B815-4E33-BE46-590FEEED9FED}"/>
              </a:ext>
            </a:extLst>
          </p:cNvPr>
          <p:cNvSpPr>
            <a:spLocks noGrp="1"/>
          </p:cNvSpPr>
          <p:nvPr>
            <p:ph idx="1"/>
          </p:nvPr>
        </p:nvSpPr>
        <p:spPr>
          <a:xfrm>
            <a:off x="766549" y="2458851"/>
            <a:ext cx="10933314" cy="3915755"/>
          </a:xfrm>
        </p:spPr>
        <p:txBody>
          <a:bodyPr vert="horz" lIns="91440" tIns="45720" rIns="91440" bIns="45720" rtlCol="0" anchor="t">
            <a:normAutofit/>
          </a:bodyPr>
          <a:lstStyle/>
          <a:p>
            <a:pPr marL="0" indent="0">
              <a:buNone/>
            </a:pPr>
            <a:endParaRPr lang="en-GB" dirty="0">
              <a:ea typeface="+mn-lt"/>
              <a:cs typeface="+mn-lt"/>
            </a:endParaRPr>
          </a:p>
          <a:p>
            <a:r>
              <a:rPr lang="en-GB" dirty="0">
                <a:ea typeface="+mn-lt"/>
                <a:cs typeface="+mn-lt"/>
              </a:rPr>
              <a:t>While there are different types of waste that are thrown along the shoreline due to the lack of awareness about proper disposal methods, the most concern causing among them all are the plastic wastes.</a:t>
            </a:r>
          </a:p>
          <a:p>
            <a:r>
              <a:rPr lang="en-GB" dirty="0">
                <a:ea typeface="+mn-lt"/>
                <a:cs typeface="+mn-lt"/>
              </a:rPr>
              <a:t>In our project we try to analyse the extent to which the countries around the world contribute to marine plastic litter and visualize the data.</a:t>
            </a:r>
          </a:p>
          <a:p>
            <a:r>
              <a:rPr lang="en-GB" dirty="0"/>
              <a:t>Later in order to understand and classify the different types of wastes that are being disposed in an incorrect manner, we try to classify them using a user interface. </a:t>
            </a:r>
          </a:p>
          <a:p>
            <a:endParaRPr lang="en-GB" dirty="0"/>
          </a:p>
          <a:p>
            <a:endParaRPr lang="en-GB" dirty="0"/>
          </a:p>
        </p:txBody>
      </p:sp>
      <p:sp>
        <p:nvSpPr>
          <p:cNvPr id="4" name="Slide Number Placeholder 3">
            <a:extLst>
              <a:ext uri="{FF2B5EF4-FFF2-40B4-BE49-F238E27FC236}">
                <a16:creationId xmlns:a16="http://schemas.microsoft.com/office/drawing/2014/main" id="{06A019E3-6639-44D4-A94E-2363687454DD}"/>
              </a:ext>
            </a:extLst>
          </p:cNvPr>
          <p:cNvSpPr>
            <a:spLocks noGrp="1"/>
          </p:cNvSpPr>
          <p:nvPr>
            <p:ph type="sldNum" sz="quarter" idx="12"/>
          </p:nvPr>
        </p:nvSpPr>
        <p:spPr/>
        <p:txBody>
          <a:bodyPr/>
          <a:lstStyle/>
          <a:p>
            <a:fld id="{70C38C08-47C7-4847-B0BE-B9D8DEEB3D1B}" type="slidenum">
              <a:rPr lang="en-US" smtClean="0"/>
              <a:t>4</a:t>
            </a:fld>
            <a:endParaRPr lang="en-GB"/>
          </a:p>
        </p:txBody>
      </p:sp>
    </p:spTree>
    <p:extLst>
      <p:ext uri="{BB962C8B-B14F-4D97-AF65-F5344CB8AC3E}">
        <p14:creationId xmlns:p14="http://schemas.microsoft.com/office/powerpoint/2010/main" val="68495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416951-8CB3-4D33-8AD6-885E8682B1AE}"/>
              </a:ext>
            </a:extLst>
          </p:cNvPr>
          <p:cNvSpPr>
            <a:spLocks noGrp="1"/>
          </p:cNvSpPr>
          <p:nvPr>
            <p:ph type="title"/>
          </p:nvPr>
        </p:nvSpPr>
        <p:spPr>
          <a:xfrm>
            <a:off x="295276" y="831056"/>
            <a:ext cx="3474520" cy="4108966"/>
          </a:xfrm>
        </p:spPr>
        <p:txBody>
          <a:bodyPr anchor="t">
            <a:normAutofit/>
          </a:bodyPr>
          <a:lstStyle/>
          <a:p>
            <a:r>
              <a:rPr lang="en-GB" dirty="0">
                <a:solidFill>
                  <a:schemeClr val="accent1">
                    <a:lumMod val="75000"/>
                  </a:schemeClr>
                </a:solidFill>
              </a:rPr>
              <a:t>LITERATURE SURVEY</a:t>
            </a:r>
          </a:p>
        </p:txBody>
      </p:sp>
      <p:cxnSp>
        <p:nvCxnSpPr>
          <p:cNvPr id="18" name="Straight Connector 17">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6EF17-96B9-4A06-9D04-DF60CB64107A}"/>
              </a:ext>
            </a:extLst>
          </p:cNvPr>
          <p:cNvSpPr>
            <a:spLocks noGrp="1"/>
          </p:cNvSpPr>
          <p:nvPr>
            <p:ph idx="1"/>
          </p:nvPr>
        </p:nvSpPr>
        <p:spPr>
          <a:xfrm>
            <a:off x="3929497" y="829152"/>
            <a:ext cx="7736244" cy="5902641"/>
          </a:xfrm>
        </p:spPr>
        <p:txBody>
          <a:bodyPr vert="horz" lIns="91440" tIns="45720" rIns="91440" bIns="45720" rtlCol="0" anchor="t">
            <a:noAutofit/>
          </a:bodyPr>
          <a:lstStyle/>
          <a:p>
            <a:pPr marL="0" indent="0" algn="just">
              <a:lnSpc>
                <a:spcPct val="110000"/>
              </a:lnSpc>
              <a:buNone/>
            </a:pPr>
            <a:r>
              <a:rPr lang="en-GB" sz="1800" dirty="0">
                <a:ea typeface="+mn-lt"/>
                <a:cs typeface="+mn-lt"/>
              </a:rPr>
              <a:t>Different types of wastes require different management techniques and hence, proper waste segregation according to its types is essential to facilitate proper recycling. Current existing segregation methods still relies on manual hand-picking process. </a:t>
            </a:r>
            <a:endParaRPr lang="en-US" sz="1800"/>
          </a:p>
          <a:p>
            <a:pPr marL="0" indent="0" algn="just">
              <a:lnSpc>
                <a:spcPct val="110000"/>
              </a:lnSpc>
              <a:buNone/>
            </a:pPr>
            <a:r>
              <a:rPr lang="en-GB" sz="1800" dirty="0">
                <a:ea typeface="+mn-lt"/>
                <a:cs typeface="+mn-lt"/>
              </a:rPr>
              <a:t>One of the most frequently used deep learning methods for image classification is the Convolutional Neural Network (CNN); which performs well in classifying image datasets as well as for real-time image recognition applications. </a:t>
            </a:r>
            <a:endParaRPr lang="en-GB" sz="1800">
              <a:ea typeface="+mn-lt"/>
              <a:cs typeface="+mn-lt"/>
            </a:endParaRPr>
          </a:p>
          <a:p>
            <a:pPr marL="0" indent="0" algn="just">
              <a:lnSpc>
                <a:spcPct val="110000"/>
              </a:lnSpc>
              <a:buNone/>
            </a:pPr>
            <a:r>
              <a:rPr lang="en-GB" sz="1800" dirty="0" err="1">
                <a:ea typeface="+mn-lt"/>
                <a:cs typeface="+mn-lt"/>
              </a:rPr>
              <a:t>AlexNet</a:t>
            </a:r>
            <a:r>
              <a:rPr lang="en-GB" sz="1800" dirty="0">
                <a:ea typeface="+mn-lt"/>
                <a:cs typeface="+mn-lt"/>
              </a:rPr>
              <a:t> was proposed as part of ImageNet Large Scale Visual Recognition Challenge in 2012, by making the architecture deeper with a number of parameter optimizations strategies. However, the architecture suffers from overfitting due to its increase depth (Ref[3])</a:t>
            </a:r>
          </a:p>
          <a:p>
            <a:pPr marL="0" indent="0" algn="just">
              <a:lnSpc>
                <a:spcPct val="110000"/>
              </a:lnSpc>
              <a:buNone/>
            </a:pPr>
            <a:r>
              <a:rPr lang="en-GB" sz="1800" dirty="0">
                <a:ea typeface="+mn-lt"/>
                <a:cs typeface="+mn-lt"/>
              </a:rPr>
              <a:t>Multiple-layered Convolutional Neural Network model, specifically the well-known Inception-v3 model has been used for classification of waste, with trained dataset obtained from online sources. Apart from its complexity due to more number of hidden layers, this model overfits and provides less accuracy in some cases (Ref [3]).</a:t>
            </a:r>
            <a:endParaRPr lang="en-GB" sz="1800"/>
          </a:p>
          <a:p>
            <a:pPr marL="0" indent="0" algn="just">
              <a:lnSpc>
                <a:spcPct val="110000"/>
              </a:lnSpc>
              <a:buNone/>
            </a:pPr>
            <a:endParaRPr lang="en-GB" sz="1800" dirty="0"/>
          </a:p>
          <a:p>
            <a:pPr marL="0" indent="0" algn="just">
              <a:lnSpc>
                <a:spcPct val="110000"/>
              </a:lnSpc>
              <a:buNone/>
            </a:pPr>
            <a:endParaRPr lang="en-GB" sz="1800" dirty="0"/>
          </a:p>
          <a:p>
            <a:pPr marL="0" indent="0">
              <a:lnSpc>
                <a:spcPct val="110000"/>
              </a:lnSpc>
              <a:buNone/>
            </a:pPr>
            <a:endParaRPr lang="en-GB" sz="1800" dirty="0"/>
          </a:p>
          <a:p>
            <a:pPr>
              <a:lnSpc>
                <a:spcPct val="110000"/>
              </a:lnSpc>
            </a:pPr>
            <a:endParaRPr lang="en-GB" sz="1400"/>
          </a:p>
        </p:txBody>
      </p:sp>
      <p:sp>
        <p:nvSpPr>
          <p:cNvPr id="4" name="Slide Number Placeholder 3">
            <a:extLst>
              <a:ext uri="{FF2B5EF4-FFF2-40B4-BE49-F238E27FC236}">
                <a16:creationId xmlns:a16="http://schemas.microsoft.com/office/drawing/2014/main" id="{3B5EF0B8-0595-4B72-BE99-0D7F277C259E}"/>
              </a:ext>
            </a:extLst>
          </p:cNvPr>
          <p:cNvSpPr>
            <a:spLocks noGrp="1"/>
          </p:cNvSpPr>
          <p:nvPr>
            <p:ph type="sldNum" sz="quarter" idx="12"/>
          </p:nvPr>
        </p:nvSpPr>
        <p:spPr>
          <a:xfrm>
            <a:off x="10807995" y="6356350"/>
            <a:ext cx="723014" cy="365125"/>
          </a:xfrm>
        </p:spPr>
        <p:txBody>
          <a:bodyPr>
            <a:normAutofit/>
          </a:bodyPr>
          <a:lstStyle/>
          <a:p>
            <a:pPr>
              <a:spcAft>
                <a:spcPts val="600"/>
              </a:spcAft>
            </a:pPr>
            <a:fld id="{70C38C08-47C7-4847-B0BE-B9D8DEEB3D1B}" type="slidenum">
              <a:rPr lang="en-US" smtClean="0"/>
              <a:pPr>
                <a:spcAft>
                  <a:spcPts val="600"/>
                </a:spcAft>
              </a:pPr>
              <a:t>5</a:t>
            </a:fld>
            <a:endParaRPr lang="en-US"/>
          </a:p>
        </p:txBody>
      </p:sp>
    </p:spTree>
    <p:extLst>
      <p:ext uri="{BB962C8B-B14F-4D97-AF65-F5344CB8AC3E}">
        <p14:creationId xmlns:p14="http://schemas.microsoft.com/office/powerpoint/2010/main" val="184878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64" name="Diagram 164">
            <a:extLst>
              <a:ext uri="{FF2B5EF4-FFF2-40B4-BE49-F238E27FC236}">
                <a16:creationId xmlns:a16="http://schemas.microsoft.com/office/drawing/2014/main" id="{9D83EB33-FBE9-4189-B898-E52827DF511C}"/>
              </a:ext>
            </a:extLst>
          </p:cNvPr>
          <p:cNvGraphicFramePr>
            <a:graphicFrameLocks noGrp="1"/>
          </p:cNvGraphicFramePr>
          <p:nvPr>
            <p:ph idx="1"/>
          </p:nvPr>
        </p:nvGraphicFramePr>
        <p:xfrm>
          <a:off x="723901" y="2662239"/>
          <a:ext cx="10756105" cy="3410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10" name="Title 1">
            <a:extLst>
              <a:ext uri="{FF2B5EF4-FFF2-40B4-BE49-F238E27FC236}">
                <a16:creationId xmlns:a16="http://schemas.microsoft.com/office/drawing/2014/main" id="{E5BB288D-C8AE-4186-8E25-2051984B7D61}"/>
              </a:ext>
            </a:extLst>
          </p:cNvPr>
          <p:cNvSpPr>
            <a:spLocks noGrp="1"/>
          </p:cNvSpPr>
          <p:nvPr>
            <p:ph type="title"/>
          </p:nvPr>
        </p:nvSpPr>
        <p:spPr>
          <a:xfrm>
            <a:off x="914400" y="570750"/>
            <a:ext cx="9289326" cy="1387934"/>
          </a:xfrm>
        </p:spPr>
        <p:txBody>
          <a:bodyPr anchor="b">
            <a:normAutofit/>
          </a:bodyPr>
          <a:lstStyle/>
          <a:p>
            <a:r>
              <a:rPr lang="en-GB" dirty="0">
                <a:solidFill>
                  <a:schemeClr val="accent1">
                    <a:lumMod val="75000"/>
                  </a:schemeClr>
                </a:solidFill>
              </a:rPr>
              <a:t>FLOWCHART</a:t>
            </a:r>
          </a:p>
        </p:txBody>
      </p:sp>
      <p:sp>
        <p:nvSpPr>
          <p:cNvPr id="22" name="Slide Number Placeholder 21">
            <a:extLst>
              <a:ext uri="{FF2B5EF4-FFF2-40B4-BE49-F238E27FC236}">
                <a16:creationId xmlns:a16="http://schemas.microsoft.com/office/drawing/2014/main" id="{9BD26EAF-5C01-4640-8522-1078BD5777C8}"/>
              </a:ext>
            </a:extLst>
          </p:cNvPr>
          <p:cNvSpPr>
            <a:spLocks noGrp="1"/>
          </p:cNvSpPr>
          <p:nvPr>
            <p:ph type="sldNum" sz="quarter" idx="12"/>
          </p:nvPr>
        </p:nvSpPr>
        <p:spPr/>
        <p:txBody>
          <a:bodyPr/>
          <a:lstStyle/>
          <a:p>
            <a:fld id="{70C38C08-47C7-4847-B0BE-B9D8DEEB3D1B}" type="slidenum">
              <a:rPr lang="en-US" smtClean="0"/>
              <a:t>6</a:t>
            </a:fld>
            <a:endParaRPr lang="en-GB"/>
          </a:p>
        </p:txBody>
      </p:sp>
    </p:spTree>
    <p:extLst>
      <p:ext uri="{BB962C8B-B14F-4D97-AF65-F5344CB8AC3E}">
        <p14:creationId xmlns:p14="http://schemas.microsoft.com/office/powerpoint/2010/main" val="209932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5438-FD9C-43D0-8AB4-8474E66E75E2}"/>
              </a:ext>
            </a:extLst>
          </p:cNvPr>
          <p:cNvSpPr>
            <a:spLocks noGrp="1"/>
          </p:cNvSpPr>
          <p:nvPr>
            <p:ph type="title"/>
          </p:nvPr>
        </p:nvSpPr>
        <p:spPr>
          <a:xfrm>
            <a:off x="912629" y="1804990"/>
            <a:ext cx="10357883" cy="4088661"/>
          </a:xfrm>
        </p:spPr>
        <p:txBody>
          <a:bodyPr>
            <a:normAutofit fontScale="90000"/>
          </a:bodyPr>
          <a:lstStyle/>
          <a:p>
            <a:pPr algn="ctr"/>
            <a:r>
              <a:rPr lang="en-US" sz="7200" dirty="0">
                <a:solidFill>
                  <a:schemeClr val="accent1">
                    <a:lumMod val="75000"/>
                  </a:schemeClr>
                </a:solidFill>
                <a:ea typeface="+mj-lt"/>
                <a:cs typeface="+mj-lt"/>
              </a:rPr>
              <a:t>PROCESS</a:t>
            </a:r>
            <a:br>
              <a:rPr lang="en-US" sz="6000" dirty="0">
                <a:solidFill>
                  <a:schemeClr val="accent1">
                    <a:lumMod val="75000"/>
                  </a:schemeClr>
                </a:solidFill>
                <a:ea typeface="+mj-lt"/>
                <a:cs typeface="+mj-lt"/>
              </a:rPr>
            </a:br>
            <a:br>
              <a:rPr lang="en-US" sz="6000" dirty="0">
                <a:ea typeface="+mj-lt"/>
                <a:cs typeface="+mj-lt"/>
              </a:rPr>
            </a:br>
            <a:r>
              <a:rPr lang="en-US" sz="3600" b="1" dirty="0">
                <a:ea typeface="+mj-lt"/>
                <a:cs typeface="+mj-lt"/>
              </a:rPr>
              <a:t>A.  </a:t>
            </a:r>
            <a:r>
              <a:rPr lang="en-US" sz="3600" b="1" u="sng" dirty="0">
                <a:ea typeface="+mj-lt"/>
                <a:cs typeface="+mj-lt"/>
              </a:rPr>
              <a:t>AWARENESS THROUGH DATA VISUALIZATION</a:t>
            </a:r>
            <a:endParaRPr lang="en-US" sz="2800" dirty="0">
              <a:ea typeface="+mj-lt"/>
              <a:cs typeface="+mj-lt"/>
            </a:endParaRPr>
          </a:p>
          <a:p>
            <a:pPr algn="ctr"/>
            <a:br>
              <a:rPr lang="en-US" sz="6000" dirty="0">
                <a:ea typeface="+mj-lt"/>
                <a:cs typeface="+mj-lt"/>
              </a:rPr>
            </a:br>
            <a:endParaRPr lang="en-US" sz="6000"/>
          </a:p>
        </p:txBody>
      </p:sp>
      <p:sp>
        <p:nvSpPr>
          <p:cNvPr id="3" name="Slide Number Placeholder 2">
            <a:extLst>
              <a:ext uri="{FF2B5EF4-FFF2-40B4-BE49-F238E27FC236}">
                <a16:creationId xmlns:a16="http://schemas.microsoft.com/office/drawing/2014/main" id="{F7798268-691A-4C3F-B091-9485967737E1}"/>
              </a:ext>
            </a:extLst>
          </p:cNvPr>
          <p:cNvSpPr>
            <a:spLocks noGrp="1"/>
          </p:cNvSpPr>
          <p:nvPr>
            <p:ph type="sldNum" sz="quarter" idx="12"/>
          </p:nvPr>
        </p:nvSpPr>
        <p:spPr/>
        <p:txBody>
          <a:bodyPr/>
          <a:lstStyle/>
          <a:p>
            <a:fld id="{70C38C08-47C7-4847-B0BE-B9D8DEEB3D1B}" type="slidenum">
              <a:rPr lang="en-US" smtClean="0"/>
              <a:t>7</a:t>
            </a:fld>
            <a:endParaRPr lang="en-GB"/>
          </a:p>
        </p:txBody>
      </p:sp>
    </p:spTree>
    <p:extLst>
      <p:ext uri="{BB962C8B-B14F-4D97-AF65-F5344CB8AC3E}">
        <p14:creationId xmlns:p14="http://schemas.microsoft.com/office/powerpoint/2010/main" val="12722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2A35F3-EDB6-4D61-88CE-4909677A05E8}"/>
              </a:ext>
            </a:extLst>
          </p:cNvPr>
          <p:cNvSpPr>
            <a:spLocks noGrp="1"/>
          </p:cNvSpPr>
          <p:nvPr>
            <p:ph sz="half" idx="1"/>
          </p:nvPr>
        </p:nvSpPr>
        <p:spPr>
          <a:xfrm>
            <a:off x="1050130" y="1091887"/>
            <a:ext cx="9242517" cy="5044593"/>
          </a:xfrm>
        </p:spPr>
        <p:txBody>
          <a:bodyPr vert="horz" lIns="91440" tIns="45720" rIns="91440" bIns="45720" rtlCol="0" anchor="t">
            <a:normAutofit/>
          </a:bodyPr>
          <a:lstStyle/>
          <a:p>
            <a:pPr marL="0" indent="0">
              <a:lnSpc>
                <a:spcPct val="110000"/>
              </a:lnSpc>
              <a:buNone/>
            </a:pPr>
            <a:endParaRPr lang="en-US" sz="1300" b="1" u="sng" dirty="0"/>
          </a:p>
          <a:p>
            <a:pPr marL="457200" indent="-457200" algn="just">
              <a:lnSpc>
                <a:spcPct val="110000"/>
              </a:lnSpc>
              <a:buAutoNum type="arabicPeriod"/>
            </a:pPr>
            <a:r>
              <a:rPr lang="en-US" dirty="0"/>
              <a:t>We downloaded a dataset that gave information about the extent to which a few countries around the world contributed to marine </a:t>
            </a:r>
            <a:r>
              <a:rPr lang="en-US" b="1" dirty="0"/>
              <a:t>plastic</a:t>
            </a:r>
            <a:r>
              <a:rPr lang="en-US" dirty="0"/>
              <a:t> litter.</a:t>
            </a:r>
          </a:p>
          <a:p>
            <a:pPr marL="457200" indent="-457200" algn="just">
              <a:lnSpc>
                <a:spcPct val="110000"/>
              </a:lnSpc>
              <a:buAutoNum type="arabicPeriod"/>
            </a:pPr>
            <a:r>
              <a:rPr lang="en-US" dirty="0"/>
              <a:t>The dataset takes into account different </a:t>
            </a:r>
            <a:r>
              <a:rPr lang="en-US" b="1" dirty="0"/>
              <a:t>rivers</a:t>
            </a:r>
            <a:r>
              <a:rPr lang="en-US" dirty="0"/>
              <a:t> of these countries as they act as conduits of litter from inland to ocean.</a:t>
            </a:r>
          </a:p>
          <a:p>
            <a:pPr marL="457200" indent="-457200" algn="just">
              <a:lnSpc>
                <a:spcPct val="110000"/>
              </a:lnSpc>
              <a:buAutoNum type="arabicPeriod"/>
            </a:pPr>
            <a:r>
              <a:rPr lang="en-GB" dirty="0">
                <a:ea typeface="+mn-lt"/>
                <a:cs typeface="+mn-lt"/>
              </a:rPr>
              <a:t>Analysing the datasets that inform the degree of plastic litter in various rivers from different countries would help in visualising the contribution of every country taken into account, importantly in visualising which country contributes the most.</a:t>
            </a:r>
            <a:endParaRPr lang="en-US" dirty="0"/>
          </a:p>
          <a:p>
            <a:pPr marL="457200" indent="-457200" algn="just">
              <a:lnSpc>
                <a:spcPct val="110000"/>
              </a:lnSpc>
              <a:buAutoNum type="arabicPeriod"/>
            </a:pPr>
            <a:r>
              <a:rPr lang="en-US" dirty="0"/>
              <a:t>We analyzed the data by plotting the distribution.</a:t>
            </a:r>
          </a:p>
          <a:p>
            <a:pPr marL="457200" indent="-457200" algn="just">
              <a:lnSpc>
                <a:spcPct val="110000"/>
              </a:lnSpc>
              <a:buAutoNum type="arabicPeriod"/>
            </a:pPr>
            <a:r>
              <a:rPr lang="en-US" dirty="0"/>
              <a:t>This process of data visualization gives a sense of </a:t>
            </a:r>
            <a:r>
              <a:rPr lang="en-US" b="1" dirty="0"/>
              <a:t>understanding and awareness</a:t>
            </a:r>
            <a:r>
              <a:rPr lang="en-US" dirty="0"/>
              <a:t> about the criticality of the issue.</a:t>
            </a:r>
          </a:p>
          <a:p>
            <a:pPr marL="0" indent="0">
              <a:lnSpc>
                <a:spcPct val="110000"/>
              </a:lnSpc>
              <a:buNone/>
            </a:pPr>
            <a:endParaRPr lang="en-US" sz="1300" b="1"/>
          </a:p>
        </p:txBody>
      </p:sp>
      <p:sp>
        <p:nvSpPr>
          <p:cNvPr id="2" name="Slide Number Placeholder 1">
            <a:extLst>
              <a:ext uri="{FF2B5EF4-FFF2-40B4-BE49-F238E27FC236}">
                <a16:creationId xmlns:a16="http://schemas.microsoft.com/office/drawing/2014/main" id="{A692518D-80FE-4263-97CD-E086E186E31D}"/>
              </a:ext>
            </a:extLst>
          </p:cNvPr>
          <p:cNvSpPr>
            <a:spLocks noGrp="1"/>
          </p:cNvSpPr>
          <p:nvPr>
            <p:ph type="sldNum" sz="quarter" idx="12"/>
          </p:nvPr>
        </p:nvSpPr>
        <p:spPr/>
        <p:txBody>
          <a:bodyPr/>
          <a:lstStyle/>
          <a:p>
            <a:fld id="{70C38C08-47C7-4847-B0BE-B9D8DEEB3D1B}" type="slidenum">
              <a:rPr lang="en-US" smtClean="0"/>
              <a:t>8</a:t>
            </a:fld>
            <a:endParaRPr lang="en-GB"/>
          </a:p>
        </p:txBody>
      </p:sp>
    </p:spTree>
    <p:extLst>
      <p:ext uri="{BB962C8B-B14F-4D97-AF65-F5344CB8AC3E}">
        <p14:creationId xmlns:p14="http://schemas.microsoft.com/office/powerpoint/2010/main" val="22938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5" descr="Lightbulb and gear with solid fill">
            <a:extLst>
              <a:ext uri="{FF2B5EF4-FFF2-40B4-BE49-F238E27FC236}">
                <a16:creationId xmlns:a16="http://schemas.microsoft.com/office/drawing/2014/main" id="{67565FEC-5EB8-460E-B0BB-9092DB748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4580" y="282261"/>
            <a:ext cx="1545217" cy="1449966"/>
          </a:xfrm>
          <a:prstGeom prst="rect">
            <a:avLst/>
          </a:prstGeom>
        </p:spPr>
      </p:pic>
      <p:pic>
        <p:nvPicPr>
          <p:cNvPr id="6" name="Graphic 6" descr="Pie chart with solid fill">
            <a:extLst>
              <a:ext uri="{FF2B5EF4-FFF2-40B4-BE49-F238E27FC236}">
                <a16:creationId xmlns:a16="http://schemas.microsoft.com/office/drawing/2014/main" id="{E5675B90-AA65-4F39-9E88-DF7138998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0379" y="5020951"/>
            <a:ext cx="1414248" cy="1402341"/>
          </a:xfrm>
          <a:prstGeom prst="rect">
            <a:avLst/>
          </a:prstGeom>
        </p:spPr>
      </p:pic>
      <p:pic>
        <p:nvPicPr>
          <p:cNvPr id="4" name="Graphic 4" descr="Computer with solid fill">
            <a:extLst>
              <a:ext uri="{FF2B5EF4-FFF2-40B4-BE49-F238E27FC236}">
                <a16:creationId xmlns:a16="http://schemas.microsoft.com/office/drawing/2014/main" id="{442CC0BD-47D7-46F2-A61E-11F2C68172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1078" y="1553899"/>
            <a:ext cx="1473780" cy="1521405"/>
          </a:xfrm>
          <a:prstGeom prst="rect">
            <a:avLst/>
          </a:prstGeom>
        </p:spPr>
      </p:pic>
      <p:pic>
        <p:nvPicPr>
          <p:cNvPr id="3" name="Graphic 3" descr="Closed book with solid fill">
            <a:extLst>
              <a:ext uri="{FF2B5EF4-FFF2-40B4-BE49-F238E27FC236}">
                <a16:creationId xmlns:a16="http://schemas.microsoft.com/office/drawing/2014/main" id="{1DC2E4FC-50F9-4159-8152-44E65E9ACC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49825" y="3351742"/>
            <a:ext cx="1365458" cy="1151146"/>
          </a:xfrm>
          <a:prstGeom prst="rect">
            <a:avLst/>
          </a:prstGeom>
        </p:spPr>
      </p:pic>
      <p:sp>
        <p:nvSpPr>
          <p:cNvPr id="7" name="TextBox 6">
            <a:extLst>
              <a:ext uri="{FF2B5EF4-FFF2-40B4-BE49-F238E27FC236}">
                <a16:creationId xmlns:a16="http://schemas.microsoft.com/office/drawing/2014/main" id="{FB854030-672F-467D-AC86-6B5B1C1B63F0}"/>
              </a:ext>
            </a:extLst>
          </p:cNvPr>
          <p:cNvSpPr txBox="1"/>
          <p:nvPr/>
        </p:nvSpPr>
        <p:spPr>
          <a:xfrm>
            <a:off x="9344025" y="676274"/>
            <a:ext cx="2350293"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LANGUAGE USED:</a:t>
            </a:r>
            <a:endParaRPr lang="en-US" dirty="0">
              <a:ea typeface="+mn-lt"/>
              <a:cs typeface="+mn-lt"/>
            </a:endParaRPr>
          </a:p>
          <a:p>
            <a:pPr lvl="1">
              <a:lnSpc>
                <a:spcPct val="90000"/>
              </a:lnSpc>
              <a:spcBef>
                <a:spcPct val="0"/>
              </a:spcBef>
            </a:pPr>
            <a:r>
              <a:rPr lang="en-US" dirty="0">
                <a:ea typeface="+mn-lt"/>
                <a:cs typeface="+mn-lt"/>
              </a:rPr>
              <a:t>Python 3</a:t>
            </a:r>
            <a:r>
              <a:rPr lang="en-GB" dirty="0"/>
              <a:t> </a:t>
            </a:r>
          </a:p>
        </p:txBody>
      </p:sp>
      <p:sp>
        <p:nvSpPr>
          <p:cNvPr id="9" name="TextBox 8">
            <a:extLst>
              <a:ext uri="{FF2B5EF4-FFF2-40B4-BE49-F238E27FC236}">
                <a16:creationId xmlns:a16="http://schemas.microsoft.com/office/drawing/2014/main" id="{0A0444F4-3D7E-4A77-A7C0-7F58CB32AA73}"/>
              </a:ext>
            </a:extLst>
          </p:cNvPr>
          <p:cNvSpPr txBox="1"/>
          <p:nvPr/>
        </p:nvSpPr>
        <p:spPr>
          <a:xfrm>
            <a:off x="7403306" y="2021680"/>
            <a:ext cx="2600325"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PLATFORM USED:</a:t>
            </a:r>
            <a:endParaRPr lang="en-US" dirty="0">
              <a:ea typeface="+mn-lt"/>
              <a:cs typeface="+mn-lt"/>
            </a:endParaRPr>
          </a:p>
          <a:p>
            <a:pPr lvl="1">
              <a:lnSpc>
                <a:spcPct val="90000"/>
              </a:lnSpc>
              <a:spcBef>
                <a:spcPct val="0"/>
              </a:spcBef>
            </a:pPr>
            <a:r>
              <a:rPr lang="en-GB" dirty="0" err="1">
                <a:ea typeface="+mn-lt"/>
                <a:cs typeface="+mn-lt"/>
              </a:rPr>
              <a:t>Jupyter</a:t>
            </a:r>
            <a:r>
              <a:rPr lang="en-GB" dirty="0">
                <a:ea typeface="+mn-lt"/>
                <a:cs typeface="+mn-lt"/>
              </a:rPr>
              <a:t> Notebook</a:t>
            </a:r>
          </a:p>
        </p:txBody>
      </p:sp>
      <p:sp>
        <p:nvSpPr>
          <p:cNvPr id="11" name="TextBox 10">
            <a:extLst>
              <a:ext uri="{FF2B5EF4-FFF2-40B4-BE49-F238E27FC236}">
                <a16:creationId xmlns:a16="http://schemas.microsoft.com/office/drawing/2014/main" id="{21381863-997C-462B-8795-5B05AC0B593F}"/>
              </a:ext>
            </a:extLst>
          </p:cNvPr>
          <p:cNvSpPr txBox="1"/>
          <p:nvPr/>
        </p:nvSpPr>
        <p:spPr>
          <a:xfrm>
            <a:off x="9605962" y="3259930"/>
            <a:ext cx="2350293" cy="132692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LIBRARIES:</a:t>
            </a:r>
            <a:r>
              <a:rPr lang="en-US" dirty="0">
                <a:ea typeface="+mn-lt"/>
                <a:cs typeface="+mn-lt"/>
              </a:rPr>
              <a:t> </a:t>
            </a:r>
          </a:p>
          <a:p>
            <a:pPr lvl="1">
              <a:lnSpc>
                <a:spcPct val="90000"/>
              </a:lnSpc>
              <a:spcBef>
                <a:spcPct val="0"/>
              </a:spcBef>
            </a:pPr>
            <a:r>
              <a:rPr lang="en-US" dirty="0" err="1">
                <a:ea typeface="+mn-lt"/>
                <a:cs typeface="+mn-lt"/>
              </a:rPr>
              <a:t>numpy</a:t>
            </a:r>
          </a:p>
          <a:p>
            <a:pPr lvl="1">
              <a:lnSpc>
                <a:spcPct val="90000"/>
              </a:lnSpc>
              <a:spcBef>
                <a:spcPct val="0"/>
              </a:spcBef>
            </a:pPr>
            <a:r>
              <a:rPr lang="en-US" dirty="0">
                <a:ea typeface="+mn-lt"/>
                <a:cs typeface="+mn-lt"/>
              </a:rPr>
              <a:t>seaborn</a:t>
            </a:r>
          </a:p>
          <a:p>
            <a:pPr lvl="1">
              <a:lnSpc>
                <a:spcPct val="90000"/>
              </a:lnSpc>
              <a:spcBef>
                <a:spcPct val="0"/>
              </a:spcBef>
            </a:pPr>
            <a:r>
              <a:rPr lang="en-US" dirty="0">
                <a:ea typeface="+mn-lt"/>
                <a:cs typeface="+mn-lt"/>
              </a:rPr>
              <a:t>pandas</a:t>
            </a:r>
          </a:p>
          <a:p>
            <a:pPr lvl="1">
              <a:lnSpc>
                <a:spcPct val="90000"/>
              </a:lnSpc>
              <a:spcBef>
                <a:spcPct val="0"/>
              </a:spcBef>
            </a:pPr>
            <a:r>
              <a:rPr lang="en-US" dirty="0" err="1">
                <a:ea typeface="+mn-lt"/>
                <a:cs typeface="+mn-lt"/>
              </a:rPr>
              <a:t>matplotlib.pyplot</a:t>
            </a:r>
            <a:r>
              <a:rPr lang="en-GB" dirty="0"/>
              <a:t> </a:t>
            </a:r>
          </a:p>
        </p:txBody>
      </p:sp>
      <p:sp>
        <p:nvSpPr>
          <p:cNvPr id="13" name="TextBox 12">
            <a:extLst>
              <a:ext uri="{FF2B5EF4-FFF2-40B4-BE49-F238E27FC236}">
                <a16:creationId xmlns:a16="http://schemas.microsoft.com/office/drawing/2014/main" id="{E143A563-D57D-4301-ADEF-27E6875F4D16}"/>
              </a:ext>
            </a:extLst>
          </p:cNvPr>
          <p:cNvSpPr txBox="1"/>
          <p:nvPr/>
        </p:nvSpPr>
        <p:spPr>
          <a:xfrm>
            <a:off x="5153025" y="36290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14" name="TextBox 13">
            <a:extLst>
              <a:ext uri="{FF2B5EF4-FFF2-40B4-BE49-F238E27FC236}">
                <a16:creationId xmlns:a16="http://schemas.microsoft.com/office/drawing/2014/main" id="{D503D5F3-F2F1-49C0-B178-BCE482E16C41}"/>
              </a:ext>
            </a:extLst>
          </p:cNvPr>
          <p:cNvSpPr txBox="1"/>
          <p:nvPr/>
        </p:nvSpPr>
        <p:spPr>
          <a:xfrm>
            <a:off x="7439025" y="5295899"/>
            <a:ext cx="2636042" cy="8402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DATASET:</a:t>
            </a:r>
            <a:endParaRPr lang="en-US" dirty="0">
              <a:ea typeface="+mn-lt"/>
              <a:cs typeface="+mn-lt"/>
            </a:endParaRPr>
          </a:p>
          <a:p>
            <a:pPr lvl="1" algn="l">
              <a:lnSpc>
                <a:spcPct val="90000"/>
              </a:lnSpc>
              <a:spcBef>
                <a:spcPct val="0"/>
              </a:spcBef>
            </a:pPr>
            <a:r>
              <a:rPr lang="en-US" dirty="0">
                <a:ea typeface="+mn-lt"/>
                <a:cs typeface="+mn-lt"/>
              </a:rPr>
              <a:t>plastics-top-rivers.csv</a:t>
            </a:r>
            <a:endParaRPr lang="en-GB" dirty="0"/>
          </a:p>
        </p:txBody>
      </p:sp>
      <p:pic>
        <p:nvPicPr>
          <p:cNvPr id="18" name="Picture 19" descr="Graphical user interface, application, table, Excel&#10;&#10;Description automatically generated">
            <a:extLst>
              <a:ext uri="{FF2B5EF4-FFF2-40B4-BE49-F238E27FC236}">
                <a16:creationId xmlns:a16="http://schemas.microsoft.com/office/drawing/2014/main" id="{6B5AC760-0F6B-40BC-BC41-E28D3060B065}"/>
              </a:ext>
            </a:extLst>
          </p:cNvPr>
          <p:cNvPicPr>
            <a:picLocks noChangeAspect="1"/>
          </p:cNvPicPr>
          <p:nvPr/>
        </p:nvPicPr>
        <p:blipFill>
          <a:blip r:embed="rId10"/>
          <a:stretch>
            <a:fillRect/>
          </a:stretch>
        </p:blipFill>
        <p:spPr>
          <a:xfrm>
            <a:off x="323708" y="1390331"/>
            <a:ext cx="6719886" cy="4597479"/>
          </a:xfrm>
          <a:prstGeom prst="rect">
            <a:avLst/>
          </a:prstGeom>
        </p:spPr>
      </p:pic>
      <p:sp>
        <p:nvSpPr>
          <p:cNvPr id="2" name="TextBox 1">
            <a:extLst>
              <a:ext uri="{FF2B5EF4-FFF2-40B4-BE49-F238E27FC236}">
                <a16:creationId xmlns:a16="http://schemas.microsoft.com/office/drawing/2014/main" id="{E341458A-E36F-4387-81AD-B70355B47A88}"/>
              </a:ext>
            </a:extLst>
          </p:cNvPr>
          <p:cNvSpPr txBox="1"/>
          <p:nvPr/>
        </p:nvSpPr>
        <p:spPr>
          <a:xfrm>
            <a:off x="211931" y="592693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i="1" dirty="0"/>
              <a:t>Source: IUCN website</a:t>
            </a:r>
          </a:p>
        </p:txBody>
      </p:sp>
      <p:sp>
        <p:nvSpPr>
          <p:cNvPr id="8" name="Slide Number Placeholder 7">
            <a:extLst>
              <a:ext uri="{FF2B5EF4-FFF2-40B4-BE49-F238E27FC236}">
                <a16:creationId xmlns:a16="http://schemas.microsoft.com/office/drawing/2014/main" id="{027673D9-E1EB-4965-ACE8-07623A42516F}"/>
              </a:ext>
            </a:extLst>
          </p:cNvPr>
          <p:cNvSpPr>
            <a:spLocks noGrp="1"/>
          </p:cNvSpPr>
          <p:nvPr>
            <p:ph type="sldNum" sz="quarter" idx="12"/>
          </p:nvPr>
        </p:nvSpPr>
        <p:spPr/>
        <p:txBody>
          <a:bodyPr/>
          <a:lstStyle/>
          <a:p>
            <a:fld id="{70C38C08-47C7-4847-B0BE-B9D8DEEB3D1B}" type="slidenum">
              <a:rPr lang="en-US" smtClean="0"/>
              <a:t>9</a:t>
            </a:fld>
            <a:endParaRPr lang="en-GB"/>
          </a:p>
        </p:txBody>
      </p:sp>
      <p:sp>
        <p:nvSpPr>
          <p:cNvPr id="10" name="TextBox 9">
            <a:extLst>
              <a:ext uri="{FF2B5EF4-FFF2-40B4-BE49-F238E27FC236}">
                <a16:creationId xmlns:a16="http://schemas.microsoft.com/office/drawing/2014/main" id="{12849B02-575E-463E-8A85-F2C8E180977B}"/>
              </a:ext>
            </a:extLst>
          </p:cNvPr>
          <p:cNvSpPr txBox="1"/>
          <p:nvPr/>
        </p:nvSpPr>
        <p:spPr>
          <a:xfrm>
            <a:off x="322997" y="47084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dirty="0">
                <a:solidFill>
                  <a:schemeClr val="accent1">
                    <a:lumMod val="75000"/>
                  </a:schemeClr>
                </a:solidFill>
              </a:rPr>
              <a:t>DATASET</a:t>
            </a:r>
          </a:p>
        </p:txBody>
      </p:sp>
    </p:spTree>
    <p:extLst>
      <p:ext uri="{BB962C8B-B14F-4D97-AF65-F5344CB8AC3E}">
        <p14:creationId xmlns:p14="http://schemas.microsoft.com/office/powerpoint/2010/main" val="73130474"/>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DashVTI</vt:lpstr>
      <vt:lpstr>MINOR PROJECT- THIRD REVIEW   ANALYSIS OF MARINE PLASTIC LITTER CONTRIBUTION BY VARIOUS COUNTRIES AND WASTE CLASSIFICATION</vt:lpstr>
      <vt:lpstr>TABLE OF CONTENT</vt:lpstr>
      <vt:lpstr>OBJECTIVE</vt:lpstr>
      <vt:lpstr>ABSTRACT</vt:lpstr>
      <vt:lpstr>LITERATURE SURVEY</vt:lpstr>
      <vt:lpstr>FLOWCHART</vt:lpstr>
      <vt:lpstr>PROCESS  A.  AWARENESS THROUGH DATA VISUALIZATION  </vt:lpstr>
      <vt:lpstr>PowerPoint Presentation</vt:lpstr>
      <vt:lpstr>PowerPoint Presentation</vt:lpstr>
      <vt:lpstr>PowerPoint Presentation</vt:lpstr>
      <vt:lpstr>PowerPoint Presentation</vt:lpstr>
      <vt:lpstr>B.  A POTENTIAL SOLUTION THROUGH WASTE CLASSIFICATION</vt:lpstr>
      <vt:lpstr>PowerPoint Presentation</vt:lpstr>
      <vt:lpstr>VGG-16</vt:lpstr>
      <vt:lpstr>VGG-16 ARCHITECTURE</vt:lpstr>
      <vt:lpstr>PowerPoint Presentation</vt:lpstr>
      <vt:lpstr>PowerPoint Presentation</vt:lpstr>
      <vt:lpstr>PowerPoint Presentation</vt:lpstr>
      <vt:lpstr>PowerPoint Presentation</vt:lpstr>
      <vt:lpstr>PowerPoint Presentation</vt:lpstr>
      <vt:lpstr>C.  USER INTERFACE</vt:lpstr>
      <vt:lpstr>PowerPoint Presentation</vt:lpstr>
      <vt:lpstr>THE INTERFACE</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1910</cp:revision>
  <dcterms:created xsi:type="dcterms:W3CDTF">2021-09-19T12:28:35Z</dcterms:created>
  <dcterms:modified xsi:type="dcterms:W3CDTF">2021-11-01T06:57:36Z</dcterms:modified>
</cp:coreProperties>
</file>