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7" r:id="rId8"/>
    <p:sldId id="265" r:id="rId9"/>
    <p:sldId id="262" r:id="rId10"/>
    <p:sldId id="264" r:id="rId11"/>
    <p:sldId id="263" r:id="rId12"/>
    <p:sldId id="268" r:id="rId13"/>
    <p:sldId id="269"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36A36-1973-4D45-89E2-40BD9AA0078C}" v="330" dt="2021-08-01T17:23:56.730"/>
    <p1510:client id="{D0B5723A-075E-4C19-81AD-C5301BBA32E7}" v="103" dt="2021-08-02T03:26:03.263"/>
    <p1510:client id="{F3148659-0758-44CB-9821-0CE035191A08}" v="252" dt="2021-08-03T15:08:01.726"/>
    <p1510:client id="{FC69EBEA-7607-4788-A2EE-4B015C25B831}" v="367" dt="2021-08-04T17:00:24.0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6446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75069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4372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766825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8/13/2021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282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268561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04949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1826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58706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374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8/13/2021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69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8/13/2021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3015645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13"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www.iucn.org" TargetMode="External"/><Relationship Id="rId1" Type="http://schemas.openxmlformats.org/officeDocument/2006/relationships/slideLayout" Target="../slideLayouts/slideLayout2.xml"/><Relationship Id="rId4" Type="http://schemas.openxmlformats.org/officeDocument/2006/relationships/hyperlink" Target="https://www.hackster.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8">
            <a:extLst>
              <a:ext uri="{FF2B5EF4-FFF2-40B4-BE49-F238E27FC236}">
                <a16:creationId xmlns:a16="http://schemas.microsoft.com/office/drawing/2014/main" id="{44CA2EAD-E7C7-4F64-924A-52D34FD759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75975" y="1080000"/>
            <a:ext cx="6307200" cy="2185200"/>
          </a:xfrm>
        </p:spPr>
        <p:txBody>
          <a:bodyPr>
            <a:normAutofit/>
          </a:bodyPr>
          <a:lstStyle/>
          <a:p>
            <a:r>
              <a:rPr lang="en-GB" dirty="0"/>
              <a:t>MINOR PROJECT</a:t>
            </a:r>
          </a:p>
        </p:txBody>
      </p:sp>
      <p:sp>
        <p:nvSpPr>
          <p:cNvPr id="3" name="Subtitle 2"/>
          <p:cNvSpPr>
            <a:spLocks noGrp="1"/>
          </p:cNvSpPr>
          <p:nvPr>
            <p:ph type="subTitle" idx="1"/>
          </p:nvPr>
        </p:nvSpPr>
        <p:spPr>
          <a:xfrm>
            <a:off x="4875975" y="4068000"/>
            <a:ext cx="6307200" cy="1710500"/>
          </a:xfrm>
        </p:spPr>
        <p:txBody>
          <a:bodyPr vert="horz" lIns="91440" tIns="45720" rIns="91440" bIns="45720" rtlCol="0" anchor="t">
            <a:normAutofit fontScale="92500" lnSpcReduction="10000"/>
          </a:bodyPr>
          <a:lstStyle/>
          <a:p>
            <a:pPr>
              <a:lnSpc>
                <a:spcPct val="150000"/>
              </a:lnSpc>
            </a:pPr>
            <a:r>
              <a:rPr lang="en-GB" b="1" cap="all" dirty="0">
                <a:ea typeface="+mn-lt"/>
                <a:cs typeface="+mn-lt"/>
              </a:rPr>
              <a:t>S SEETHALAKSHMI [RA1811004040001]</a:t>
            </a:r>
            <a:endParaRPr lang="en-US" dirty="0">
              <a:ea typeface="+mn-lt"/>
              <a:cs typeface="+mn-lt"/>
            </a:endParaRPr>
          </a:p>
          <a:p>
            <a:pPr>
              <a:lnSpc>
                <a:spcPct val="150000"/>
              </a:lnSpc>
            </a:pPr>
            <a:r>
              <a:rPr lang="en-GB" b="1" cap="all" dirty="0">
                <a:ea typeface="+mn-lt"/>
                <a:cs typeface="+mn-lt"/>
              </a:rPr>
              <a:t>M RADHIKA [RA1811004040019]</a:t>
            </a:r>
            <a:endParaRPr lang="en-US" dirty="0">
              <a:ea typeface="+mn-lt"/>
              <a:cs typeface="+mn-lt"/>
            </a:endParaRPr>
          </a:p>
          <a:p>
            <a:pPr>
              <a:lnSpc>
                <a:spcPct val="150000"/>
              </a:lnSpc>
            </a:pPr>
            <a:r>
              <a:rPr lang="en-GB" b="1" cap="all" dirty="0">
                <a:ea typeface="+mn-lt"/>
                <a:cs typeface="+mn-lt"/>
              </a:rPr>
              <a:t>ECE-A, IV YEAR</a:t>
            </a:r>
            <a:endParaRPr lang="en-GB" dirty="0"/>
          </a:p>
        </p:txBody>
      </p:sp>
      <p:pic>
        <p:nvPicPr>
          <p:cNvPr id="10" name="Picture 3">
            <a:extLst>
              <a:ext uri="{FF2B5EF4-FFF2-40B4-BE49-F238E27FC236}">
                <a16:creationId xmlns:a16="http://schemas.microsoft.com/office/drawing/2014/main" id="{28FA6D50-641F-4AE8-983E-2CC5CF94D4FB}"/>
              </a:ext>
            </a:extLst>
          </p:cNvPr>
          <p:cNvPicPr>
            <a:picLocks noChangeAspect="1"/>
          </p:cNvPicPr>
          <p:nvPr/>
        </p:nvPicPr>
        <p:blipFill rotWithShape="1">
          <a:blip r:embed="rId2"/>
          <a:srcRect l="39983" r="14956" b="5"/>
          <a:stretch/>
        </p:blipFill>
        <p:spPr>
          <a:xfrm>
            <a:off x="20" y="10"/>
            <a:ext cx="3863955" cy="6857989"/>
          </a:xfrm>
          <a:prstGeom prst="rect">
            <a:avLst/>
          </a:prstGeom>
        </p:spPr>
      </p:pic>
      <p:cxnSp>
        <p:nvCxnSpPr>
          <p:cNvPr id="12" name="Straight Connector 10">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9575"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1609-7BA2-4EED-A322-F187B7126354}"/>
              </a:ext>
            </a:extLst>
          </p:cNvPr>
          <p:cNvSpPr>
            <a:spLocks noGrp="1"/>
          </p:cNvSpPr>
          <p:nvPr>
            <p:ph type="title"/>
          </p:nvPr>
        </p:nvSpPr>
        <p:spPr/>
        <p:txBody>
          <a:bodyPr/>
          <a:lstStyle/>
          <a:p>
            <a:r>
              <a:rPr lang="en-GB" b="1" cap="all">
                <a:ea typeface="+mj-lt"/>
                <a:cs typeface="+mj-lt"/>
              </a:rPr>
              <a:t>ABSTRACT</a:t>
            </a:r>
            <a:endParaRPr lang="en-US"/>
          </a:p>
        </p:txBody>
      </p:sp>
      <p:sp>
        <p:nvSpPr>
          <p:cNvPr id="3" name="Content Placeholder 2">
            <a:extLst>
              <a:ext uri="{FF2B5EF4-FFF2-40B4-BE49-F238E27FC236}">
                <a16:creationId xmlns:a16="http://schemas.microsoft.com/office/drawing/2014/main" id="{F495B571-DC11-466E-93F0-13E35E1CB583}"/>
              </a:ext>
            </a:extLst>
          </p:cNvPr>
          <p:cNvSpPr>
            <a:spLocks noGrp="1"/>
          </p:cNvSpPr>
          <p:nvPr>
            <p:ph idx="1"/>
          </p:nvPr>
        </p:nvSpPr>
        <p:spPr>
          <a:xfrm>
            <a:off x="989400" y="1788283"/>
            <a:ext cx="10213200" cy="4404131"/>
          </a:xfrm>
        </p:spPr>
        <p:txBody>
          <a:bodyPr vert="horz" lIns="91440" tIns="45720" rIns="91440" bIns="45720" rtlCol="0" anchor="t">
            <a:normAutofit lnSpcReduction="10000"/>
          </a:bodyPr>
          <a:lstStyle/>
          <a:p>
            <a:pPr marL="359410" indent="-359410"/>
            <a:r>
              <a:rPr lang="en-GB">
                <a:solidFill>
                  <a:srgbClr val="000000"/>
                </a:solidFill>
                <a:ea typeface="+mn-lt"/>
                <a:cs typeface="+mn-lt"/>
              </a:rPr>
              <a:t>The </a:t>
            </a:r>
            <a:r>
              <a:rPr lang="en-GB" b="1">
                <a:solidFill>
                  <a:srgbClr val="000000"/>
                </a:solidFill>
                <a:ea typeface="+mn-lt"/>
                <a:cs typeface="+mn-lt"/>
              </a:rPr>
              <a:t>Theremin</a:t>
            </a:r>
            <a:r>
              <a:rPr lang="en-GB">
                <a:solidFill>
                  <a:srgbClr val="000000"/>
                </a:solidFill>
                <a:ea typeface="+mn-lt"/>
                <a:cs typeface="+mn-lt"/>
              </a:rPr>
              <a:t> is an electronic musical instrument controlled </a:t>
            </a:r>
            <a:r>
              <a:rPr lang="en-GB" b="1">
                <a:solidFill>
                  <a:srgbClr val="000000"/>
                </a:solidFill>
                <a:ea typeface="+mn-lt"/>
                <a:cs typeface="+mn-lt"/>
              </a:rPr>
              <a:t>without physical contact</a:t>
            </a:r>
            <a:r>
              <a:rPr lang="en-GB">
                <a:solidFill>
                  <a:srgbClr val="000000"/>
                </a:solidFill>
                <a:ea typeface="+mn-lt"/>
                <a:cs typeface="+mn-lt"/>
              </a:rPr>
              <a:t> by the thereminist (performer).</a:t>
            </a:r>
          </a:p>
          <a:p>
            <a:pPr marL="359410" indent="-359410"/>
            <a:r>
              <a:rPr lang="en-GB">
                <a:solidFill>
                  <a:srgbClr val="000000"/>
                </a:solidFill>
                <a:ea typeface="+mn-lt"/>
                <a:cs typeface="+mn-lt"/>
              </a:rPr>
              <a:t>In this project we build an instrument (theremin) that produces tones or sounds based on the light that falls on the surface of the </a:t>
            </a:r>
            <a:r>
              <a:rPr lang="en-GB" b="1">
                <a:solidFill>
                  <a:srgbClr val="000000"/>
                </a:solidFill>
                <a:ea typeface="+mn-lt"/>
                <a:cs typeface="+mn-lt"/>
              </a:rPr>
              <a:t>Photoresistor.</a:t>
            </a:r>
          </a:p>
          <a:p>
            <a:pPr marL="359410" indent="-359410"/>
            <a:r>
              <a:rPr lang="en-GB">
                <a:solidFill>
                  <a:srgbClr val="000000"/>
                </a:solidFill>
                <a:ea typeface="+mn-lt"/>
                <a:cs typeface="+mn-lt"/>
              </a:rPr>
              <a:t>By moving your hand over the photoresistor, the intensity of light falling on it, changes, and that changes the pitch.</a:t>
            </a:r>
            <a:endParaRPr lang="en-GB" dirty="0">
              <a:solidFill>
                <a:srgbClr val="000000"/>
              </a:solidFill>
              <a:ea typeface="+mn-lt"/>
              <a:cs typeface="+mn-lt"/>
            </a:endParaRPr>
          </a:p>
          <a:p>
            <a:pPr marL="359410" indent="-359410"/>
            <a:r>
              <a:rPr lang="en-GB">
                <a:solidFill>
                  <a:srgbClr val="000000"/>
                </a:solidFill>
                <a:ea typeface="+mn-lt"/>
                <a:cs typeface="+mn-lt"/>
              </a:rPr>
              <a:t>The measured brightness is assigned a minimum and a maximum tone frequency (pitchMin and pitchMax). However, these values can still be changed during runtime with two trimmer potentiometers.</a:t>
            </a:r>
            <a:endParaRPr lang="en-GB" dirty="0">
              <a:solidFill>
                <a:srgbClr val="000000"/>
              </a:solidFill>
              <a:ea typeface="+mn-lt"/>
              <a:cs typeface="+mn-lt"/>
            </a:endParaRPr>
          </a:p>
        </p:txBody>
      </p:sp>
    </p:spTree>
    <p:extLst>
      <p:ext uri="{BB962C8B-B14F-4D97-AF65-F5344CB8AC3E}">
        <p14:creationId xmlns:p14="http://schemas.microsoft.com/office/powerpoint/2010/main" val="49969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6" name="Picture 6" descr="Diagram&#10;&#10;Description automatically generated">
            <a:extLst>
              <a:ext uri="{FF2B5EF4-FFF2-40B4-BE49-F238E27FC236}">
                <a16:creationId xmlns:a16="http://schemas.microsoft.com/office/drawing/2014/main" id="{ECCA04B6-5827-4D2A-B2E1-AB14F0965BBC}"/>
              </a:ext>
            </a:extLst>
          </p:cNvPr>
          <p:cNvPicPr>
            <a:picLocks noGrp="1" noChangeAspect="1"/>
          </p:cNvPicPr>
          <p:nvPr>
            <p:ph idx="1"/>
          </p:nvPr>
        </p:nvPicPr>
        <p:blipFill>
          <a:blip r:embed="rId2"/>
          <a:stretch>
            <a:fillRect/>
          </a:stretch>
        </p:blipFill>
        <p:spPr>
          <a:xfrm>
            <a:off x="540000" y="857036"/>
            <a:ext cx="4999885" cy="5141272"/>
          </a:xfrm>
          <a:prstGeom prst="rect">
            <a:avLst/>
          </a:prstGeom>
        </p:spPr>
      </p:pic>
      <p:cxnSp>
        <p:nvCxnSpPr>
          <p:cNvPr id="16" name="Straight Connector 15">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AC6EE8D-DC6E-412F-8777-F0A986747E02}"/>
              </a:ext>
            </a:extLst>
          </p:cNvPr>
          <p:cNvSpPr txBox="1"/>
          <p:nvPr/>
        </p:nvSpPr>
        <p:spPr>
          <a:xfrm>
            <a:off x="6947269" y="1137118"/>
            <a:ext cx="4078800" cy="290148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140000"/>
              </a:lnSpc>
              <a:spcAft>
                <a:spcPts val="600"/>
              </a:spcAft>
            </a:pPr>
            <a:r>
              <a:rPr lang="en-US" sz="1600" b="1" spc="50">
                <a:solidFill>
                  <a:schemeClr val="tx1">
                    <a:alpha val="60000"/>
                  </a:schemeClr>
                </a:solidFill>
              </a:rPr>
              <a:t>Components used:</a:t>
            </a:r>
            <a:endParaRPr lang="en-US" sz="1600" b="1" spc="50" dirty="0">
              <a:solidFill>
                <a:schemeClr val="tx1">
                  <a:alpha val="60000"/>
                </a:schemeClr>
              </a:solidFill>
            </a:endParaRPr>
          </a:p>
          <a:p>
            <a:pPr>
              <a:lnSpc>
                <a:spcPct val="140000"/>
              </a:lnSpc>
              <a:spcAft>
                <a:spcPts val="600"/>
              </a:spcAft>
            </a:pPr>
            <a:endParaRPr lang="en-US" sz="1600" b="1" spc="50" dirty="0">
              <a:solidFill>
                <a:schemeClr val="tx1">
                  <a:alpha val="60000"/>
                </a:schemeClr>
              </a:solidFill>
            </a:endParaRPr>
          </a:p>
          <a:p>
            <a:pPr marL="457200" indent="-457200">
              <a:lnSpc>
                <a:spcPct val="140000"/>
              </a:lnSpc>
              <a:spcAft>
                <a:spcPts val="600"/>
              </a:spcAft>
              <a:buFont typeface="Arial"/>
              <a:buChar char="•"/>
            </a:pPr>
            <a:r>
              <a:rPr lang="en-US" sz="1600" spc="50">
                <a:solidFill>
                  <a:schemeClr val="tx1">
                    <a:alpha val="60000"/>
                  </a:schemeClr>
                </a:solidFill>
              </a:rPr>
              <a:t>Arduino Nano R3 microcontroller</a:t>
            </a:r>
          </a:p>
          <a:p>
            <a:pPr marL="457200" indent="-457200">
              <a:lnSpc>
                <a:spcPct val="140000"/>
              </a:lnSpc>
              <a:spcAft>
                <a:spcPts val="600"/>
              </a:spcAft>
              <a:buFont typeface="Arial"/>
              <a:buChar char="•"/>
            </a:pPr>
            <a:r>
              <a:rPr lang="en-US" sz="1600" spc="50">
                <a:solidFill>
                  <a:schemeClr val="tx1">
                    <a:alpha val="60000"/>
                  </a:schemeClr>
                </a:solidFill>
              </a:rPr>
              <a:t>Photoresistor</a:t>
            </a:r>
          </a:p>
          <a:p>
            <a:pPr marL="457200" indent="-457200">
              <a:lnSpc>
                <a:spcPct val="140000"/>
              </a:lnSpc>
              <a:spcAft>
                <a:spcPts val="600"/>
              </a:spcAft>
              <a:buFont typeface="Arial"/>
              <a:buChar char="•"/>
            </a:pPr>
            <a:r>
              <a:rPr lang="en-US" sz="1600" spc="50">
                <a:solidFill>
                  <a:schemeClr val="tx1">
                    <a:alpha val="60000"/>
                  </a:schemeClr>
                </a:solidFill>
              </a:rPr>
              <a:t>Speaker: 0.25W, 8 ohms</a:t>
            </a:r>
          </a:p>
          <a:p>
            <a:pPr marL="457200" indent="-457200">
              <a:lnSpc>
                <a:spcPct val="140000"/>
              </a:lnSpc>
              <a:spcAft>
                <a:spcPts val="600"/>
              </a:spcAft>
              <a:buFont typeface="Arial"/>
              <a:buChar char="•"/>
            </a:pPr>
            <a:r>
              <a:rPr lang="en-US" sz="1600" spc="50">
                <a:solidFill>
                  <a:schemeClr val="tx1">
                    <a:alpha val="60000"/>
                  </a:schemeClr>
                </a:solidFill>
              </a:rPr>
              <a:t>Single Turn Potentiometers(2)- 100k ohms</a:t>
            </a:r>
          </a:p>
          <a:p>
            <a:pPr marL="457200" indent="-457200">
              <a:lnSpc>
                <a:spcPct val="140000"/>
              </a:lnSpc>
              <a:spcAft>
                <a:spcPts val="600"/>
              </a:spcAft>
              <a:buFont typeface="Arial"/>
              <a:buChar char="•"/>
            </a:pPr>
            <a:r>
              <a:rPr lang="en-US" sz="1600" spc="50">
                <a:solidFill>
                  <a:schemeClr val="tx1">
                    <a:alpha val="60000"/>
                  </a:schemeClr>
                </a:solidFill>
              </a:rPr>
              <a:t>Two resistors 10k ohm</a:t>
            </a:r>
          </a:p>
          <a:p>
            <a:pPr marL="457200" indent="-457200">
              <a:lnSpc>
                <a:spcPct val="140000"/>
              </a:lnSpc>
              <a:spcAft>
                <a:spcPts val="600"/>
              </a:spcAft>
              <a:buFont typeface="Arial"/>
              <a:buChar char="•"/>
            </a:pPr>
            <a:r>
              <a:rPr lang="en-US" sz="1600" spc="50">
                <a:solidFill>
                  <a:schemeClr val="tx1">
                    <a:alpha val="60000"/>
                  </a:schemeClr>
                </a:solidFill>
              </a:rPr>
              <a:t>Pushbutton Switch</a:t>
            </a:r>
          </a:p>
        </p:txBody>
      </p:sp>
      <p:sp>
        <p:nvSpPr>
          <p:cNvPr id="2" name="TextBox 1">
            <a:extLst>
              <a:ext uri="{FF2B5EF4-FFF2-40B4-BE49-F238E27FC236}">
                <a16:creationId xmlns:a16="http://schemas.microsoft.com/office/drawing/2014/main" id="{44EAB36D-8F19-4B06-8580-B98C3E9FADFE}"/>
              </a:ext>
            </a:extLst>
          </p:cNvPr>
          <p:cNvSpPr txBox="1"/>
          <p:nvPr/>
        </p:nvSpPr>
        <p:spPr>
          <a:xfrm>
            <a:off x="6945763" y="5402806"/>
            <a:ext cx="434681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000" b="1"/>
              <a:t>Approximate total cost – Rs. 1800</a:t>
            </a:r>
          </a:p>
        </p:txBody>
      </p:sp>
    </p:spTree>
    <p:extLst>
      <p:ext uri="{BB962C8B-B14F-4D97-AF65-F5344CB8AC3E}">
        <p14:creationId xmlns:p14="http://schemas.microsoft.com/office/powerpoint/2010/main" val="196025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98A99-26D7-4746-917C-C30DC736C29E}"/>
              </a:ext>
            </a:extLst>
          </p:cNvPr>
          <p:cNvSpPr>
            <a:spLocks noGrp="1"/>
          </p:cNvSpPr>
          <p:nvPr>
            <p:ph type="title"/>
          </p:nvPr>
        </p:nvSpPr>
        <p:spPr/>
        <p:txBody>
          <a:bodyPr/>
          <a:lstStyle/>
          <a:p>
            <a:r>
              <a:rPr lang="en-GB" b="1" dirty="0"/>
              <a:t>REFERENCES:</a:t>
            </a:r>
          </a:p>
        </p:txBody>
      </p:sp>
      <p:sp>
        <p:nvSpPr>
          <p:cNvPr id="3" name="Content Placeholder 2">
            <a:extLst>
              <a:ext uri="{FF2B5EF4-FFF2-40B4-BE49-F238E27FC236}">
                <a16:creationId xmlns:a16="http://schemas.microsoft.com/office/drawing/2014/main" id="{51A7AD6C-6C3F-49E1-8A4D-6447BF41EA3F}"/>
              </a:ext>
            </a:extLst>
          </p:cNvPr>
          <p:cNvSpPr>
            <a:spLocks noGrp="1"/>
          </p:cNvSpPr>
          <p:nvPr>
            <p:ph idx="1"/>
          </p:nvPr>
        </p:nvSpPr>
        <p:spPr/>
        <p:txBody>
          <a:bodyPr vert="horz" lIns="91440" tIns="45720" rIns="91440" bIns="45720" rtlCol="0" anchor="t">
            <a:normAutofit/>
          </a:bodyPr>
          <a:lstStyle/>
          <a:p>
            <a:pPr marL="359410" indent="-359410"/>
            <a:r>
              <a:rPr lang="en-GB" dirty="0">
                <a:solidFill>
                  <a:srgbClr val="000000"/>
                </a:solidFill>
              </a:rPr>
              <a:t>[1] </a:t>
            </a:r>
            <a:r>
              <a:rPr lang="en-GB" dirty="0">
                <a:solidFill>
                  <a:srgbClr val="000000"/>
                </a:solidFill>
                <a:ea typeface="+mn-lt"/>
                <a:cs typeface="+mn-lt"/>
                <a:hlinkClick r:id="rId2"/>
              </a:rPr>
              <a:t>https://www.iucn.org</a:t>
            </a:r>
            <a:r>
              <a:rPr lang="en-GB" dirty="0">
                <a:solidFill>
                  <a:srgbClr val="000000"/>
                </a:solidFill>
                <a:ea typeface="+mn-lt"/>
                <a:cs typeface="+mn-lt"/>
              </a:rPr>
              <a:t>, </a:t>
            </a:r>
            <a:r>
              <a:rPr lang="en-GB" dirty="0">
                <a:solidFill>
                  <a:srgbClr val="000000"/>
                </a:solidFill>
                <a:ea typeface="+mn-lt"/>
                <a:cs typeface="+mn-lt"/>
                <a:hlinkClick r:id="rId3"/>
              </a:rPr>
              <a:t>https://www.kaggle.com/datasets</a:t>
            </a:r>
            <a:r>
              <a:rPr lang="en-GB" dirty="0">
                <a:solidFill>
                  <a:srgbClr val="000000"/>
                </a:solidFill>
                <a:ea typeface="+mn-lt"/>
                <a:cs typeface="+mn-lt"/>
              </a:rPr>
              <a:t> </a:t>
            </a:r>
          </a:p>
          <a:p>
            <a:pPr marL="359410" indent="-359410"/>
            <a:r>
              <a:rPr lang="en-GB" dirty="0">
                <a:solidFill>
                  <a:srgbClr val="000000"/>
                </a:solidFill>
              </a:rPr>
              <a:t>[2] "</a:t>
            </a:r>
            <a:r>
              <a:rPr lang="en-GB" dirty="0">
                <a:solidFill>
                  <a:srgbClr val="000000"/>
                </a:solidFill>
                <a:ea typeface="+mn-lt"/>
                <a:cs typeface="+mn-lt"/>
              </a:rPr>
              <a:t>Supermarket Shopping System using RFID as the IoT Application" - </a:t>
            </a:r>
            <a:r>
              <a:rPr lang="en-GB" dirty="0" err="1">
                <a:solidFill>
                  <a:srgbClr val="000000"/>
                </a:solidFill>
                <a:ea typeface="+mn-lt"/>
                <a:cs typeface="+mn-lt"/>
              </a:rPr>
              <a:t>Sakorn</a:t>
            </a:r>
            <a:r>
              <a:rPr lang="en-GB" dirty="0">
                <a:solidFill>
                  <a:srgbClr val="000000"/>
                </a:solidFill>
                <a:ea typeface="+mn-lt"/>
                <a:cs typeface="+mn-lt"/>
              </a:rPr>
              <a:t> </a:t>
            </a:r>
            <a:r>
              <a:rPr lang="en-GB" dirty="0" err="1">
                <a:solidFill>
                  <a:srgbClr val="000000"/>
                </a:solidFill>
                <a:ea typeface="+mn-lt"/>
                <a:cs typeface="+mn-lt"/>
              </a:rPr>
              <a:t>Mekruksavanich</a:t>
            </a:r>
            <a:r>
              <a:rPr lang="en-GB" dirty="0">
                <a:solidFill>
                  <a:srgbClr val="000000"/>
                </a:solidFill>
                <a:ea typeface="+mn-lt"/>
                <a:cs typeface="+mn-lt"/>
              </a:rPr>
              <a:t>, Department of Computer Engineering School of Information and Communication Technology ,University of </a:t>
            </a:r>
            <a:r>
              <a:rPr lang="en-GB" dirty="0" err="1">
                <a:solidFill>
                  <a:srgbClr val="000000"/>
                </a:solidFill>
                <a:ea typeface="+mn-lt"/>
                <a:cs typeface="+mn-lt"/>
              </a:rPr>
              <a:t>Phayao</a:t>
            </a:r>
            <a:r>
              <a:rPr lang="en-GB" dirty="0">
                <a:solidFill>
                  <a:srgbClr val="000000"/>
                </a:solidFill>
                <a:ea typeface="+mn-lt"/>
                <a:cs typeface="+mn-lt"/>
              </a:rPr>
              <a:t>, </a:t>
            </a:r>
            <a:r>
              <a:rPr lang="en-GB" dirty="0" err="1">
                <a:solidFill>
                  <a:srgbClr val="000000"/>
                </a:solidFill>
                <a:ea typeface="+mn-lt"/>
                <a:cs typeface="+mn-lt"/>
              </a:rPr>
              <a:t>Phayao</a:t>
            </a:r>
            <a:r>
              <a:rPr lang="en-GB" dirty="0">
                <a:solidFill>
                  <a:srgbClr val="000000"/>
                </a:solidFill>
                <a:ea typeface="+mn-lt"/>
                <a:cs typeface="+mn-lt"/>
              </a:rPr>
              <a:t>, Thailand.</a:t>
            </a:r>
          </a:p>
          <a:p>
            <a:pPr marL="359410" indent="-359410"/>
            <a:r>
              <a:rPr lang="en-GB" dirty="0">
                <a:solidFill>
                  <a:srgbClr val="000000"/>
                </a:solidFill>
              </a:rPr>
              <a:t>[3] </a:t>
            </a:r>
            <a:r>
              <a:rPr lang="en-GB" dirty="0">
                <a:ea typeface="+mn-lt"/>
                <a:cs typeface="+mn-lt"/>
                <a:hlinkClick r:id="rId4"/>
              </a:rPr>
              <a:t>https://www.hackster.io/</a:t>
            </a:r>
          </a:p>
          <a:p>
            <a:pPr marL="359410" indent="-359410"/>
            <a:endParaRPr lang="en-GB" dirty="0">
              <a:ea typeface="+mn-lt"/>
              <a:cs typeface="+mn-lt"/>
            </a:endParaRPr>
          </a:p>
        </p:txBody>
      </p:sp>
    </p:spTree>
    <p:extLst>
      <p:ext uri="{BB962C8B-B14F-4D97-AF65-F5344CB8AC3E}">
        <p14:creationId xmlns:p14="http://schemas.microsoft.com/office/powerpoint/2010/main" val="615810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 name="Group 9">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2"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5" name="Rectangle 14">
            <a:extLst>
              <a:ext uri="{FF2B5EF4-FFF2-40B4-BE49-F238E27FC236}">
                <a16:creationId xmlns:a16="http://schemas.microsoft.com/office/drawing/2014/main" id="{2E61ADD4-967B-4465-8688-0530A73F6F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56D7E-224A-4D1C-A5DD-761E81EADDA1}"/>
              </a:ext>
            </a:extLst>
          </p:cNvPr>
          <p:cNvSpPr>
            <a:spLocks noGrp="1"/>
          </p:cNvSpPr>
          <p:nvPr>
            <p:ph type="title"/>
          </p:nvPr>
        </p:nvSpPr>
        <p:spPr>
          <a:xfrm>
            <a:off x="2107200" y="1096965"/>
            <a:ext cx="7977600" cy="2085696"/>
          </a:xfrm>
        </p:spPr>
        <p:txBody>
          <a:bodyPr vert="horz" lIns="91440" tIns="45720" rIns="91440" bIns="45720" rtlCol="0" anchor="b" anchorCtr="0">
            <a:normAutofit/>
          </a:bodyPr>
          <a:lstStyle/>
          <a:p>
            <a:pPr algn="ctr"/>
            <a:r>
              <a:rPr lang="en-US" sz="7200" dirty="0"/>
              <a:t>THANK YOU</a:t>
            </a:r>
          </a:p>
        </p:txBody>
      </p:sp>
      <p:cxnSp>
        <p:nvCxnSpPr>
          <p:cNvPr id="17" name="Straight Connector 16">
            <a:extLst>
              <a:ext uri="{FF2B5EF4-FFF2-40B4-BE49-F238E27FC236}">
                <a16:creationId xmlns:a16="http://schemas.microsoft.com/office/drawing/2014/main" id="{52A8EF8A-6DD1-434A-9E4F-EFD86A15E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2C2F-D75F-4CE3-ADA5-599A90EDC5DE}"/>
              </a:ext>
            </a:extLst>
          </p:cNvPr>
          <p:cNvSpPr>
            <a:spLocks noGrp="1"/>
          </p:cNvSpPr>
          <p:nvPr>
            <p:ph type="title"/>
          </p:nvPr>
        </p:nvSpPr>
        <p:spPr>
          <a:xfrm>
            <a:off x="1489462" y="2359821"/>
            <a:ext cx="10213200" cy="2112959"/>
          </a:xfrm>
        </p:spPr>
        <p:txBody>
          <a:bodyPr>
            <a:noAutofit/>
          </a:bodyPr>
          <a:lstStyle/>
          <a:p>
            <a:pPr algn="ctr"/>
            <a:r>
              <a:rPr lang="en-GB" sz="4400" b="1" cap="all" dirty="0">
                <a:solidFill>
                  <a:schemeClr val="tx1">
                    <a:lumMod val="95000"/>
                    <a:lumOff val="5000"/>
                  </a:schemeClr>
                </a:solidFill>
                <a:ea typeface="+mj-lt"/>
                <a:cs typeface="+mj-lt"/>
              </a:rPr>
              <a:t>ANALYSIS AND PREDICTION OF MARINE LITTER CONTRIBUTION BY DIFFERENT COUNTRIES</a:t>
            </a:r>
            <a:endParaRPr lang="en-US" sz="4400" dirty="0">
              <a:solidFill>
                <a:schemeClr val="tx1">
                  <a:lumMod val="95000"/>
                  <a:lumOff val="5000"/>
                </a:schemeClr>
              </a:solidFill>
            </a:endParaRPr>
          </a:p>
        </p:txBody>
      </p:sp>
    </p:spTree>
    <p:extLst>
      <p:ext uri="{BB962C8B-B14F-4D97-AF65-F5344CB8AC3E}">
        <p14:creationId xmlns:p14="http://schemas.microsoft.com/office/powerpoint/2010/main" val="3205210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0791-A8E3-4D5D-B038-0E5825A6BA70}"/>
              </a:ext>
            </a:extLst>
          </p:cNvPr>
          <p:cNvSpPr>
            <a:spLocks noGrp="1"/>
          </p:cNvSpPr>
          <p:nvPr>
            <p:ph type="title"/>
          </p:nvPr>
        </p:nvSpPr>
        <p:spPr/>
        <p:txBody>
          <a:bodyPr/>
          <a:lstStyle/>
          <a:p>
            <a:r>
              <a:rPr lang="en-GB" b="1" cap="all" dirty="0">
                <a:ea typeface="+mj-lt"/>
                <a:cs typeface="+mj-lt"/>
              </a:rPr>
              <a:t>ABSTRACT</a:t>
            </a:r>
            <a:endParaRPr lang="en-US" dirty="0"/>
          </a:p>
        </p:txBody>
      </p:sp>
      <p:sp>
        <p:nvSpPr>
          <p:cNvPr id="3" name="Content Placeholder 2">
            <a:extLst>
              <a:ext uri="{FF2B5EF4-FFF2-40B4-BE49-F238E27FC236}">
                <a16:creationId xmlns:a16="http://schemas.microsoft.com/office/drawing/2014/main" id="{B7462054-6F8D-450F-A287-BD4A14A49BFF}"/>
              </a:ext>
            </a:extLst>
          </p:cNvPr>
          <p:cNvSpPr>
            <a:spLocks noGrp="1"/>
          </p:cNvSpPr>
          <p:nvPr>
            <p:ph idx="1"/>
          </p:nvPr>
        </p:nvSpPr>
        <p:spPr>
          <a:xfrm>
            <a:off x="989400" y="1864519"/>
            <a:ext cx="10213200" cy="4040191"/>
          </a:xfrm>
        </p:spPr>
        <p:txBody>
          <a:bodyPr vert="horz" lIns="91440" tIns="45720" rIns="91440" bIns="45720" rtlCol="0" anchor="t">
            <a:normAutofit fontScale="92500" lnSpcReduction="20000"/>
          </a:bodyPr>
          <a:lstStyle/>
          <a:p>
            <a:pPr marL="359410" indent="-359410">
              <a:lnSpc>
                <a:spcPct val="120000"/>
              </a:lnSpc>
            </a:pPr>
            <a:r>
              <a:rPr lang="en-GB" dirty="0">
                <a:solidFill>
                  <a:srgbClr val="000000"/>
                </a:solidFill>
                <a:ea typeface="+mn-lt"/>
                <a:cs typeface="+mn-lt"/>
              </a:rPr>
              <a:t>Plastic is a synthetic organic polymer made from petroleum with properties ideally suited for a wide variety of applications. Over 300 million tons of plastic are produced every year.</a:t>
            </a:r>
            <a:endParaRPr lang="en-US" dirty="0">
              <a:solidFill>
                <a:srgbClr val="000000"/>
              </a:solidFill>
              <a:ea typeface="+mn-lt"/>
              <a:cs typeface="+mn-lt"/>
            </a:endParaRPr>
          </a:p>
          <a:p>
            <a:pPr marL="359410" indent="-359410">
              <a:lnSpc>
                <a:spcPct val="120000"/>
              </a:lnSpc>
            </a:pPr>
            <a:r>
              <a:rPr lang="en-GB" dirty="0">
                <a:solidFill>
                  <a:srgbClr val="000000"/>
                </a:solidFill>
                <a:ea typeface="+mn-lt"/>
                <a:cs typeface="+mn-lt"/>
              </a:rPr>
              <a:t>At least 8 million tons of plastic end up in our oceans every year. Floating plastic debris are currently the most abundant items of marine litter. Waste plastic makes up 80% of all marine debris from surface waters to deep-sea sediments. </a:t>
            </a:r>
            <a:endParaRPr lang="en-US" dirty="0">
              <a:solidFill>
                <a:srgbClr val="000000"/>
              </a:solidFill>
              <a:ea typeface="+mn-lt"/>
              <a:cs typeface="+mn-lt"/>
            </a:endParaRPr>
          </a:p>
          <a:p>
            <a:pPr marL="359410" indent="-359410">
              <a:lnSpc>
                <a:spcPct val="120000"/>
              </a:lnSpc>
            </a:pPr>
            <a:r>
              <a:rPr lang="en-GB" dirty="0">
                <a:solidFill>
                  <a:srgbClr val="000000"/>
                </a:solidFill>
                <a:ea typeface="+mn-lt"/>
                <a:cs typeface="+mn-lt"/>
              </a:rPr>
              <a:t>Plastic has been detected on shorelines of all the continents, with more plastic materials found near popular tourist destinations and densely populated areas.</a:t>
            </a:r>
            <a:endParaRPr lang="en-US" dirty="0">
              <a:solidFill>
                <a:srgbClr val="000000"/>
              </a:solidFill>
              <a:ea typeface="+mn-lt"/>
              <a:cs typeface="+mn-lt"/>
            </a:endParaRPr>
          </a:p>
          <a:p>
            <a:pPr marL="359410" indent="-359410">
              <a:lnSpc>
                <a:spcPct val="120000"/>
              </a:lnSpc>
            </a:pPr>
            <a:r>
              <a:rPr lang="en-GB" dirty="0">
                <a:solidFill>
                  <a:srgbClr val="000000"/>
                </a:solidFill>
                <a:ea typeface="+mn-lt"/>
                <a:cs typeface="+mn-lt"/>
              </a:rPr>
              <a:t>Marine species ingest or are entangled by plastic debris, which causes severe injuries and deaths. Plastic pollution threatens food safety and quality, human health, coastal tourism, and contributes to climate change.</a:t>
            </a:r>
            <a:endParaRPr lang="en-GB" dirty="0">
              <a:solidFill>
                <a:srgbClr val="000000"/>
              </a:solidFill>
            </a:endParaRPr>
          </a:p>
        </p:txBody>
      </p:sp>
    </p:spTree>
    <p:extLst>
      <p:ext uri="{BB962C8B-B14F-4D97-AF65-F5344CB8AC3E}">
        <p14:creationId xmlns:p14="http://schemas.microsoft.com/office/powerpoint/2010/main" val="529039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03547-C7BB-4454-8B2B-3A07A9C81D11}"/>
              </a:ext>
            </a:extLst>
          </p:cNvPr>
          <p:cNvSpPr>
            <a:spLocks noGrp="1"/>
          </p:cNvSpPr>
          <p:nvPr>
            <p:ph idx="1"/>
          </p:nvPr>
        </p:nvSpPr>
        <p:spPr>
          <a:xfrm>
            <a:off x="989399" y="733424"/>
            <a:ext cx="10213200" cy="5385596"/>
          </a:xfrm>
        </p:spPr>
        <p:txBody>
          <a:bodyPr vert="horz" lIns="91440" tIns="45720" rIns="91440" bIns="45720" rtlCol="0" anchor="t">
            <a:noAutofit/>
          </a:bodyPr>
          <a:lstStyle/>
          <a:p>
            <a:pPr marL="359410" indent="-359410">
              <a:lnSpc>
                <a:spcPct val="120000"/>
              </a:lnSpc>
            </a:pPr>
            <a:endParaRPr lang="en-GB">
              <a:solidFill>
                <a:srgbClr val="000000">
                  <a:alpha val="60000"/>
                </a:srgbClr>
              </a:solidFill>
            </a:endParaRPr>
          </a:p>
          <a:p>
            <a:pPr marL="359410" indent="-359410">
              <a:lnSpc>
                <a:spcPct val="120000"/>
              </a:lnSpc>
            </a:pPr>
            <a:r>
              <a:rPr lang="en-GB" dirty="0">
                <a:solidFill>
                  <a:srgbClr val="000000"/>
                </a:solidFill>
                <a:ea typeface="+mn-lt"/>
                <a:cs typeface="+mn-lt"/>
              </a:rPr>
              <a:t>It is really important to analyse the contribution of marine litter by different countries during various years.</a:t>
            </a:r>
            <a:endParaRPr lang="en-US">
              <a:solidFill>
                <a:srgbClr val="000000"/>
              </a:solidFill>
              <a:ea typeface="+mn-lt"/>
              <a:cs typeface="+mn-lt"/>
            </a:endParaRPr>
          </a:p>
          <a:p>
            <a:pPr marL="359410" indent="-359410">
              <a:lnSpc>
                <a:spcPct val="120000"/>
              </a:lnSpc>
            </a:pPr>
            <a:r>
              <a:rPr lang="en-GB" dirty="0">
                <a:solidFill>
                  <a:srgbClr val="000000"/>
                </a:solidFill>
                <a:ea typeface="+mn-lt"/>
                <a:cs typeface="+mn-lt"/>
              </a:rPr>
              <a:t>Firstly, it is necessary to know the rivers that get littered the most, eventually resulting in ocean pollution as the rivers reach them. </a:t>
            </a:r>
            <a:endParaRPr lang="en-US">
              <a:solidFill>
                <a:srgbClr val="000000"/>
              </a:solidFill>
              <a:ea typeface="+mn-lt"/>
              <a:cs typeface="+mn-lt"/>
            </a:endParaRPr>
          </a:p>
          <a:p>
            <a:pPr marL="359410" indent="-359410">
              <a:lnSpc>
                <a:spcPct val="120000"/>
              </a:lnSpc>
            </a:pPr>
            <a:r>
              <a:rPr lang="en-GB" dirty="0">
                <a:solidFill>
                  <a:srgbClr val="000000"/>
                </a:solidFill>
                <a:ea typeface="+mn-lt"/>
                <a:cs typeface="+mn-lt"/>
              </a:rPr>
              <a:t>Analysing the datasets that inform the degree of plastic litter in various rivers from different countries would help in visualising the contribution of every country taken into account, importantly in visualising which country contributes the most.</a:t>
            </a:r>
            <a:endParaRPr lang="en-US">
              <a:solidFill>
                <a:srgbClr val="000000"/>
              </a:solidFill>
              <a:ea typeface="+mn-lt"/>
              <a:cs typeface="+mn-lt"/>
            </a:endParaRPr>
          </a:p>
          <a:p>
            <a:pPr marL="359410" indent="-359410">
              <a:lnSpc>
                <a:spcPct val="120000"/>
              </a:lnSpc>
            </a:pPr>
            <a:r>
              <a:rPr lang="en-GB" dirty="0">
                <a:solidFill>
                  <a:srgbClr val="000000"/>
                </a:solidFill>
                <a:ea typeface="+mn-lt"/>
                <a:cs typeface="+mn-lt"/>
              </a:rPr>
              <a:t>After visualising data from various years , predictions can be made on future contributions by these countries.</a:t>
            </a:r>
            <a:endParaRPr lang="en-US">
              <a:solidFill>
                <a:srgbClr val="000000"/>
              </a:solidFill>
              <a:ea typeface="+mn-lt"/>
              <a:cs typeface="+mn-lt"/>
            </a:endParaRPr>
          </a:p>
          <a:p>
            <a:pPr marL="359410" indent="-359410">
              <a:lnSpc>
                <a:spcPct val="120000"/>
              </a:lnSpc>
            </a:pPr>
            <a:r>
              <a:rPr lang="en-GB" dirty="0">
                <a:solidFill>
                  <a:srgbClr val="000000"/>
                </a:solidFill>
                <a:ea typeface="+mn-lt"/>
                <a:cs typeface="+mn-lt"/>
              </a:rPr>
              <a:t>Different data visualization and machine learning techniques can be used for this purpose.</a:t>
            </a:r>
            <a:endParaRPr lang="en-GB">
              <a:solidFill>
                <a:srgbClr val="000000"/>
              </a:solidFill>
            </a:endParaRPr>
          </a:p>
        </p:txBody>
      </p:sp>
    </p:spTree>
    <p:extLst>
      <p:ext uri="{BB962C8B-B14F-4D97-AF65-F5344CB8AC3E}">
        <p14:creationId xmlns:p14="http://schemas.microsoft.com/office/powerpoint/2010/main" val="60568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2C2F-D75F-4CE3-ADA5-599A90EDC5DE}"/>
              </a:ext>
            </a:extLst>
          </p:cNvPr>
          <p:cNvSpPr>
            <a:spLocks noGrp="1"/>
          </p:cNvSpPr>
          <p:nvPr>
            <p:ph type="title"/>
          </p:nvPr>
        </p:nvSpPr>
        <p:spPr>
          <a:xfrm>
            <a:off x="989399" y="2205039"/>
            <a:ext cx="10213200" cy="2041522"/>
          </a:xfrm>
        </p:spPr>
        <p:txBody>
          <a:bodyPr>
            <a:noAutofit/>
          </a:bodyPr>
          <a:lstStyle/>
          <a:p>
            <a:pPr algn="ctr"/>
            <a:r>
              <a:rPr lang="en-GB" sz="4400" b="1" cap="all" dirty="0">
                <a:ea typeface="+mj-lt"/>
                <a:cs typeface="+mj-lt"/>
              </a:rPr>
              <a:t>SMART TROLLEY USING RFID AND ARDUINO NANO</a:t>
            </a:r>
            <a:endParaRPr lang="en-US" b="1"/>
          </a:p>
        </p:txBody>
      </p:sp>
    </p:spTree>
    <p:extLst>
      <p:ext uri="{BB962C8B-B14F-4D97-AF65-F5344CB8AC3E}">
        <p14:creationId xmlns:p14="http://schemas.microsoft.com/office/powerpoint/2010/main" val="2228544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540D-1EB6-4CD8-A7A5-772B924BA251}"/>
              </a:ext>
            </a:extLst>
          </p:cNvPr>
          <p:cNvSpPr>
            <a:spLocks noGrp="1"/>
          </p:cNvSpPr>
          <p:nvPr>
            <p:ph type="title"/>
          </p:nvPr>
        </p:nvSpPr>
        <p:spPr>
          <a:xfrm>
            <a:off x="989400" y="216695"/>
            <a:ext cx="10213200" cy="1112836"/>
          </a:xfrm>
        </p:spPr>
        <p:txBody>
          <a:bodyPr/>
          <a:lstStyle/>
          <a:p>
            <a:r>
              <a:rPr lang="en-GB" b="1" cap="all" dirty="0"/>
              <a:t>ABSTRACT</a:t>
            </a:r>
            <a:endParaRPr lang="en-US" dirty="0"/>
          </a:p>
        </p:txBody>
      </p:sp>
      <p:sp>
        <p:nvSpPr>
          <p:cNvPr id="3" name="Content Placeholder 2">
            <a:extLst>
              <a:ext uri="{FF2B5EF4-FFF2-40B4-BE49-F238E27FC236}">
                <a16:creationId xmlns:a16="http://schemas.microsoft.com/office/drawing/2014/main" id="{52B4ABA8-4AFD-4489-B034-702FB2EB9BF5}"/>
              </a:ext>
            </a:extLst>
          </p:cNvPr>
          <p:cNvSpPr>
            <a:spLocks noGrp="1"/>
          </p:cNvSpPr>
          <p:nvPr>
            <p:ph idx="1"/>
          </p:nvPr>
        </p:nvSpPr>
        <p:spPr>
          <a:xfrm>
            <a:off x="989400" y="1630836"/>
            <a:ext cx="10213200" cy="5044046"/>
          </a:xfrm>
        </p:spPr>
        <p:txBody>
          <a:bodyPr vert="horz" lIns="91440" tIns="45720" rIns="91440" bIns="45720" rtlCol="0" anchor="t">
            <a:noAutofit/>
          </a:bodyPr>
          <a:lstStyle/>
          <a:p>
            <a:pPr marL="359410" indent="-359410"/>
            <a:r>
              <a:rPr lang="en-GB" sz="1900" dirty="0">
                <a:solidFill>
                  <a:srgbClr val="000000"/>
                </a:solidFill>
                <a:ea typeface="+mn-lt"/>
                <a:cs typeface="+mn-lt"/>
              </a:rPr>
              <a:t>Waiting in a queue for payment in shopping malls and other places is very tiring and time consuming, especially during the billing process.</a:t>
            </a:r>
          </a:p>
          <a:p>
            <a:pPr marL="359410" indent="-359410"/>
            <a:r>
              <a:rPr lang="en-GB" sz="1900" dirty="0">
                <a:solidFill>
                  <a:srgbClr val="000000"/>
                </a:solidFill>
                <a:ea typeface="+mn-lt"/>
                <a:cs typeface="+mn-lt"/>
              </a:rPr>
              <a:t>For this purpose, a</a:t>
            </a:r>
            <a:r>
              <a:rPr lang="en-GB" sz="1900" b="1" dirty="0">
                <a:solidFill>
                  <a:srgbClr val="000000"/>
                </a:solidFill>
                <a:ea typeface="+mn-lt"/>
                <a:cs typeface="+mn-lt"/>
              </a:rPr>
              <a:t> smart shopping cart with an automatic billing system </a:t>
            </a:r>
            <a:r>
              <a:rPr lang="en-GB" sz="1900" dirty="0">
                <a:solidFill>
                  <a:srgbClr val="000000"/>
                </a:solidFill>
                <a:ea typeface="+mn-lt"/>
                <a:cs typeface="+mn-lt"/>
              </a:rPr>
              <a:t>can be built that not only reduces the waiting time but also makes the process very smooth and easy.</a:t>
            </a:r>
          </a:p>
          <a:p>
            <a:pPr marL="359410" indent="-359410"/>
            <a:r>
              <a:rPr lang="en-GB" sz="1900" dirty="0">
                <a:solidFill>
                  <a:srgbClr val="000000"/>
                </a:solidFill>
                <a:ea typeface="+mn-lt"/>
                <a:cs typeface="+mn-lt"/>
              </a:rPr>
              <a:t>We use</a:t>
            </a:r>
            <a:r>
              <a:rPr lang="en-GB" sz="1900" b="1" dirty="0">
                <a:solidFill>
                  <a:srgbClr val="000000"/>
                </a:solidFill>
                <a:ea typeface="+mn-lt"/>
                <a:cs typeface="+mn-lt"/>
              </a:rPr>
              <a:t> RFID readers with Arduino</a:t>
            </a:r>
            <a:r>
              <a:rPr lang="en-GB" sz="1900" dirty="0">
                <a:solidFill>
                  <a:srgbClr val="000000"/>
                </a:solidFill>
                <a:ea typeface="+mn-lt"/>
                <a:cs typeface="+mn-lt"/>
              </a:rPr>
              <a:t> to build the </a:t>
            </a:r>
            <a:r>
              <a:rPr lang="en-GB" sz="1900" b="1" dirty="0">
                <a:solidFill>
                  <a:srgbClr val="000000"/>
                </a:solidFill>
                <a:ea typeface="+mn-lt"/>
                <a:cs typeface="+mn-lt"/>
              </a:rPr>
              <a:t>Smart Shopping Cart</a:t>
            </a:r>
            <a:r>
              <a:rPr lang="en-GB" sz="1900" dirty="0">
                <a:solidFill>
                  <a:srgbClr val="000000"/>
                </a:solidFill>
                <a:ea typeface="+mn-lt"/>
                <a:cs typeface="+mn-lt"/>
              </a:rPr>
              <a:t> project.</a:t>
            </a:r>
          </a:p>
          <a:p>
            <a:pPr marL="359410" indent="-359410"/>
            <a:r>
              <a:rPr lang="en-GB" sz="1900" dirty="0">
                <a:solidFill>
                  <a:srgbClr val="000000"/>
                </a:solidFill>
                <a:ea typeface="+mn-lt"/>
                <a:cs typeface="+mn-lt"/>
              </a:rPr>
              <a:t>When the power ON switch is pressed, the system is initialized, and the cart and the shopper’s smartphone are synchronized.</a:t>
            </a:r>
          </a:p>
          <a:p>
            <a:pPr marL="359410" indent="-359410"/>
            <a:endParaRPr lang="en-GB" sz="1900" dirty="0">
              <a:solidFill>
                <a:srgbClr val="000000"/>
              </a:solidFill>
              <a:ea typeface="+mn-lt"/>
              <a:cs typeface="+mn-lt"/>
            </a:endParaRPr>
          </a:p>
          <a:p>
            <a:pPr marL="359410" indent="-359410"/>
            <a:endParaRPr lang="en-GB" sz="1900">
              <a:solidFill>
                <a:srgbClr val="000000"/>
              </a:solidFill>
              <a:ea typeface="+mn-lt"/>
              <a:cs typeface="+mn-lt"/>
            </a:endParaRPr>
          </a:p>
        </p:txBody>
      </p:sp>
    </p:spTree>
    <p:extLst>
      <p:ext uri="{BB962C8B-B14F-4D97-AF65-F5344CB8AC3E}">
        <p14:creationId xmlns:p14="http://schemas.microsoft.com/office/powerpoint/2010/main" val="369470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47FC8-38A7-4BDB-A46F-7D5E9E3801F5}"/>
              </a:ext>
            </a:extLst>
          </p:cNvPr>
          <p:cNvSpPr>
            <a:spLocks noGrp="1"/>
          </p:cNvSpPr>
          <p:nvPr>
            <p:ph idx="1"/>
          </p:nvPr>
        </p:nvSpPr>
        <p:spPr>
          <a:xfrm>
            <a:off x="989400" y="412134"/>
            <a:ext cx="10213200" cy="6030489"/>
          </a:xfrm>
        </p:spPr>
        <p:txBody>
          <a:bodyPr vert="horz" lIns="91440" tIns="45720" rIns="91440" bIns="45720" rtlCol="0" anchor="t">
            <a:normAutofit lnSpcReduction="10000"/>
          </a:bodyPr>
          <a:lstStyle/>
          <a:p>
            <a:pPr marL="359410" indent="-359410">
              <a:buFont typeface="Arial" panose="05000000000000000000" pitchFamily="2" charset="2"/>
              <a:buChar char="•"/>
            </a:pPr>
            <a:r>
              <a:rPr lang="en-GB" dirty="0">
                <a:solidFill>
                  <a:srgbClr val="000000"/>
                </a:solidFill>
                <a:ea typeface="+mn-lt"/>
                <a:cs typeface="+mn-lt"/>
              </a:rPr>
              <a:t>When an item is selected by the shopper, the RFID reader is used to first scan the product, which is then placed into the cart. During the scanning, the product ID is generated by the RFID.</a:t>
            </a:r>
            <a:endParaRPr lang="en-US">
              <a:solidFill>
                <a:srgbClr val="000000">
                  <a:alpha val="60000"/>
                </a:srgbClr>
              </a:solidFill>
            </a:endParaRPr>
          </a:p>
          <a:p>
            <a:pPr marL="359410" indent="-359410">
              <a:buFont typeface="Arial" panose="05000000000000000000" pitchFamily="2" charset="2"/>
              <a:buChar char="•"/>
            </a:pPr>
            <a:r>
              <a:rPr lang="en-GB" dirty="0">
                <a:solidFill>
                  <a:srgbClr val="000000"/>
                </a:solidFill>
                <a:ea typeface="+mn-lt"/>
                <a:cs typeface="+mn-lt"/>
              </a:rPr>
              <a:t>Comparison of the generated product ID is made with the database on the server. If a match is identified, then the cost and name of the matching product is displayed by the mobile application installed on the smartphone. </a:t>
            </a:r>
            <a:endParaRPr lang="en-GB">
              <a:solidFill>
                <a:srgbClr val="000000">
                  <a:alpha val="60000"/>
                </a:srgbClr>
              </a:solidFill>
              <a:ea typeface="+mn-lt"/>
              <a:cs typeface="+mn-lt"/>
            </a:endParaRPr>
          </a:p>
          <a:p>
            <a:pPr marL="359410" indent="-359410">
              <a:buFont typeface="Arial" panose="05000000000000000000" pitchFamily="2" charset="2"/>
              <a:buChar char="•"/>
            </a:pPr>
            <a:r>
              <a:rPr lang="en-GB" dirty="0">
                <a:solidFill>
                  <a:srgbClr val="000000"/>
                </a:solidFill>
                <a:ea typeface="+mn-lt"/>
                <a:cs typeface="+mn-lt"/>
              </a:rPr>
              <a:t>By using this application, the products are added to the total bill, which is calculated and displayed on the smartphone. </a:t>
            </a:r>
            <a:endParaRPr lang="en-GB">
              <a:solidFill>
                <a:srgbClr val="000000">
                  <a:alpha val="60000"/>
                </a:srgbClr>
              </a:solidFill>
              <a:ea typeface="+mn-lt"/>
              <a:cs typeface="+mn-lt"/>
            </a:endParaRPr>
          </a:p>
          <a:p>
            <a:pPr marL="359410" indent="-359410">
              <a:buFont typeface="Arial" panose="05000000000000000000" pitchFamily="2" charset="2"/>
              <a:buChar char="•"/>
            </a:pPr>
            <a:r>
              <a:rPr lang="en-GB" dirty="0">
                <a:solidFill>
                  <a:srgbClr val="000000"/>
                </a:solidFill>
                <a:ea typeface="+mn-lt"/>
                <a:cs typeface="+mn-lt"/>
              </a:rPr>
              <a:t>An option to delete is also included, in the case that the shopper wants to remove any product after adding it. </a:t>
            </a:r>
            <a:endParaRPr lang="en-GB">
              <a:solidFill>
                <a:srgbClr val="000000">
                  <a:alpha val="60000"/>
                </a:srgbClr>
              </a:solidFill>
              <a:ea typeface="+mn-lt"/>
              <a:cs typeface="+mn-lt"/>
            </a:endParaRPr>
          </a:p>
          <a:p>
            <a:pPr marL="359410" indent="-359410">
              <a:buFont typeface="Arial" panose="05000000000000000000" pitchFamily="2" charset="2"/>
              <a:buChar char="•"/>
            </a:pPr>
            <a:r>
              <a:rPr lang="en-GB" dirty="0">
                <a:solidFill>
                  <a:srgbClr val="000000"/>
                </a:solidFill>
                <a:ea typeface="+mn-lt"/>
                <a:cs typeface="+mn-lt"/>
              </a:rPr>
              <a:t>When shopping has been completed, the shopper touches the FINISH button and the total bill for the payment is displayed on LCD and mobile application.</a:t>
            </a:r>
            <a:endParaRPr lang="en-GB" dirty="0">
              <a:solidFill>
                <a:srgbClr val="000000">
                  <a:alpha val="60000"/>
                </a:srgbClr>
              </a:solidFill>
            </a:endParaRPr>
          </a:p>
        </p:txBody>
      </p:sp>
    </p:spTree>
    <p:extLst>
      <p:ext uri="{BB962C8B-B14F-4D97-AF65-F5344CB8AC3E}">
        <p14:creationId xmlns:p14="http://schemas.microsoft.com/office/powerpoint/2010/main" val="2436783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68346D-5E77-4906-AC8D-57FB88F11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68C6BE-41CC-4C4D-850F-F82321AE7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4" name="Picture 4" descr="Diagram&#10;&#10;Description automatically generated">
            <a:extLst>
              <a:ext uri="{FF2B5EF4-FFF2-40B4-BE49-F238E27FC236}">
                <a16:creationId xmlns:a16="http://schemas.microsoft.com/office/drawing/2014/main" id="{7A7CB055-A390-4E83-8A7F-928E34038D3E}"/>
              </a:ext>
            </a:extLst>
          </p:cNvPr>
          <p:cNvPicPr>
            <a:picLocks noChangeAspect="1"/>
          </p:cNvPicPr>
          <p:nvPr/>
        </p:nvPicPr>
        <p:blipFill>
          <a:blip r:embed="rId2"/>
          <a:stretch>
            <a:fillRect/>
          </a:stretch>
        </p:blipFill>
        <p:spPr>
          <a:xfrm>
            <a:off x="540000" y="1946457"/>
            <a:ext cx="4999885" cy="2962431"/>
          </a:xfrm>
          <a:prstGeom prst="rect">
            <a:avLst/>
          </a:prstGeom>
        </p:spPr>
      </p:pic>
      <p:cxnSp>
        <p:nvCxnSpPr>
          <p:cNvPr id="15" name="Straight Connector 14">
            <a:extLst>
              <a:ext uri="{FF2B5EF4-FFF2-40B4-BE49-F238E27FC236}">
                <a16:creationId xmlns:a16="http://schemas.microsoft.com/office/drawing/2014/main" id="{4CBC1FDF-AE13-4731-B38F-2761BDFDBB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3BF7A34A-0CBE-4492-8DF3-D324456E71A5}"/>
              </a:ext>
            </a:extLst>
          </p:cNvPr>
          <p:cNvSpPr>
            <a:spLocks noGrp="1"/>
          </p:cNvSpPr>
          <p:nvPr>
            <p:ph idx="1"/>
          </p:nvPr>
        </p:nvSpPr>
        <p:spPr>
          <a:xfrm>
            <a:off x="7112369" y="1010118"/>
            <a:ext cx="4078800" cy="4768382"/>
          </a:xfrm>
        </p:spPr>
        <p:txBody>
          <a:bodyPr vert="horz" lIns="91440" tIns="45720" rIns="91440" bIns="45720" rtlCol="0" anchor="t">
            <a:normAutofit/>
          </a:bodyPr>
          <a:lstStyle/>
          <a:p>
            <a:pPr marL="0" indent="0">
              <a:buNone/>
            </a:pPr>
            <a:r>
              <a:rPr lang="en-US" b="1" dirty="0">
                <a:solidFill>
                  <a:srgbClr val="000000"/>
                </a:solidFill>
                <a:ea typeface="+mn-lt"/>
                <a:cs typeface="+mn-lt"/>
              </a:rPr>
              <a:t>Components used:</a:t>
            </a:r>
            <a:endParaRPr lang="en-US"/>
          </a:p>
          <a:p>
            <a:pPr marL="359410" indent="-359410"/>
            <a:r>
              <a:rPr lang="en-US" dirty="0">
                <a:solidFill>
                  <a:srgbClr val="000000"/>
                </a:solidFill>
                <a:ea typeface="+mn-lt"/>
                <a:cs typeface="+mn-lt"/>
              </a:rPr>
              <a:t>Arduino Nano R3</a:t>
            </a:r>
          </a:p>
          <a:p>
            <a:pPr marL="359410" indent="-359410"/>
            <a:r>
              <a:rPr lang="en-US" dirty="0">
                <a:solidFill>
                  <a:srgbClr val="000000"/>
                </a:solidFill>
                <a:ea typeface="+mn-lt"/>
                <a:cs typeface="+mn-lt"/>
              </a:rPr>
              <a:t>EM18 RFID Reader</a:t>
            </a:r>
            <a:endParaRPr lang="en-US" dirty="0">
              <a:solidFill>
                <a:srgbClr val="000000">
                  <a:alpha val="60000"/>
                </a:srgbClr>
              </a:solidFill>
              <a:ea typeface="+mn-lt"/>
              <a:cs typeface="+mn-lt"/>
            </a:endParaRPr>
          </a:p>
          <a:p>
            <a:pPr marL="359410" indent="-359410"/>
            <a:r>
              <a:rPr lang="en-US" dirty="0">
                <a:solidFill>
                  <a:srgbClr val="000000"/>
                </a:solidFill>
                <a:ea typeface="+mn-lt"/>
                <a:cs typeface="+mn-lt"/>
              </a:rPr>
              <a:t>Buzzer</a:t>
            </a:r>
            <a:endParaRPr lang="en-US" dirty="0">
              <a:solidFill>
                <a:srgbClr val="000000">
                  <a:alpha val="60000"/>
                </a:srgbClr>
              </a:solidFill>
              <a:ea typeface="+mn-lt"/>
              <a:cs typeface="+mn-lt"/>
            </a:endParaRPr>
          </a:p>
          <a:p>
            <a:pPr marL="359410" indent="-359410"/>
            <a:r>
              <a:rPr lang="en-US" dirty="0">
                <a:solidFill>
                  <a:srgbClr val="000000"/>
                </a:solidFill>
                <a:ea typeface="+mn-lt"/>
                <a:cs typeface="+mn-lt"/>
              </a:rPr>
              <a:t>LCD Display</a:t>
            </a:r>
            <a:endParaRPr lang="en-US" dirty="0">
              <a:ea typeface="+mn-lt"/>
              <a:cs typeface="+mn-lt"/>
            </a:endParaRPr>
          </a:p>
        </p:txBody>
      </p:sp>
      <p:sp>
        <p:nvSpPr>
          <p:cNvPr id="2" name="TextBox 1">
            <a:extLst>
              <a:ext uri="{FF2B5EF4-FFF2-40B4-BE49-F238E27FC236}">
                <a16:creationId xmlns:a16="http://schemas.microsoft.com/office/drawing/2014/main" id="{6CC80B8E-3F78-4624-AFEB-653E1DCEFBC9}"/>
              </a:ext>
            </a:extLst>
          </p:cNvPr>
          <p:cNvSpPr txBox="1"/>
          <p:nvPr/>
        </p:nvSpPr>
        <p:spPr>
          <a:xfrm>
            <a:off x="7112758" y="4542429"/>
            <a:ext cx="39601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ea typeface="+mn-lt"/>
                <a:cs typeface="+mn-lt"/>
              </a:rPr>
              <a:t>Approximate total cost – Rs. 1850</a:t>
            </a:r>
            <a:endParaRPr lang="en-US" dirty="0"/>
          </a:p>
        </p:txBody>
      </p:sp>
    </p:spTree>
    <p:extLst>
      <p:ext uri="{BB962C8B-B14F-4D97-AF65-F5344CB8AC3E}">
        <p14:creationId xmlns:p14="http://schemas.microsoft.com/office/powerpoint/2010/main" val="2725307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2C2F-D75F-4CE3-ADA5-599A90EDC5DE}"/>
              </a:ext>
            </a:extLst>
          </p:cNvPr>
          <p:cNvSpPr>
            <a:spLocks noGrp="1"/>
          </p:cNvSpPr>
          <p:nvPr>
            <p:ph type="title"/>
          </p:nvPr>
        </p:nvSpPr>
        <p:spPr>
          <a:xfrm>
            <a:off x="989399" y="2409755"/>
            <a:ext cx="10213200" cy="2041522"/>
          </a:xfrm>
        </p:spPr>
        <p:txBody>
          <a:bodyPr>
            <a:noAutofit/>
          </a:bodyPr>
          <a:lstStyle/>
          <a:p>
            <a:pPr algn="ctr"/>
            <a:r>
              <a:rPr lang="en-GB" sz="4400" b="1"/>
              <a:t>ARDUINO MUSICAL INSTRUMENT -THEREMIN </a:t>
            </a:r>
            <a:endParaRPr lang="en-US" sz="4400"/>
          </a:p>
          <a:p>
            <a:pPr algn="ctr"/>
            <a:endParaRPr lang="en-GB" sz="4400" b="1" cap="all" dirty="0"/>
          </a:p>
        </p:txBody>
      </p:sp>
    </p:spTree>
    <p:extLst>
      <p:ext uri="{BB962C8B-B14F-4D97-AF65-F5344CB8AC3E}">
        <p14:creationId xmlns:p14="http://schemas.microsoft.com/office/powerpoint/2010/main" val="2243143418"/>
      </p:ext>
    </p:extLst>
  </p:cSld>
  <p:clrMapOvr>
    <a:masterClrMapping/>
  </p:clrMapOvr>
</p:sld>
</file>

<file path=ppt/theme/theme1.xml><?xml version="1.0" encoding="utf-8"?>
<a:theme xmlns:a="http://schemas.openxmlformats.org/drawingml/2006/main" name="FrostyVTI">
  <a:themeElements>
    <a:clrScheme name="AnalogousFromRegularSeedLeftStep">
      <a:dk1>
        <a:srgbClr val="000000"/>
      </a:dk1>
      <a:lt1>
        <a:srgbClr val="FFFFFF"/>
      </a:lt1>
      <a:dk2>
        <a:srgbClr val="243741"/>
      </a:dk2>
      <a:lt2>
        <a:srgbClr val="E8E4E2"/>
      </a:lt2>
      <a:accent1>
        <a:srgbClr val="29A7E7"/>
      </a:accent1>
      <a:accent2>
        <a:srgbClr val="14B4A7"/>
      </a:accent2>
      <a:accent3>
        <a:srgbClr val="21B96E"/>
      </a:accent3>
      <a:accent4>
        <a:srgbClr val="14BA23"/>
      </a:accent4>
      <a:accent5>
        <a:srgbClr val="52B620"/>
      </a:accent5>
      <a:accent6>
        <a:srgbClr val="87AF13"/>
      </a:accent6>
      <a:hlink>
        <a:srgbClr val="BF6A3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FrostyVTI</vt:lpstr>
      <vt:lpstr>MINOR PROJECT</vt:lpstr>
      <vt:lpstr>ANALYSIS AND PREDICTION OF MARINE LITTER CONTRIBUTION BY DIFFERENT COUNTRIES</vt:lpstr>
      <vt:lpstr>ABSTRACT</vt:lpstr>
      <vt:lpstr>PowerPoint Presentation</vt:lpstr>
      <vt:lpstr>SMART TROLLEY USING RFID AND ARDUINO NANO</vt:lpstr>
      <vt:lpstr>ABSTRACT</vt:lpstr>
      <vt:lpstr>PowerPoint Presentation</vt:lpstr>
      <vt:lpstr>PowerPoint Presentation</vt:lpstr>
      <vt:lpstr>ARDUINO MUSICAL INSTRUMENT -THEREMIN  </vt:lpstr>
      <vt:lpstr>ABSTRACT</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292</cp:revision>
  <dcterms:created xsi:type="dcterms:W3CDTF">2021-08-01T16:51:29Z</dcterms:created>
  <dcterms:modified xsi:type="dcterms:W3CDTF">2021-08-13T07:48:42Z</dcterms:modified>
</cp:coreProperties>
</file>