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0" r:id="rId1"/>
  </p:sldMasterIdLst>
  <p:sldIdLst>
    <p:sldId id="256" r:id="rId2"/>
    <p:sldId id="257" r:id="rId3"/>
    <p:sldId id="258" r:id="rId4"/>
    <p:sldId id="261" r:id="rId5"/>
    <p:sldId id="262" r:id="rId6"/>
    <p:sldId id="259" r:id="rId7"/>
    <p:sldId id="260" r:id="rId8"/>
    <p:sldId id="264" r:id="rId9"/>
    <p:sldId id="263" r:id="rId10"/>
    <p:sldId id="265" r:id="rId11"/>
    <p:sldId id="266" r:id="rId12"/>
    <p:sldId id="267" r:id="rId13"/>
    <p:sldId id="268" r:id="rId14"/>
    <p:sldId id="271"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d1a8de081969b359/scores_recen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SOUMYA\R%20project\scores_recen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oumy\Desktop\chisq%20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d1a8de081969b359/scores_recent.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Environmental issues in Neighbourhood</a:t>
            </a:r>
          </a:p>
        </c:rich>
      </c:tx>
      <c:layout>
        <c:manualLayout>
          <c:xMode val="edge"/>
          <c:yMode val="edge"/>
          <c:x val="0.21059781104730838"/>
          <c:y val="2.9792804283729376E-2"/>
        </c:manualLayout>
      </c:layout>
      <c:overlay val="0"/>
      <c:spPr>
        <a:noFill/>
        <a:ln>
          <a:noFill/>
        </a:ln>
        <a:effectLst/>
      </c:spPr>
      <c:txPr>
        <a:bodyPr rot="0" spcFirstLastPara="1" vertOverflow="ellipsis" vert="horz" wrap="square" anchor="ctr" anchorCtr="1"/>
        <a:lstStyle/>
        <a:p>
          <a:pPr algn="ct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4.7843657115734482E-2"/>
          <c:y val="0.20535821406716351"/>
          <c:w val="0.50034733158355205"/>
          <c:h val="0.69815906732588662"/>
        </c:manualLayout>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extLst>
              <c:ext xmlns:c16="http://schemas.microsoft.com/office/drawing/2014/chart" uri="{C3380CC4-5D6E-409C-BE32-E72D297353CC}">
                <c16:uniqueId val="{00000001-4B8F-4BE0-B8AA-99E60CD31846}"/>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extLst>
              <c:ext xmlns:c16="http://schemas.microsoft.com/office/drawing/2014/chart" uri="{C3380CC4-5D6E-409C-BE32-E72D297353CC}">
                <c16:uniqueId val="{00000003-4B8F-4BE0-B8AA-99E60CD31846}"/>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extLst>
              <c:ext xmlns:c16="http://schemas.microsoft.com/office/drawing/2014/chart" uri="{C3380CC4-5D6E-409C-BE32-E72D297353CC}">
                <c16:uniqueId val="{00000005-4B8F-4BE0-B8AA-99E60CD31846}"/>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extLst>
              <c:ext xmlns:c16="http://schemas.microsoft.com/office/drawing/2014/chart" uri="{C3380CC4-5D6E-409C-BE32-E72D297353CC}">
                <c16:uniqueId val="{00000007-4B8F-4BE0-B8AA-99E60CD31846}"/>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Sheet4!$A$11:$A$14</c:f>
              <c:strCache>
                <c:ptCount val="4"/>
                <c:pt idx="0">
                  <c:v>Air pollution (firecrackers,industries)</c:v>
                </c:pt>
                <c:pt idx="1">
                  <c:v>Deforestation</c:v>
                </c:pt>
                <c:pt idx="2">
                  <c:v>No availablity of trash cans and dustbins</c:v>
                </c:pt>
                <c:pt idx="3">
                  <c:v>No proper sewage treatment</c:v>
                </c:pt>
              </c:strCache>
            </c:strRef>
          </c:cat>
          <c:val>
            <c:numRef>
              <c:f>Sheet4!$B$11:$B$14</c:f>
              <c:numCache>
                <c:formatCode>0.00</c:formatCode>
                <c:ptCount val="4"/>
                <c:pt idx="0">
                  <c:v>20.155038759689923</c:v>
                </c:pt>
                <c:pt idx="1">
                  <c:v>12.403100775193799</c:v>
                </c:pt>
                <c:pt idx="2">
                  <c:v>31.007751937984494</c:v>
                </c:pt>
                <c:pt idx="3">
                  <c:v>36.434108527131784</c:v>
                </c:pt>
              </c:numCache>
            </c:numRef>
          </c:val>
          <c:extLst>
            <c:ext xmlns:c16="http://schemas.microsoft.com/office/drawing/2014/chart" uri="{C3380CC4-5D6E-409C-BE32-E72D297353CC}">
              <c16:uniqueId val="{00000008-4B8F-4BE0-B8AA-99E60CD31846}"/>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62763695565641797"/>
          <c:y val="0.31635266369118437"/>
          <c:w val="0.34065891735439491"/>
          <c:h val="0.4709746348627253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News</a:t>
            </a:r>
            <a:r>
              <a:rPr lang="en-IN" baseline="0" dirty="0"/>
              <a:t> about Environmental Issues</a:t>
            </a:r>
            <a:endParaRPr lang="en-IN"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solidFill>
              <a:schemeClr val="accent2">
                <a:shade val="80000"/>
                <a:satMod val="150000"/>
              </a:schemeClr>
            </a:soli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Sheet6!$B$2:$B$5</c:f>
              <c:strCache>
                <c:ptCount val="4"/>
                <c:pt idx="0">
                  <c:v>Daily</c:v>
                </c:pt>
                <c:pt idx="1">
                  <c:v>Weekly</c:v>
                </c:pt>
                <c:pt idx="2">
                  <c:v>Monthly</c:v>
                </c:pt>
                <c:pt idx="3">
                  <c:v>Rarely</c:v>
                </c:pt>
              </c:strCache>
            </c:strRef>
          </c:cat>
          <c:val>
            <c:numRef>
              <c:f>Sheet6!$C$2:$C$5</c:f>
              <c:numCache>
                <c:formatCode>General</c:formatCode>
                <c:ptCount val="4"/>
                <c:pt idx="0">
                  <c:v>17</c:v>
                </c:pt>
                <c:pt idx="1">
                  <c:v>56</c:v>
                </c:pt>
                <c:pt idx="2">
                  <c:v>14</c:v>
                </c:pt>
                <c:pt idx="3">
                  <c:v>41</c:v>
                </c:pt>
              </c:numCache>
            </c:numRef>
          </c:val>
          <c:extLst>
            <c:ext xmlns:c16="http://schemas.microsoft.com/office/drawing/2014/chart" uri="{C3380CC4-5D6E-409C-BE32-E72D297353CC}">
              <c16:uniqueId val="{00000000-9991-4163-8AC6-9E06B8D6DFC6}"/>
            </c:ext>
          </c:extLst>
        </c:ser>
        <c:dLbls>
          <c:dLblPos val="outEnd"/>
          <c:showLegendKey val="0"/>
          <c:showVal val="1"/>
          <c:showCatName val="0"/>
          <c:showSerName val="0"/>
          <c:showPercent val="0"/>
          <c:showBubbleSize val="0"/>
        </c:dLbls>
        <c:gapWidth val="100"/>
        <c:overlap val="-24"/>
        <c:axId val="1173762464"/>
        <c:axId val="972325808"/>
      </c:barChart>
      <c:catAx>
        <c:axId val="117376246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dirty="0"/>
                  <a:t>Frequency</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72325808"/>
        <c:crosses val="autoZero"/>
        <c:auto val="1"/>
        <c:lblAlgn val="ctr"/>
        <c:lblOffset val="100"/>
        <c:noMultiLvlLbl val="0"/>
      </c:catAx>
      <c:valAx>
        <c:axId val="972325808"/>
        <c:scaling>
          <c:orientation val="minMax"/>
        </c:scaling>
        <c:delete val="0"/>
        <c:axPos val="l"/>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dirty="0"/>
                  <a:t>No.</a:t>
                </a:r>
                <a:r>
                  <a:rPr lang="en-IN" baseline="0" dirty="0"/>
                  <a:t> of people</a:t>
                </a:r>
                <a:endParaRPr lang="en-IN" dirty="0"/>
              </a:p>
            </c:rich>
          </c:tx>
          <c:layout>
            <c:manualLayout>
              <c:xMode val="edge"/>
              <c:yMode val="edge"/>
              <c:x val="1.4619883040935672E-2"/>
              <c:y val="0.37361434574199354"/>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73762464"/>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Recyclable items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spPr>
            <a:ln w="57150" cap="rnd">
              <a:solidFill>
                <a:schemeClr val="accent2"/>
              </a:solidFill>
              <a:round/>
            </a:ln>
            <a:effectLst>
              <a:outerShdw blurRad="57150" dist="19050" dir="5400000" algn="ctr" rotWithShape="0">
                <a:srgbClr val="000000">
                  <a:alpha val="63000"/>
                </a:srgbClr>
              </a:outerShdw>
            </a:effectLst>
          </c:spPr>
          <c:marker>
            <c:symbol val="none"/>
          </c:marker>
          <c:dLbls>
            <c:dLbl>
              <c:idx val="1"/>
              <c:layout>
                <c:manualLayout>
                  <c:x val="-4.416223998952868E-2"/>
                  <c:y val="-8.261119016388396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DBB-412B-9109-806DA102CF9F}"/>
                </c:ext>
              </c:extLst>
            </c:dLbl>
            <c:dLbl>
              <c:idx val="3"/>
              <c:layout>
                <c:manualLayout>
                  <c:x val="-2.0146380305195399E-2"/>
                  <c:y val="-6.558673057318138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DBB-412B-9109-806DA102CF9F}"/>
                </c:ext>
              </c:extLst>
            </c:dLbl>
            <c:spPr>
              <a:noFill/>
              <a:ln>
                <a:noFill/>
              </a:ln>
              <a:effectLst/>
            </c:spPr>
            <c:txPr>
              <a:bodyPr rot="0" spcFirstLastPara="1" vertOverflow="ellipsis" vert="horz" wrap="square" lIns="38100" tIns="19050" rIns="38100" bIns="19050" anchor="ctr" anchorCtr="1">
                <a:spAutoFit/>
              </a:bodyPr>
              <a:lstStyle/>
              <a:p>
                <a:pPr>
                  <a:defRPr sz="13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Sheet1!$A$1:$A$5</c:f>
              <c:strCache>
                <c:ptCount val="5"/>
                <c:pt idx="0">
                  <c:v>Plastic</c:v>
                </c:pt>
                <c:pt idx="1">
                  <c:v>Glass</c:v>
                </c:pt>
                <c:pt idx="2">
                  <c:v>Paper</c:v>
                </c:pt>
                <c:pt idx="3">
                  <c:v>Batteries</c:v>
                </c:pt>
                <c:pt idx="4">
                  <c:v>Others</c:v>
                </c:pt>
              </c:strCache>
            </c:strRef>
          </c:cat>
          <c:val>
            <c:numRef>
              <c:f>Sheet1!$B$1:$B$5</c:f>
              <c:numCache>
                <c:formatCode>General</c:formatCode>
                <c:ptCount val="5"/>
                <c:pt idx="0">
                  <c:v>59</c:v>
                </c:pt>
                <c:pt idx="1">
                  <c:v>30</c:v>
                </c:pt>
                <c:pt idx="2">
                  <c:v>76</c:v>
                </c:pt>
                <c:pt idx="3">
                  <c:v>23</c:v>
                </c:pt>
                <c:pt idx="4">
                  <c:v>31</c:v>
                </c:pt>
              </c:numCache>
            </c:numRef>
          </c:val>
          <c:smooth val="0"/>
          <c:extLst>
            <c:ext xmlns:c16="http://schemas.microsoft.com/office/drawing/2014/chart" uri="{C3380CC4-5D6E-409C-BE32-E72D297353CC}">
              <c16:uniqueId val="{00000000-4DBB-412B-9109-806DA102CF9F}"/>
            </c:ext>
          </c:extLst>
        </c:ser>
        <c:dLbls>
          <c:dLblPos val="t"/>
          <c:showLegendKey val="0"/>
          <c:showVal val="1"/>
          <c:showCatName val="0"/>
          <c:showSerName val="0"/>
          <c:showPercent val="0"/>
          <c:showBubbleSize val="0"/>
        </c:dLbls>
        <c:smooth val="0"/>
        <c:axId val="1664164431"/>
        <c:axId val="1477431487"/>
      </c:lineChart>
      <c:catAx>
        <c:axId val="1664164431"/>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dirty="0"/>
                  <a:t>Items</a:t>
                </a:r>
              </a:p>
            </c:rich>
          </c:tx>
          <c:layout>
            <c:manualLayout>
              <c:xMode val="edge"/>
              <c:yMode val="edge"/>
              <c:x val="0.48809601924759405"/>
              <c:y val="0.89256926217556143"/>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77431487"/>
        <c:crosses val="autoZero"/>
        <c:auto val="1"/>
        <c:lblAlgn val="ctr"/>
        <c:lblOffset val="100"/>
        <c:noMultiLvlLbl val="0"/>
      </c:catAx>
      <c:valAx>
        <c:axId val="1477431487"/>
        <c:scaling>
          <c:orientation val="minMax"/>
        </c:scaling>
        <c:delete val="0"/>
        <c:axPos val="l"/>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dirty="0"/>
                  <a:t>Recycled</a:t>
                </a:r>
              </a:p>
            </c:rich>
          </c:tx>
          <c:layout>
            <c:manualLayout>
              <c:xMode val="edge"/>
              <c:yMode val="edge"/>
              <c:x val="2.5000000000000001E-2"/>
              <c:y val="0.40456401283172938"/>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641644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People's Awareness towards Environment</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Sheet2!$D$7</c:f>
              <c:strCache>
                <c:ptCount val="1"/>
                <c:pt idx="0">
                  <c:v>Frequency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2700" h="25400" prst="coolSlant"/>
            </a:sp3d>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Sheet2!$C$8:$C$11</c:f>
              <c:strCache>
                <c:ptCount val="4"/>
                <c:pt idx="0">
                  <c:v>2-7</c:v>
                </c:pt>
                <c:pt idx="1">
                  <c:v>8-13</c:v>
                </c:pt>
                <c:pt idx="2">
                  <c:v>14-19</c:v>
                </c:pt>
                <c:pt idx="3">
                  <c:v>20+</c:v>
                </c:pt>
              </c:strCache>
            </c:strRef>
          </c:cat>
          <c:val>
            <c:numRef>
              <c:f>Sheet2!$D$8:$D$11</c:f>
              <c:numCache>
                <c:formatCode>General</c:formatCode>
                <c:ptCount val="4"/>
                <c:pt idx="0">
                  <c:v>7</c:v>
                </c:pt>
                <c:pt idx="1">
                  <c:v>51</c:v>
                </c:pt>
                <c:pt idx="2">
                  <c:v>66</c:v>
                </c:pt>
                <c:pt idx="3">
                  <c:v>5</c:v>
                </c:pt>
              </c:numCache>
            </c:numRef>
          </c:val>
          <c:extLst>
            <c:ext xmlns:c16="http://schemas.microsoft.com/office/drawing/2014/chart" uri="{C3380CC4-5D6E-409C-BE32-E72D297353CC}">
              <c16:uniqueId val="{00000000-02EA-492F-8CDE-A70AE911C489}"/>
            </c:ext>
          </c:extLst>
        </c:ser>
        <c:dLbls>
          <c:showLegendKey val="0"/>
          <c:showVal val="0"/>
          <c:showCatName val="0"/>
          <c:showSerName val="0"/>
          <c:showPercent val="0"/>
          <c:showBubbleSize val="0"/>
        </c:dLbls>
        <c:gapWidth val="100"/>
        <c:overlap val="-24"/>
        <c:axId val="1323869439"/>
        <c:axId val="1324033135"/>
      </c:barChart>
      <c:catAx>
        <c:axId val="1323869439"/>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dirty="0"/>
                  <a:t>Range</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24033135"/>
        <c:crosses val="autoZero"/>
        <c:auto val="1"/>
        <c:lblAlgn val="ctr"/>
        <c:lblOffset val="100"/>
        <c:noMultiLvlLbl val="0"/>
      </c:catAx>
      <c:valAx>
        <c:axId val="1324033135"/>
        <c:scaling>
          <c:orientation val="minMax"/>
        </c:scaling>
        <c:delete val="0"/>
        <c:axPos val="l"/>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dirty="0"/>
                  <a:t>Frequency</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238694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2">
  <a:schemeClr val="accent2"/>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83796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3/25/2024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91592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3/25/2024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81555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36640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07732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3/25/2024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9128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3/25/2024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61462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3/25/2024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11605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3/25/2024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31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3/25/2024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75263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3/25/2024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66995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3/25/2024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15279948"/>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ijepr.org/download.php?id=711" TargetMode="External"/><Relationship Id="rId2" Type="http://schemas.openxmlformats.org/officeDocument/2006/relationships/hyperlink" Target="https://forms.gle/FZHrCZLnsFdRDchJ6"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pixabay.com/en/thank-you-text-message-note-394180/"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C0298-435A-08E8-AAAC-5159C728B43E}"/>
              </a:ext>
            </a:extLst>
          </p:cNvPr>
          <p:cNvSpPr>
            <a:spLocks noGrp="1"/>
          </p:cNvSpPr>
          <p:nvPr>
            <p:ph type="ctrTitle"/>
          </p:nvPr>
        </p:nvSpPr>
        <p:spPr>
          <a:xfrm>
            <a:off x="256636" y="650323"/>
            <a:ext cx="8905119" cy="2317012"/>
          </a:xfrm>
        </p:spPr>
        <p:txBody>
          <a:bodyPr>
            <a:normAutofit fontScale="90000"/>
          </a:bodyPr>
          <a:lstStyle/>
          <a:p>
            <a:r>
              <a:rPr lang="en-US" sz="5500" dirty="0"/>
              <a:t>A Survey </a:t>
            </a:r>
            <a:r>
              <a:rPr lang="en-US" sz="5500"/>
              <a:t>on Environmental </a:t>
            </a:r>
            <a:r>
              <a:rPr lang="en-US" sz="5500" dirty="0"/>
              <a:t>Awareness, Attitude and Participation</a:t>
            </a:r>
            <a:endParaRPr lang="en-IN" sz="5500" dirty="0"/>
          </a:p>
        </p:txBody>
      </p:sp>
      <p:sp>
        <p:nvSpPr>
          <p:cNvPr id="3" name="Subtitle 2">
            <a:extLst>
              <a:ext uri="{FF2B5EF4-FFF2-40B4-BE49-F238E27FC236}">
                <a16:creationId xmlns:a16="http://schemas.microsoft.com/office/drawing/2014/main" id="{84F5D4FC-A86B-8729-409D-7D0D3953E819}"/>
              </a:ext>
            </a:extLst>
          </p:cNvPr>
          <p:cNvSpPr>
            <a:spLocks noGrp="1"/>
          </p:cNvSpPr>
          <p:nvPr>
            <p:ph type="subTitle" idx="1"/>
          </p:nvPr>
        </p:nvSpPr>
        <p:spPr>
          <a:xfrm>
            <a:off x="625466" y="3728742"/>
            <a:ext cx="6809989" cy="2317011"/>
          </a:xfrm>
        </p:spPr>
        <p:txBody>
          <a:bodyPr>
            <a:noAutofit/>
          </a:bodyPr>
          <a:lstStyle/>
          <a:p>
            <a:pPr>
              <a:lnSpc>
                <a:spcPct val="120000"/>
              </a:lnSpc>
              <a:spcBef>
                <a:spcPts val="600"/>
              </a:spcBef>
            </a:pPr>
            <a:r>
              <a:rPr lang="en-US" sz="1700" dirty="0">
                <a:solidFill>
                  <a:schemeClr val="tx1"/>
                </a:solidFill>
              </a:rPr>
              <a:t>Team Members: </a:t>
            </a:r>
          </a:p>
          <a:p>
            <a:pPr>
              <a:lnSpc>
                <a:spcPct val="120000"/>
              </a:lnSpc>
              <a:spcBef>
                <a:spcPts val="600"/>
              </a:spcBef>
            </a:pPr>
            <a:r>
              <a:rPr lang="en-US" sz="1700" dirty="0">
                <a:solidFill>
                  <a:schemeClr val="tx1"/>
                </a:solidFill>
              </a:rPr>
              <a:t>Name: Anusha ,Seetha Vijaya, </a:t>
            </a:r>
            <a:r>
              <a:rPr lang="en-IN" sz="1700" dirty="0">
                <a:solidFill>
                  <a:schemeClr val="tx1"/>
                </a:solidFill>
              </a:rPr>
              <a:t>Soumya Sharma </a:t>
            </a:r>
          </a:p>
          <a:p>
            <a:pPr>
              <a:lnSpc>
                <a:spcPct val="120000"/>
              </a:lnSpc>
              <a:spcBef>
                <a:spcPts val="600"/>
              </a:spcBef>
            </a:pPr>
            <a:r>
              <a:rPr lang="en-IN" sz="1700" dirty="0">
                <a:solidFill>
                  <a:schemeClr val="tx1"/>
                </a:solidFill>
              </a:rPr>
              <a:t>HT NO: </a:t>
            </a:r>
            <a:r>
              <a:rPr lang="en-US" sz="1700" dirty="0">
                <a:solidFill>
                  <a:schemeClr val="tx1"/>
                </a:solidFill>
              </a:rPr>
              <a:t>(120422467021), (120422467051), (120422467055)</a:t>
            </a:r>
          </a:p>
          <a:p>
            <a:pPr>
              <a:lnSpc>
                <a:spcPct val="120000"/>
              </a:lnSpc>
              <a:spcBef>
                <a:spcPts val="600"/>
              </a:spcBef>
            </a:pPr>
            <a:r>
              <a:rPr lang="en-US" sz="1700" dirty="0">
                <a:solidFill>
                  <a:schemeClr val="tx1"/>
                </a:solidFill>
              </a:rPr>
              <a:t>Program: B.Sc.</a:t>
            </a:r>
          </a:p>
          <a:p>
            <a:pPr>
              <a:lnSpc>
                <a:spcPct val="120000"/>
              </a:lnSpc>
              <a:spcBef>
                <a:spcPts val="600"/>
              </a:spcBef>
            </a:pPr>
            <a:r>
              <a:rPr lang="en-US" sz="1700" dirty="0">
                <a:solidFill>
                  <a:schemeClr val="tx1"/>
                </a:solidFill>
              </a:rPr>
              <a:t>Combination: MSCs</a:t>
            </a:r>
          </a:p>
          <a:p>
            <a:pPr>
              <a:lnSpc>
                <a:spcPct val="120000"/>
              </a:lnSpc>
              <a:spcBef>
                <a:spcPts val="600"/>
              </a:spcBef>
            </a:pPr>
            <a:r>
              <a:rPr lang="en-US" sz="1700" dirty="0">
                <a:solidFill>
                  <a:schemeClr val="tx1"/>
                </a:solidFill>
              </a:rPr>
              <a:t>Year: II</a:t>
            </a:r>
            <a:endParaRPr lang="en-IN" sz="1700" dirty="0">
              <a:solidFill>
                <a:schemeClr val="tx1"/>
              </a:solidFill>
            </a:endParaRPr>
          </a:p>
        </p:txBody>
      </p:sp>
      <p:sp>
        <p:nvSpPr>
          <p:cNvPr id="4" name="TextBox 3">
            <a:extLst>
              <a:ext uri="{FF2B5EF4-FFF2-40B4-BE49-F238E27FC236}">
                <a16:creationId xmlns:a16="http://schemas.microsoft.com/office/drawing/2014/main" id="{D6B0CBB1-D1A7-F74F-E9ED-E8F69CE082DD}"/>
              </a:ext>
            </a:extLst>
          </p:cNvPr>
          <p:cNvSpPr txBox="1"/>
          <p:nvPr/>
        </p:nvSpPr>
        <p:spPr>
          <a:xfrm>
            <a:off x="-221942" y="2967335"/>
            <a:ext cx="6027938" cy="461665"/>
          </a:xfrm>
          <a:prstGeom prst="rect">
            <a:avLst/>
          </a:prstGeom>
          <a:noFill/>
        </p:spPr>
        <p:txBody>
          <a:bodyPr wrap="square" rtlCol="0">
            <a:spAutoFit/>
          </a:bodyPr>
          <a:lstStyle/>
          <a:p>
            <a:pPr algn="ctr"/>
            <a:r>
              <a:rPr lang="en-US" sz="2400" b="1" dirty="0"/>
              <a:t>Course Title - R Programming (SEC)</a:t>
            </a:r>
            <a:endParaRPr lang="en-IN" sz="2400" b="1" dirty="0"/>
          </a:p>
        </p:txBody>
      </p:sp>
    </p:spTree>
    <p:extLst>
      <p:ext uri="{BB962C8B-B14F-4D97-AF65-F5344CB8AC3E}">
        <p14:creationId xmlns:p14="http://schemas.microsoft.com/office/powerpoint/2010/main" val="3924380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2F867B-BF6B-0652-35FA-91D3A32ADECD}"/>
              </a:ext>
            </a:extLst>
          </p:cNvPr>
          <p:cNvSpPr txBox="1"/>
          <p:nvPr/>
        </p:nvSpPr>
        <p:spPr>
          <a:xfrm>
            <a:off x="313304" y="3795152"/>
            <a:ext cx="5943577" cy="2308324"/>
          </a:xfrm>
          <a:prstGeom prst="rect">
            <a:avLst/>
          </a:prstGeom>
          <a:noFill/>
        </p:spPr>
        <p:txBody>
          <a:bodyPr wrap="square">
            <a:spAutoFit/>
          </a:bodyPr>
          <a:lstStyle/>
          <a:p>
            <a:pPr marL="285750" indent="-285750" algn="l">
              <a:buFont typeface="Wingdings" panose="05000000000000000000" pitchFamily="2" charset="2"/>
              <a:buChar char="q"/>
            </a:pPr>
            <a:r>
              <a:rPr lang="en-US" b="1" i="0" dirty="0">
                <a:solidFill>
                  <a:srgbClr val="1F1F1F"/>
                </a:solidFill>
                <a:effectLst/>
                <a:latin typeface="Google Sans"/>
              </a:rPr>
              <a:t>SCORE (2-6) </a:t>
            </a:r>
            <a:r>
              <a:rPr lang="en-US" b="1" i="0" dirty="0">
                <a:solidFill>
                  <a:srgbClr val="1F1F1F"/>
                </a:solidFill>
                <a:effectLst/>
                <a:latin typeface="Google Sans"/>
                <a:sym typeface="Wingdings" panose="05000000000000000000" pitchFamily="2" charset="2"/>
              </a:rPr>
              <a:t> </a:t>
            </a:r>
            <a:r>
              <a:rPr lang="en-US" b="1" i="0" dirty="0">
                <a:solidFill>
                  <a:srgbClr val="1F1F1F"/>
                </a:solidFill>
                <a:effectLst/>
                <a:latin typeface="Google Sans"/>
              </a:rPr>
              <a:t>Nature Novice:</a:t>
            </a:r>
            <a:r>
              <a:rPr lang="en-US" b="0" i="0" dirty="0">
                <a:solidFill>
                  <a:srgbClr val="1F1F1F"/>
                </a:solidFill>
                <a:effectLst/>
                <a:latin typeface="Google Sans"/>
              </a:rPr>
              <a:t> Limited knowledge and engagement with environmental issues.</a:t>
            </a:r>
          </a:p>
          <a:p>
            <a:pPr marL="285750" indent="-285750" algn="l">
              <a:buFont typeface="Wingdings" panose="05000000000000000000" pitchFamily="2" charset="2"/>
              <a:buChar char="q"/>
            </a:pPr>
            <a:r>
              <a:rPr lang="en-US" b="1" i="0" dirty="0">
                <a:solidFill>
                  <a:srgbClr val="1F1F1F"/>
                </a:solidFill>
                <a:effectLst/>
                <a:latin typeface="Google Sans"/>
              </a:rPr>
              <a:t>SCORE (7-13) </a:t>
            </a:r>
            <a:r>
              <a:rPr lang="en-US" b="1" i="0" dirty="0">
                <a:solidFill>
                  <a:srgbClr val="1F1F1F"/>
                </a:solidFill>
                <a:effectLst/>
                <a:latin typeface="Google Sans"/>
                <a:sym typeface="Wingdings" panose="05000000000000000000" pitchFamily="2" charset="2"/>
              </a:rPr>
              <a:t> </a:t>
            </a:r>
            <a:r>
              <a:rPr lang="en-US" b="1" i="0" dirty="0">
                <a:solidFill>
                  <a:srgbClr val="1F1F1F"/>
                </a:solidFill>
                <a:effectLst/>
                <a:latin typeface="Google Sans"/>
              </a:rPr>
              <a:t>Eco-Learner:</a:t>
            </a:r>
            <a:r>
              <a:rPr lang="en-US" b="0" i="0" dirty="0">
                <a:solidFill>
                  <a:srgbClr val="1F1F1F"/>
                </a:solidFill>
                <a:effectLst/>
                <a:latin typeface="Google Sans"/>
              </a:rPr>
              <a:t> Actively seeks understanding and solutions for environmental challenges.</a:t>
            </a:r>
          </a:p>
          <a:p>
            <a:pPr marL="285750" indent="-285750" algn="l">
              <a:buFont typeface="Wingdings" panose="05000000000000000000" pitchFamily="2" charset="2"/>
              <a:buChar char="q"/>
            </a:pPr>
            <a:r>
              <a:rPr lang="en-US" b="1" i="0" dirty="0">
                <a:solidFill>
                  <a:srgbClr val="1F1F1F"/>
                </a:solidFill>
                <a:effectLst/>
                <a:latin typeface="Google Sans"/>
              </a:rPr>
              <a:t>SCORE (14-19) </a:t>
            </a:r>
            <a:r>
              <a:rPr lang="en-US" b="1" i="0" dirty="0">
                <a:solidFill>
                  <a:srgbClr val="1F1F1F"/>
                </a:solidFill>
                <a:effectLst/>
                <a:latin typeface="Google Sans"/>
                <a:sym typeface="Wingdings" panose="05000000000000000000" pitchFamily="2" charset="2"/>
              </a:rPr>
              <a:t> </a:t>
            </a:r>
            <a:r>
              <a:rPr lang="en-US" b="1" i="0" dirty="0">
                <a:solidFill>
                  <a:srgbClr val="1F1F1F"/>
                </a:solidFill>
                <a:effectLst/>
                <a:latin typeface="Google Sans"/>
              </a:rPr>
              <a:t>Green Guardian:</a:t>
            </a:r>
            <a:r>
              <a:rPr lang="en-US" b="0" i="0" dirty="0">
                <a:solidFill>
                  <a:srgbClr val="1F1F1F"/>
                </a:solidFill>
                <a:effectLst/>
                <a:latin typeface="Google Sans"/>
              </a:rPr>
              <a:t> Makes conscious choices and advocates for environmental protection.</a:t>
            </a:r>
          </a:p>
          <a:p>
            <a:pPr marL="285750" indent="-285750" algn="l">
              <a:buFont typeface="Wingdings" panose="05000000000000000000" pitchFamily="2" charset="2"/>
              <a:buChar char="q"/>
            </a:pPr>
            <a:r>
              <a:rPr lang="en-US" b="1" i="0" dirty="0">
                <a:solidFill>
                  <a:srgbClr val="1F1F1F"/>
                </a:solidFill>
                <a:effectLst/>
                <a:latin typeface="Google Sans"/>
              </a:rPr>
              <a:t>SCORE (20+ ) </a:t>
            </a:r>
            <a:r>
              <a:rPr lang="en-US" b="1" i="0" dirty="0">
                <a:solidFill>
                  <a:srgbClr val="1F1F1F"/>
                </a:solidFill>
                <a:effectLst/>
                <a:latin typeface="Google Sans"/>
                <a:sym typeface="Wingdings" panose="05000000000000000000" pitchFamily="2" charset="2"/>
              </a:rPr>
              <a:t> </a:t>
            </a:r>
            <a:r>
              <a:rPr lang="en-US" b="1" i="0" dirty="0">
                <a:solidFill>
                  <a:srgbClr val="1F1F1F"/>
                </a:solidFill>
                <a:effectLst/>
                <a:latin typeface="Google Sans"/>
              </a:rPr>
              <a:t>Earth Whisperer:</a:t>
            </a:r>
            <a:r>
              <a:rPr lang="en-US" b="0" i="0" dirty="0">
                <a:solidFill>
                  <a:srgbClr val="1F1F1F"/>
                </a:solidFill>
                <a:effectLst/>
                <a:latin typeface="Google Sans"/>
              </a:rPr>
              <a:t> Deeply connected to the environment and actively works for its well-being.</a:t>
            </a:r>
          </a:p>
        </p:txBody>
      </p:sp>
      <p:graphicFrame>
        <p:nvGraphicFramePr>
          <p:cNvPr id="4" name="Table 3">
            <a:extLst>
              <a:ext uri="{FF2B5EF4-FFF2-40B4-BE49-F238E27FC236}">
                <a16:creationId xmlns:a16="http://schemas.microsoft.com/office/drawing/2014/main" id="{6E0C16E6-BBE9-9449-8942-15440BFC22AA}"/>
              </a:ext>
            </a:extLst>
          </p:cNvPr>
          <p:cNvGraphicFramePr>
            <a:graphicFrameLocks noGrp="1"/>
          </p:cNvGraphicFramePr>
          <p:nvPr>
            <p:extLst>
              <p:ext uri="{D42A27DB-BD31-4B8C-83A1-F6EECF244321}">
                <p14:modId xmlns:p14="http://schemas.microsoft.com/office/powerpoint/2010/main" val="2225428397"/>
              </p:ext>
            </p:extLst>
          </p:nvPr>
        </p:nvGraphicFramePr>
        <p:xfrm>
          <a:off x="313304" y="1110111"/>
          <a:ext cx="5806984" cy="2301240"/>
        </p:xfrm>
        <a:graphic>
          <a:graphicData uri="http://schemas.openxmlformats.org/drawingml/2006/table">
            <a:tbl>
              <a:tblPr firstRow="1" bandRow="1">
                <a:tableStyleId>{85BE263C-DBD7-4A20-BB59-AAB30ACAA65A}</a:tableStyleId>
              </a:tblPr>
              <a:tblGrid>
                <a:gridCol w="2065600">
                  <a:extLst>
                    <a:ext uri="{9D8B030D-6E8A-4147-A177-3AD203B41FA5}">
                      <a16:colId xmlns:a16="http://schemas.microsoft.com/office/drawing/2014/main" val="2863151414"/>
                    </a:ext>
                  </a:extLst>
                </a:gridCol>
                <a:gridCol w="1870692">
                  <a:extLst>
                    <a:ext uri="{9D8B030D-6E8A-4147-A177-3AD203B41FA5}">
                      <a16:colId xmlns:a16="http://schemas.microsoft.com/office/drawing/2014/main" val="2251307244"/>
                    </a:ext>
                  </a:extLst>
                </a:gridCol>
                <a:gridCol w="1870692">
                  <a:extLst>
                    <a:ext uri="{9D8B030D-6E8A-4147-A177-3AD203B41FA5}">
                      <a16:colId xmlns:a16="http://schemas.microsoft.com/office/drawing/2014/main" val="2056609518"/>
                    </a:ext>
                  </a:extLst>
                </a:gridCol>
              </a:tblGrid>
              <a:tr h="313231">
                <a:tc>
                  <a:txBody>
                    <a:bodyPr/>
                    <a:lstStyle/>
                    <a:p>
                      <a:pPr algn="ctr"/>
                      <a:r>
                        <a:rPr lang="en-US" sz="2000" dirty="0"/>
                        <a:t>Range</a:t>
                      </a:r>
                      <a:endParaRPr lang="en-IN" sz="2000" dirty="0"/>
                    </a:p>
                  </a:txBody>
                  <a:tcPr/>
                </a:tc>
                <a:tc>
                  <a:txBody>
                    <a:bodyPr/>
                    <a:lstStyle/>
                    <a:p>
                      <a:pPr algn="ctr"/>
                      <a:r>
                        <a:rPr lang="en-US" sz="2000" dirty="0"/>
                        <a:t>Frequency</a:t>
                      </a:r>
                      <a:endParaRPr lang="en-IN" sz="2000" dirty="0"/>
                    </a:p>
                  </a:txBody>
                  <a:tcPr/>
                </a:tc>
                <a:tc>
                  <a:txBody>
                    <a:bodyPr/>
                    <a:lstStyle/>
                    <a:p>
                      <a:pPr algn="ctr"/>
                      <a:r>
                        <a:rPr lang="en-US" sz="2000" dirty="0"/>
                        <a:t>%</a:t>
                      </a:r>
                      <a:endParaRPr lang="en-IN" sz="2000" dirty="0"/>
                    </a:p>
                  </a:txBody>
                  <a:tcPr/>
                </a:tc>
                <a:extLst>
                  <a:ext uri="{0D108BD9-81ED-4DB2-BD59-A6C34878D82A}">
                    <a16:rowId xmlns:a16="http://schemas.microsoft.com/office/drawing/2014/main" val="2679937741"/>
                  </a:ext>
                </a:extLst>
              </a:tr>
              <a:tr h="313231">
                <a:tc>
                  <a:txBody>
                    <a:bodyPr/>
                    <a:lstStyle/>
                    <a:p>
                      <a:pPr algn="ctr"/>
                      <a:r>
                        <a:rPr lang="en-US" sz="1900" dirty="0"/>
                        <a:t>2-6</a:t>
                      </a:r>
                      <a:endParaRPr lang="en-IN" sz="1900" dirty="0"/>
                    </a:p>
                  </a:txBody>
                  <a:tcPr/>
                </a:tc>
                <a:tc>
                  <a:txBody>
                    <a:bodyPr/>
                    <a:lstStyle/>
                    <a:p>
                      <a:pPr algn="ctr"/>
                      <a:r>
                        <a:rPr lang="en-US" sz="1900" dirty="0"/>
                        <a:t>7</a:t>
                      </a:r>
                      <a:endParaRPr lang="en-IN" sz="1900" dirty="0"/>
                    </a:p>
                  </a:txBody>
                  <a:tcPr/>
                </a:tc>
                <a:tc>
                  <a:txBody>
                    <a:bodyPr/>
                    <a:lstStyle/>
                    <a:p>
                      <a:pPr algn="ctr"/>
                      <a:r>
                        <a:rPr lang="en-US" sz="1900" dirty="0"/>
                        <a:t>5.426</a:t>
                      </a:r>
                      <a:endParaRPr lang="en-IN" sz="1900" dirty="0"/>
                    </a:p>
                  </a:txBody>
                  <a:tcPr/>
                </a:tc>
                <a:extLst>
                  <a:ext uri="{0D108BD9-81ED-4DB2-BD59-A6C34878D82A}">
                    <a16:rowId xmlns:a16="http://schemas.microsoft.com/office/drawing/2014/main" val="3757687272"/>
                  </a:ext>
                </a:extLst>
              </a:tr>
              <a:tr h="313231">
                <a:tc>
                  <a:txBody>
                    <a:bodyPr/>
                    <a:lstStyle/>
                    <a:p>
                      <a:pPr algn="ctr"/>
                      <a:r>
                        <a:rPr lang="en-US" sz="1900" dirty="0"/>
                        <a:t>7-13</a:t>
                      </a:r>
                      <a:endParaRPr lang="en-IN" sz="1900" dirty="0"/>
                    </a:p>
                  </a:txBody>
                  <a:tcPr/>
                </a:tc>
                <a:tc>
                  <a:txBody>
                    <a:bodyPr/>
                    <a:lstStyle/>
                    <a:p>
                      <a:pPr algn="ctr"/>
                      <a:r>
                        <a:rPr lang="en-US" sz="1900" dirty="0"/>
                        <a:t>51</a:t>
                      </a:r>
                      <a:endParaRPr lang="en-IN" sz="1900" dirty="0"/>
                    </a:p>
                  </a:txBody>
                  <a:tcPr/>
                </a:tc>
                <a:tc>
                  <a:txBody>
                    <a:bodyPr/>
                    <a:lstStyle/>
                    <a:p>
                      <a:pPr algn="ctr"/>
                      <a:r>
                        <a:rPr lang="en-US" sz="1900" dirty="0"/>
                        <a:t>39.535</a:t>
                      </a:r>
                      <a:endParaRPr lang="en-IN" sz="1900" dirty="0"/>
                    </a:p>
                  </a:txBody>
                  <a:tcPr/>
                </a:tc>
                <a:extLst>
                  <a:ext uri="{0D108BD9-81ED-4DB2-BD59-A6C34878D82A}">
                    <a16:rowId xmlns:a16="http://schemas.microsoft.com/office/drawing/2014/main" val="1792043033"/>
                  </a:ext>
                </a:extLst>
              </a:tr>
              <a:tr h="313231">
                <a:tc>
                  <a:txBody>
                    <a:bodyPr/>
                    <a:lstStyle/>
                    <a:p>
                      <a:pPr algn="ctr"/>
                      <a:r>
                        <a:rPr lang="en-US" sz="1900" dirty="0"/>
                        <a:t>14-19</a:t>
                      </a:r>
                      <a:endParaRPr lang="en-IN" sz="1900" dirty="0"/>
                    </a:p>
                  </a:txBody>
                  <a:tcPr/>
                </a:tc>
                <a:tc>
                  <a:txBody>
                    <a:bodyPr/>
                    <a:lstStyle/>
                    <a:p>
                      <a:pPr algn="ctr"/>
                      <a:r>
                        <a:rPr lang="en-US" sz="1900" dirty="0"/>
                        <a:t>66</a:t>
                      </a:r>
                      <a:endParaRPr lang="en-IN" sz="1900" dirty="0"/>
                    </a:p>
                  </a:txBody>
                  <a:tcPr/>
                </a:tc>
                <a:tc>
                  <a:txBody>
                    <a:bodyPr/>
                    <a:lstStyle/>
                    <a:p>
                      <a:pPr algn="ctr"/>
                      <a:r>
                        <a:rPr lang="en-US" sz="1900" dirty="0"/>
                        <a:t>51.163</a:t>
                      </a:r>
                      <a:endParaRPr lang="en-IN" sz="1900" dirty="0"/>
                    </a:p>
                  </a:txBody>
                  <a:tcPr/>
                </a:tc>
                <a:extLst>
                  <a:ext uri="{0D108BD9-81ED-4DB2-BD59-A6C34878D82A}">
                    <a16:rowId xmlns:a16="http://schemas.microsoft.com/office/drawing/2014/main" val="3618406667"/>
                  </a:ext>
                </a:extLst>
              </a:tr>
              <a:tr h="313231">
                <a:tc>
                  <a:txBody>
                    <a:bodyPr/>
                    <a:lstStyle/>
                    <a:p>
                      <a:pPr algn="ctr"/>
                      <a:r>
                        <a:rPr lang="en-US" sz="1900" dirty="0"/>
                        <a:t>20+</a:t>
                      </a:r>
                      <a:endParaRPr lang="en-IN" sz="1900" dirty="0"/>
                    </a:p>
                  </a:txBody>
                  <a:tcPr/>
                </a:tc>
                <a:tc>
                  <a:txBody>
                    <a:bodyPr/>
                    <a:lstStyle/>
                    <a:p>
                      <a:pPr algn="ctr"/>
                      <a:r>
                        <a:rPr lang="en-US" sz="1900" dirty="0"/>
                        <a:t>5</a:t>
                      </a:r>
                      <a:endParaRPr lang="en-IN" sz="1900" dirty="0"/>
                    </a:p>
                  </a:txBody>
                  <a:tcPr/>
                </a:tc>
                <a:tc>
                  <a:txBody>
                    <a:bodyPr/>
                    <a:lstStyle/>
                    <a:p>
                      <a:pPr algn="ctr"/>
                      <a:r>
                        <a:rPr lang="en-US" sz="1900" dirty="0"/>
                        <a:t>3.876</a:t>
                      </a:r>
                      <a:endParaRPr lang="en-IN" sz="1900" dirty="0"/>
                    </a:p>
                  </a:txBody>
                  <a:tcPr/>
                </a:tc>
                <a:extLst>
                  <a:ext uri="{0D108BD9-81ED-4DB2-BD59-A6C34878D82A}">
                    <a16:rowId xmlns:a16="http://schemas.microsoft.com/office/drawing/2014/main" val="2624824337"/>
                  </a:ext>
                </a:extLst>
              </a:tr>
              <a:tr h="313231">
                <a:tc>
                  <a:txBody>
                    <a:bodyPr/>
                    <a:lstStyle/>
                    <a:p>
                      <a:pPr algn="ctr"/>
                      <a:r>
                        <a:rPr lang="en-US" sz="1900" b="1" dirty="0"/>
                        <a:t>Total</a:t>
                      </a:r>
                      <a:endParaRPr lang="en-IN" sz="1900" b="1" dirty="0"/>
                    </a:p>
                  </a:txBody>
                  <a:tcPr/>
                </a:tc>
                <a:tc>
                  <a:txBody>
                    <a:bodyPr/>
                    <a:lstStyle/>
                    <a:p>
                      <a:pPr algn="ctr"/>
                      <a:r>
                        <a:rPr lang="en-US" sz="1900" dirty="0"/>
                        <a:t>129</a:t>
                      </a:r>
                      <a:endParaRPr lang="en-IN" sz="1900" dirty="0"/>
                    </a:p>
                  </a:txBody>
                  <a:tcPr/>
                </a:tc>
                <a:tc>
                  <a:txBody>
                    <a:bodyPr/>
                    <a:lstStyle/>
                    <a:p>
                      <a:pPr algn="ctr"/>
                      <a:endParaRPr lang="en-IN" sz="1900" dirty="0"/>
                    </a:p>
                  </a:txBody>
                  <a:tcPr/>
                </a:tc>
                <a:extLst>
                  <a:ext uri="{0D108BD9-81ED-4DB2-BD59-A6C34878D82A}">
                    <a16:rowId xmlns:a16="http://schemas.microsoft.com/office/drawing/2014/main" val="2473847037"/>
                  </a:ext>
                </a:extLst>
              </a:tr>
            </a:tbl>
          </a:graphicData>
        </a:graphic>
      </p:graphicFrame>
      <p:sp>
        <p:nvSpPr>
          <p:cNvPr id="5" name="TextBox 4">
            <a:extLst>
              <a:ext uri="{FF2B5EF4-FFF2-40B4-BE49-F238E27FC236}">
                <a16:creationId xmlns:a16="http://schemas.microsoft.com/office/drawing/2014/main" id="{A9691C27-A297-F718-5388-E36EABD6C11C}"/>
              </a:ext>
            </a:extLst>
          </p:cNvPr>
          <p:cNvSpPr txBox="1"/>
          <p:nvPr/>
        </p:nvSpPr>
        <p:spPr>
          <a:xfrm>
            <a:off x="447703" y="415949"/>
            <a:ext cx="8466092" cy="461665"/>
          </a:xfrm>
          <a:prstGeom prst="rect">
            <a:avLst/>
          </a:prstGeom>
          <a:noFill/>
        </p:spPr>
        <p:txBody>
          <a:bodyPr wrap="square" rtlCol="0">
            <a:spAutoFit/>
          </a:bodyPr>
          <a:lstStyle/>
          <a:p>
            <a:r>
              <a:rPr lang="en-US" sz="2400" b="1" u="sng" dirty="0"/>
              <a:t>Analysis for Awareness levels among the respondents</a:t>
            </a:r>
            <a:endParaRPr lang="en-IN" sz="2400" b="1" u="sng" dirty="0"/>
          </a:p>
        </p:txBody>
      </p:sp>
      <p:graphicFrame>
        <p:nvGraphicFramePr>
          <p:cNvPr id="6" name="Chart 5">
            <a:extLst>
              <a:ext uri="{FF2B5EF4-FFF2-40B4-BE49-F238E27FC236}">
                <a16:creationId xmlns:a16="http://schemas.microsoft.com/office/drawing/2014/main" id="{0D897F0D-4DA4-F645-A79A-04EB7AD38D47}"/>
              </a:ext>
            </a:extLst>
          </p:cNvPr>
          <p:cNvGraphicFramePr>
            <a:graphicFrameLocks/>
          </p:cNvGraphicFramePr>
          <p:nvPr>
            <p:extLst>
              <p:ext uri="{D42A27DB-BD31-4B8C-83A1-F6EECF244321}">
                <p14:modId xmlns:p14="http://schemas.microsoft.com/office/powerpoint/2010/main" val="1852665810"/>
              </p:ext>
            </p:extLst>
          </p:nvPr>
        </p:nvGraphicFramePr>
        <p:xfrm>
          <a:off x="6546000" y="3464513"/>
          <a:ext cx="5166360" cy="329946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D4F0DA59-E622-DDB6-A7A9-BBD5DA9DE5F7}"/>
              </a:ext>
            </a:extLst>
          </p:cNvPr>
          <p:cNvSpPr txBox="1"/>
          <p:nvPr/>
        </p:nvSpPr>
        <p:spPr>
          <a:xfrm>
            <a:off x="6229383" y="1003529"/>
            <a:ext cx="6243963"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Median : 14                                  </a:t>
            </a:r>
          </a:p>
          <a:p>
            <a:pPr marL="285750" indent="-285750">
              <a:buFont typeface="Wingdings" panose="05000000000000000000" pitchFamily="2" charset="2"/>
              <a:buChar char="Ø"/>
            </a:pPr>
            <a:r>
              <a:rPr lang="en-US" dirty="0"/>
              <a:t>Mean : 13.581</a:t>
            </a:r>
          </a:p>
          <a:p>
            <a:pPr marL="285750" indent="-285750">
              <a:buFont typeface="Wingdings" panose="05000000000000000000" pitchFamily="2" charset="2"/>
              <a:buChar char="Ø"/>
            </a:pPr>
            <a:r>
              <a:rPr lang="en-US" dirty="0"/>
              <a:t>Below Average scores: 58         </a:t>
            </a:r>
          </a:p>
          <a:p>
            <a:pPr marL="285750" indent="-285750">
              <a:buFont typeface="Wingdings" panose="05000000000000000000" pitchFamily="2" charset="2"/>
              <a:buChar char="Ø"/>
            </a:pPr>
            <a:r>
              <a:rPr lang="en-US" dirty="0"/>
              <a:t>Above Average scores: 69</a:t>
            </a:r>
          </a:p>
          <a:p>
            <a:pPr marL="285750" indent="-285750">
              <a:buFont typeface="Wingdings" panose="05000000000000000000" pitchFamily="2" charset="2"/>
              <a:buChar char="Ø"/>
            </a:pPr>
            <a:r>
              <a:rPr lang="en-US" dirty="0"/>
              <a:t>~Symmetric </a:t>
            </a:r>
            <a:endParaRPr lang="en-IN" dirty="0"/>
          </a:p>
        </p:txBody>
      </p:sp>
      <p:sp>
        <p:nvSpPr>
          <p:cNvPr id="2" name="TextBox 1">
            <a:extLst>
              <a:ext uri="{FF2B5EF4-FFF2-40B4-BE49-F238E27FC236}">
                <a16:creationId xmlns:a16="http://schemas.microsoft.com/office/drawing/2014/main" id="{5EBC55F8-B643-CCB6-C66E-CBDC9D18F5BE}"/>
              </a:ext>
            </a:extLst>
          </p:cNvPr>
          <p:cNvSpPr txBox="1"/>
          <p:nvPr/>
        </p:nvSpPr>
        <p:spPr>
          <a:xfrm>
            <a:off x="6423217" y="2470157"/>
            <a:ext cx="5411926" cy="923330"/>
          </a:xfrm>
          <a:prstGeom prst="rect">
            <a:avLst/>
          </a:prstGeom>
          <a:noFill/>
          <a:ln w="28575">
            <a:solidFill>
              <a:schemeClr val="accent2">
                <a:lumMod val="50000"/>
              </a:schemeClr>
            </a:solidFill>
          </a:ln>
        </p:spPr>
        <p:txBody>
          <a:bodyPr wrap="square" rtlCol="0">
            <a:spAutoFit/>
          </a:bodyPr>
          <a:lstStyle/>
          <a:p>
            <a:r>
              <a:rPr lang="en-US" b="1" u="sng" dirty="0"/>
              <a:t>Karl Pearson’s Chi-square test</a:t>
            </a:r>
            <a:r>
              <a:rPr lang="en-US" b="1" dirty="0"/>
              <a:t>: </a:t>
            </a:r>
          </a:p>
          <a:p>
            <a:r>
              <a:rPr lang="en-US" b="1" dirty="0"/>
              <a:t>Environmental Awareness and age, P-value </a:t>
            </a:r>
            <a:r>
              <a:rPr lang="en-US" b="1" dirty="0">
                <a:sym typeface="Wingdings" panose="05000000000000000000" pitchFamily="2" charset="2"/>
              </a:rPr>
              <a:t>=</a:t>
            </a:r>
            <a:r>
              <a:rPr lang="en-US" b="1" dirty="0"/>
              <a:t> 0.0004  </a:t>
            </a:r>
          </a:p>
          <a:p>
            <a:r>
              <a:rPr lang="en-US" dirty="0"/>
              <a:t>Significant at 0.05 (5% ) level of significance (los) </a:t>
            </a:r>
          </a:p>
        </p:txBody>
      </p:sp>
    </p:spTree>
    <p:extLst>
      <p:ext uri="{BB962C8B-B14F-4D97-AF65-F5344CB8AC3E}">
        <p14:creationId xmlns:p14="http://schemas.microsoft.com/office/powerpoint/2010/main" val="3806138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B80E6-C690-C3A4-87F6-E698E4FE92E4}"/>
              </a:ext>
            </a:extLst>
          </p:cNvPr>
          <p:cNvSpPr>
            <a:spLocks noGrp="1"/>
          </p:cNvSpPr>
          <p:nvPr>
            <p:ph type="title"/>
          </p:nvPr>
        </p:nvSpPr>
        <p:spPr/>
        <p:txBody>
          <a:bodyPr/>
          <a:lstStyle/>
          <a:p>
            <a:pPr algn="ctr"/>
            <a:r>
              <a:rPr lang="en-US" b="1" i="1" u="sng" dirty="0"/>
              <a:t>APPENDIX</a:t>
            </a:r>
            <a:br>
              <a:rPr lang="en-US" b="1" i="1" u="sng" dirty="0"/>
            </a:br>
            <a:r>
              <a:rPr lang="en-US" sz="2800" b="1" i="1" u="sng" dirty="0">
                <a:solidFill>
                  <a:schemeClr val="tx1"/>
                </a:solidFill>
              </a:rPr>
              <a:t>(</a:t>
            </a:r>
            <a:r>
              <a:rPr lang="en-US" sz="2400" b="1" i="1" u="sng" dirty="0">
                <a:solidFill>
                  <a:schemeClr val="tx1"/>
                </a:solidFill>
              </a:rPr>
              <a:t>Questionnaire)</a:t>
            </a:r>
            <a:endParaRPr lang="en-IN" b="1" i="1" u="sng" dirty="0">
              <a:solidFill>
                <a:schemeClr val="tx1"/>
              </a:solidFill>
            </a:endParaRPr>
          </a:p>
        </p:txBody>
      </p:sp>
      <p:sp>
        <p:nvSpPr>
          <p:cNvPr id="7" name="TextBox 6">
            <a:extLst>
              <a:ext uri="{FF2B5EF4-FFF2-40B4-BE49-F238E27FC236}">
                <a16:creationId xmlns:a16="http://schemas.microsoft.com/office/drawing/2014/main" id="{0C3E1063-26B7-3515-18AF-F49A2C53F8F6}"/>
              </a:ext>
            </a:extLst>
          </p:cNvPr>
          <p:cNvSpPr txBox="1"/>
          <p:nvPr/>
        </p:nvSpPr>
        <p:spPr>
          <a:xfrm>
            <a:off x="3435754" y="559293"/>
            <a:ext cx="8362669" cy="6075446"/>
          </a:xfrm>
          <a:prstGeom prst="rect">
            <a:avLst/>
          </a:prstGeom>
          <a:noFill/>
        </p:spPr>
        <p:txBody>
          <a:bodyPr wrap="square">
            <a:spAutoFit/>
          </a:bodyPr>
          <a:lstStyle/>
          <a:p>
            <a:pPr>
              <a:lnSpc>
                <a:spcPct val="107000"/>
              </a:lnSpc>
            </a:pPr>
            <a:r>
              <a:rPr lang="en-US" sz="1400" b="1" dirty="0">
                <a:effectLst/>
                <a:latin typeface="Calibri" panose="020F0502020204030204" pitchFamily="34" charset="0"/>
                <a:ea typeface="Calibri" panose="020F0502020204030204" pitchFamily="34" charset="0"/>
              </a:rPr>
              <a:t>Q1. How often do you read or watch news related to environmental issues?</a:t>
            </a:r>
            <a:endParaRPr lang="en-IN" sz="1400" b="1" dirty="0">
              <a:effectLst/>
              <a:latin typeface="Calibri" panose="020F0502020204030204" pitchFamily="34" charset="0"/>
              <a:ea typeface="Calibri" panose="020F0502020204030204" pitchFamily="34" charset="0"/>
            </a:endParaRPr>
          </a:p>
          <a:p>
            <a:pPr marL="342900" lvl="0" indent="-342900">
              <a:lnSpc>
                <a:spcPct val="107000"/>
              </a:lnSpc>
              <a:buAutoNum type="alphaLcParenR"/>
            </a:pPr>
            <a:r>
              <a:rPr lang="en-US" sz="1400" dirty="0">
                <a:solidFill>
                  <a:srgbClr val="000000"/>
                </a:solidFill>
                <a:effectLst/>
                <a:latin typeface="Calibri" panose="020F0502020204030204" pitchFamily="34" charset="0"/>
                <a:ea typeface="Calibri" panose="020F0502020204030204" pitchFamily="34" charset="0"/>
              </a:rPr>
              <a:t>Daily   </a:t>
            </a:r>
            <a:r>
              <a:rPr lang="en-IN" sz="1400" dirty="0">
                <a:solidFill>
                  <a:srgbClr val="000000"/>
                </a:solidFill>
                <a:latin typeface="Calibri" panose="020F0502020204030204" pitchFamily="34" charset="0"/>
                <a:ea typeface="Calibri" panose="020F0502020204030204" pitchFamily="34" charset="0"/>
              </a:rPr>
              <a:t> b)   </a:t>
            </a:r>
            <a:r>
              <a:rPr lang="en-US" sz="1400" dirty="0">
                <a:solidFill>
                  <a:srgbClr val="000000"/>
                </a:solidFill>
                <a:effectLst/>
                <a:latin typeface="Calibri" panose="020F0502020204030204" pitchFamily="34" charset="0"/>
                <a:ea typeface="Calibri" panose="020F0502020204030204" pitchFamily="34" charset="0"/>
              </a:rPr>
              <a:t>Weekly</a:t>
            </a:r>
            <a:r>
              <a:rPr lang="en-IN" sz="1400" dirty="0">
                <a:solidFill>
                  <a:srgbClr val="000000"/>
                </a:solidFill>
                <a:latin typeface="Calibri" panose="020F0502020204030204" pitchFamily="34" charset="0"/>
                <a:ea typeface="Calibri" panose="020F0502020204030204" pitchFamily="34" charset="0"/>
              </a:rPr>
              <a:t>     c)   </a:t>
            </a:r>
            <a:r>
              <a:rPr lang="en-US" sz="1400" dirty="0">
                <a:solidFill>
                  <a:srgbClr val="000000"/>
                </a:solidFill>
                <a:effectLst/>
                <a:latin typeface="Calibri" panose="020F0502020204030204" pitchFamily="34" charset="0"/>
                <a:ea typeface="Calibri" panose="020F0502020204030204" pitchFamily="34" charset="0"/>
              </a:rPr>
              <a:t>Monthly</a:t>
            </a:r>
            <a:r>
              <a:rPr lang="en-IN" sz="1400" dirty="0">
                <a:solidFill>
                  <a:srgbClr val="000000"/>
                </a:solidFill>
                <a:latin typeface="Calibri" panose="020F0502020204030204" pitchFamily="34" charset="0"/>
                <a:ea typeface="Calibri" panose="020F0502020204030204" pitchFamily="34" charset="0"/>
              </a:rPr>
              <a:t>     d)   </a:t>
            </a:r>
            <a:r>
              <a:rPr lang="en-US" sz="1400" dirty="0">
                <a:solidFill>
                  <a:srgbClr val="000000"/>
                </a:solidFill>
                <a:effectLst/>
                <a:latin typeface="Calibri" panose="020F0502020204030204" pitchFamily="34" charset="0"/>
                <a:ea typeface="Calibri" panose="020F0502020204030204" pitchFamily="34" charset="0"/>
              </a:rPr>
              <a:t>Rarely</a:t>
            </a:r>
          </a:p>
          <a:p>
            <a:pPr lvl="0">
              <a:lnSpc>
                <a:spcPct val="107000"/>
              </a:lnSpc>
            </a:pPr>
            <a:endParaRPr lang="en-IN" sz="1400" dirty="0">
              <a:solidFill>
                <a:srgbClr val="000000"/>
              </a:solidFill>
              <a:effectLst/>
              <a:latin typeface="Calibri" panose="020F0502020204030204" pitchFamily="34" charset="0"/>
              <a:ea typeface="Calibri" panose="020F0502020204030204" pitchFamily="34" charset="0"/>
            </a:endParaRPr>
          </a:p>
          <a:p>
            <a:pPr>
              <a:lnSpc>
                <a:spcPct val="107000"/>
              </a:lnSpc>
            </a:pPr>
            <a:r>
              <a:rPr lang="en-US" sz="1400" b="1" dirty="0">
                <a:effectLst/>
                <a:latin typeface="Calibri" panose="020F0502020204030204" pitchFamily="34" charset="0"/>
                <a:ea typeface="Calibri" panose="020F0502020204030204" pitchFamily="34" charset="0"/>
              </a:rPr>
              <a:t>Q2.  Are you aware of impact of deforestation on environment?</a:t>
            </a:r>
            <a:endParaRPr lang="en-IN" sz="1400" b="1" dirty="0">
              <a:latin typeface="Calibri" panose="020F0502020204030204" pitchFamily="34" charset="0"/>
              <a:ea typeface="Calibri" panose="020F0502020204030204" pitchFamily="34" charset="0"/>
            </a:endParaRPr>
          </a:p>
          <a:p>
            <a:pPr marL="342900" indent="-342900">
              <a:lnSpc>
                <a:spcPct val="107000"/>
              </a:lnSpc>
              <a:buAutoNum type="alphaLcParenR"/>
            </a:pPr>
            <a:r>
              <a:rPr lang="en-US" sz="1400" dirty="0">
                <a:solidFill>
                  <a:srgbClr val="000000"/>
                </a:solidFill>
                <a:effectLst/>
                <a:latin typeface="Calibri" panose="020F0502020204030204" pitchFamily="34" charset="0"/>
                <a:ea typeface="Calibri" panose="020F0502020204030204" pitchFamily="34" charset="0"/>
              </a:rPr>
              <a:t>Very aware  b)  Somewhat aware  c)  Neutral    d)  Unaware</a:t>
            </a:r>
          </a:p>
          <a:p>
            <a:pPr>
              <a:lnSpc>
                <a:spcPct val="107000"/>
              </a:lnSpc>
            </a:pPr>
            <a:endParaRPr lang="en-IN" sz="1400" dirty="0">
              <a:solidFill>
                <a:srgbClr val="000000"/>
              </a:solidFill>
              <a:effectLst/>
              <a:latin typeface="Calibri" panose="020F0502020204030204" pitchFamily="34" charset="0"/>
              <a:ea typeface="Calibri" panose="020F0502020204030204" pitchFamily="34" charset="0"/>
            </a:endParaRPr>
          </a:p>
          <a:p>
            <a:pPr>
              <a:lnSpc>
                <a:spcPct val="107000"/>
              </a:lnSpc>
            </a:pPr>
            <a:r>
              <a:rPr lang="en-US" sz="1400" b="1" dirty="0">
                <a:effectLst/>
                <a:latin typeface="Calibri" panose="020F0502020204030204" pitchFamily="34" charset="0"/>
                <a:ea typeface="Calibri" panose="020F0502020204030204" pitchFamily="34" charset="0"/>
              </a:rPr>
              <a:t>Q3.  Do you believe protecting biodiversity is critical for a healthy environment?    </a:t>
            </a:r>
            <a:endParaRPr lang="en-IN" sz="1400" b="1" dirty="0">
              <a:effectLst/>
              <a:latin typeface="Calibri" panose="020F0502020204030204" pitchFamily="34" charset="0"/>
              <a:ea typeface="Calibri" panose="020F0502020204030204" pitchFamily="34" charset="0"/>
            </a:endParaRPr>
          </a:p>
          <a:p>
            <a:pPr marL="342900" lvl="0" indent="-342900">
              <a:lnSpc>
                <a:spcPct val="107000"/>
              </a:lnSpc>
              <a:buAutoNum type="alphaLcParenR"/>
            </a:pPr>
            <a:r>
              <a:rPr lang="en-US" sz="1400" dirty="0">
                <a:solidFill>
                  <a:srgbClr val="000000"/>
                </a:solidFill>
                <a:effectLst/>
                <a:latin typeface="Calibri" panose="020F0502020204030204" pitchFamily="34" charset="0"/>
                <a:ea typeface="Calibri" panose="020F0502020204030204" pitchFamily="34" charset="0"/>
              </a:rPr>
              <a:t>Strongly agree  b)  Agree  c)  Neutral  d)  Disagree  e)  Strongly disagree</a:t>
            </a:r>
          </a:p>
          <a:p>
            <a:pPr lvl="0">
              <a:lnSpc>
                <a:spcPct val="107000"/>
              </a:lnSpc>
            </a:pPr>
            <a:endParaRPr lang="en-IN" sz="1400" dirty="0">
              <a:solidFill>
                <a:srgbClr val="000000"/>
              </a:solidFill>
              <a:effectLst/>
              <a:latin typeface="Calibri" panose="020F0502020204030204" pitchFamily="34" charset="0"/>
              <a:ea typeface="Calibri" panose="020F0502020204030204" pitchFamily="34" charset="0"/>
            </a:endParaRPr>
          </a:p>
          <a:p>
            <a:pPr>
              <a:lnSpc>
                <a:spcPct val="107000"/>
              </a:lnSpc>
            </a:pPr>
            <a:r>
              <a:rPr lang="en-US" sz="1400" b="1" dirty="0">
                <a:effectLst/>
                <a:latin typeface="Calibri" panose="020F0502020204030204" pitchFamily="34" charset="0"/>
                <a:ea typeface="Calibri" panose="020F0502020204030204" pitchFamily="34" charset="0"/>
              </a:rPr>
              <a:t>Q4. Are you aware of negative impact of human activities on wildlife?</a:t>
            </a:r>
            <a:r>
              <a:rPr lang="en-US" sz="1400" dirty="0">
                <a:effectLst/>
                <a:latin typeface="Calibri" panose="020F0502020204030204" pitchFamily="34" charset="0"/>
                <a:ea typeface="Calibri" panose="020F0502020204030204" pitchFamily="34" charset="0"/>
              </a:rPr>
              <a:t>  </a:t>
            </a:r>
            <a:endParaRPr lang="en-IN" sz="1400" dirty="0">
              <a:effectLst/>
              <a:latin typeface="Calibri" panose="020F0502020204030204" pitchFamily="34" charset="0"/>
              <a:ea typeface="Calibri" panose="020F0502020204030204" pitchFamily="34" charset="0"/>
            </a:endParaRPr>
          </a:p>
          <a:p>
            <a:pPr lvl="0">
              <a:lnSpc>
                <a:spcPct val="107000"/>
              </a:lnSpc>
            </a:pPr>
            <a:r>
              <a:rPr lang="en-US" sz="1400" dirty="0">
                <a:solidFill>
                  <a:srgbClr val="000000"/>
                </a:solidFill>
                <a:effectLst/>
                <a:latin typeface="Calibri" panose="020F0502020204030204" pitchFamily="34" charset="0"/>
                <a:ea typeface="Calibri" panose="020F0502020204030204" pitchFamily="34" charset="0"/>
              </a:rPr>
              <a:t>a)   Yes</a:t>
            </a:r>
            <a:r>
              <a:rPr lang="en-IN" sz="1400" dirty="0">
                <a:solidFill>
                  <a:srgbClr val="000000"/>
                </a:solidFill>
                <a:latin typeface="Calibri" panose="020F0502020204030204" pitchFamily="34" charset="0"/>
                <a:ea typeface="Calibri" panose="020F0502020204030204" pitchFamily="34" charset="0"/>
              </a:rPr>
              <a:t>   b)  </a:t>
            </a:r>
            <a:r>
              <a:rPr lang="en-US" sz="1400" dirty="0">
                <a:solidFill>
                  <a:srgbClr val="000000"/>
                </a:solidFill>
                <a:effectLst/>
                <a:latin typeface="Calibri" panose="020F0502020204030204" pitchFamily="34" charset="0"/>
                <a:ea typeface="Calibri" panose="020F0502020204030204" pitchFamily="34" charset="0"/>
              </a:rPr>
              <a:t>no </a:t>
            </a:r>
          </a:p>
          <a:p>
            <a:pPr lvl="0">
              <a:lnSpc>
                <a:spcPct val="107000"/>
              </a:lnSpc>
            </a:pPr>
            <a:endParaRPr lang="en-IN" sz="1400" dirty="0">
              <a:solidFill>
                <a:srgbClr val="000000"/>
              </a:solidFill>
              <a:effectLst/>
              <a:latin typeface="Calibri" panose="020F0502020204030204" pitchFamily="34" charset="0"/>
              <a:ea typeface="Calibri" panose="020F0502020204030204" pitchFamily="34" charset="0"/>
            </a:endParaRPr>
          </a:p>
          <a:p>
            <a:pPr>
              <a:lnSpc>
                <a:spcPct val="107000"/>
              </a:lnSpc>
            </a:pPr>
            <a:r>
              <a:rPr lang="en-US" sz="1400" b="1" dirty="0">
                <a:effectLst/>
                <a:latin typeface="Calibri" panose="020F0502020204030204" pitchFamily="34" charset="0"/>
                <a:ea typeface="Calibri" panose="020F0502020204030204" pitchFamily="34" charset="0"/>
              </a:rPr>
              <a:t>Q5. How do you feel about the impact of human activities on wildlife habitat?</a:t>
            </a:r>
            <a:endParaRPr lang="en-IN" sz="1400" b="1" dirty="0">
              <a:effectLst/>
              <a:latin typeface="Calibri" panose="020F0502020204030204" pitchFamily="34" charset="0"/>
              <a:ea typeface="Calibri" panose="020F0502020204030204" pitchFamily="34" charset="0"/>
            </a:endParaRPr>
          </a:p>
          <a:p>
            <a:pPr lvl="0">
              <a:lnSpc>
                <a:spcPct val="107000"/>
              </a:lnSpc>
            </a:pPr>
            <a:r>
              <a:rPr lang="en-US" sz="1400" dirty="0">
                <a:solidFill>
                  <a:srgbClr val="000000"/>
                </a:solidFill>
                <a:effectLst/>
                <a:latin typeface="Calibri" panose="020F0502020204030204" pitchFamily="34" charset="0"/>
                <a:ea typeface="Calibri" panose="020F0502020204030204" pitchFamily="34" charset="0"/>
              </a:rPr>
              <a:t>a) Very Concerned</a:t>
            </a:r>
            <a:r>
              <a:rPr lang="en-IN" sz="1400" dirty="0">
                <a:solidFill>
                  <a:srgbClr val="000000"/>
                </a:solidFill>
                <a:effectLst/>
                <a:latin typeface="Calibri" panose="020F0502020204030204" pitchFamily="34" charset="0"/>
                <a:ea typeface="Calibri" panose="020F0502020204030204" pitchFamily="34" charset="0"/>
              </a:rPr>
              <a:t>   b) </a:t>
            </a:r>
            <a:r>
              <a:rPr lang="en-US" sz="1400" dirty="0">
                <a:solidFill>
                  <a:srgbClr val="000000"/>
                </a:solidFill>
                <a:effectLst/>
                <a:latin typeface="Calibri" panose="020F0502020204030204" pitchFamily="34" charset="0"/>
                <a:ea typeface="Calibri" panose="020F0502020204030204" pitchFamily="34" charset="0"/>
              </a:rPr>
              <a:t>Concerned</a:t>
            </a:r>
            <a:r>
              <a:rPr lang="en-IN" sz="1400" dirty="0">
                <a:solidFill>
                  <a:srgbClr val="000000"/>
                </a:solidFill>
                <a:latin typeface="Calibri" panose="020F0502020204030204" pitchFamily="34" charset="0"/>
                <a:ea typeface="Calibri" panose="020F0502020204030204" pitchFamily="34" charset="0"/>
              </a:rPr>
              <a:t>   c)  </a:t>
            </a:r>
            <a:r>
              <a:rPr lang="en-US" sz="1400" dirty="0">
                <a:solidFill>
                  <a:srgbClr val="000000"/>
                </a:solidFill>
                <a:effectLst/>
                <a:latin typeface="Calibri" panose="020F0502020204030204" pitchFamily="34" charset="0"/>
                <a:ea typeface="Calibri" panose="020F0502020204030204" pitchFamily="34" charset="0"/>
              </a:rPr>
              <a:t>Unconcerned</a:t>
            </a:r>
            <a:r>
              <a:rPr lang="en-IN" sz="1400" dirty="0">
                <a:solidFill>
                  <a:srgbClr val="000000"/>
                </a:solidFill>
                <a:latin typeface="Calibri" panose="020F0502020204030204" pitchFamily="34" charset="0"/>
                <a:ea typeface="Calibri" panose="020F0502020204030204" pitchFamily="34" charset="0"/>
              </a:rPr>
              <a:t>  d)  </a:t>
            </a:r>
            <a:r>
              <a:rPr lang="en-US" sz="1400" dirty="0">
                <a:solidFill>
                  <a:srgbClr val="000000"/>
                </a:solidFill>
                <a:effectLst/>
                <a:latin typeface="Calibri" panose="020F0502020204030204" pitchFamily="34" charset="0"/>
                <a:ea typeface="Calibri" panose="020F0502020204030204" pitchFamily="34" charset="0"/>
              </a:rPr>
              <a:t>Very Unconcerned</a:t>
            </a:r>
            <a:endParaRPr lang="en-IN" sz="1400" dirty="0">
              <a:solidFill>
                <a:srgbClr val="000000"/>
              </a:solidFill>
              <a:effectLst/>
              <a:latin typeface="Calibri" panose="020F0502020204030204" pitchFamily="34" charset="0"/>
              <a:ea typeface="Calibri" panose="020F0502020204030204" pitchFamily="34" charset="0"/>
            </a:endParaRPr>
          </a:p>
          <a:p>
            <a:pPr>
              <a:lnSpc>
                <a:spcPct val="107000"/>
              </a:lnSpc>
            </a:pPr>
            <a:endParaRPr lang="en-US" sz="1400" dirty="0">
              <a:effectLst/>
              <a:latin typeface="Calibri" panose="020F0502020204030204" pitchFamily="34" charset="0"/>
              <a:ea typeface="Calibri" panose="020F0502020204030204" pitchFamily="34" charset="0"/>
            </a:endParaRPr>
          </a:p>
          <a:p>
            <a:pPr>
              <a:lnSpc>
                <a:spcPct val="107000"/>
              </a:lnSpc>
            </a:pPr>
            <a:r>
              <a:rPr lang="en-US" sz="1400" b="1" dirty="0">
                <a:effectLst/>
                <a:latin typeface="Calibri" panose="020F0502020204030204" pitchFamily="34" charset="0"/>
                <a:ea typeface="Calibri" panose="020F0502020204030204" pitchFamily="34" charset="0"/>
              </a:rPr>
              <a:t>Q6. Do you know that water pollution harms aquatic wildlife?</a:t>
            </a:r>
            <a:endParaRPr lang="en-IN" sz="1400" b="1" dirty="0">
              <a:effectLst/>
              <a:latin typeface="Calibri" panose="020F0502020204030204" pitchFamily="34" charset="0"/>
              <a:ea typeface="Calibri" panose="020F0502020204030204" pitchFamily="34" charset="0"/>
            </a:endParaRPr>
          </a:p>
          <a:p>
            <a:pPr lvl="0">
              <a:lnSpc>
                <a:spcPct val="107000"/>
              </a:lnSpc>
            </a:pPr>
            <a:r>
              <a:rPr lang="en-US" sz="1400" dirty="0">
                <a:solidFill>
                  <a:srgbClr val="000000"/>
                </a:solidFill>
                <a:effectLst/>
                <a:latin typeface="Calibri" panose="020F0502020204030204" pitchFamily="34" charset="0"/>
                <a:ea typeface="Calibri" panose="020F0502020204030204" pitchFamily="34" charset="0"/>
              </a:rPr>
              <a:t>a)  Yes</a:t>
            </a:r>
            <a:r>
              <a:rPr lang="en-IN" sz="1400" dirty="0">
                <a:solidFill>
                  <a:srgbClr val="000000"/>
                </a:solidFill>
                <a:latin typeface="Calibri" panose="020F0502020204030204" pitchFamily="34" charset="0"/>
                <a:ea typeface="Calibri" panose="020F0502020204030204" pitchFamily="34" charset="0"/>
              </a:rPr>
              <a:t>   b)  </a:t>
            </a:r>
            <a:r>
              <a:rPr lang="en-US" sz="1400" dirty="0">
                <a:solidFill>
                  <a:srgbClr val="000000"/>
                </a:solidFill>
                <a:effectLst/>
                <a:latin typeface="Calibri" panose="020F0502020204030204" pitchFamily="34" charset="0"/>
                <a:ea typeface="Calibri" panose="020F0502020204030204" pitchFamily="34" charset="0"/>
              </a:rPr>
              <a:t>No</a:t>
            </a:r>
            <a:r>
              <a:rPr lang="en-IN" sz="1400" dirty="0">
                <a:solidFill>
                  <a:srgbClr val="000000"/>
                </a:solidFill>
                <a:latin typeface="Calibri" panose="020F0502020204030204" pitchFamily="34" charset="0"/>
                <a:ea typeface="Calibri" panose="020F0502020204030204" pitchFamily="34" charset="0"/>
              </a:rPr>
              <a:t>   c)</a:t>
            </a:r>
            <a:r>
              <a:rPr lang="en-US" sz="1400" dirty="0">
                <a:solidFill>
                  <a:srgbClr val="000000"/>
                </a:solidFill>
                <a:effectLst/>
                <a:latin typeface="Calibri" panose="020F0502020204030204" pitchFamily="34" charset="0"/>
                <a:ea typeface="Calibri" panose="020F0502020204030204" pitchFamily="34" charset="0"/>
              </a:rPr>
              <a:t>Maybe</a:t>
            </a:r>
            <a:endParaRPr lang="en-IN" sz="1400" dirty="0">
              <a:solidFill>
                <a:srgbClr val="000000"/>
              </a:solidFill>
              <a:effectLst/>
              <a:latin typeface="Calibri" panose="020F0502020204030204" pitchFamily="34" charset="0"/>
              <a:ea typeface="Calibri" panose="020F0502020204030204" pitchFamily="34" charset="0"/>
            </a:endParaRPr>
          </a:p>
          <a:p>
            <a:pPr>
              <a:lnSpc>
                <a:spcPct val="107000"/>
              </a:lnSpc>
            </a:pPr>
            <a:endParaRPr lang="en-US" sz="1400" dirty="0">
              <a:effectLst/>
              <a:latin typeface="Calibri" panose="020F0502020204030204" pitchFamily="34" charset="0"/>
              <a:ea typeface="Calibri" panose="020F0502020204030204" pitchFamily="34" charset="0"/>
            </a:endParaRPr>
          </a:p>
          <a:p>
            <a:pPr>
              <a:lnSpc>
                <a:spcPct val="107000"/>
              </a:lnSpc>
            </a:pPr>
            <a:r>
              <a:rPr lang="en-US" sz="1400" b="1" dirty="0">
                <a:effectLst/>
                <a:latin typeface="Calibri" panose="020F0502020204030204" pitchFamily="34" charset="0"/>
                <a:ea typeface="Calibri" panose="020F0502020204030204" pitchFamily="34" charset="0"/>
              </a:rPr>
              <a:t>Q7. To what extent do you feel individual actions can contribute to minimizing the negative impact on wildlife?</a:t>
            </a:r>
          </a:p>
          <a:p>
            <a:pPr>
              <a:lnSpc>
                <a:spcPct val="107000"/>
              </a:lnSpc>
            </a:pPr>
            <a:r>
              <a:rPr lang="en-IN" sz="1400" b="1" dirty="0">
                <a:latin typeface="Calibri" panose="020F0502020204030204" pitchFamily="34" charset="0"/>
                <a:ea typeface="Calibri" panose="020F0502020204030204" pitchFamily="34" charset="0"/>
              </a:rPr>
              <a:t> </a:t>
            </a:r>
            <a:r>
              <a:rPr lang="en-IN" sz="1400" dirty="0">
                <a:latin typeface="Calibri" panose="020F0502020204030204" pitchFamily="34" charset="0"/>
                <a:ea typeface="Calibri" panose="020F0502020204030204" pitchFamily="34" charset="0"/>
              </a:rPr>
              <a:t>a)  </a:t>
            </a:r>
            <a:r>
              <a:rPr lang="en-US" sz="1400" dirty="0">
                <a:solidFill>
                  <a:srgbClr val="000000"/>
                </a:solidFill>
                <a:effectLst/>
                <a:latin typeface="Calibri" panose="020F0502020204030204" pitchFamily="34" charset="0"/>
                <a:ea typeface="Calibri" panose="020F0502020204030204" pitchFamily="34" charset="0"/>
              </a:rPr>
              <a:t>A lot</a:t>
            </a:r>
            <a:r>
              <a:rPr lang="en-IN" sz="1400" dirty="0">
                <a:solidFill>
                  <a:srgbClr val="000000"/>
                </a:solidFill>
                <a:latin typeface="Calibri" panose="020F0502020204030204" pitchFamily="34" charset="0"/>
                <a:ea typeface="Calibri" panose="020F0502020204030204" pitchFamily="34" charset="0"/>
              </a:rPr>
              <a:t>  b)  </a:t>
            </a:r>
            <a:r>
              <a:rPr lang="en-US" sz="1400" dirty="0">
                <a:solidFill>
                  <a:srgbClr val="000000"/>
                </a:solidFill>
                <a:effectLst/>
                <a:latin typeface="Calibri" panose="020F0502020204030204" pitchFamily="34" charset="0"/>
                <a:ea typeface="Calibri" panose="020F0502020204030204" pitchFamily="34" charset="0"/>
              </a:rPr>
              <a:t>Somewhat</a:t>
            </a:r>
            <a:r>
              <a:rPr lang="en-IN" sz="1400" dirty="0">
                <a:solidFill>
                  <a:srgbClr val="000000"/>
                </a:solidFill>
                <a:latin typeface="Calibri" panose="020F0502020204030204" pitchFamily="34" charset="0"/>
                <a:ea typeface="Calibri" panose="020F0502020204030204" pitchFamily="34" charset="0"/>
              </a:rPr>
              <a:t>  </a:t>
            </a:r>
            <a:r>
              <a:rPr lang="en-US" sz="1400" dirty="0">
                <a:solidFill>
                  <a:srgbClr val="000000"/>
                </a:solidFill>
                <a:effectLst/>
                <a:latin typeface="Calibri" panose="020F0502020204030204" pitchFamily="34" charset="0"/>
                <a:ea typeface="Calibri" panose="020F0502020204030204" pitchFamily="34" charset="0"/>
              </a:rPr>
              <a:t>c)  Neutral</a:t>
            </a:r>
            <a:r>
              <a:rPr lang="en-IN" sz="1400" dirty="0">
                <a:solidFill>
                  <a:srgbClr val="000000"/>
                </a:solidFill>
                <a:latin typeface="Calibri" panose="020F0502020204030204" pitchFamily="34" charset="0"/>
                <a:ea typeface="Calibri" panose="020F0502020204030204" pitchFamily="34" charset="0"/>
              </a:rPr>
              <a:t>   </a:t>
            </a:r>
            <a:r>
              <a:rPr lang="en-US" sz="1400" dirty="0">
                <a:solidFill>
                  <a:srgbClr val="000000"/>
                </a:solidFill>
                <a:effectLst/>
                <a:latin typeface="Calibri" panose="020F0502020204030204" pitchFamily="34" charset="0"/>
                <a:ea typeface="Calibri" panose="020F0502020204030204" pitchFamily="34" charset="0"/>
              </a:rPr>
              <a:t>d</a:t>
            </a:r>
            <a:r>
              <a:rPr lang="en-US" sz="1400" dirty="0">
                <a:solidFill>
                  <a:srgbClr val="000000"/>
                </a:solidFill>
                <a:latin typeface="Calibri" panose="020F0502020204030204" pitchFamily="34" charset="0"/>
                <a:ea typeface="Calibri" panose="020F0502020204030204" pitchFamily="34" charset="0"/>
              </a:rPr>
              <a:t>)  </a:t>
            </a:r>
            <a:r>
              <a:rPr lang="en-US" sz="1400" dirty="0">
                <a:solidFill>
                  <a:srgbClr val="000000"/>
                </a:solidFill>
                <a:effectLst/>
                <a:latin typeface="Calibri" panose="020F0502020204030204" pitchFamily="34" charset="0"/>
                <a:ea typeface="Calibri" panose="020F0502020204030204" pitchFamily="34" charset="0"/>
              </a:rPr>
              <a:t>Not much</a:t>
            </a:r>
            <a:r>
              <a:rPr lang="en-IN" sz="1400" dirty="0">
                <a:solidFill>
                  <a:srgbClr val="000000"/>
                </a:solidFill>
                <a:latin typeface="Calibri" panose="020F0502020204030204" pitchFamily="34" charset="0"/>
                <a:ea typeface="Calibri" panose="020F0502020204030204" pitchFamily="34" charset="0"/>
              </a:rPr>
              <a:t>   </a:t>
            </a:r>
            <a:r>
              <a:rPr lang="en-US" sz="1400" dirty="0">
                <a:solidFill>
                  <a:srgbClr val="000000"/>
                </a:solidFill>
                <a:effectLst/>
                <a:latin typeface="Calibri" panose="020F0502020204030204" pitchFamily="34" charset="0"/>
                <a:ea typeface="Calibri" panose="020F0502020204030204" pitchFamily="34" charset="0"/>
              </a:rPr>
              <a:t>e)  Not at all</a:t>
            </a:r>
          </a:p>
          <a:p>
            <a:pPr lvl="0">
              <a:lnSpc>
                <a:spcPct val="107000"/>
              </a:lnSpc>
            </a:pPr>
            <a:endParaRPr lang="en-US" sz="1400" dirty="0">
              <a:solidFill>
                <a:srgbClr val="000000"/>
              </a:solidFill>
              <a:latin typeface="Calibri" panose="020F0502020204030204" pitchFamily="34" charset="0"/>
              <a:ea typeface="Calibri" panose="020F0502020204030204" pitchFamily="34" charset="0"/>
            </a:endParaRPr>
          </a:p>
          <a:p>
            <a:pPr>
              <a:lnSpc>
                <a:spcPct val="107000"/>
              </a:lnSpc>
            </a:pPr>
            <a:r>
              <a:rPr lang="en-US" sz="1400" b="1" dirty="0">
                <a:effectLst/>
                <a:latin typeface="Calibri" panose="020F0502020204030204" pitchFamily="34" charset="0"/>
                <a:ea typeface="Calibri" panose="020F0502020204030204" pitchFamily="34" charset="0"/>
              </a:rPr>
              <a:t>Q8. How often do you choose products with eco-friendly labels?</a:t>
            </a:r>
            <a:endParaRPr lang="en-IN" sz="1400" b="1" dirty="0">
              <a:effectLst/>
              <a:latin typeface="Calibri" panose="020F0502020204030204" pitchFamily="34" charset="0"/>
              <a:ea typeface="Calibri" panose="020F0502020204030204" pitchFamily="34" charset="0"/>
            </a:endParaRPr>
          </a:p>
          <a:p>
            <a:pPr marL="342900" lvl="0" indent="-342900">
              <a:lnSpc>
                <a:spcPct val="107000"/>
              </a:lnSpc>
              <a:buAutoNum type="alphaLcParenR"/>
            </a:pPr>
            <a:r>
              <a:rPr lang="en-US" sz="1400" dirty="0">
                <a:solidFill>
                  <a:srgbClr val="000000"/>
                </a:solidFill>
                <a:effectLst/>
                <a:latin typeface="Calibri" panose="020F0502020204030204" pitchFamily="34" charset="0"/>
                <a:ea typeface="Calibri" panose="020F0502020204030204" pitchFamily="34" charset="0"/>
              </a:rPr>
              <a:t>Always   b) </a:t>
            </a:r>
            <a:r>
              <a:rPr lang="en-IN" sz="1400" dirty="0">
                <a:solidFill>
                  <a:srgbClr val="000000"/>
                </a:solidFill>
                <a:latin typeface="Calibri" panose="020F0502020204030204" pitchFamily="34" charset="0"/>
                <a:ea typeface="Calibri" panose="020F0502020204030204" pitchFamily="34" charset="0"/>
              </a:rPr>
              <a:t> </a:t>
            </a:r>
            <a:r>
              <a:rPr lang="en-US" sz="1400" dirty="0">
                <a:solidFill>
                  <a:srgbClr val="000000"/>
                </a:solidFill>
                <a:latin typeface="Calibri" panose="020F0502020204030204" pitchFamily="34" charset="0"/>
                <a:ea typeface="Calibri" panose="020F0502020204030204" pitchFamily="34" charset="0"/>
              </a:rPr>
              <a:t>Often</a:t>
            </a:r>
            <a:r>
              <a:rPr lang="en-IN" sz="1400" dirty="0">
                <a:solidFill>
                  <a:srgbClr val="000000"/>
                </a:solidFill>
                <a:latin typeface="Calibri" panose="020F0502020204030204" pitchFamily="34" charset="0"/>
                <a:ea typeface="Calibri" panose="020F0502020204030204" pitchFamily="34" charset="0"/>
              </a:rPr>
              <a:t>  c)  </a:t>
            </a:r>
            <a:r>
              <a:rPr lang="en-US" sz="1400" dirty="0">
                <a:solidFill>
                  <a:srgbClr val="000000"/>
                </a:solidFill>
                <a:latin typeface="Calibri" panose="020F0502020204030204" pitchFamily="34" charset="0"/>
                <a:ea typeface="Calibri" panose="020F0502020204030204" pitchFamily="34" charset="0"/>
              </a:rPr>
              <a:t>Rarely</a:t>
            </a:r>
            <a:r>
              <a:rPr lang="en-IN" sz="1400" dirty="0">
                <a:solidFill>
                  <a:srgbClr val="000000"/>
                </a:solidFill>
                <a:latin typeface="Calibri" panose="020F0502020204030204" pitchFamily="34" charset="0"/>
                <a:ea typeface="Calibri" panose="020F0502020204030204" pitchFamily="34" charset="0"/>
              </a:rPr>
              <a:t>   d)  </a:t>
            </a:r>
            <a:r>
              <a:rPr lang="en-US" sz="1400" dirty="0">
                <a:solidFill>
                  <a:srgbClr val="000000"/>
                </a:solidFill>
                <a:effectLst/>
                <a:latin typeface="Calibri" panose="020F0502020204030204" pitchFamily="34" charset="0"/>
                <a:ea typeface="Calibri" panose="020F0502020204030204" pitchFamily="34" charset="0"/>
              </a:rPr>
              <a:t>Never</a:t>
            </a:r>
          </a:p>
          <a:p>
            <a:pPr lvl="0">
              <a:lnSpc>
                <a:spcPct val="107000"/>
              </a:lnSpc>
            </a:pPr>
            <a:endParaRPr lang="en-IN" sz="1400" dirty="0">
              <a:solidFill>
                <a:srgbClr val="000000"/>
              </a:solidFill>
              <a:effectLst/>
              <a:latin typeface="Calibri" panose="020F0502020204030204" pitchFamily="34" charset="0"/>
              <a:ea typeface="Calibri" panose="020F0502020204030204" pitchFamily="34" charset="0"/>
            </a:endParaRPr>
          </a:p>
          <a:p>
            <a:pPr>
              <a:lnSpc>
                <a:spcPct val="107000"/>
              </a:lnSpc>
            </a:pPr>
            <a:r>
              <a:rPr lang="en-US" sz="1400" b="1" dirty="0">
                <a:effectLst/>
                <a:latin typeface="Calibri" panose="020F0502020204030204" pitchFamily="34" charset="0"/>
                <a:ea typeface="Calibri" panose="020F0502020204030204" pitchFamily="34" charset="0"/>
              </a:rPr>
              <a:t>Q9. Do you conserve water at home? </a:t>
            </a:r>
            <a:endParaRPr lang="en-IN" sz="1400" b="1" dirty="0">
              <a:effectLst/>
              <a:latin typeface="Calibri" panose="020F0502020204030204" pitchFamily="34" charset="0"/>
              <a:ea typeface="Calibri" panose="020F0502020204030204" pitchFamily="34" charset="0"/>
            </a:endParaRPr>
          </a:p>
          <a:p>
            <a:pPr marL="342900" lvl="0" indent="-342900">
              <a:lnSpc>
                <a:spcPct val="107000"/>
              </a:lnSpc>
              <a:buAutoNum type="alphaLcParenR"/>
            </a:pPr>
            <a:r>
              <a:rPr lang="en-US" sz="1400" dirty="0">
                <a:solidFill>
                  <a:srgbClr val="000000"/>
                </a:solidFill>
                <a:effectLst/>
                <a:latin typeface="Calibri" panose="020F0502020204030204" pitchFamily="34" charset="0"/>
                <a:ea typeface="Calibri" panose="020F0502020204030204" pitchFamily="34" charset="0"/>
              </a:rPr>
              <a:t>Always  </a:t>
            </a:r>
            <a:r>
              <a:rPr lang="en-IN" sz="1400" dirty="0">
                <a:solidFill>
                  <a:srgbClr val="000000"/>
                </a:solidFill>
                <a:latin typeface="Calibri" panose="020F0502020204030204" pitchFamily="34" charset="0"/>
                <a:ea typeface="Calibri" panose="020F0502020204030204" pitchFamily="34" charset="0"/>
              </a:rPr>
              <a:t>b)  </a:t>
            </a:r>
            <a:r>
              <a:rPr lang="en-US" sz="1400" dirty="0">
                <a:solidFill>
                  <a:srgbClr val="000000"/>
                </a:solidFill>
                <a:effectLst/>
                <a:latin typeface="Calibri" panose="020F0502020204030204" pitchFamily="34" charset="0"/>
                <a:ea typeface="Calibri" panose="020F0502020204030204" pitchFamily="34" charset="0"/>
              </a:rPr>
              <a:t>Often</a:t>
            </a:r>
            <a:r>
              <a:rPr lang="en-IN" sz="1400" dirty="0">
                <a:solidFill>
                  <a:srgbClr val="000000"/>
                </a:solidFill>
                <a:latin typeface="Calibri" panose="020F0502020204030204" pitchFamily="34" charset="0"/>
                <a:ea typeface="Calibri" panose="020F0502020204030204" pitchFamily="34" charset="0"/>
              </a:rPr>
              <a:t>  c) </a:t>
            </a:r>
            <a:r>
              <a:rPr lang="en-US" sz="1400" dirty="0">
                <a:solidFill>
                  <a:srgbClr val="000000"/>
                </a:solidFill>
                <a:effectLst/>
                <a:latin typeface="Calibri" panose="020F0502020204030204" pitchFamily="34" charset="0"/>
                <a:ea typeface="Calibri" panose="020F0502020204030204" pitchFamily="34" charset="0"/>
              </a:rPr>
              <a:t>Rarely</a:t>
            </a:r>
            <a:r>
              <a:rPr lang="en-IN" sz="1400" dirty="0">
                <a:solidFill>
                  <a:srgbClr val="000000"/>
                </a:solidFill>
                <a:latin typeface="Calibri" panose="020F0502020204030204" pitchFamily="34" charset="0"/>
                <a:ea typeface="Calibri" panose="020F0502020204030204" pitchFamily="34" charset="0"/>
              </a:rPr>
              <a:t>    d)  </a:t>
            </a:r>
            <a:r>
              <a:rPr lang="en-US" sz="1400" dirty="0">
                <a:solidFill>
                  <a:srgbClr val="000000"/>
                </a:solidFill>
                <a:effectLst/>
                <a:latin typeface="Calibri" panose="020F0502020204030204" pitchFamily="34" charset="0"/>
                <a:ea typeface="Calibri" panose="020F0502020204030204" pitchFamily="34" charset="0"/>
              </a:rPr>
              <a:t>Never</a:t>
            </a:r>
          </a:p>
        </p:txBody>
      </p:sp>
    </p:spTree>
    <p:extLst>
      <p:ext uri="{BB962C8B-B14F-4D97-AF65-F5344CB8AC3E}">
        <p14:creationId xmlns:p14="http://schemas.microsoft.com/office/powerpoint/2010/main" val="294901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BD6AC1-0D38-FBCD-7DD5-5267237C78F9}"/>
              </a:ext>
            </a:extLst>
          </p:cNvPr>
          <p:cNvSpPr txBox="1"/>
          <p:nvPr/>
        </p:nvSpPr>
        <p:spPr>
          <a:xfrm>
            <a:off x="632902" y="372195"/>
            <a:ext cx="11245791" cy="6305957"/>
          </a:xfrm>
          <a:prstGeom prst="rect">
            <a:avLst/>
          </a:prstGeom>
          <a:noFill/>
        </p:spPr>
        <p:txBody>
          <a:bodyPr wrap="square">
            <a:spAutoFit/>
          </a:bodyPr>
          <a:lstStyle/>
          <a:p>
            <a:pPr>
              <a:lnSpc>
                <a:spcPct val="107000"/>
              </a:lnSpc>
            </a:pPr>
            <a:r>
              <a:rPr lang="en-US" sz="1400" b="1" dirty="0">
                <a:effectLst/>
                <a:latin typeface="Calibri" panose="020F0502020204030204" pitchFamily="34" charset="0"/>
                <a:ea typeface="Calibri" panose="020F0502020204030204" pitchFamily="34" charset="0"/>
              </a:rPr>
              <a:t>Q10.  Do you take measures to reduce air pollution in your daily life?</a:t>
            </a:r>
            <a:r>
              <a:rPr lang="en-IN" sz="1400" b="1" dirty="0">
                <a:latin typeface="Calibri" panose="020F0502020204030204" pitchFamily="34" charset="0"/>
                <a:ea typeface="Calibri" panose="020F0502020204030204" pitchFamily="34" charset="0"/>
              </a:rPr>
              <a:t> </a:t>
            </a:r>
          </a:p>
          <a:p>
            <a:pPr>
              <a:lnSpc>
                <a:spcPct val="107000"/>
              </a:lnSpc>
            </a:pPr>
            <a:r>
              <a:rPr lang="en-US" sz="1400" dirty="0">
                <a:solidFill>
                  <a:srgbClr val="000000"/>
                </a:solidFill>
                <a:effectLst/>
                <a:latin typeface="Calibri" panose="020F0502020204030204" pitchFamily="34" charset="0"/>
                <a:ea typeface="Calibri" panose="020F0502020204030204" pitchFamily="34" charset="0"/>
              </a:rPr>
              <a:t>a)  Always   b)</a:t>
            </a:r>
            <a:r>
              <a:rPr lang="en-IN" sz="1400" dirty="0">
                <a:solidFill>
                  <a:srgbClr val="000000"/>
                </a:solidFill>
                <a:latin typeface="Calibri" panose="020F0502020204030204" pitchFamily="34" charset="0"/>
                <a:ea typeface="Calibri" panose="020F0502020204030204" pitchFamily="34" charset="0"/>
              </a:rPr>
              <a:t>  </a:t>
            </a:r>
            <a:r>
              <a:rPr lang="en-US" sz="1400" dirty="0">
                <a:solidFill>
                  <a:srgbClr val="000000"/>
                </a:solidFill>
                <a:effectLst/>
                <a:latin typeface="Calibri" panose="020F0502020204030204" pitchFamily="34" charset="0"/>
                <a:ea typeface="Calibri" panose="020F0502020204030204" pitchFamily="34" charset="0"/>
              </a:rPr>
              <a:t>Often</a:t>
            </a:r>
            <a:r>
              <a:rPr lang="en-IN" sz="1400" dirty="0">
                <a:solidFill>
                  <a:srgbClr val="000000"/>
                </a:solidFill>
                <a:latin typeface="Calibri" panose="020F0502020204030204" pitchFamily="34" charset="0"/>
                <a:ea typeface="Calibri" panose="020F0502020204030204" pitchFamily="34" charset="0"/>
              </a:rPr>
              <a:t>   c)</a:t>
            </a:r>
            <a:r>
              <a:rPr lang="en-US" sz="1400" dirty="0">
                <a:solidFill>
                  <a:srgbClr val="000000"/>
                </a:solidFill>
                <a:effectLst/>
                <a:latin typeface="Calibri" panose="020F0502020204030204" pitchFamily="34" charset="0"/>
                <a:ea typeface="Calibri" panose="020F0502020204030204" pitchFamily="34" charset="0"/>
              </a:rPr>
              <a:t>Rarely</a:t>
            </a:r>
            <a:r>
              <a:rPr lang="en-IN" sz="1400" dirty="0">
                <a:solidFill>
                  <a:srgbClr val="000000"/>
                </a:solidFill>
                <a:latin typeface="Calibri" panose="020F0502020204030204" pitchFamily="34" charset="0"/>
                <a:ea typeface="Calibri" panose="020F0502020204030204" pitchFamily="34" charset="0"/>
              </a:rPr>
              <a:t>    d)  </a:t>
            </a:r>
            <a:r>
              <a:rPr lang="en-US" sz="1400" dirty="0">
                <a:solidFill>
                  <a:srgbClr val="000000"/>
                </a:solidFill>
                <a:effectLst/>
                <a:latin typeface="Calibri" panose="020F0502020204030204" pitchFamily="34" charset="0"/>
                <a:ea typeface="Calibri" panose="020F0502020204030204" pitchFamily="34" charset="0"/>
              </a:rPr>
              <a:t>Never</a:t>
            </a:r>
            <a:endParaRPr lang="en-US" sz="1400" b="1" dirty="0">
              <a:effectLst/>
              <a:latin typeface="Calibri" panose="020F0502020204030204" pitchFamily="34" charset="0"/>
              <a:ea typeface="Calibri" panose="020F0502020204030204" pitchFamily="34" charset="0"/>
            </a:endParaRPr>
          </a:p>
          <a:p>
            <a:pPr>
              <a:lnSpc>
                <a:spcPct val="107000"/>
              </a:lnSpc>
            </a:pPr>
            <a:endParaRPr lang="en-US" sz="1400" b="1" dirty="0">
              <a:latin typeface="Calibri" panose="020F0502020204030204" pitchFamily="34" charset="0"/>
              <a:ea typeface="Calibri" panose="020F0502020204030204" pitchFamily="34" charset="0"/>
            </a:endParaRPr>
          </a:p>
          <a:p>
            <a:pPr>
              <a:lnSpc>
                <a:spcPct val="107000"/>
              </a:lnSpc>
            </a:pPr>
            <a:r>
              <a:rPr lang="en-US" sz="1400" b="1" dirty="0">
                <a:effectLst/>
                <a:latin typeface="Calibri" panose="020F0502020204030204" pitchFamily="34" charset="0"/>
                <a:ea typeface="Calibri" panose="020F0502020204030204" pitchFamily="34" charset="0"/>
              </a:rPr>
              <a:t>Q11. In which of the ways do you conserve water where you live?</a:t>
            </a:r>
            <a:endParaRPr lang="en-IN" sz="1400" b="1" dirty="0">
              <a:effectLst/>
              <a:latin typeface="Calibri" panose="020F0502020204030204" pitchFamily="34" charset="0"/>
              <a:ea typeface="Calibri" panose="020F0502020204030204" pitchFamily="34" charset="0"/>
            </a:endParaRPr>
          </a:p>
          <a:p>
            <a:pPr marL="342900" lvl="0" indent="-342900">
              <a:lnSpc>
                <a:spcPct val="107000"/>
              </a:lnSpc>
              <a:buAutoNum type="alphaLcParenR"/>
            </a:pPr>
            <a:r>
              <a:rPr lang="en-US" sz="1400" u="none" strike="noStrike" dirty="0">
                <a:effectLst/>
                <a:latin typeface="Calibri" panose="020F0502020204030204" pitchFamily="34" charset="0"/>
                <a:ea typeface="Calibri" panose="020F0502020204030204" pitchFamily="34" charset="0"/>
              </a:rPr>
              <a:t>Limit shower time</a:t>
            </a:r>
            <a:r>
              <a:rPr lang="en-IN" sz="1400" dirty="0">
                <a:latin typeface="Calibri" panose="020F0502020204030204" pitchFamily="34" charset="0"/>
                <a:ea typeface="Calibri" panose="020F0502020204030204" pitchFamily="34" charset="0"/>
              </a:rPr>
              <a:t>     b)  </a:t>
            </a:r>
            <a:r>
              <a:rPr lang="en-US" sz="1400" u="none" strike="noStrike" dirty="0">
                <a:effectLst/>
                <a:latin typeface="Calibri" panose="020F0502020204030204" pitchFamily="34" charset="0"/>
                <a:ea typeface="Calibri" panose="020F0502020204030204" pitchFamily="34" charset="0"/>
              </a:rPr>
              <a:t>Turn of the sink while hand washing, shaving etc.</a:t>
            </a:r>
            <a:r>
              <a:rPr lang="en-IN" sz="1400" dirty="0">
                <a:latin typeface="Calibri" panose="020F0502020204030204" pitchFamily="34" charset="0"/>
                <a:ea typeface="Calibri" panose="020F0502020204030204" pitchFamily="34" charset="0"/>
              </a:rPr>
              <a:t>    </a:t>
            </a:r>
            <a:r>
              <a:rPr lang="en-US" sz="1400" u="none" strike="noStrike" dirty="0">
                <a:effectLst/>
                <a:latin typeface="Calibri" panose="020F0502020204030204" pitchFamily="34" charset="0"/>
                <a:ea typeface="Calibri" panose="020F0502020204030204" pitchFamily="34" charset="0"/>
              </a:rPr>
              <a:t>c)  Only wash full loads of laundry</a:t>
            </a:r>
            <a:r>
              <a:rPr lang="en-IN" sz="1400" dirty="0">
                <a:latin typeface="Calibri" panose="020F0502020204030204" pitchFamily="34" charset="0"/>
                <a:ea typeface="Calibri" panose="020F0502020204030204" pitchFamily="34" charset="0"/>
              </a:rPr>
              <a:t>     d)  </a:t>
            </a:r>
            <a:r>
              <a:rPr lang="en-US" sz="1400" u="none" strike="noStrike" dirty="0">
                <a:effectLst/>
                <a:latin typeface="Calibri" panose="020F0502020204030204" pitchFamily="34" charset="0"/>
                <a:ea typeface="Calibri" panose="020F0502020204030204" pitchFamily="34" charset="0"/>
              </a:rPr>
              <a:t>Others</a:t>
            </a:r>
          </a:p>
          <a:p>
            <a:pPr lvl="0">
              <a:lnSpc>
                <a:spcPct val="107000"/>
              </a:lnSpc>
            </a:pPr>
            <a:endParaRPr lang="en-IN" sz="1400" u="none" strike="noStrike" dirty="0">
              <a:effectLst/>
              <a:latin typeface="Calibri" panose="020F0502020204030204" pitchFamily="34" charset="0"/>
              <a:ea typeface="Calibri" panose="020F0502020204030204" pitchFamily="34" charset="0"/>
            </a:endParaRPr>
          </a:p>
          <a:p>
            <a:pPr>
              <a:lnSpc>
                <a:spcPct val="107000"/>
              </a:lnSpc>
            </a:pPr>
            <a:r>
              <a:rPr lang="en-US" sz="1400" b="1" dirty="0">
                <a:effectLst/>
                <a:latin typeface="Calibri" panose="020F0502020204030204" pitchFamily="34" charset="0"/>
                <a:ea typeface="Calibri" panose="020F0502020204030204" pitchFamily="34" charset="0"/>
              </a:rPr>
              <a:t>Q12. Do you take measures to reduce air pollution in your daily life?</a:t>
            </a:r>
            <a:endParaRPr lang="en-IN" sz="1400" b="1" dirty="0">
              <a:effectLst/>
              <a:latin typeface="Calibri" panose="020F0502020204030204" pitchFamily="34" charset="0"/>
              <a:ea typeface="Calibri" panose="020F0502020204030204" pitchFamily="34" charset="0"/>
            </a:endParaRPr>
          </a:p>
          <a:p>
            <a:pPr lvl="0">
              <a:lnSpc>
                <a:spcPct val="107000"/>
              </a:lnSpc>
            </a:pPr>
            <a:r>
              <a:rPr lang="en-US" sz="1400" u="none" strike="noStrike" dirty="0">
                <a:effectLst/>
                <a:latin typeface="Calibri" panose="020F0502020204030204" pitchFamily="34" charset="0"/>
                <a:ea typeface="Calibri" panose="020F0502020204030204" pitchFamily="34" charset="0"/>
              </a:rPr>
              <a:t>a)  Always</a:t>
            </a:r>
            <a:r>
              <a:rPr lang="en-IN" sz="1400" dirty="0">
                <a:latin typeface="Calibri" panose="020F0502020204030204" pitchFamily="34" charset="0"/>
                <a:ea typeface="Calibri" panose="020F0502020204030204" pitchFamily="34" charset="0"/>
              </a:rPr>
              <a:t>    b)  </a:t>
            </a:r>
            <a:r>
              <a:rPr lang="en-US" sz="1400" u="none" strike="noStrike" dirty="0">
                <a:effectLst/>
                <a:latin typeface="Calibri" panose="020F0502020204030204" pitchFamily="34" charset="0"/>
                <a:ea typeface="Calibri" panose="020F0502020204030204" pitchFamily="34" charset="0"/>
              </a:rPr>
              <a:t>Often</a:t>
            </a:r>
            <a:r>
              <a:rPr lang="en-IN" sz="1400" dirty="0">
                <a:latin typeface="Calibri" panose="020F0502020204030204" pitchFamily="34" charset="0"/>
                <a:ea typeface="Calibri" panose="020F0502020204030204" pitchFamily="34" charset="0"/>
              </a:rPr>
              <a:t>   c)  </a:t>
            </a:r>
            <a:r>
              <a:rPr lang="en-US" sz="1400" u="none" strike="noStrike" dirty="0">
                <a:effectLst/>
                <a:latin typeface="Calibri" panose="020F0502020204030204" pitchFamily="34" charset="0"/>
                <a:ea typeface="Calibri" panose="020F0502020204030204" pitchFamily="34" charset="0"/>
              </a:rPr>
              <a:t>Rarely</a:t>
            </a:r>
            <a:r>
              <a:rPr lang="en-IN" sz="1400" dirty="0">
                <a:latin typeface="Calibri" panose="020F0502020204030204" pitchFamily="34" charset="0"/>
                <a:ea typeface="Calibri" panose="020F0502020204030204" pitchFamily="34" charset="0"/>
              </a:rPr>
              <a:t>    d)  </a:t>
            </a:r>
            <a:r>
              <a:rPr lang="en-US" sz="1400" u="none" strike="noStrike" dirty="0">
                <a:effectLst/>
                <a:latin typeface="Calibri" panose="020F0502020204030204" pitchFamily="34" charset="0"/>
                <a:ea typeface="Calibri" panose="020F0502020204030204" pitchFamily="34" charset="0"/>
              </a:rPr>
              <a:t>Never</a:t>
            </a:r>
            <a:endParaRPr lang="en-IN" sz="1400" u="none" strike="noStrike" dirty="0">
              <a:effectLst/>
              <a:latin typeface="Calibri" panose="020F0502020204030204" pitchFamily="34" charset="0"/>
              <a:ea typeface="Calibri" panose="020F0502020204030204" pitchFamily="34" charset="0"/>
            </a:endParaRPr>
          </a:p>
          <a:p>
            <a:pPr>
              <a:lnSpc>
                <a:spcPct val="107000"/>
              </a:lnSpc>
            </a:pPr>
            <a:endParaRPr lang="en-US" sz="1400" dirty="0">
              <a:effectLst/>
              <a:latin typeface="Calibri" panose="020F0502020204030204" pitchFamily="34" charset="0"/>
              <a:ea typeface="Calibri" panose="020F0502020204030204" pitchFamily="34" charset="0"/>
            </a:endParaRPr>
          </a:p>
          <a:p>
            <a:pPr>
              <a:lnSpc>
                <a:spcPct val="107000"/>
              </a:lnSpc>
            </a:pPr>
            <a:r>
              <a:rPr lang="en-US" sz="1400" b="1" dirty="0">
                <a:effectLst/>
                <a:latin typeface="Calibri" panose="020F0502020204030204" pitchFamily="34" charset="0"/>
                <a:ea typeface="Calibri" panose="020F0502020204030204" pitchFamily="34" charset="0"/>
              </a:rPr>
              <a:t>Q13. How often do you use eco-friendly modes of transportation (walking, using electric vehicles and bicycles)?</a:t>
            </a:r>
            <a:endParaRPr lang="en-IN" sz="1400" b="1" dirty="0">
              <a:effectLst/>
              <a:latin typeface="Calibri" panose="020F0502020204030204" pitchFamily="34" charset="0"/>
              <a:ea typeface="Calibri" panose="020F0502020204030204" pitchFamily="34" charset="0"/>
            </a:endParaRPr>
          </a:p>
          <a:p>
            <a:pPr lvl="0">
              <a:lnSpc>
                <a:spcPct val="107000"/>
              </a:lnSpc>
            </a:pPr>
            <a:r>
              <a:rPr lang="en-US" sz="1400" dirty="0">
                <a:solidFill>
                  <a:srgbClr val="000000"/>
                </a:solidFill>
                <a:effectLst/>
                <a:latin typeface="Calibri" panose="020F0502020204030204" pitchFamily="34" charset="0"/>
                <a:ea typeface="Calibri" panose="020F0502020204030204" pitchFamily="34" charset="0"/>
              </a:rPr>
              <a:t>a)   Always</a:t>
            </a:r>
            <a:r>
              <a:rPr lang="en-IN" sz="1400" dirty="0">
                <a:solidFill>
                  <a:srgbClr val="000000"/>
                </a:solidFill>
                <a:latin typeface="Calibri" panose="020F0502020204030204" pitchFamily="34" charset="0"/>
                <a:ea typeface="Calibri" panose="020F0502020204030204" pitchFamily="34" charset="0"/>
              </a:rPr>
              <a:t>   b)  </a:t>
            </a:r>
            <a:r>
              <a:rPr lang="en-US" sz="1400" dirty="0">
                <a:solidFill>
                  <a:srgbClr val="000000"/>
                </a:solidFill>
                <a:effectLst/>
                <a:latin typeface="Calibri" panose="020F0502020204030204" pitchFamily="34" charset="0"/>
                <a:ea typeface="Calibri" panose="020F0502020204030204" pitchFamily="34" charset="0"/>
              </a:rPr>
              <a:t>Often</a:t>
            </a:r>
            <a:r>
              <a:rPr lang="en-IN" sz="1400" dirty="0">
                <a:solidFill>
                  <a:srgbClr val="000000"/>
                </a:solidFill>
                <a:latin typeface="Calibri" panose="020F0502020204030204" pitchFamily="34" charset="0"/>
                <a:ea typeface="Calibri" panose="020F0502020204030204" pitchFamily="34" charset="0"/>
              </a:rPr>
              <a:t>   c)</a:t>
            </a:r>
            <a:r>
              <a:rPr lang="en-US" sz="1400" dirty="0">
                <a:solidFill>
                  <a:srgbClr val="000000"/>
                </a:solidFill>
                <a:effectLst/>
                <a:latin typeface="Calibri" panose="020F0502020204030204" pitchFamily="34" charset="0"/>
                <a:ea typeface="Calibri" panose="020F0502020204030204" pitchFamily="34" charset="0"/>
              </a:rPr>
              <a:t>Rarely</a:t>
            </a:r>
            <a:r>
              <a:rPr lang="en-IN" sz="1400" dirty="0">
                <a:solidFill>
                  <a:srgbClr val="000000"/>
                </a:solidFill>
                <a:latin typeface="Calibri" panose="020F0502020204030204" pitchFamily="34" charset="0"/>
                <a:ea typeface="Calibri" panose="020F0502020204030204" pitchFamily="34" charset="0"/>
              </a:rPr>
              <a:t>   </a:t>
            </a:r>
            <a:r>
              <a:rPr lang="en-US" sz="1400" dirty="0">
                <a:solidFill>
                  <a:srgbClr val="000000"/>
                </a:solidFill>
                <a:effectLst/>
                <a:latin typeface="Calibri" panose="020F0502020204030204" pitchFamily="34" charset="0"/>
                <a:ea typeface="Calibri" panose="020F0502020204030204" pitchFamily="34" charset="0"/>
              </a:rPr>
              <a:t>d)  Never</a:t>
            </a:r>
            <a:endParaRPr lang="en-IN" sz="1400" dirty="0">
              <a:solidFill>
                <a:srgbClr val="000000"/>
              </a:solidFill>
              <a:effectLst/>
              <a:latin typeface="Calibri" panose="020F0502020204030204" pitchFamily="34" charset="0"/>
              <a:ea typeface="Calibri" panose="020F0502020204030204" pitchFamily="34" charset="0"/>
            </a:endParaRPr>
          </a:p>
          <a:p>
            <a:pPr>
              <a:lnSpc>
                <a:spcPct val="107000"/>
              </a:lnSpc>
            </a:pPr>
            <a:endParaRPr lang="en-US" sz="1400" dirty="0">
              <a:effectLst/>
              <a:latin typeface="Calibri" panose="020F0502020204030204" pitchFamily="34" charset="0"/>
              <a:ea typeface="Calibri" panose="020F0502020204030204" pitchFamily="34" charset="0"/>
            </a:endParaRPr>
          </a:p>
          <a:p>
            <a:pPr>
              <a:lnSpc>
                <a:spcPct val="107000"/>
              </a:lnSpc>
            </a:pPr>
            <a:r>
              <a:rPr lang="en-US" sz="1400" b="1" dirty="0">
                <a:effectLst/>
                <a:latin typeface="Calibri" panose="020F0502020204030204" pitchFamily="34" charset="0"/>
                <a:ea typeface="Calibri" panose="020F0502020204030204" pitchFamily="34" charset="0"/>
              </a:rPr>
              <a:t>Q14. How frequently do you recycle products in your home/workspace?</a:t>
            </a:r>
            <a:endParaRPr lang="en-IN" sz="1400" b="1" dirty="0">
              <a:effectLst/>
              <a:latin typeface="Calibri" panose="020F0502020204030204" pitchFamily="34" charset="0"/>
              <a:ea typeface="Calibri" panose="020F0502020204030204" pitchFamily="34" charset="0"/>
            </a:endParaRPr>
          </a:p>
          <a:p>
            <a:pPr lvl="0">
              <a:lnSpc>
                <a:spcPct val="107000"/>
              </a:lnSpc>
            </a:pPr>
            <a:r>
              <a:rPr lang="en-US" sz="1400" u="none" strike="noStrike" dirty="0">
                <a:effectLst/>
                <a:latin typeface="Calibri" panose="020F0502020204030204" pitchFamily="34" charset="0"/>
                <a:ea typeface="Calibri" panose="020F0502020204030204" pitchFamily="34" charset="0"/>
              </a:rPr>
              <a:t>a)  Always</a:t>
            </a:r>
            <a:r>
              <a:rPr lang="en-IN" sz="1400" dirty="0">
                <a:latin typeface="Calibri" panose="020F0502020204030204" pitchFamily="34" charset="0"/>
                <a:ea typeface="Calibri" panose="020F0502020204030204" pitchFamily="34" charset="0"/>
              </a:rPr>
              <a:t>  b)  </a:t>
            </a:r>
            <a:r>
              <a:rPr lang="en-US" sz="1400" u="none" strike="noStrike" dirty="0">
                <a:effectLst/>
                <a:latin typeface="Calibri" panose="020F0502020204030204" pitchFamily="34" charset="0"/>
                <a:ea typeface="Calibri" panose="020F0502020204030204" pitchFamily="34" charset="0"/>
              </a:rPr>
              <a:t>Most of the time</a:t>
            </a:r>
            <a:r>
              <a:rPr lang="en-IN" sz="1400" dirty="0">
                <a:latin typeface="Calibri" panose="020F0502020204030204" pitchFamily="34" charset="0"/>
                <a:ea typeface="Calibri" panose="020F0502020204030204" pitchFamily="34" charset="0"/>
              </a:rPr>
              <a:t>   c)  </a:t>
            </a:r>
            <a:r>
              <a:rPr lang="en-US" sz="1400" u="none" strike="noStrike" dirty="0">
                <a:effectLst/>
                <a:latin typeface="Calibri" panose="020F0502020204030204" pitchFamily="34" charset="0"/>
                <a:ea typeface="Calibri" panose="020F0502020204030204" pitchFamily="34" charset="0"/>
              </a:rPr>
              <a:t>About half of the time</a:t>
            </a:r>
            <a:r>
              <a:rPr lang="en-IN" sz="1400" dirty="0">
                <a:latin typeface="Calibri" panose="020F0502020204030204" pitchFamily="34" charset="0"/>
                <a:ea typeface="Calibri" panose="020F0502020204030204" pitchFamily="34" charset="0"/>
              </a:rPr>
              <a:t>  </a:t>
            </a:r>
            <a:r>
              <a:rPr lang="en-US" sz="1400" u="none" strike="noStrike" dirty="0">
                <a:effectLst/>
                <a:latin typeface="Calibri" panose="020F0502020204030204" pitchFamily="34" charset="0"/>
                <a:ea typeface="Calibri" panose="020F0502020204030204" pitchFamily="34" charset="0"/>
              </a:rPr>
              <a:t>d)  Once in a while</a:t>
            </a:r>
            <a:r>
              <a:rPr lang="en-IN" sz="1400" dirty="0">
                <a:latin typeface="Calibri" panose="020F0502020204030204" pitchFamily="34" charset="0"/>
                <a:ea typeface="Calibri" panose="020F0502020204030204" pitchFamily="34" charset="0"/>
              </a:rPr>
              <a:t>  </a:t>
            </a:r>
            <a:r>
              <a:rPr lang="en-US" sz="1400" u="none" strike="noStrike" dirty="0">
                <a:effectLst/>
                <a:latin typeface="Calibri" panose="020F0502020204030204" pitchFamily="34" charset="0"/>
                <a:ea typeface="Calibri" panose="020F0502020204030204" pitchFamily="34" charset="0"/>
              </a:rPr>
              <a:t>e)  Never</a:t>
            </a:r>
            <a:endParaRPr lang="en-IN" sz="1400" u="none" strike="noStrike" dirty="0">
              <a:effectLst/>
              <a:latin typeface="Calibri" panose="020F0502020204030204" pitchFamily="34" charset="0"/>
              <a:ea typeface="Calibri" panose="020F0502020204030204" pitchFamily="34" charset="0"/>
            </a:endParaRPr>
          </a:p>
          <a:p>
            <a:pPr>
              <a:lnSpc>
                <a:spcPct val="107000"/>
              </a:lnSpc>
            </a:pPr>
            <a:endParaRPr lang="en-US" sz="1400" dirty="0">
              <a:effectLst/>
              <a:latin typeface="Calibri" panose="020F0502020204030204" pitchFamily="34" charset="0"/>
              <a:ea typeface="Calibri" panose="020F0502020204030204" pitchFamily="34" charset="0"/>
            </a:endParaRPr>
          </a:p>
          <a:p>
            <a:pPr>
              <a:lnSpc>
                <a:spcPct val="107000"/>
              </a:lnSpc>
            </a:pPr>
            <a:r>
              <a:rPr lang="en-US" sz="1400" b="1" dirty="0">
                <a:effectLst/>
                <a:latin typeface="Calibri" panose="020F0502020204030204" pitchFamily="34" charset="0"/>
                <a:ea typeface="Calibri" panose="020F0502020204030204" pitchFamily="34" charset="0"/>
              </a:rPr>
              <a:t>Q15 What type of items do you regularly recycle?</a:t>
            </a:r>
            <a:endParaRPr lang="en-IN" sz="1400" b="1" dirty="0">
              <a:effectLst/>
              <a:latin typeface="Calibri" panose="020F0502020204030204" pitchFamily="34" charset="0"/>
              <a:ea typeface="Calibri" panose="020F0502020204030204" pitchFamily="34" charset="0"/>
            </a:endParaRPr>
          </a:p>
          <a:p>
            <a:pPr lvl="0">
              <a:lnSpc>
                <a:spcPct val="107000"/>
              </a:lnSpc>
            </a:pPr>
            <a:r>
              <a:rPr lang="en-US" sz="1400" dirty="0">
                <a:solidFill>
                  <a:srgbClr val="000000"/>
                </a:solidFill>
                <a:effectLst/>
                <a:latin typeface="Calibri" panose="020F0502020204030204" pitchFamily="34" charset="0"/>
                <a:ea typeface="Calibri" panose="020F0502020204030204" pitchFamily="34" charset="0"/>
              </a:rPr>
              <a:t>a)  </a:t>
            </a:r>
            <a:r>
              <a:rPr lang="en-US" sz="1400" dirty="0">
                <a:solidFill>
                  <a:srgbClr val="000000"/>
                </a:solidFill>
                <a:latin typeface="Calibri" panose="020F0502020204030204" pitchFamily="34" charset="0"/>
                <a:ea typeface="Calibri" panose="020F0502020204030204" pitchFamily="34" charset="0"/>
              </a:rPr>
              <a:t>P</a:t>
            </a:r>
            <a:r>
              <a:rPr lang="en-US" sz="1400" dirty="0">
                <a:solidFill>
                  <a:srgbClr val="000000"/>
                </a:solidFill>
                <a:effectLst/>
                <a:latin typeface="Calibri" panose="020F0502020204030204" pitchFamily="34" charset="0"/>
                <a:ea typeface="Calibri" panose="020F0502020204030204" pitchFamily="34" charset="0"/>
              </a:rPr>
              <a:t>lastic</a:t>
            </a:r>
            <a:r>
              <a:rPr lang="en-IN" sz="1400" dirty="0">
                <a:solidFill>
                  <a:srgbClr val="000000"/>
                </a:solidFill>
                <a:latin typeface="Calibri" panose="020F0502020204030204" pitchFamily="34" charset="0"/>
                <a:ea typeface="Calibri" panose="020F0502020204030204" pitchFamily="34" charset="0"/>
              </a:rPr>
              <a:t>   b)  </a:t>
            </a:r>
            <a:r>
              <a:rPr lang="en-US" sz="1400" dirty="0">
                <a:solidFill>
                  <a:srgbClr val="000000"/>
                </a:solidFill>
                <a:latin typeface="Calibri" panose="020F0502020204030204" pitchFamily="34" charset="0"/>
                <a:ea typeface="Calibri" panose="020F0502020204030204" pitchFamily="34" charset="0"/>
              </a:rPr>
              <a:t>G</a:t>
            </a:r>
            <a:r>
              <a:rPr lang="en-US" sz="1400" dirty="0">
                <a:solidFill>
                  <a:srgbClr val="000000"/>
                </a:solidFill>
                <a:effectLst/>
                <a:latin typeface="Calibri" panose="020F0502020204030204" pitchFamily="34" charset="0"/>
                <a:ea typeface="Calibri" panose="020F0502020204030204" pitchFamily="34" charset="0"/>
              </a:rPr>
              <a:t>lass</a:t>
            </a:r>
            <a:r>
              <a:rPr lang="en-IN" sz="1400" dirty="0">
                <a:solidFill>
                  <a:srgbClr val="000000"/>
                </a:solidFill>
                <a:latin typeface="Calibri" panose="020F0502020204030204" pitchFamily="34" charset="0"/>
                <a:ea typeface="Calibri" panose="020F0502020204030204" pitchFamily="34" charset="0"/>
              </a:rPr>
              <a:t>    c)  </a:t>
            </a:r>
            <a:r>
              <a:rPr lang="en-US" sz="1400" dirty="0">
                <a:solidFill>
                  <a:srgbClr val="000000"/>
                </a:solidFill>
                <a:latin typeface="Calibri" panose="020F0502020204030204" pitchFamily="34" charset="0"/>
                <a:ea typeface="Calibri" panose="020F0502020204030204" pitchFamily="34" charset="0"/>
              </a:rPr>
              <a:t>P</a:t>
            </a:r>
            <a:r>
              <a:rPr lang="en-US" sz="1400" dirty="0">
                <a:solidFill>
                  <a:srgbClr val="000000"/>
                </a:solidFill>
                <a:effectLst/>
                <a:latin typeface="Calibri" panose="020F0502020204030204" pitchFamily="34" charset="0"/>
                <a:ea typeface="Calibri" panose="020F0502020204030204" pitchFamily="34" charset="0"/>
              </a:rPr>
              <a:t>aper</a:t>
            </a:r>
            <a:r>
              <a:rPr lang="en-IN" sz="1400" dirty="0">
                <a:solidFill>
                  <a:srgbClr val="000000"/>
                </a:solidFill>
                <a:latin typeface="Calibri" panose="020F0502020204030204" pitchFamily="34" charset="0"/>
                <a:ea typeface="Calibri" panose="020F0502020204030204" pitchFamily="34" charset="0"/>
              </a:rPr>
              <a:t>    </a:t>
            </a:r>
            <a:r>
              <a:rPr lang="en-US" sz="1400" dirty="0">
                <a:solidFill>
                  <a:srgbClr val="000000"/>
                </a:solidFill>
                <a:effectLst/>
                <a:latin typeface="Calibri" panose="020F0502020204030204" pitchFamily="34" charset="0"/>
                <a:ea typeface="Calibri" panose="020F0502020204030204" pitchFamily="34" charset="0"/>
              </a:rPr>
              <a:t>d)  </a:t>
            </a:r>
            <a:r>
              <a:rPr lang="en-US" sz="1400" dirty="0">
                <a:solidFill>
                  <a:srgbClr val="000000"/>
                </a:solidFill>
                <a:latin typeface="Calibri" panose="020F0502020204030204" pitchFamily="34" charset="0"/>
                <a:ea typeface="Calibri" panose="020F0502020204030204" pitchFamily="34" charset="0"/>
              </a:rPr>
              <a:t>B</a:t>
            </a:r>
            <a:r>
              <a:rPr lang="en-US" sz="1400" dirty="0">
                <a:solidFill>
                  <a:srgbClr val="000000"/>
                </a:solidFill>
                <a:effectLst/>
                <a:latin typeface="Calibri" panose="020F0502020204030204" pitchFamily="34" charset="0"/>
                <a:ea typeface="Calibri" panose="020F0502020204030204" pitchFamily="34" charset="0"/>
              </a:rPr>
              <a:t>atteries</a:t>
            </a:r>
            <a:r>
              <a:rPr lang="en-IN" sz="1400" dirty="0">
                <a:solidFill>
                  <a:srgbClr val="000000"/>
                </a:solidFill>
                <a:latin typeface="Calibri" panose="020F0502020204030204" pitchFamily="34" charset="0"/>
                <a:ea typeface="Calibri" panose="020F0502020204030204" pitchFamily="34" charset="0"/>
              </a:rPr>
              <a:t>    </a:t>
            </a:r>
            <a:r>
              <a:rPr lang="en-US" sz="1400" dirty="0">
                <a:solidFill>
                  <a:srgbClr val="000000"/>
                </a:solidFill>
                <a:effectLst/>
                <a:latin typeface="Calibri" panose="020F0502020204030204" pitchFamily="34" charset="0"/>
                <a:ea typeface="Calibri" panose="020F0502020204030204" pitchFamily="34" charset="0"/>
              </a:rPr>
              <a:t>e)  </a:t>
            </a:r>
            <a:r>
              <a:rPr lang="en-US" sz="1400" dirty="0">
                <a:solidFill>
                  <a:srgbClr val="000000"/>
                </a:solidFill>
                <a:latin typeface="Calibri" panose="020F0502020204030204" pitchFamily="34" charset="0"/>
                <a:ea typeface="Calibri" panose="020F0502020204030204" pitchFamily="34" charset="0"/>
              </a:rPr>
              <a:t>O</a:t>
            </a:r>
            <a:r>
              <a:rPr lang="en-US" sz="1400" dirty="0">
                <a:solidFill>
                  <a:srgbClr val="000000"/>
                </a:solidFill>
                <a:effectLst/>
                <a:latin typeface="Calibri" panose="020F0502020204030204" pitchFamily="34" charset="0"/>
                <a:ea typeface="Calibri" panose="020F0502020204030204" pitchFamily="34" charset="0"/>
              </a:rPr>
              <a:t>ther</a:t>
            </a:r>
            <a:endParaRPr lang="en-IN" sz="1400" dirty="0">
              <a:solidFill>
                <a:srgbClr val="000000"/>
              </a:solidFill>
              <a:effectLst/>
              <a:latin typeface="Calibri" panose="020F0502020204030204" pitchFamily="34" charset="0"/>
              <a:ea typeface="Calibri" panose="020F0502020204030204" pitchFamily="34" charset="0"/>
            </a:endParaRPr>
          </a:p>
          <a:p>
            <a:pPr>
              <a:lnSpc>
                <a:spcPct val="107000"/>
              </a:lnSpc>
            </a:pPr>
            <a:endParaRPr lang="en-US" sz="1400" dirty="0">
              <a:effectLst/>
              <a:latin typeface="Calibri" panose="020F0502020204030204" pitchFamily="34" charset="0"/>
              <a:ea typeface="Calibri" panose="020F0502020204030204" pitchFamily="34" charset="0"/>
            </a:endParaRPr>
          </a:p>
          <a:p>
            <a:pPr>
              <a:lnSpc>
                <a:spcPct val="107000"/>
              </a:lnSpc>
            </a:pPr>
            <a:r>
              <a:rPr lang="en-US" sz="1400" b="1" dirty="0">
                <a:effectLst/>
                <a:latin typeface="Calibri" panose="020F0502020204030204" pitchFamily="34" charset="0"/>
                <a:ea typeface="Calibri" panose="020F0502020204030204" pitchFamily="34" charset="0"/>
              </a:rPr>
              <a:t>Q16. How do you dispose of electronic waste?</a:t>
            </a:r>
            <a:endParaRPr lang="en-IN" sz="1400" b="1" dirty="0">
              <a:latin typeface="Calibri" panose="020F0502020204030204" pitchFamily="34" charset="0"/>
              <a:ea typeface="Calibri" panose="020F0502020204030204" pitchFamily="34" charset="0"/>
            </a:endParaRPr>
          </a:p>
          <a:p>
            <a:pPr>
              <a:lnSpc>
                <a:spcPct val="107000"/>
              </a:lnSpc>
            </a:pPr>
            <a:r>
              <a:rPr lang="en-US" sz="1400" dirty="0">
                <a:effectLst/>
                <a:latin typeface="Calibri" panose="020F0502020204030204" pitchFamily="34" charset="0"/>
                <a:ea typeface="Calibri" panose="020F0502020204030204" pitchFamily="34" charset="0"/>
              </a:rPr>
              <a:t>a)   Recycle</a:t>
            </a:r>
            <a:r>
              <a:rPr lang="en-IN" sz="1400" dirty="0">
                <a:latin typeface="Calibri" panose="020F0502020204030204" pitchFamily="34" charset="0"/>
                <a:ea typeface="Calibri" panose="020F0502020204030204" pitchFamily="34" charset="0"/>
              </a:rPr>
              <a:t>   </a:t>
            </a:r>
            <a:r>
              <a:rPr lang="en-US" sz="1400" dirty="0">
                <a:effectLst/>
                <a:latin typeface="Calibri" panose="020F0502020204030204" pitchFamily="34" charset="0"/>
                <a:ea typeface="Calibri" panose="020F0502020204030204" pitchFamily="34" charset="0"/>
              </a:rPr>
              <a:t>b)  Donate</a:t>
            </a:r>
            <a:r>
              <a:rPr lang="en-IN" sz="1400" dirty="0">
                <a:latin typeface="Calibri" panose="020F0502020204030204" pitchFamily="34" charset="0"/>
                <a:ea typeface="Calibri" panose="020F0502020204030204" pitchFamily="34" charset="0"/>
              </a:rPr>
              <a:t>   </a:t>
            </a:r>
            <a:r>
              <a:rPr lang="en-US" sz="1400" dirty="0">
                <a:effectLst/>
                <a:latin typeface="Calibri" panose="020F0502020204030204" pitchFamily="34" charset="0"/>
                <a:ea typeface="Calibri" panose="020F0502020204030204" pitchFamily="34" charset="0"/>
              </a:rPr>
              <a:t>c)  Throw in regular trash</a:t>
            </a:r>
            <a:r>
              <a:rPr lang="en-IN" sz="1400" dirty="0">
                <a:latin typeface="Calibri" panose="020F0502020204030204" pitchFamily="34" charset="0"/>
                <a:ea typeface="Calibri" panose="020F0502020204030204" pitchFamily="34" charset="0"/>
              </a:rPr>
              <a:t>    </a:t>
            </a:r>
            <a:r>
              <a:rPr lang="en-US" sz="1400" dirty="0">
                <a:effectLst/>
                <a:latin typeface="Calibri" panose="020F0502020204030204" pitchFamily="34" charset="0"/>
                <a:ea typeface="Calibri" panose="020F0502020204030204" pitchFamily="34" charset="0"/>
              </a:rPr>
              <a:t>d)  Other</a:t>
            </a:r>
            <a:endParaRPr lang="en-IN" sz="1400" dirty="0">
              <a:effectLst/>
              <a:latin typeface="Calibri" panose="020F0502020204030204" pitchFamily="34" charset="0"/>
              <a:ea typeface="Calibri" panose="020F0502020204030204" pitchFamily="34" charset="0"/>
            </a:endParaRPr>
          </a:p>
          <a:p>
            <a:pPr>
              <a:lnSpc>
                <a:spcPct val="107000"/>
              </a:lnSpc>
            </a:pPr>
            <a:endParaRPr lang="en-US" sz="1400" dirty="0">
              <a:effectLst/>
              <a:latin typeface="Calibri" panose="020F0502020204030204" pitchFamily="34" charset="0"/>
              <a:ea typeface="Calibri" panose="020F0502020204030204" pitchFamily="34" charset="0"/>
            </a:endParaRPr>
          </a:p>
          <a:p>
            <a:pPr>
              <a:lnSpc>
                <a:spcPct val="107000"/>
              </a:lnSpc>
            </a:pPr>
            <a:r>
              <a:rPr lang="en-US" sz="1400" b="1" dirty="0">
                <a:effectLst/>
                <a:latin typeface="Calibri" panose="020F0502020204030204" pitchFamily="34" charset="0"/>
                <a:ea typeface="Calibri" panose="020F0502020204030204" pitchFamily="34" charset="0"/>
              </a:rPr>
              <a:t>Q17. Do you believe that more usage of papers impacts environment?</a:t>
            </a:r>
            <a:endParaRPr lang="en-IN" sz="1400" b="1" dirty="0">
              <a:effectLst/>
              <a:latin typeface="Calibri" panose="020F0502020204030204" pitchFamily="34" charset="0"/>
              <a:ea typeface="Calibri" panose="020F0502020204030204" pitchFamily="34" charset="0"/>
            </a:endParaRPr>
          </a:p>
          <a:p>
            <a:pPr marL="342900" lvl="0" indent="-342900">
              <a:lnSpc>
                <a:spcPct val="107000"/>
              </a:lnSpc>
              <a:buAutoNum type="alphaLcParenR"/>
            </a:pPr>
            <a:r>
              <a:rPr lang="en-US" sz="1400" u="none" strike="noStrike" dirty="0">
                <a:effectLst/>
                <a:latin typeface="Calibri" panose="020F0502020204030204" pitchFamily="34" charset="0"/>
                <a:ea typeface="Calibri" panose="020F0502020204030204" pitchFamily="34" charset="0"/>
              </a:rPr>
              <a:t>Yes</a:t>
            </a:r>
            <a:r>
              <a:rPr lang="en-IN" sz="1400" dirty="0">
                <a:latin typeface="Calibri" panose="020F0502020204030204" pitchFamily="34" charset="0"/>
                <a:ea typeface="Calibri" panose="020F0502020204030204" pitchFamily="34" charset="0"/>
              </a:rPr>
              <a:t>   b)    </a:t>
            </a:r>
            <a:r>
              <a:rPr lang="en-US" sz="1400" u="none" strike="noStrike" dirty="0">
                <a:effectLst/>
                <a:latin typeface="Calibri" panose="020F0502020204030204" pitchFamily="34" charset="0"/>
                <a:ea typeface="Calibri" panose="020F0502020204030204" pitchFamily="34" charset="0"/>
              </a:rPr>
              <a:t>No</a:t>
            </a:r>
          </a:p>
          <a:p>
            <a:pPr lvl="0">
              <a:lnSpc>
                <a:spcPct val="107000"/>
              </a:lnSpc>
            </a:pPr>
            <a:endParaRPr lang="en-US" sz="1400" dirty="0">
              <a:latin typeface="Calibri" panose="020F0502020204030204" pitchFamily="34" charset="0"/>
              <a:ea typeface="Calibri" panose="020F0502020204030204" pitchFamily="34" charset="0"/>
            </a:endParaRPr>
          </a:p>
          <a:p>
            <a:pPr>
              <a:lnSpc>
                <a:spcPct val="107000"/>
              </a:lnSpc>
            </a:pPr>
            <a:r>
              <a:rPr lang="en-US" sz="1400" b="1" dirty="0">
                <a:effectLst/>
                <a:latin typeface="Calibri" panose="020F0502020204030204" pitchFamily="34" charset="0"/>
                <a:ea typeface="Calibri" panose="020F0502020204030204" pitchFamily="34" charset="0"/>
              </a:rPr>
              <a:t>Q18. Do you think recycling plays a role in conserving natural resources (trees etc.)?</a:t>
            </a:r>
            <a:endParaRPr lang="en-IN" sz="1400" b="1" dirty="0">
              <a:effectLst/>
              <a:latin typeface="Calibri" panose="020F0502020204030204" pitchFamily="34" charset="0"/>
              <a:ea typeface="Calibri" panose="020F0502020204030204" pitchFamily="34" charset="0"/>
            </a:endParaRPr>
          </a:p>
          <a:p>
            <a:pPr marL="342900" lvl="0" indent="-342900">
              <a:lnSpc>
                <a:spcPct val="107000"/>
              </a:lnSpc>
              <a:buAutoNum type="alphaLcParenR"/>
            </a:pPr>
            <a:r>
              <a:rPr lang="en-US" sz="1400" dirty="0">
                <a:solidFill>
                  <a:srgbClr val="000000"/>
                </a:solidFill>
                <a:effectLst/>
                <a:latin typeface="Calibri" panose="020F0502020204030204" pitchFamily="34" charset="0"/>
                <a:ea typeface="Calibri" panose="020F0502020204030204" pitchFamily="34" charset="0"/>
              </a:rPr>
              <a:t>Yes</a:t>
            </a:r>
            <a:r>
              <a:rPr lang="en-IN" sz="1400" dirty="0">
                <a:solidFill>
                  <a:srgbClr val="000000"/>
                </a:solidFill>
                <a:latin typeface="Calibri" panose="020F0502020204030204" pitchFamily="34" charset="0"/>
                <a:ea typeface="Calibri" panose="020F0502020204030204" pitchFamily="34" charset="0"/>
              </a:rPr>
              <a:t>     b)   </a:t>
            </a:r>
            <a:r>
              <a:rPr lang="en-US" sz="1400" dirty="0">
                <a:solidFill>
                  <a:srgbClr val="000000"/>
                </a:solidFill>
                <a:effectLst/>
                <a:latin typeface="Calibri" panose="020F0502020204030204" pitchFamily="34" charset="0"/>
                <a:ea typeface="Calibri" panose="020F0502020204030204" pitchFamily="34" charset="0"/>
              </a:rPr>
              <a:t>No</a:t>
            </a:r>
            <a:r>
              <a:rPr lang="en-IN" sz="1400" dirty="0">
                <a:solidFill>
                  <a:srgbClr val="000000"/>
                </a:solidFill>
                <a:latin typeface="Calibri" panose="020F0502020204030204" pitchFamily="34" charset="0"/>
                <a:ea typeface="Calibri" panose="020F0502020204030204" pitchFamily="34" charset="0"/>
              </a:rPr>
              <a:t>    c)   </a:t>
            </a:r>
            <a:r>
              <a:rPr lang="en-US" sz="1400" dirty="0">
                <a:solidFill>
                  <a:srgbClr val="000000"/>
                </a:solidFill>
                <a:effectLst/>
                <a:latin typeface="Calibri" panose="020F0502020204030204" pitchFamily="34" charset="0"/>
                <a:ea typeface="Calibri" panose="020F0502020204030204" pitchFamily="34" charset="0"/>
              </a:rPr>
              <a:t>May be</a:t>
            </a:r>
          </a:p>
        </p:txBody>
      </p:sp>
    </p:spTree>
    <p:extLst>
      <p:ext uri="{BB962C8B-B14F-4D97-AF65-F5344CB8AC3E}">
        <p14:creationId xmlns:p14="http://schemas.microsoft.com/office/powerpoint/2010/main" val="3337841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538675-D323-D328-190C-C15A44ED6200}"/>
              </a:ext>
            </a:extLst>
          </p:cNvPr>
          <p:cNvSpPr txBox="1"/>
          <p:nvPr/>
        </p:nvSpPr>
        <p:spPr>
          <a:xfrm>
            <a:off x="355109" y="197666"/>
            <a:ext cx="10795244" cy="6462667"/>
          </a:xfrm>
          <a:prstGeom prst="rect">
            <a:avLst/>
          </a:prstGeom>
          <a:noFill/>
        </p:spPr>
        <p:txBody>
          <a:bodyPr wrap="square">
            <a:spAutoFit/>
          </a:bodyPr>
          <a:lstStyle/>
          <a:p>
            <a:pPr>
              <a:lnSpc>
                <a:spcPct val="107000"/>
              </a:lnSpc>
            </a:pPr>
            <a:r>
              <a:rPr lang="en-US" sz="1400" b="1" dirty="0">
                <a:effectLst/>
                <a:latin typeface="Calibri" panose="020F0502020204030204" pitchFamily="34" charset="0"/>
                <a:ea typeface="Calibri" panose="020F0502020204030204" pitchFamily="34" charset="0"/>
              </a:rPr>
              <a:t>Q19. In your opinion, what are the best ways to encourage the community to recycle more often?</a:t>
            </a:r>
            <a:endParaRPr lang="en-IN" sz="1400" b="1" dirty="0">
              <a:effectLst/>
              <a:latin typeface="Calibri" panose="020F0502020204030204" pitchFamily="34" charset="0"/>
              <a:ea typeface="Calibri" panose="020F0502020204030204" pitchFamily="34" charset="0"/>
            </a:endParaRPr>
          </a:p>
          <a:p>
            <a:pPr lvl="0">
              <a:lnSpc>
                <a:spcPct val="107000"/>
              </a:lnSpc>
            </a:pPr>
            <a:r>
              <a:rPr lang="en-US" sz="1400" u="none" strike="noStrike" dirty="0">
                <a:effectLst/>
                <a:latin typeface="Calibri" panose="020F0502020204030204" pitchFamily="34" charset="0"/>
                <a:ea typeface="Calibri" panose="020F0502020204030204" pitchFamily="34" charset="0"/>
              </a:rPr>
              <a:t>a)   Use double sided copies</a:t>
            </a:r>
            <a:r>
              <a:rPr lang="en-IN" sz="1400" dirty="0">
                <a:latin typeface="Calibri" panose="020F0502020204030204" pitchFamily="34" charset="0"/>
                <a:ea typeface="Calibri" panose="020F0502020204030204" pitchFamily="34" charset="0"/>
              </a:rPr>
              <a:t>      b)  </a:t>
            </a:r>
            <a:r>
              <a:rPr lang="en-US" sz="1400" u="none" strike="noStrike" dirty="0">
                <a:effectLst/>
                <a:latin typeface="Calibri" panose="020F0502020204030204" pitchFamily="34" charset="0"/>
                <a:ea typeface="Calibri" panose="020F0502020204030204" pitchFamily="34" charset="0"/>
              </a:rPr>
              <a:t>Use reusable plastics, cups, utensils</a:t>
            </a:r>
            <a:r>
              <a:rPr lang="en-IN" sz="1400" dirty="0">
                <a:latin typeface="Calibri" panose="020F0502020204030204" pitchFamily="34" charset="0"/>
                <a:ea typeface="Calibri" panose="020F0502020204030204" pitchFamily="34" charset="0"/>
              </a:rPr>
              <a:t>      c)    </a:t>
            </a:r>
            <a:r>
              <a:rPr lang="en-US" sz="1400" u="none" strike="noStrike" dirty="0">
                <a:effectLst/>
                <a:latin typeface="Calibri" panose="020F0502020204030204" pitchFamily="34" charset="0"/>
                <a:ea typeface="Calibri" panose="020F0502020204030204" pitchFamily="34" charset="0"/>
              </a:rPr>
              <a:t>Carry a reusable bottle or coffee mug</a:t>
            </a:r>
            <a:r>
              <a:rPr lang="en-IN" sz="1400" dirty="0">
                <a:latin typeface="Calibri" panose="020F0502020204030204" pitchFamily="34" charset="0"/>
                <a:ea typeface="Calibri" panose="020F0502020204030204" pitchFamily="34" charset="0"/>
              </a:rPr>
              <a:t>   d)    </a:t>
            </a:r>
            <a:r>
              <a:rPr lang="en-US" sz="1400" u="none" strike="noStrike" dirty="0">
                <a:effectLst/>
                <a:latin typeface="Calibri" panose="020F0502020204030204" pitchFamily="34" charset="0"/>
                <a:ea typeface="Calibri" panose="020F0502020204030204" pitchFamily="34" charset="0"/>
              </a:rPr>
              <a:t>Avoid plastic packaging</a:t>
            </a:r>
            <a:endParaRPr lang="en-IN" sz="1400" u="none" strike="noStrike" dirty="0">
              <a:effectLst/>
              <a:latin typeface="Calibri" panose="020F0502020204030204" pitchFamily="34" charset="0"/>
              <a:ea typeface="Calibri" panose="020F0502020204030204" pitchFamily="34" charset="0"/>
            </a:endParaRPr>
          </a:p>
          <a:p>
            <a:endParaRPr lang="en-US" sz="1400" b="1" dirty="0">
              <a:effectLst/>
              <a:latin typeface="Calibri" panose="020F0502020204030204" pitchFamily="34" charset="0"/>
              <a:ea typeface="Calibri" panose="020F0502020204030204" pitchFamily="34" charset="0"/>
            </a:endParaRPr>
          </a:p>
          <a:p>
            <a:r>
              <a:rPr lang="en-US" sz="1400" b="1" dirty="0">
                <a:effectLst/>
                <a:latin typeface="Calibri" panose="020F0502020204030204" pitchFamily="34" charset="0"/>
                <a:ea typeface="Calibri" panose="020F0502020204030204" pitchFamily="34" charset="0"/>
              </a:rPr>
              <a:t>Q20. What is the most important environmental issue in your neighbourhood in your opinion?</a:t>
            </a:r>
            <a:endParaRPr lang="en-IN" sz="1400" b="1" dirty="0">
              <a:effectLst/>
              <a:latin typeface="Calibri" panose="020F0502020204030204" pitchFamily="34" charset="0"/>
              <a:ea typeface="Calibri" panose="020F0502020204030204" pitchFamily="34" charset="0"/>
            </a:endParaRPr>
          </a:p>
          <a:p>
            <a:pPr lvl="0"/>
            <a:r>
              <a:rPr lang="en-US" sz="1400" u="none" strike="noStrike" dirty="0">
                <a:effectLst/>
                <a:latin typeface="Calibri" panose="020F0502020204030204" pitchFamily="34" charset="0"/>
                <a:ea typeface="Calibri" panose="020F0502020204030204" pitchFamily="34" charset="0"/>
              </a:rPr>
              <a:t>a)   No proper sewage treatment</a:t>
            </a:r>
            <a:r>
              <a:rPr lang="en-IN" sz="1400" dirty="0">
                <a:latin typeface="Calibri" panose="020F0502020204030204" pitchFamily="34" charset="0"/>
                <a:ea typeface="Calibri" panose="020F0502020204030204" pitchFamily="34" charset="0"/>
              </a:rPr>
              <a:t>    b)   </a:t>
            </a:r>
            <a:r>
              <a:rPr lang="en-US" sz="1400" u="none" strike="noStrike" dirty="0">
                <a:effectLst/>
                <a:latin typeface="Calibri" panose="020F0502020204030204" pitchFamily="34" charset="0"/>
                <a:ea typeface="Calibri" panose="020F0502020204030204" pitchFamily="34" charset="0"/>
              </a:rPr>
              <a:t>No availability of trash cans and dustbins     c)  Deforestation</a:t>
            </a:r>
            <a:r>
              <a:rPr lang="en-IN" sz="1400" dirty="0">
                <a:latin typeface="Calibri" panose="020F0502020204030204" pitchFamily="34" charset="0"/>
                <a:ea typeface="Calibri" panose="020F0502020204030204" pitchFamily="34" charset="0"/>
              </a:rPr>
              <a:t>    </a:t>
            </a:r>
            <a:r>
              <a:rPr lang="en-US" sz="1400" u="none" strike="noStrike" dirty="0">
                <a:effectLst/>
                <a:latin typeface="Calibri" panose="020F0502020204030204" pitchFamily="34" charset="0"/>
                <a:ea typeface="Calibri" panose="020F0502020204030204" pitchFamily="34" charset="0"/>
              </a:rPr>
              <a:t>d)   Air pollution (fire crackers, industries)</a:t>
            </a:r>
            <a:endParaRPr lang="en-IN" sz="1400" u="none" strike="noStrike" dirty="0">
              <a:effectLst/>
              <a:latin typeface="Calibri" panose="020F0502020204030204" pitchFamily="34" charset="0"/>
              <a:ea typeface="Calibri" panose="020F0502020204030204" pitchFamily="34" charset="0"/>
            </a:endParaRPr>
          </a:p>
          <a:p>
            <a:pPr>
              <a:spcAft>
                <a:spcPts val="800"/>
              </a:spcAft>
            </a:pPr>
            <a:endParaRPr lang="en-US" sz="1400" dirty="0">
              <a:effectLst/>
              <a:latin typeface="Calibri" panose="020F0502020204030204" pitchFamily="34" charset="0"/>
              <a:ea typeface="Calibri" panose="020F0502020204030204" pitchFamily="34" charset="0"/>
            </a:endParaRPr>
          </a:p>
          <a:p>
            <a:r>
              <a:rPr lang="en-US" sz="1400" b="1" dirty="0">
                <a:effectLst/>
                <a:latin typeface="Calibri" panose="020F0502020204030204" pitchFamily="34" charset="0"/>
                <a:ea typeface="Calibri" panose="020F0502020204030204" pitchFamily="34" charset="0"/>
              </a:rPr>
              <a:t>Q21. Do you use any renewable energy source at home? (Wind energy etc.)</a:t>
            </a:r>
            <a:endParaRPr lang="en-IN" sz="1400" b="1" dirty="0">
              <a:effectLst/>
              <a:latin typeface="Calibri" panose="020F0502020204030204" pitchFamily="34" charset="0"/>
              <a:ea typeface="Calibri" panose="020F0502020204030204" pitchFamily="34" charset="0"/>
            </a:endParaRPr>
          </a:p>
          <a:p>
            <a:pPr lvl="0"/>
            <a:r>
              <a:rPr lang="en-US" sz="1400" dirty="0">
                <a:effectLst/>
                <a:latin typeface="Calibri" panose="020F0502020204030204" pitchFamily="34" charset="0"/>
                <a:ea typeface="Calibri" panose="020F0502020204030204" pitchFamily="34" charset="0"/>
              </a:rPr>
              <a:t>a)   Yes</a:t>
            </a:r>
            <a:r>
              <a:rPr lang="en-IN" sz="1400" dirty="0">
                <a:latin typeface="Calibri" panose="020F0502020204030204" pitchFamily="34" charset="0"/>
                <a:ea typeface="Calibri" panose="020F0502020204030204" pitchFamily="34" charset="0"/>
              </a:rPr>
              <a:t>   b)  </a:t>
            </a:r>
            <a:r>
              <a:rPr lang="en-US" sz="1400" dirty="0">
                <a:effectLst/>
                <a:latin typeface="Calibri" panose="020F0502020204030204" pitchFamily="34" charset="0"/>
                <a:ea typeface="Calibri" panose="020F0502020204030204" pitchFamily="34" charset="0"/>
              </a:rPr>
              <a:t>No</a:t>
            </a:r>
            <a:endParaRPr lang="en-IN" sz="1400" dirty="0">
              <a:effectLst/>
              <a:latin typeface="Calibri" panose="020F0502020204030204" pitchFamily="34" charset="0"/>
              <a:ea typeface="Calibri" panose="020F0502020204030204" pitchFamily="34" charset="0"/>
            </a:endParaRPr>
          </a:p>
          <a:p>
            <a:pPr>
              <a:spcAft>
                <a:spcPts val="800"/>
              </a:spcAft>
            </a:pPr>
            <a:endParaRPr lang="en-US" sz="1400" dirty="0">
              <a:effectLst/>
              <a:latin typeface="Calibri" panose="020F0502020204030204" pitchFamily="34" charset="0"/>
              <a:ea typeface="Calibri" panose="020F0502020204030204" pitchFamily="34" charset="0"/>
            </a:endParaRPr>
          </a:p>
          <a:p>
            <a:r>
              <a:rPr lang="en-US" sz="1400" b="1" dirty="0">
                <a:effectLst/>
                <a:latin typeface="Calibri" panose="020F0502020204030204" pitchFamily="34" charset="0"/>
                <a:ea typeface="Calibri" panose="020F0502020204030204" pitchFamily="34" charset="0"/>
              </a:rPr>
              <a:t>Q22. Are biodegradable pads are readily available in your local store? How satisfied are you with the effectiveness of Biodegradable menstrual pads compared to traditional once?</a:t>
            </a:r>
            <a:endParaRPr lang="en-IN" sz="1400" b="1" dirty="0">
              <a:effectLst/>
              <a:latin typeface="Calibri" panose="020F0502020204030204" pitchFamily="34" charset="0"/>
              <a:ea typeface="Calibri" panose="020F0502020204030204" pitchFamily="34" charset="0"/>
            </a:endParaRPr>
          </a:p>
          <a:p>
            <a:pPr lvl="0"/>
            <a:r>
              <a:rPr lang="en-US" sz="1400" dirty="0">
                <a:effectLst/>
                <a:latin typeface="Calibri" panose="020F0502020204030204" pitchFamily="34" charset="0"/>
                <a:ea typeface="Calibri" panose="020F0502020204030204" pitchFamily="34" charset="0"/>
              </a:rPr>
              <a:t>a)    Very satisfied</a:t>
            </a:r>
            <a:r>
              <a:rPr lang="en-IN" sz="1400" dirty="0">
                <a:latin typeface="Calibri" panose="020F0502020204030204" pitchFamily="34" charset="0"/>
                <a:ea typeface="Calibri" panose="020F0502020204030204" pitchFamily="34" charset="0"/>
              </a:rPr>
              <a:t>    b)  </a:t>
            </a:r>
            <a:r>
              <a:rPr lang="en-US" sz="1400" dirty="0">
                <a:effectLst/>
                <a:latin typeface="Calibri" panose="020F0502020204030204" pitchFamily="34" charset="0"/>
                <a:ea typeface="Calibri" panose="020F0502020204030204" pitchFamily="34" charset="0"/>
              </a:rPr>
              <a:t>Satisfied</a:t>
            </a:r>
            <a:r>
              <a:rPr lang="en-IN" sz="1400" dirty="0">
                <a:latin typeface="Calibri" panose="020F0502020204030204" pitchFamily="34" charset="0"/>
                <a:ea typeface="Calibri" panose="020F0502020204030204" pitchFamily="34" charset="0"/>
              </a:rPr>
              <a:t>     c)  </a:t>
            </a:r>
            <a:r>
              <a:rPr lang="en-US" sz="1400" dirty="0">
                <a:effectLst/>
                <a:latin typeface="Calibri" panose="020F0502020204030204" pitchFamily="34" charset="0"/>
                <a:ea typeface="Calibri" panose="020F0502020204030204" pitchFamily="34" charset="0"/>
              </a:rPr>
              <a:t>Neutral</a:t>
            </a:r>
            <a:r>
              <a:rPr lang="en-IN" sz="1400" dirty="0">
                <a:latin typeface="Calibri" panose="020F0502020204030204" pitchFamily="34" charset="0"/>
                <a:ea typeface="Calibri" panose="020F0502020204030204" pitchFamily="34" charset="0"/>
              </a:rPr>
              <a:t>    d)   </a:t>
            </a:r>
            <a:r>
              <a:rPr lang="en-US" sz="1400" dirty="0">
                <a:effectLst/>
                <a:latin typeface="Calibri" panose="020F0502020204030204" pitchFamily="34" charset="0"/>
                <a:ea typeface="Calibri" panose="020F0502020204030204" pitchFamily="34" charset="0"/>
              </a:rPr>
              <a:t>Dissatisfied</a:t>
            </a:r>
            <a:r>
              <a:rPr lang="en-IN" sz="1400" dirty="0">
                <a:latin typeface="Calibri" panose="020F0502020204030204" pitchFamily="34" charset="0"/>
                <a:ea typeface="Calibri" panose="020F0502020204030204" pitchFamily="34" charset="0"/>
              </a:rPr>
              <a:t>      e)   </a:t>
            </a:r>
            <a:r>
              <a:rPr lang="en-US" sz="1400" dirty="0">
                <a:effectLst/>
                <a:latin typeface="Calibri" panose="020F0502020204030204" pitchFamily="34" charset="0"/>
                <a:ea typeface="Calibri" panose="020F0502020204030204" pitchFamily="34" charset="0"/>
              </a:rPr>
              <a:t>Very dissatisfied</a:t>
            </a:r>
            <a:endParaRPr lang="en-IN" sz="1400" dirty="0">
              <a:effectLst/>
              <a:latin typeface="Calibri" panose="020F0502020204030204" pitchFamily="34" charset="0"/>
              <a:ea typeface="Calibri" panose="020F0502020204030204" pitchFamily="34" charset="0"/>
            </a:endParaRPr>
          </a:p>
          <a:p>
            <a:pPr>
              <a:spcAft>
                <a:spcPts val="800"/>
              </a:spcAft>
            </a:pPr>
            <a:endParaRPr lang="en-US" sz="1400" dirty="0">
              <a:effectLst/>
              <a:latin typeface="Calibri" panose="020F0502020204030204" pitchFamily="34" charset="0"/>
              <a:ea typeface="Calibri" panose="020F0502020204030204" pitchFamily="34" charset="0"/>
            </a:endParaRPr>
          </a:p>
          <a:p>
            <a:r>
              <a:rPr lang="en-US" sz="1400" b="1" dirty="0">
                <a:effectLst/>
                <a:latin typeface="Calibri" panose="020F0502020204030204" pitchFamily="34" charset="0"/>
                <a:ea typeface="Calibri" panose="020F0502020204030204" pitchFamily="34" charset="0"/>
              </a:rPr>
              <a:t>Q23. To what extent do you think that making a human activity environmentally aware and friendly is more important than increasing economic performance?</a:t>
            </a:r>
            <a:endParaRPr lang="en-IN" sz="1400" b="1" dirty="0">
              <a:effectLst/>
              <a:latin typeface="Calibri" panose="020F0502020204030204" pitchFamily="34" charset="0"/>
              <a:ea typeface="Calibri" panose="020F0502020204030204" pitchFamily="34" charset="0"/>
            </a:endParaRPr>
          </a:p>
          <a:p>
            <a:pPr lvl="0"/>
            <a:r>
              <a:rPr lang="en-US" sz="1400" u="none" strike="noStrike" dirty="0">
                <a:effectLst/>
                <a:latin typeface="Calibri" panose="020F0502020204030204" pitchFamily="34" charset="0"/>
                <a:ea typeface="Calibri" panose="020F0502020204030204" pitchFamily="34" charset="0"/>
              </a:rPr>
              <a:t>a)   To full extent</a:t>
            </a:r>
            <a:r>
              <a:rPr lang="en-IN" sz="1400" dirty="0">
                <a:latin typeface="Calibri" panose="020F0502020204030204" pitchFamily="34" charset="0"/>
                <a:ea typeface="Calibri" panose="020F0502020204030204" pitchFamily="34" charset="0"/>
              </a:rPr>
              <a:t>     b)</a:t>
            </a:r>
            <a:r>
              <a:rPr lang="en-US" sz="1400" u="none" strike="noStrike" dirty="0">
                <a:effectLst/>
                <a:latin typeface="Calibri" panose="020F0502020204030204" pitchFamily="34" charset="0"/>
                <a:ea typeface="Calibri" panose="020F0502020204030204" pitchFamily="34" charset="0"/>
              </a:rPr>
              <a:t>To large extent</a:t>
            </a:r>
            <a:r>
              <a:rPr lang="en-IN" sz="1400" dirty="0">
                <a:latin typeface="Calibri" panose="020F0502020204030204" pitchFamily="34" charset="0"/>
                <a:ea typeface="Calibri" panose="020F0502020204030204" pitchFamily="34" charset="0"/>
              </a:rPr>
              <a:t>    </a:t>
            </a:r>
            <a:r>
              <a:rPr lang="en-US" sz="1400" u="none" strike="noStrike" dirty="0">
                <a:effectLst/>
                <a:latin typeface="Calibri" panose="020F0502020204030204" pitchFamily="34" charset="0"/>
                <a:ea typeface="Calibri" panose="020F0502020204030204" pitchFamily="34" charset="0"/>
              </a:rPr>
              <a:t>c)To moderate extent</a:t>
            </a:r>
            <a:r>
              <a:rPr lang="en-IN" sz="1400" dirty="0">
                <a:latin typeface="Calibri" panose="020F0502020204030204" pitchFamily="34" charset="0"/>
                <a:ea typeface="Calibri" panose="020F0502020204030204" pitchFamily="34" charset="0"/>
              </a:rPr>
              <a:t>    d)   </a:t>
            </a:r>
            <a:r>
              <a:rPr lang="en-US" sz="1400" u="none" strike="noStrike" dirty="0">
                <a:effectLst/>
                <a:latin typeface="Calibri" panose="020F0502020204030204" pitchFamily="34" charset="0"/>
                <a:ea typeface="Calibri" panose="020F0502020204030204" pitchFamily="34" charset="0"/>
              </a:rPr>
              <a:t>To little extent</a:t>
            </a:r>
            <a:r>
              <a:rPr lang="en-IN" sz="1400" dirty="0">
                <a:latin typeface="Calibri" panose="020F0502020204030204" pitchFamily="34" charset="0"/>
                <a:ea typeface="Calibri" panose="020F0502020204030204" pitchFamily="34" charset="0"/>
              </a:rPr>
              <a:t>    e) </a:t>
            </a:r>
            <a:r>
              <a:rPr lang="en-US" sz="1400" u="none" strike="noStrike" dirty="0">
                <a:effectLst/>
                <a:latin typeface="Calibri" panose="020F0502020204030204" pitchFamily="34" charset="0"/>
                <a:ea typeface="Calibri" panose="020F0502020204030204" pitchFamily="34" charset="0"/>
              </a:rPr>
              <a:t>Not at all</a:t>
            </a:r>
            <a:endParaRPr lang="en-IN" sz="1400" u="none" strike="noStrike" dirty="0">
              <a:effectLst/>
              <a:latin typeface="Calibri" panose="020F0502020204030204" pitchFamily="34" charset="0"/>
              <a:ea typeface="Calibri" panose="020F0502020204030204" pitchFamily="34" charset="0"/>
            </a:endParaRPr>
          </a:p>
          <a:p>
            <a:endParaRPr lang="en-US" sz="1400" dirty="0">
              <a:latin typeface="Calibri" panose="020F0502020204030204" pitchFamily="34" charset="0"/>
              <a:ea typeface="Calibri" panose="020F0502020204030204" pitchFamily="34" charset="0"/>
            </a:endParaRPr>
          </a:p>
          <a:p>
            <a:r>
              <a:rPr lang="en-US" sz="1400" b="1" dirty="0">
                <a:effectLst/>
                <a:latin typeface="Calibri" panose="020F0502020204030204" pitchFamily="34" charset="0"/>
                <a:ea typeface="Calibri" panose="020F0502020204030204" pitchFamily="34" charset="0"/>
              </a:rPr>
              <a:t>Q24. Are you aware of technological innovations aimed at promoting environmental sustainability?</a:t>
            </a:r>
            <a:endParaRPr lang="en-IN" sz="1400" b="1" dirty="0">
              <a:latin typeface="Calibri" panose="020F0502020204030204" pitchFamily="34" charset="0"/>
              <a:ea typeface="Calibri" panose="020F0502020204030204" pitchFamily="34" charset="0"/>
            </a:endParaRPr>
          </a:p>
          <a:p>
            <a:r>
              <a:rPr lang="en-US" sz="1400" u="none" strike="noStrike" dirty="0">
                <a:effectLst/>
                <a:latin typeface="Calibri" panose="020F0502020204030204" pitchFamily="34" charset="0"/>
                <a:ea typeface="Calibri" panose="020F0502020204030204" pitchFamily="34" charset="0"/>
              </a:rPr>
              <a:t>a) Yes</a:t>
            </a:r>
            <a:r>
              <a:rPr lang="en-IN" sz="1400" dirty="0">
                <a:latin typeface="Calibri" panose="020F0502020204030204" pitchFamily="34" charset="0"/>
                <a:ea typeface="Calibri" panose="020F0502020204030204" pitchFamily="34" charset="0"/>
              </a:rPr>
              <a:t>  b)  </a:t>
            </a:r>
            <a:r>
              <a:rPr lang="en-US" sz="1400" u="none" strike="noStrike" dirty="0">
                <a:effectLst/>
                <a:latin typeface="Calibri" panose="020F0502020204030204" pitchFamily="34" charset="0"/>
                <a:ea typeface="Calibri" panose="020F0502020204030204" pitchFamily="34" charset="0"/>
              </a:rPr>
              <a:t>No</a:t>
            </a:r>
            <a:endParaRPr lang="en-IN" sz="1400" u="none" strike="noStrike" dirty="0">
              <a:effectLst/>
              <a:latin typeface="Calibri" panose="020F0502020204030204" pitchFamily="34" charset="0"/>
              <a:ea typeface="Calibri" panose="020F0502020204030204" pitchFamily="34" charset="0"/>
            </a:endParaRPr>
          </a:p>
          <a:p>
            <a:endParaRPr lang="en-US" sz="1400" dirty="0">
              <a:effectLst/>
              <a:latin typeface="Calibri" panose="020F0502020204030204" pitchFamily="34" charset="0"/>
              <a:ea typeface="Calibri" panose="020F0502020204030204" pitchFamily="34" charset="0"/>
            </a:endParaRPr>
          </a:p>
          <a:p>
            <a:r>
              <a:rPr lang="en-US" sz="1400" b="1" dirty="0">
                <a:effectLst/>
                <a:latin typeface="Calibri" panose="020F0502020204030204" pitchFamily="34" charset="0"/>
                <a:ea typeface="Calibri" panose="020F0502020204030204" pitchFamily="34" charset="0"/>
              </a:rPr>
              <a:t>Q25. Are you involved in any local environmental groups or initiatives?</a:t>
            </a:r>
            <a:endParaRPr lang="en-IN" sz="1400" b="1" dirty="0">
              <a:effectLst/>
              <a:latin typeface="Calibri" panose="020F0502020204030204" pitchFamily="34" charset="0"/>
              <a:ea typeface="Calibri" panose="020F0502020204030204" pitchFamily="34" charset="0"/>
            </a:endParaRPr>
          </a:p>
          <a:p>
            <a:pPr lvl="0"/>
            <a:r>
              <a:rPr lang="en-US" sz="1400" dirty="0">
                <a:solidFill>
                  <a:srgbClr val="000000"/>
                </a:solidFill>
                <a:effectLst/>
                <a:latin typeface="Calibri" panose="020F0502020204030204" pitchFamily="34" charset="0"/>
                <a:ea typeface="Calibri" panose="020F0502020204030204" pitchFamily="34" charset="0"/>
              </a:rPr>
              <a:t>a)   Yes</a:t>
            </a:r>
            <a:r>
              <a:rPr lang="en-IN" sz="1400" dirty="0">
                <a:solidFill>
                  <a:srgbClr val="000000"/>
                </a:solidFill>
                <a:latin typeface="Calibri" panose="020F0502020204030204" pitchFamily="34" charset="0"/>
                <a:ea typeface="Calibri" panose="020F0502020204030204" pitchFamily="34" charset="0"/>
              </a:rPr>
              <a:t>    b)   </a:t>
            </a:r>
            <a:r>
              <a:rPr lang="en-US" sz="1400" dirty="0">
                <a:solidFill>
                  <a:srgbClr val="000000"/>
                </a:solidFill>
                <a:effectLst/>
                <a:latin typeface="Calibri" panose="020F0502020204030204" pitchFamily="34" charset="0"/>
                <a:ea typeface="Calibri" panose="020F0502020204030204" pitchFamily="34" charset="0"/>
              </a:rPr>
              <a:t>No</a:t>
            </a:r>
            <a:endParaRPr lang="en-IN" sz="1400" dirty="0">
              <a:solidFill>
                <a:srgbClr val="000000"/>
              </a:solidFill>
              <a:effectLst/>
              <a:latin typeface="Calibri" panose="020F0502020204030204" pitchFamily="34" charset="0"/>
              <a:ea typeface="Calibri" panose="020F0502020204030204" pitchFamily="34" charset="0"/>
            </a:endParaRPr>
          </a:p>
          <a:p>
            <a:endParaRPr lang="en-US" sz="1400" dirty="0">
              <a:effectLst/>
              <a:latin typeface="Calibri" panose="020F0502020204030204" pitchFamily="34" charset="0"/>
              <a:ea typeface="Calibri" panose="020F0502020204030204" pitchFamily="34" charset="0"/>
            </a:endParaRPr>
          </a:p>
          <a:p>
            <a:r>
              <a:rPr lang="en-US" sz="1400" b="1" dirty="0">
                <a:effectLst/>
                <a:latin typeface="Calibri" panose="020F0502020204030204" pitchFamily="34" charset="0"/>
                <a:ea typeface="Calibri" panose="020F0502020204030204" pitchFamily="34" charset="0"/>
              </a:rPr>
              <a:t>Q26. Do you believe individuals can influence environmental policies?</a:t>
            </a:r>
            <a:endParaRPr lang="en-IN" sz="1400" b="1" dirty="0">
              <a:effectLst/>
              <a:latin typeface="Calibri" panose="020F0502020204030204" pitchFamily="34" charset="0"/>
              <a:ea typeface="Calibri" panose="020F0502020204030204" pitchFamily="34" charset="0"/>
            </a:endParaRPr>
          </a:p>
          <a:p>
            <a:pPr lvl="0"/>
            <a:r>
              <a:rPr lang="en-US" sz="1400" dirty="0">
                <a:solidFill>
                  <a:srgbClr val="000000"/>
                </a:solidFill>
                <a:effectLst/>
                <a:latin typeface="Calibri" panose="020F0502020204030204" pitchFamily="34" charset="0"/>
                <a:ea typeface="Calibri" panose="020F0502020204030204" pitchFamily="34" charset="0"/>
              </a:rPr>
              <a:t>a)    Yes</a:t>
            </a:r>
            <a:r>
              <a:rPr lang="en-IN" sz="1400" dirty="0">
                <a:solidFill>
                  <a:srgbClr val="000000"/>
                </a:solidFill>
                <a:latin typeface="Calibri" panose="020F0502020204030204" pitchFamily="34" charset="0"/>
                <a:ea typeface="Calibri" panose="020F0502020204030204" pitchFamily="34" charset="0"/>
              </a:rPr>
              <a:t>    b)  </a:t>
            </a:r>
            <a:r>
              <a:rPr lang="en-US" sz="1400" dirty="0">
                <a:solidFill>
                  <a:srgbClr val="000000"/>
                </a:solidFill>
                <a:effectLst/>
                <a:latin typeface="Calibri" panose="020F0502020204030204" pitchFamily="34" charset="0"/>
                <a:ea typeface="Calibri" panose="020F0502020204030204" pitchFamily="34" charset="0"/>
              </a:rPr>
              <a:t>No </a:t>
            </a:r>
            <a:endParaRPr lang="en-IN" sz="1400" dirty="0">
              <a:solidFill>
                <a:srgbClr val="000000"/>
              </a:solidFill>
              <a:effectLst/>
              <a:latin typeface="Calibri" panose="020F0502020204030204" pitchFamily="34" charset="0"/>
              <a:ea typeface="Calibri" panose="020F0502020204030204" pitchFamily="34" charset="0"/>
            </a:endParaRPr>
          </a:p>
          <a:p>
            <a:endParaRPr lang="en-US" sz="1400" dirty="0">
              <a:effectLst/>
              <a:latin typeface="Calibri" panose="020F0502020204030204" pitchFamily="34" charset="0"/>
              <a:ea typeface="Calibri" panose="020F0502020204030204" pitchFamily="34" charset="0"/>
            </a:endParaRPr>
          </a:p>
          <a:p>
            <a:r>
              <a:rPr lang="en-US" sz="1400" b="1" dirty="0">
                <a:latin typeface="Calibri" panose="020F0502020204030204" pitchFamily="34" charset="0"/>
                <a:ea typeface="Calibri" panose="020F0502020204030204" pitchFamily="34" charset="0"/>
              </a:rPr>
              <a:t>Q</a:t>
            </a:r>
            <a:r>
              <a:rPr lang="en-US" sz="1400" b="1" dirty="0">
                <a:effectLst/>
                <a:latin typeface="Calibri" panose="020F0502020204030204" pitchFamily="34" charset="0"/>
                <a:ea typeface="Calibri" panose="020F0502020204030204" pitchFamily="34" charset="0"/>
              </a:rPr>
              <a:t>27. Do you turn off electronic/electrical gadgets when not in use?</a:t>
            </a:r>
            <a:endParaRPr lang="en-IN" sz="1400" b="1" dirty="0">
              <a:effectLst/>
              <a:latin typeface="Calibri" panose="020F0502020204030204" pitchFamily="34" charset="0"/>
              <a:ea typeface="Calibri" panose="020F0502020204030204" pitchFamily="34" charset="0"/>
            </a:endParaRPr>
          </a:p>
          <a:p>
            <a:pPr lvl="0"/>
            <a:r>
              <a:rPr lang="en-US" sz="1400" u="none" strike="noStrike" dirty="0">
                <a:effectLst/>
                <a:latin typeface="Calibri" panose="020F0502020204030204" pitchFamily="34" charset="0"/>
                <a:ea typeface="Calibri" panose="020F0502020204030204" pitchFamily="34" charset="0"/>
              </a:rPr>
              <a:t>a)   Yes</a:t>
            </a:r>
            <a:r>
              <a:rPr lang="en-IN" sz="1400" dirty="0">
                <a:latin typeface="Calibri" panose="020F0502020204030204" pitchFamily="34" charset="0"/>
                <a:ea typeface="Calibri" panose="020F0502020204030204" pitchFamily="34" charset="0"/>
              </a:rPr>
              <a:t>    b)   </a:t>
            </a:r>
            <a:r>
              <a:rPr lang="en-US" sz="1400" u="none" strike="noStrike" dirty="0">
                <a:effectLst/>
                <a:latin typeface="Calibri" panose="020F0502020204030204" pitchFamily="34" charset="0"/>
                <a:ea typeface="Calibri" panose="020F0502020204030204" pitchFamily="34" charset="0"/>
              </a:rPr>
              <a:t>No</a:t>
            </a:r>
            <a:r>
              <a:rPr lang="en-IN" sz="1400" dirty="0">
                <a:latin typeface="Calibri" panose="020F0502020204030204" pitchFamily="34" charset="0"/>
                <a:ea typeface="Calibri" panose="020F0502020204030204" pitchFamily="34" charset="0"/>
              </a:rPr>
              <a:t>    c)  </a:t>
            </a:r>
            <a:r>
              <a:rPr lang="en-US" sz="1400" u="none" strike="noStrike" dirty="0">
                <a:effectLst/>
                <a:latin typeface="Calibri" panose="020F0502020204030204" pitchFamily="34" charset="0"/>
                <a:ea typeface="Calibri" panose="020F0502020204030204" pitchFamily="34" charset="0"/>
              </a:rPr>
              <a:t>Sometimes </a:t>
            </a:r>
            <a:endParaRPr lang="en-IN" sz="1400" u="none" strike="noStrike"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002359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B02C42-3CDF-783C-1C9E-11FE9EB42B32}"/>
              </a:ext>
            </a:extLst>
          </p:cNvPr>
          <p:cNvSpPr txBox="1"/>
          <p:nvPr/>
        </p:nvSpPr>
        <p:spPr>
          <a:xfrm>
            <a:off x="3765612" y="1088326"/>
            <a:ext cx="6710038" cy="2246769"/>
          </a:xfrm>
          <a:prstGeom prst="rect">
            <a:avLst/>
          </a:prstGeom>
          <a:noFill/>
        </p:spPr>
        <p:txBody>
          <a:bodyPr wrap="square" rtlCol="0">
            <a:spAutoFit/>
          </a:bodyPr>
          <a:lstStyle/>
          <a:p>
            <a:r>
              <a:rPr lang="en-US" sz="2800" b="1" u="sng" dirty="0"/>
              <a:t>Links:</a:t>
            </a:r>
          </a:p>
          <a:p>
            <a:endParaRPr lang="en-US" b="1" dirty="0"/>
          </a:p>
          <a:p>
            <a:r>
              <a:rPr lang="en-US" sz="2000" dirty="0"/>
              <a:t>Google Forms Questionnaire</a:t>
            </a:r>
          </a:p>
          <a:p>
            <a:r>
              <a:rPr lang="en-US" dirty="0">
                <a:hlinkClick r:id="rId2"/>
              </a:rPr>
              <a:t>https://forms.gle/FZHrCZLnsFdRDchJ6</a:t>
            </a:r>
            <a:endParaRPr lang="en-US" dirty="0"/>
          </a:p>
          <a:p>
            <a:endParaRPr lang="en-US" dirty="0"/>
          </a:p>
          <a:p>
            <a:r>
              <a:rPr lang="en-US" sz="2000" dirty="0"/>
              <a:t>Literature Review</a:t>
            </a:r>
          </a:p>
          <a:p>
            <a:r>
              <a:rPr lang="en-IN" dirty="0">
                <a:hlinkClick r:id="rId3"/>
              </a:rPr>
              <a:t>https://ijepr.org/download.php?id=711</a:t>
            </a:r>
            <a:r>
              <a:rPr lang="en-IN" dirty="0"/>
              <a:t> </a:t>
            </a:r>
          </a:p>
        </p:txBody>
      </p:sp>
    </p:spTree>
    <p:extLst>
      <p:ext uri="{BB962C8B-B14F-4D97-AF65-F5344CB8AC3E}">
        <p14:creationId xmlns:p14="http://schemas.microsoft.com/office/powerpoint/2010/main" val="2173359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60085-F531-5321-DD9E-66D2340DC505}"/>
              </a:ext>
            </a:extLst>
          </p:cNvPr>
          <p:cNvSpPr>
            <a:spLocks noGrp="1"/>
          </p:cNvSpPr>
          <p:nvPr>
            <p:ph type="title" idx="4294967295"/>
          </p:nvPr>
        </p:nvSpPr>
        <p:spPr>
          <a:xfrm>
            <a:off x="0" y="1143000"/>
            <a:ext cx="2835275" cy="2378075"/>
          </a:xfrm>
        </p:spPr>
        <p:txBody>
          <a:bodyPr/>
          <a:lstStyle/>
          <a:p>
            <a:r>
              <a:rPr lang="en-US" dirty="0"/>
              <a:t>THANK YOU</a:t>
            </a:r>
            <a:endParaRPr lang="en-IN" dirty="0"/>
          </a:p>
        </p:txBody>
      </p:sp>
      <p:pic>
        <p:nvPicPr>
          <p:cNvPr id="6" name="Picture 5">
            <a:extLst>
              <a:ext uri="{FF2B5EF4-FFF2-40B4-BE49-F238E27FC236}">
                <a16:creationId xmlns:a16="http://schemas.microsoft.com/office/drawing/2014/main" id="{C8D811D4-375B-07B2-20A1-2CC87EB4D0F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896123" y="345674"/>
            <a:ext cx="8222201" cy="61666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3176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7B9133-678A-1770-E228-F09E23C1A6E2}"/>
              </a:ext>
            </a:extLst>
          </p:cNvPr>
          <p:cNvSpPr>
            <a:spLocks noGrp="1"/>
          </p:cNvSpPr>
          <p:nvPr>
            <p:ph type="title"/>
          </p:nvPr>
        </p:nvSpPr>
        <p:spPr>
          <a:xfrm>
            <a:off x="0" y="1128408"/>
            <a:ext cx="3346882" cy="4601183"/>
          </a:xfrm>
        </p:spPr>
        <p:txBody>
          <a:bodyPr/>
          <a:lstStyle/>
          <a:p>
            <a:pPr algn="ctr"/>
            <a:r>
              <a:rPr lang="en-US" b="1" i="1" u="sng" dirty="0"/>
              <a:t>INTRODUCTION</a:t>
            </a:r>
            <a:endParaRPr lang="en-IN" b="1" i="1" u="sng" dirty="0"/>
          </a:p>
        </p:txBody>
      </p:sp>
      <p:sp>
        <p:nvSpPr>
          <p:cNvPr id="2" name="TextBox 1">
            <a:extLst>
              <a:ext uri="{FF2B5EF4-FFF2-40B4-BE49-F238E27FC236}">
                <a16:creationId xmlns:a16="http://schemas.microsoft.com/office/drawing/2014/main" id="{975550C5-FF7D-375A-472A-1D7DB2ABF144}"/>
              </a:ext>
            </a:extLst>
          </p:cNvPr>
          <p:cNvSpPr txBox="1"/>
          <p:nvPr/>
        </p:nvSpPr>
        <p:spPr>
          <a:xfrm>
            <a:off x="3559946" y="751344"/>
            <a:ext cx="7830104" cy="5355312"/>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Earth has limited land and resources that is valuable on which we rely for fiber, food and fuel wood and for the basic needs of sustaining life.</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Numerous dangers and issues are happening to the climate, for example, global warming, ozone exhaustion, dry spell, soil disintegration, deforestation, and contaminations which are corrupting our current circumstance. </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vast majority of these consuming environmental issues are happening by human exercises fundamentally. Human beings are routinely misusing environmental resources without appropriate arranging and natural reasoning.</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800" b="0" i="0" u="none" strike="noStrike" dirty="0">
                <a:solidFill>
                  <a:srgbClr val="000000"/>
                </a:solidFill>
                <a:effectLst/>
                <a:latin typeface="Times New Roman" panose="02020603050405020304" pitchFamily="18" charset="0"/>
              </a:rPr>
              <a:t>People should be aware of their environment because the individuals who are well educated about the environment can solve the environmental issues and make the right decisions to curb the same.</a:t>
            </a:r>
            <a:r>
              <a:rPr lang="en-US" dirty="0">
                <a:latin typeface="Times New Roman" panose="02020603050405020304" pitchFamily="18" charset="0"/>
                <a:cs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rPr>
              <a:t>So, environmental awareness is very important in order to know the environmental issues and hence to reduce these issues. </a:t>
            </a:r>
          </a:p>
          <a:p>
            <a:pPr marL="285750" indent="-285750">
              <a:buFont typeface="Wingdings" panose="05000000000000000000" pitchFamily="2" charset="2"/>
              <a:buChar char="§"/>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Now more than ever, it is important that we understand the impact out actions on the environment.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8891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B2FDA1-19E1-1E8A-F0AD-11940B025336}"/>
              </a:ext>
            </a:extLst>
          </p:cNvPr>
          <p:cNvSpPr txBox="1"/>
          <p:nvPr/>
        </p:nvSpPr>
        <p:spPr>
          <a:xfrm>
            <a:off x="3842551" y="1308937"/>
            <a:ext cx="6855041" cy="3785652"/>
          </a:xfrm>
          <a:prstGeom prst="rect">
            <a:avLst/>
          </a:prstGeom>
          <a:noFill/>
        </p:spPr>
        <p:txBody>
          <a:bodyPr wrap="square" rtlCol="0">
            <a:spAutoFit/>
          </a:bodyPr>
          <a:lstStyle/>
          <a:p>
            <a:pPr>
              <a:buClr>
                <a:schemeClr val="accent2"/>
              </a:buClr>
            </a:pPr>
            <a:r>
              <a:rPr lang="en-US" sz="2400" dirty="0">
                <a:latin typeface="Times New Roman" panose="02020603050405020304" pitchFamily="18" charset="0"/>
                <a:cs typeface="Times New Roman" panose="02020603050405020304" pitchFamily="18" charset="0"/>
              </a:rPr>
              <a:t>This study is conducted to achieve the objectives that are</a:t>
            </a:r>
          </a:p>
          <a:p>
            <a:pPr>
              <a:buClr>
                <a:schemeClr val="accent2"/>
              </a:buClr>
            </a:pPr>
            <a:r>
              <a:rPr lang="en-US" sz="2400" dirty="0">
                <a:latin typeface="Times New Roman" panose="02020603050405020304" pitchFamily="18" charset="0"/>
                <a:cs typeface="Times New Roman" panose="02020603050405020304" pitchFamily="18" charset="0"/>
              </a:rPr>
              <a:t> </a:t>
            </a:r>
          </a:p>
          <a:p>
            <a:pPr marL="285750" indent="-285750">
              <a:buClr>
                <a:schemeClr val="accent2"/>
              </a:buClr>
              <a:buFont typeface="Wingdings" panose="05000000000000000000" pitchFamily="2" charset="2"/>
              <a:buChar char="ü"/>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study the extent of awareness of people to issues related to environment.</a:t>
            </a:r>
          </a:p>
          <a:p>
            <a:pPr>
              <a:buClr>
                <a:schemeClr val="accent2"/>
              </a:buClr>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Clr>
                <a:schemeClr val="accent2"/>
              </a:buClr>
              <a:buFont typeface="Wingdings" panose="05000000000000000000" pitchFamily="2" charset="2"/>
              <a:buChar char="ü"/>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study the adoption of ecofriendly behaviors and lifestyle.</a:t>
            </a:r>
          </a:p>
          <a:p>
            <a:pPr>
              <a:buClr>
                <a:schemeClr val="accent2"/>
              </a:buClr>
            </a:pP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Clr>
                <a:schemeClr val="accent2"/>
              </a:buClr>
              <a:buFont typeface="Wingdings" panose="05000000000000000000" pitchFamily="2" charset="2"/>
              <a:buChar char="ü"/>
            </a:pP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To study the extent of awareness towards recycling</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itle 3">
            <a:extLst>
              <a:ext uri="{FF2B5EF4-FFF2-40B4-BE49-F238E27FC236}">
                <a16:creationId xmlns:a16="http://schemas.microsoft.com/office/drawing/2014/main" id="{80589C1E-394C-28A0-1625-7305A57C16F1}"/>
              </a:ext>
            </a:extLst>
          </p:cNvPr>
          <p:cNvSpPr>
            <a:spLocks noGrp="1"/>
          </p:cNvSpPr>
          <p:nvPr>
            <p:ph type="title"/>
          </p:nvPr>
        </p:nvSpPr>
        <p:spPr/>
        <p:txBody>
          <a:bodyPr>
            <a:normAutofit/>
          </a:bodyPr>
          <a:lstStyle/>
          <a:p>
            <a:pPr algn="ctr"/>
            <a:r>
              <a:rPr lang="en-US" sz="4000" b="1" i="1" u="sng" dirty="0"/>
              <a:t>OBJECTIVES</a:t>
            </a:r>
            <a:endParaRPr lang="en-IN" sz="4000" b="1" i="1" u="sng" dirty="0"/>
          </a:p>
        </p:txBody>
      </p:sp>
    </p:spTree>
    <p:extLst>
      <p:ext uri="{BB962C8B-B14F-4D97-AF65-F5344CB8AC3E}">
        <p14:creationId xmlns:p14="http://schemas.microsoft.com/office/powerpoint/2010/main" val="2497195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A30CC-03B6-939A-FB99-DE291CE1C8D0}"/>
              </a:ext>
            </a:extLst>
          </p:cNvPr>
          <p:cNvSpPr>
            <a:spLocks noGrp="1"/>
          </p:cNvSpPr>
          <p:nvPr>
            <p:ph type="title"/>
          </p:nvPr>
        </p:nvSpPr>
        <p:spPr>
          <a:xfrm>
            <a:off x="157046" y="2388093"/>
            <a:ext cx="3021160" cy="1500328"/>
          </a:xfrm>
        </p:spPr>
        <p:txBody>
          <a:bodyPr>
            <a:normAutofit/>
          </a:bodyPr>
          <a:lstStyle/>
          <a:p>
            <a:pPr algn="ctr"/>
            <a:r>
              <a:rPr lang="en-US" sz="4000" b="1" i="1" u="sng" dirty="0">
                <a:solidFill>
                  <a:schemeClr val="bg1"/>
                </a:solidFill>
              </a:rPr>
              <a:t>LITERATURE REVIEW</a:t>
            </a:r>
            <a:endParaRPr lang="en-IN" sz="4000" b="1" i="1" u="sng" dirty="0">
              <a:solidFill>
                <a:schemeClr val="bg1"/>
              </a:solidFill>
            </a:endParaRPr>
          </a:p>
        </p:txBody>
      </p:sp>
      <p:sp>
        <p:nvSpPr>
          <p:cNvPr id="3" name="TextBox 2">
            <a:extLst>
              <a:ext uri="{FF2B5EF4-FFF2-40B4-BE49-F238E27FC236}">
                <a16:creationId xmlns:a16="http://schemas.microsoft.com/office/drawing/2014/main" id="{9BCF958D-0B0E-17A2-FE5D-D0181AAC88F9}"/>
              </a:ext>
            </a:extLst>
          </p:cNvPr>
          <p:cNvSpPr txBox="1"/>
          <p:nvPr/>
        </p:nvSpPr>
        <p:spPr>
          <a:xfrm>
            <a:off x="3528874" y="2145880"/>
            <a:ext cx="7967709" cy="4524315"/>
          </a:xfrm>
          <a:prstGeom prst="rect">
            <a:avLst/>
          </a:prstGeom>
          <a:noFill/>
        </p:spPr>
        <p:txBody>
          <a:bodyPr wrap="square" rtlCol="0">
            <a:spAutoFit/>
          </a:bodyPr>
          <a:lstStyle/>
          <a:p>
            <a:r>
              <a:rPr lang="en-US" dirty="0">
                <a:latin typeface="Arial Narrow" panose="020B0606020202030204" pitchFamily="34" charset="0"/>
              </a:rPr>
              <a:t>Environment includes everything that we need for our survival such as air, water, soil, other living organisms etc. Environmental awareness is an ideology that evokes the necessity and responsibility of humans to respect, protect, and preserve the natural world from its anthropogenic afflictions. Hence, this paper is an attempt to understand the attitude of students of Government Secondary School towards environmental protection and the level of awareness they have on the impact of environmental degradation. </a:t>
            </a:r>
          </a:p>
          <a:p>
            <a:endParaRPr lang="en-US" dirty="0">
              <a:latin typeface="Arial Narrow" panose="020B0606020202030204" pitchFamily="34" charset="0"/>
            </a:endParaRPr>
          </a:p>
          <a:p>
            <a:r>
              <a:rPr lang="en-US" dirty="0">
                <a:latin typeface="Arial Narrow" panose="020B0606020202030204" pitchFamily="34" charset="0"/>
              </a:rPr>
              <a:t>Descriptive survey method has been applied to conduct the present study. Population consist of students studying in classes IX and X in various secondary and senior secondary government schools in South Sikkim. Sample of 80 students were drawn out randomly from the population. </a:t>
            </a:r>
          </a:p>
          <a:p>
            <a:endParaRPr lang="en-US" dirty="0">
              <a:latin typeface="Arial Narrow" panose="020B0606020202030204" pitchFamily="34" charset="0"/>
            </a:endParaRPr>
          </a:p>
          <a:p>
            <a:r>
              <a:rPr lang="en-US" dirty="0">
                <a:latin typeface="Arial Narrow" panose="020B0606020202030204" pitchFamily="34" charset="0"/>
              </a:rPr>
              <a:t>Tool used to collect data was Environmental Awareness Ability Measure (EAAM) constructed and standardized by Praveen Kumar Jha (1998) . Collected data were analyzed by applying Pearson’s Coefficient of Correlation.</a:t>
            </a:r>
          </a:p>
          <a:p>
            <a:endParaRPr lang="en-US" dirty="0">
              <a:latin typeface="Arial Narrow" panose="020B0606020202030204" pitchFamily="34" charset="0"/>
            </a:endParaRPr>
          </a:p>
        </p:txBody>
      </p:sp>
      <p:sp>
        <p:nvSpPr>
          <p:cNvPr id="5" name="TextBox 4">
            <a:extLst>
              <a:ext uri="{FF2B5EF4-FFF2-40B4-BE49-F238E27FC236}">
                <a16:creationId xmlns:a16="http://schemas.microsoft.com/office/drawing/2014/main" id="{19534B6A-269C-B12E-0A3C-5B080847AAAC}"/>
              </a:ext>
            </a:extLst>
          </p:cNvPr>
          <p:cNvSpPr txBox="1"/>
          <p:nvPr/>
        </p:nvSpPr>
        <p:spPr>
          <a:xfrm>
            <a:off x="3528874" y="164211"/>
            <a:ext cx="7701378" cy="1015663"/>
          </a:xfrm>
          <a:prstGeom prst="rect">
            <a:avLst/>
          </a:prstGeom>
          <a:noFill/>
        </p:spPr>
        <p:txBody>
          <a:bodyPr wrap="square">
            <a:spAutoFit/>
          </a:bodyPr>
          <a:lstStyle/>
          <a:p>
            <a:r>
              <a:rPr lang="en-US" sz="2000" u="sng" dirty="0">
                <a:latin typeface="Arial Black" panose="020B0A04020102020204" pitchFamily="34" charset="0"/>
              </a:rPr>
              <a:t>A Study on the Environmental Awareness of Students Studying at Secondary Level in Government Schools of South Sikkim</a:t>
            </a:r>
            <a:endParaRPr lang="en-IN" sz="2000" u="sng" dirty="0">
              <a:latin typeface="Arial Black" panose="020B0A04020102020204" pitchFamily="34" charset="0"/>
            </a:endParaRPr>
          </a:p>
        </p:txBody>
      </p:sp>
      <p:sp>
        <p:nvSpPr>
          <p:cNvPr id="7" name="TextBox 6">
            <a:extLst>
              <a:ext uri="{FF2B5EF4-FFF2-40B4-BE49-F238E27FC236}">
                <a16:creationId xmlns:a16="http://schemas.microsoft.com/office/drawing/2014/main" id="{F94A9184-D93F-6C2E-BF54-82F7DD6805CA}"/>
              </a:ext>
            </a:extLst>
          </p:cNvPr>
          <p:cNvSpPr txBox="1"/>
          <p:nvPr/>
        </p:nvSpPr>
        <p:spPr>
          <a:xfrm>
            <a:off x="3528874" y="1130217"/>
            <a:ext cx="6107836" cy="830997"/>
          </a:xfrm>
          <a:prstGeom prst="rect">
            <a:avLst/>
          </a:prstGeom>
          <a:noFill/>
        </p:spPr>
        <p:txBody>
          <a:bodyPr wrap="square">
            <a:spAutoFit/>
          </a:bodyPr>
          <a:lstStyle/>
          <a:p>
            <a:r>
              <a:rPr lang="en-IN" sz="1600" b="1" dirty="0">
                <a:latin typeface="Arial" panose="020B0604020202020204" pitchFamily="34" charset="0"/>
                <a:cs typeface="Arial" panose="020B0604020202020204" pitchFamily="34" charset="0"/>
              </a:rPr>
              <a:t>By:</a:t>
            </a:r>
          </a:p>
          <a:p>
            <a:r>
              <a:rPr lang="en-IN" sz="1600" b="1" dirty="0">
                <a:latin typeface="Arial" panose="020B0604020202020204" pitchFamily="34" charset="0"/>
                <a:cs typeface="Arial" panose="020B0604020202020204" pitchFamily="34" charset="0"/>
              </a:rPr>
              <a:t>Dr. Dona Rai </a:t>
            </a:r>
          </a:p>
          <a:p>
            <a:r>
              <a:rPr lang="en-IN" sz="1600" b="1" dirty="0">
                <a:latin typeface="Arial" panose="020B0604020202020204" pitchFamily="34" charset="0"/>
                <a:cs typeface="Arial" panose="020B0604020202020204" pitchFamily="34" charset="0"/>
              </a:rPr>
              <a:t>Ms. </a:t>
            </a:r>
            <a:r>
              <a:rPr lang="en-IN" sz="1600" b="1" i="1" dirty="0">
                <a:latin typeface="Arial" panose="020B0604020202020204" pitchFamily="34" charset="0"/>
                <a:cs typeface="Arial" panose="020B0604020202020204" pitchFamily="34" charset="0"/>
              </a:rPr>
              <a:t>Parumita</a:t>
            </a:r>
            <a:r>
              <a:rPr lang="en-IN" sz="1600" b="1" dirty="0">
                <a:latin typeface="Arial" panose="020B0604020202020204" pitchFamily="34" charset="0"/>
                <a:cs typeface="Arial" panose="020B0604020202020204" pitchFamily="34" charset="0"/>
              </a:rPr>
              <a:t> Rai </a:t>
            </a:r>
          </a:p>
        </p:txBody>
      </p:sp>
    </p:spTree>
    <p:extLst>
      <p:ext uri="{BB962C8B-B14F-4D97-AF65-F5344CB8AC3E}">
        <p14:creationId xmlns:p14="http://schemas.microsoft.com/office/powerpoint/2010/main" val="3202824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1EB68D-6B40-3392-8EFF-8EF90E9DA7C8}"/>
              </a:ext>
            </a:extLst>
          </p:cNvPr>
          <p:cNvSpPr txBox="1"/>
          <p:nvPr/>
        </p:nvSpPr>
        <p:spPr>
          <a:xfrm>
            <a:off x="3713083" y="2701083"/>
            <a:ext cx="8085339" cy="2585323"/>
          </a:xfrm>
          <a:prstGeom prst="rect">
            <a:avLst/>
          </a:prstGeom>
          <a:noFill/>
        </p:spPr>
        <p:txBody>
          <a:bodyPr wrap="square">
            <a:spAutoFit/>
          </a:bodyPr>
          <a:lstStyle/>
          <a:p>
            <a:r>
              <a:rPr lang="en-US" dirty="0">
                <a:latin typeface="Arial Narrow" panose="020B0606020202030204" pitchFamily="34" charset="0"/>
              </a:rPr>
              <a:t>Conclusion: </a:t>
            </a:r>
          </a:p>
          <a:p>
            <a:r>
              <a:rPr lang="en-US" dirty="0">
                <a:latin typeface="Arial Narrow" panose="020B0606020202030204" pitchFamily="34" charset="0"/>
              </a:rPr>
              <a:t>1.Majority of the students are having ‘above average’ environmental awareness level and none of them are having ‘extremely low ’or ‘low’ environmental awareness level. </a:t>
            </a:r>
          </a:p>
          <a:p>
            <a:endParaRPr lang="en-US" dirty="0">
              <a:latin typeface="Arial Narrow" panose="020B0606020202030204" pitchFamily="34" charset="0"/>
            </a:endParaRPr>
          </a:p>
          <a:p>
            <a:r>
              <a:rPr lang="en-US" dirty="0">
                <a:latin typeface="Arial Narrow" panose="020B0606020202030204" pitchFamily="34" charset="0"/>
              </a:rPr>
              <a:t>2. Locality does not significantly contribute towards the environmental awareness of students studying at secondary level. </a:t>
            </a:r>
          </a:p>
          <a:p>
            <a:endParaRPr lang="en-US" dirty="0">
              <a:latin typeface="Arial Narrow" panose="020B0606020202030204" pitchFamily="34" charset="0"/>
            </a:endParaRPr>
          </a:p>
          <a:p>
            <a:r>
              <a:rPr lang="en-US" dirty="0">
                <a:latin typeface="Arial Narrow" panose="020B0606020202030204" pitchFamily="34" charset="0"/>
              </a:rPr>
              <a:t>3. Being a boy or a girl does not make much difference in environmental awareness of students studying at secondary level. </a:t>
            </a:r>
            <a:endParaRPr lang="en-IN" dirty="0">
              <a:latin typeface="Arial Narrow" panose="020B0606020202030204" pitchFamily="34" charset="0"/>
            </a:endParaRPr>
          </a:p>
        </p:txBody>
      </p:sp>
      <p:sp>
        <p:nvSpPr>
          <p:cNvPr id="4" name="TextBox 3">
            <a:extLst>
              <a:ext uri="{FF2B5EF4-FFF2-40B4-BE49-F238E27FC236}">
                <a16:creationId xmlns:a16="http://schemas.microsoft.com/office/drawing/2014/main" id="{CC5CF30B-7C1E-60B8-4C32-F78C7022D607}"/>
              </a:ext>
            </a:extLst>
          </p:cNvPr>
          <p:cNvSpPr txBox="1"/>
          <p:nvPr/>
        </p:nvSpPr>
        <p:spPr>
          <a:xfrm>
            <a:off x="3713083" y="1223755"/>
            <a:ext cx="7819010" cy="1477328"/>
          </a:xfrm>
          <a:prstGeom prst="rect">
            <a:avLst/>
          </a:prstGeom>
          <a:noFill/>
        </p:spPr>
        <p:txBody>
          <a:bodyPr wrap="square" rtlCol="0">
            <a:spAutoFit/>
          </a:bodyPr>
          <a:lstStyle/>
          <a:p>
            <a:r>
              <a:rPr lang="en-US" sz="1800" dirty="0">
                <a:latin typeface="Arial Narrow" panose="020B0606020202030204" pitchFamily="34" charset="0"/>
              </a:rPr>
              <a:t>Mean score was used for each variables to determine the extent of environmental awareness among the sample. The values of standard deviation were used to measure the dispersion of scores in distribution. The t-value (critical ration) was calculated to test the significance of difference in the means of environmental awareness scores for the samples</a:t>
            </a:r>
            <a:endParaRPr lang="en-IN" sz="1800" dirty="0">
              <a:latin typeface="Arial Narrow" panose="020B0606020202030204" pitchFamily="34" charset="0"/>
            </a:endParaRPr>
          </a:p>
          <a:p>
            <a:endParaRPr lang="en-IN" dirty="0"/>
          </a:p>
        </p:txBody>
      </p:sp>
    </p:spTree>
    <p:extLst>
      <p:ext uri="{BB962C8B-B14F-4D97-AF65-F5344CB8AC3E}">
        <p14:creationId xmlns:p14="http://schemas.microsoft.com/office/powerpoint/2010/main" val="1401325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2A01C-37AC-4884-E27F-A5B5CFDFF96C}"/>
              </a:ext>
            </a:extLst>
          </p:cNvPr>
          <p:cNvSpPr>
            <a:spLocks noGrp="1"/>
          </p:cNvSpPr>
          <p:nvPr>
            <p:ph type="title"/>
          </p:nvPr>
        </p:nvSpPr>
        <p:spPr>
          <a:xfrm>
            <a:off x="88776" y="964039"/>
            <a:ext cx="3346881" cy="4601183"/>
          </a:xfrm>
        </p:spPr>
        <p:txBody>
          <a:bodyPr>
            <a:normAutofit/>
          </a:bodyPr>
          <a:lstStyle/>
          <a:p>
            <a:pPr algn="ctr"/>
            <a:r>
              <a:rPr lang="en-US" sz="3500" b="1" i="1" u="sng" dirty="0"/>
              <a:t>DATA </a:t>
            </a:r>
            <a:br>
              <a:rPr lang="en-US" sz="3500" b="1" i="1" u="sng" dirty="0"/>
            </a:br>
            <a:r>
              <a:rPr lang="en-US" sz="3500" b="1" i="1" u="sng" dirty="0"/>
              <a:t>AND METHODOLOGY</a:t>
            </a:r>
            <a:endParaRPr lang="en-IN" sz="3500" b="1" i="1" u="sng" dirty="0"/>
          </a:p>
        </p:txBody>
      </p:sp>
      <p:sp>
        <p:nvSpPr>
          <p:cNvPr id="3" name="TextBox 2">
            <a:extLst>
              <a:ext uri="{FF2B5EF4-FFF2-40B4-BE49-F238E27FC236}">
                <a16:creationId xmlns:a16="http://schemas.microsoft.com/office/drawing/2014/main" id="{1AFD967F-4602-49A8-52B6-704867C081D1}"/>
              </a:ext>
            </a:extLst>
          </p:cNvPr>
          <p:cNvSpPr txBox="1"/>
          <p:nvPr/>
        </p:nvSpPr>
        <p:spPr>
          <a:xfrm>
            <a:off x="3648719" y="764720"/>
            <a:ext cx="7466122" cy="2031325"/>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Data was collected from a questionnaire by a circulating a Google form.</a:t>
            </a:r>
          </a:p>
          <a:p>
            <a:r>
              <a:rPr lang="en-US"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
            </a:pPr>
            <a:r>
              <a:rPr lang="en-US" sz="1800" b="0" i="0" u="none" strike="noStrike" dirty="0">
                <a:solidFill>
                  <a:srgbClr val="000000"/>
                </a:solidFill>
                <a:effectLst/>
                <a:latin typeface="Times New Roman" panose="02020603050405020304" pitchFamily="18" charset="0"/>
              </a:rPr>
              <a:t>The questionnaire has simple questions like, how much information do people get about the environment from televisions or social networking sites, do they recycle, which techniques do they use to recycle various materials and some questions about the disposal conditions in their neighbourhood areas, and simple environmental awareness questions.</a:t>
            </a:r>
            <a:endParaRPr lang="en-IN" dirty="0"/>
          </a:p>
        </p:txBody>
      </p:sp>
      <p:sp>
        <p:nvSpPr>
          <p:cNvPr id="4" name="TextBox 3">
            <a:extLst>
              <a:ext uri="{FF2B5EF4-FFF2-40B4-BE49-F238E27FC236}">
                <a16:creationId xmlns:a16="http://schemas.microsoft.com/office/drawing/2014/main" id="{FF749A25-669C-C38A-AB5A-DB439FDC051F}"/>
              </a:ext>
            </a:extLst>
          </p:cNvPr>
          <p:cNvSpPr txBox="1"/>
          <p:nvPr/>
        </p:nvSpPr>
        <p:spPr>
          <a:xfrm>
            <a:off x="3688667" y="3610713"/>
            <a:ext cx="7386225" cy="1477328"/>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For testing the significance difference between attributes </a:t>
            </a:r>
            <a:r>
              <a:rPr lang="en-US" u="sng" dirty="0">
                <a:latin typeface="Times New Roman" panose="02020603050405020304" pitchFamily="18" charset="0"/>
                <a:cs typeface="Times New Roman" panose="02020603050405020304" pitchFamily="18" charset="0"/>
              </a:rPr>
              <a:t>Karl Pearson’s Chi- Square Test</a:t>
            </a:r>
            <a:r>
              <a:rPr lang="en-US" dirty="0">
                <a:latin typeface="Times New Roman" panose="02020603050405020304" pitchFamily="18" charset="0"/>
                <a:cs typeface="Times New Roman" panose="02020603050405020304" pitchFamily="18" charset="0"/>
              </a:rPr>
              <a:t> is used. For checking the awareness towards the environment, the population is divided into intervals based on their response to some questions the responses are graded. Then this analysis is further analyzed by calculation mean, median and creating a bar chart.</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B8B9D27-BF68-70D8-0DD8-EE8F7FCE0374}"/>
              </a:ext>
            </a:extLst>
          </p:cNvPr>
          <p:cNvSpPr txBox="1"/>
          <p:nvPr/>
        </p:nvSpPr>
        <p:spPr>
          <a:xfrm>
            <a:off x="3648720" y="2842211"/>
            <a:ext cx="7466121"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Pie chart, line chart and bar graphs, and Interpretation tables are made for some attributes.</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1154ADB-8207-FA47-BE4A-246EB52329C9}"/>
              </a:ext>
            </a:extLst>
          </p:cNvPr>
          <p:cNvSpPr txBox="1"/>
          <p:nvPr/>
        </p:nvSpPr>
        <p:spPr>
          <a:xfrm>
            <a:off x="3688667" y="5305634"/>
            <a:ext cx="728856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Software used are MS Excel and R Studio.</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8211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17338-9F4F-E3B0-9999-C64444535D03}"/>
              </a:ext>
            </a:extLst>
          </p:cNvPr>
          <p:cNvSpPr>
            <a:spLocks noGrp="1"/>
          </p:cNvSpPr>
          <p:nvPr>
            <p:ph type="title"/>
          </p:nvPr>
        </p:nvSpPr>
        <p:spPr>
          <a:xfrm>
            <a:off x="-412906" y="1122460"/>
            <a:ext cx="2947482" cy="4601183"/>
          </a:xfrm>
        </p:spPr>
        <p:txBody>
          <a:bodyPr/>
          <a:lstStyle/>
          <a:p>
            <a:pPr algn="ctr"/>
            <a:r>
              <a:rPr lang="en-US" b="1" i="1" dirty="0"/>
              <a:t>RESULTS</a:t>
            </a:r>
            <a:br>
              <a:rPr lang="en-US" b="1" i="1" dirty="0"/>
            </a:br>
            <a:r>
              <a:rPr lang="en-US" b="1" i="1" dirty="0"/>
              <a:t>(Charts)</a:t>
            </a:r>
            <a:endParaRPr lang="en-IN" b="1" i="1" dirty="0"/>
          </a:p>
        </p:txBody>
      </p:sp>
      <p:graphicFrame>
        <p:nvGraphicFramePr>
          <p:cNvPr id="7" name="Chart 6">
            <a:extLst>
              <a:ext uri="{FF2B5EF4-FFF2-40B4-BE49-F238E27FC236}">
                <a16:creationId xmlns:a16="http://schemas.microsoft.com/office/drawing/2014/main" id="{8D22942F-3C7F-9803-8991-098E0A38B279}"/>
              </a:ext>
            </a:extLst>
          </p:cNvPr>
          <p:cNvGraphicFramePr>
            <a:graphicFrameLocks/>
          </p:cNvGraphicFramePr>
          <p:nvPr>
            <p:extLst>
              <p:ext uri="{D42A27DB-BD31-4B8C-83A1-F6EECF244321}">
                <p14:modId xmlns:p14="http://schemas.microsoft.com/office/powerpoint/2010/main" val="28702289"/>
              </p:ext>
            </p:extLst>
          </p:nvPr>
        </p:nvGraphicFramePr>
        <p:xfrm>
          <a:off x="6995225" y="260180"/>
          <a:ext cx="4767308" cy="29839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7E658EA6-CA92-7192-C196-2ABE32B08CBE}"/>
              </a:ext>
            </a:extLst>
          </p:cNvPr>
          <p:cNvGraphicFramePr>
            <a:graphicFrameLocks/>
          </p:cNvGraphicFramePr>
          <p:nvPr>
            <p:extLst>
              <p:ext uri="{D42A27DB-BD31-4B8C-83A1-F6EECF244321}">
                <p14:modId xmlns:p14="http://schemas.microsoft.com/office/powerpoint/2010/main" val="1630735326"/>
              </p:ext>
            </p:extLst>
          </p:nvPr>
        </p:nvGraphicFramePr>
        <p:xfrm>
          <a:off x="6995225" y="3423050"/>
          <a:ext cx="4852016" cy="317476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id="{3BFE66A4-07C0-F966-6452-144E53DE76D0}"/>
              </a:ext>
            </a:extLst>
          </p:cNvPr>
          <p:cNvGraphicFramePr>
            <a:graphicFrameLocks/>
          </p:cNvGraphicFramePr>
          <p:nvPr>
            <p:extLst>
              <p:ext uri="{D42A27DB-BD31-4B8C-83A1-F6EECF244321}">
                <p14:modId xmlns:p14="http://schemas.microsoft.com/office/powerpoint/2010/main" val="1027354189"/>
              </p:ext>
            </p:extLst>
          </p:nvPr>
        </p:nvGraphicFramePr>
        <p:xfrm>
          <a:off x="2032974" y="295874"/>
          <a:ext cx="4767308" cy="2983942"/>
        </p:xfrm>
        <a:graphic>
          <a:graphicData uri="http://schemas.openxmlformats.org/drawingml/2006/chart">
            <c:chart xmlns:c="http://schemas.openxmlformats.org/drawingml/2006/chart" xmlns:r="http://schemas.openxmlformats.org/officeDocument/2006/relationships" r:id="rId4"/>
          </a:graphicData>
        </a:graphic>
      </p:graphicFrame>
      <p:pic>
        <p:nvPicPr>
          <p:cNvPr id="12" name="Picture 11">
            <a:extLst>
              <a:ext uri="{FF2B5EF4-FFF2-40B4-BE49-F238E27FC236}">
                <a16:creationId xmlns:a16="http://schemas.microsoft.com/office/drawing/2014/main" id="{6455E266-63B2-08A7-74F9-674D0A2B9DBA}"/>
              </a:ext>
            </a:extLst>
          </p:cNvPr>
          <p:cNvPicPr>
            <a:picLocks noChangeAspect="1"/>
          </p:cNvPicPr>
          <p:nvPr/>
        </p:nvPicPr>
        <p:blipFill>
          <a:blip r:embed="rId5"/>
          <a:stretch>
            <a:fillRect/>
          </a:stretch>
        </p:blipFill>
        <p:spPr>
          <a:xfrm>
            <a:off x="1960701" y="3413991"/>
            <a:ext cx="4916569" cy="3174769"/>
          </a:xfrm>
          <a:prstGeom prst="rect">
            <a:avLst/>
          </a:prstGeom>
        </p:spPr>
      </p:pic>
    </p:spTree>
    <p:extLst>
      <p:ext uri="{BB962C8B-B14F-4D97-AF65-F5344CB8AC3E}">
        <p14:creationId xmlns:p14="http://schemas.microsoft.com/office/powerpoint/2010/main" val="2830618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29891E0-4D3B-9745-22F4-3BA881695384}"/>
              </a:ext>
            </a:extLst>
          </p:cNvPr>
          <p:cNvGraphicFramePr>
            <a:graphicFrameLocks noGrp="1"/>
          </p:cNvGraphicFramePr>
          <p:nvPr>
            <p:extLst>
              <p:ext uri="{D42A27DB-BD31-4B8C-83A1-F6EECF244321}">
                <p14:modId xmlns:p14="http://schemas.microsoft.com/office/powerpoint/2010/main" val="2015983802"/>
              </p:ext>
            </p:extLst>
          </p:nvPr>
        </p:nvGraphicFramePr>
        <p:xfrm>
          <a:off x="28113" y="745724"/>
          <a:ext cx="3707908" cy="5337494"/>
        </p:xfrm>
        <a:graphic>
          <a:graphicData uri="http://schemas.openxmlformats.org/drawingml/2006/table">
            <a:tbl>
              <a:tblPr firstRow="1" firstCol="1" bandRow="1">
                <a:tableStyleId>{8799B23B-EC83-4686-B30A-512413B5E67A}</a:tableStyleId>
              </a:tblPr>
              <a:tblGrid>
                <a:gridCol w="2322991">
                  <a:extLst>
                    <a:ext uri="{9D8B030D-6E8A-4147-A177-3AD203B41FA5}">
                      <a16:colId xmlns:a16="http://schemas.microsoft.com/office/drawing/2014/main" val="3468694891"/>
                    </a:ext>
                  </a:extLst>
                </a:gridCol>
                <a:gridCol w="1384917">
                  <a:extLst>
                    <a:ext uri="{9D8B030D-6E8A-4147-A177-3AD203B41FA5}">
                      <a16:colId xmlns:a16="http://schemas.microsoft.com/office/drawing/2014/main" val="1128535795"/>
                    </a:ext>
                  </a:extLst>
                </a:gridCol>
              </a:tblGrid>
              <a:tr h="124355">
                <a:tc>
                  <a:txBody>
                    <a:bodyPr/>
                    <a:lstStyle/>
                    <a:p>
                      <a:pPr algn="ctr">
                        <a:lnSpc>
                          <a:spcPct val="107000"/>
                        </a:lnSpc>
                        <a:spcAft>
                          <a:spcPts val="800"/>
                        </a:spcAft>
                      </a:pPr>
                      <a:r>
                        <a:rPr lang="en-US" sz="1800" kern="100" dirty="0">
                          <a:effectLst/>
                        </a:rPr>
                        <a:t>Parameters</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594" marR="63594" marT="0" marB="0"/>
                </a:tc>
                <a:tc>
                  <a:txBody>
                    <a:bodyPr/>
                    <a:lstStyle/>
                    <a:p>
                      <a:pPr algn="ctr">
                        <a:lnSpc>
                          <a:spcPct val="107000"/>
                        </a:lnSpc>
                        <a:spcAft>
                          <a:spcPts val="800"/>
                        </a:spcAft>
                      </a:pPr>
                      <a:r>
                        <a:rPr lang="en-US" sz="1800" kern="100" dirty="0">
                          <a:effectLst/>
                        </a:rPr>
                        <a:t>N (%)</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594" marR="63594" marT="0" marB="0"/>
                </a:tc>
                <a:extLst>
                  <a:ext uri="{0D108BD9-81ED-4DB2-BD59-A6C34878D82A}">
                    <a16:rowId xmlns:a16="http://schemas.microsoft.com/office/drawing/2014/main" val="2061716978"/>
                  </a:ext>
                </a:extLst>
              </a:tr>
              <a:tr h="1162282">
                <a:tc>
                  <a:txBody>
                    <a:bodyPr/>
                    <a:lstStyle/>
                    <a:p>
                      <a:pPr algn="ctr">
                        <a:lnSpc>
                          <a:spcPct val="100000"/>
                        </a:lnSpc>
                        <a:spcAft>
                          <a:spcPts val="800"/>
                        </a:spcAft>
                      </a:pPr>
                      <a:r>
                        <a:rPr lang="en-US" sz="1500" kern="100" dirty="0">
                          <a:effectLst/>
                        </a:rPr>
                        <a:t>Gender</a:t>
                      </a:r>
                      <a:endParaRPr lang="en-IN" sz="1500" kern="100" dirty="0">
                        <a:effectLst/>
                      </a:endParaRPr>
                    </a:p>
                    <a:p>
                      <a:pPr algn="ctr">
                        <a:lnSpc>
                          <a:spcPct val="100000"/>
                        </a:lnSpc>
                        <a:spcAft>
                          <a:spcPts val="800"/>
                        </a:spcAft>
                      </a:pPr>
                      <a:r>
                        <a:rPr lang="en-US" sz="1300" b="0" kern="100" dirty="0">
                          <a:effectLst/>
                        </a:rPr>
                        <a:t>Male</a:t>
                      </a:r>
                      <a:endParaRPr lang="en-IN" sz="1300" b="0" kern="100" dirty="0">
                        <a:effectLst/>
                      </a:endParaRPr>
                    </a:p>
                    <a:p>
                      <a:pPr algn="ctr">
                        <a:lnSpc>
                          <a:spcPct val="100000"/>
                        </a:lnSpc>
                        <a:spcAft>
                          <a:spcPts val="800"/>
                        </a:spcAft>
                      </a:pPr>
                      <a:r>
                        <a:rPr lang="en-US" sz="1300" b="0" kern="100" dirty="0">
                          <a:effectLst/>
                        </a:rPr>
                        <a:t>Female</a:t>
                      </a:r>
                      <a:endParaRPr lang="en-IN" sz="1300" b="0" kern="100" dirty="0">
                        <a:effectLst/>
                      </a:endParaRPr>
                    </a:p>
                    <a:p>
                      <a:pPr algn="ctr">
                        <a:lnSpc>
                          <a:spcPct val="100000"/>
                        </a:lnSpc>
                        <a:spcAft>
                          <a:spcPts val="800"/>
                        </a:spcAft>
                      </a:pPr>
                      <a:r>
                        <a:rPr lang="en-US" sz="1300" b="0" kern="100" dirty="0">
                          <a:effectLst/>
                        </a:rPr>
                        <a:t>Transgender</a:t>
                      </a:r>
                      <a:endParaRPr lang="en-IN" sz="1300" b="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594" marR="63594" marT="0" marB="0"/>
                </a:tc>
                <a:tc>
                  <a:txBody>
                    <a:bodyPr/>
                    <a:lstStyle/>
                    <a:p>
                      <a:pPr algn="ctr">
                        <a:lnSpc>
                          <a:spcPct val="107000"/>
                        </a:lnSpc>
                        <a:spcAft>
                          <a:spcPts val="800"/>
                        </a:spcAft>
                      </a:pPr>
                      <a:r>
                        <a:rPr lang="en-US" sz="1300" kern="100" dirty="0">
                          <a:effectLst/>
                        </a:rPr>
                        <a:t> </a:t>
                      </a:r>
                      <a:endParaRPr lang="en-IN" sz="1300" kern="100" dirty="0">
                        <a:effectLst/>
                      </a:endParaRPr>
                    </a:p>
                    <a:p>
                      <a:pPr algn="ctr">
                        <a:lnSpc>
                          <a:spcPct val="115000"/>
                        </a:lnSpc>
                        <a:spcAft>
                          <a:spcPts val="800"/>
                        </a:spcAft>
                      </a:pPr>
                      <a:r>
                        <a:rPr lang="en-US" sz="1300" kern="100" dirty="0">
                          <a:effectLst/>
                        </a:rPr>
                        <a:t>10(7.8%)</a:t>
                      </a:r>
                      <a:endParaRPr lang="en-IN" sz="1300" kern="100" dirty="0">
                        <a:effectLst/>
                      </a:endParaRPr>
                    </a:p>
                    <a:p>
                      <a:pPr algn="ctr">
                        <a:lnSpc>
                          <a:spcPct val="115000"/>
                        </a:lnSpc>
                        <a:spcAft>
                          <a:spcPts val="800"/>
                        </a:spcAft>
                      </a:pPr>
                      <a:r>
                        <a:rPr lang="en-US" sz="1300" kern="100" dirty="0">
                          <a:effectLst/>
                        </a:rPr>
                        <a:t>118(92.2%)</a:t>
                      </a:r>
                      <a:endParaRPr lang="en-IN" sz="1300" kern="100" dirty="0">
                        <a:effectLst/>
                      </a:endParaRPr>
                    </a:p>
                    <a:p>
                      <a:pPr algn="ctr">
                        <a:lnSpc>
                          <a:spcPct val="115000"/>
                        </a:lnSpc>
                        <a:spcAft>
                          <a:spcPts val="800"/>
                        </a:spcAft>
                      </a:pPr>
                      <a:r>
                        <a:rPr lang="en-US" sz="1300" kern="100" dirty="0">
                          <a:effectLst/>
                        </a:rPr>
                        <a:t>0</a:t>
                      </a:r>
                    </a:p>
                  </a:txBody>
                  <a:tcPr marL="63594" marR="63594" marT="0" marB="0"/>
                </a:tc>
                <a:extLst>
                  <a:ext uri="{0D108BD9-81ED-4DB2-BD59-A6C34878D82A}">
                    <a16:rowId xmlns:a16="http://schemas.microsoft.com/office/drawing/2014/main" val="3987300064"/>
                  </a:ext>
                </a:extLst>
              </a:tr>
              <a:tr h="1807503">
                <a:tc>
                  <a:txBody>
                    <a:bodyPr/>
                    <a:lstStyle/>
                    <a:p>
                      <a:pPr marL="228600" algn="ctr">
                        <a:lnSpc>
                          <a:spcPct val="100000"/>
                        </a:lnSpc>
                        <a:spcAft>
                          <a:spcPts val="800"/>
                        </a:spcAft>
                      </a:pPr>
                      <a:r>
                        <a:rPr lang="en-US" sz="1500" kern="100" dirty="0">
                          <a:effectLst/>
                        </a:rPr>
                        <a:t>Age</a:t>
                      </a:r>
                      <a:endParaRPr lang="en-IN" sz="1500" kern="100" dirty="0">
                        <a:effectLst/>
                      </a:endParaRPr>
                    </a:p>
                    <a:p>
                      <a:pPr marL="228600" algn="ctr">
                        <a:lnSpc>
                          <a:spcPct val="100000"/>
                        </a:lnSpc>
                        <a:spcAft>
                          <a:spcPts val="800"/>
                        </a:spcAft>
                      </a:pPr>
                      <a:r>
                        <a:rPr lang="en-US" sz="1300" b="0" kern="100" dirty="0">
                          <a:effectLst/>
                        </a:rPr>
                        <a:t>17-20</a:t>
                      </a:r>
                      <a:endParaRPr lang="en-IN" sz="1300" b="0" kern="100" dirty="0">
                        <a:effectLst/>
                      </a:endParaRPr>
                    </a:p>
                    <a:p>
                      <a:pPr marL="228600" algn="ctr">
                        <a:lnSpc>
                          <a:spcPct val="100000"/>
                        </a:lnSpc>
                        <a:spcAft>
                          <a:spcPts val="800"/>
                        </a:spcAft>
                      </a:pPr>
                      <a:r>
                        <a:rPr lang="en-US" sz="1300" b="0" kern="100" dirty="0">
                          <a:effectLst/>
                        </a:rPr>
                        <a:t>21-25</a:t>
                      </a:r>
                      <a:endParaRPr lang="en-IN" sz="1300" b="0" kern="100" dirty="0">
                        <a:effectLst/>
                      </a:endParaRPr>
                    </a:p>
                    <a:p>
                      <a:pPr marL="228600" algn="ctr">
                        <a:lnSpc>
                          <a:spcPct val="100000"/>
                        </a:lnSpc>
                        <a:spcAft>
                          <a:spcPts val="800"/>
                        </a:spcAft>
                      </a:pPr>
                      <a:r>
                        <a:rPr lang="en-US" sz="1300" b="0" kern="100" dirty="0">
                          <a:effectLst/>
                        </a:rPr>
                        <a:t>26-35</a:t>
                      </a:r>
                      <a:endParaRPr lang="en-IN" sz="1300" b="0" kern="100" dirty="0">
                        <a:effectLst/>
                      </a:endParaRPr>
                    </a:p>
                    <a:p>
                      <a:pPr marL="228600" algn="ctr">
                        <a:lnSpc>
                          <a:spcPct val="100000"/>
                        </a:lnSpc>
                        <a:spcAft>
                          <a:spcPts val="800"/>
                        </a:spcAft>
                      </a:pPr>
                      <a:r>
                        <a:rPr lang="en-US" sz="1300" b="0" kern="100" dirty="0">
                          <a:effectLst/>
                        </a:rPr>
                        <a:t>36-45</a:t>
                      </a:r>
                      <a:endParaRPr lang="en-IN" sz="1300" b="0" kern="100" dirty="0">
                        <a:effectLst/>
                      </a:endParaRPr>
                    </a:p>
                    <a:p>
                      <a:pPr marL="228600" algn="ctr">
                        <a:lnSpc>
                          <a:spcPct val="100000"/>
                        </a:lnSpc>
                        <a:spcAft>
                          <a:spcPts val="800"/>
                        </a:spcAft>
                      </a:pPr>
                      <a:r>
                        <a:rPr lang="en-US" sz="1300" b="0" kern="100" dirty="0">
                          <a:effectLst/>
                        </a:rPr>
                        <a:t>45+</a:t>
                      </a:r>
                      <a:endParaRPr lang="en-IN" sz="1300" b="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594" marR="63594" marT="0" marB="0"/>
                </a:tc>
                <a:tc>
                  <a:txBody>
                    <a:bodyPr/>
                    <a:lstStyle/>
                    <a:p>
                      <a:pPr algn="ctr">
                        <a:lnSpc>
                          <a:spcPct val="107000"/>
                        </a:lnSpc>
                        <a:spcAft>
                          <a:spcPts val="800"/>
                        </a:spcAft>
                      </a:pPr>
                      <a:r>
                        <a:rPr lang="en-US" sz="1300" kern="100" dirty="0">
                          <a:effectLst/>
                        </a:rPr>
                        <a:t> </a:t>
                      </a:r>
                      <a:endParaRPr lang="en-IN" sz="1300" kern="100" dirty="0">
                        <a:effectLst/>
                      </a:endParaRPr>
                    </a:p>
                    <a:p>
                      <a:pPr algn="ctr">
                        <a:lnSpc>
                          <a:spcPct val="115000"/>
                        </a:lnSpc>
                        <a:spcAft>
                          <a:spcPts val="800"/>
                        </a:spcAft>
                      </a:pPr>
                      <a:r>
                        <a:rPr lang="en-US" sz="1300" kern="100" dirty="0">
                          <a:effectLst/>
                        </a:rPr>
                        <a:t>115(88.8%)</a:t>
                      </a:r>
                      <a:endParaRPr lang="en-IN" sz="1300" kern="100" dirty="0">
                        <a:effectLst/>
                      </a:endParaRPr>
                    </a:p>
                    <a:p>
                      <a:pPr algn="ctr">
                        <a:lnSpc>
                          <a:spcPct val="115000"/>
                        </a:lnSpc>
                        <a:spcAft>
                          <a:spcPts val="800"/>
                        </a:spcAft>
                      </a:pPr>
                      <a:r>
                        <a:rPr lang="en-US" sz="1300" kern="100" dirty="0">
                          <a:effectLst/>
                        </a:rPr>
                        <a:t>7(5.5%)</a:t>
                      </a:r>
                      <a:endParaRPr lang="en-IN" sz="1300" kern="100" dirty="0">
                        <a:effectLst/>
                      </a:endParaRPr>
                    </a:p>
                    <a:p>
                      <a:pPr algn="ctr">
                        <a:lnSpc>
                          <a:spcPct val="115000"/>
                        </a:lnSpc>
                        <a:spcAft>
                          <a:spcPts val="800"/>
                        </a:spcAft>
                      </a:pPr>
                      <a:r>
                        <a:rPr lang="en-US" sz="1300" kern="100" dirty="0">
                          <a:effectLst/>
                        </a:rPr>
                        <a:t>3(2.3%)</a:t>
                      </a:r>
                      <a:endParaRPr lang="en-IN" sz="1300" kern="100" dirty="0">
                        <a:effectLst/>
                      </a:endParaRPr>
                    </a:p>
                    <a:p>
                      <a:pPr algn="ctr">
                        <a:lnSpc>
                          <a:spcPct val="115000"/>
                        </a:lnSpc>
                        <a:spcAft>
                          <a:spcPts val="800"/>
                        </a:spcAft>
                      </a:pPr>
                      <a:r>
                        <a:rPr lang="en-US" sz="1300" kern="100" dirty="0">
                          <a:effectLst/>
                        </a:rPr>
                        <a:t>2(1.6%)</a:t>
                      </a:r>
                      <a:endParaRPr lang="en-IN" sz="1300" kern="100" dirty="0">
                        <a:effectLst/>
                      </a:endParaRPr>
                    </a:p>
                    <a:p>
                      <a:pPr algn="ctr">
                        <a:lnSpc>
                          <a:spcPct val="115000"/>
                        </a:lnSpc>
                        <a:spcAft>
                          <a:spcPts val="800"/>
                        </a:spcAft>
                      </a:pPr>
                      <a:r>
                        <a:rPr lang="en-US" sz="1300" kern="100" dirty="0">
                          <a:effectLst/>
                        </a:rPr>
                        <a:t>1(0.8%)</a:t>
                      </a:r>
                    </a:p>
                  </a:txBody>
                  <a:tcPr marL="63594" marR="63594" marT="0" marB="0"/>
                </a:tc>
                <a:extLst>
                  <a:ext uri="{0D108BD9-81ED-4DB2-BD59-A6C34878D82A}">
                    <a16:rowId xmlns:a16="http://schemas.microsoft.com/office/drawing/2014/main" val="803734575"/>
                  </a:ext>
                </a:extLst>
              </a:tr>
              <a:tr h="1982427">
                <a:tc>
                  <a:txBody>
                    <a:bodyPr/>
                    <a:lstStyle/>
                    <a:p>
                      <a:pPr marL="457200" algn="ctr">
                        <a:lnSpc>
                          <a:spcPct val="115000"/>
                        </a:lnSpc>
                        <a:spcAft>
                          <a:spcPts val="800"/>
                        </a:spcAft>
                      </a:pPr>
                      <a:r>
                        <a:rPr lang="en-US" sz="1500" kern="100" dirty="0">
                          <a:effectLst/>
                        </a:rPr>
                        <a:t>Highest Education Qualification</a:t>
                      </a:r>
                      <a:endParaRPr lang="en-IN" sz="1500" kern="100" dirty="0">
                        <a:effectLst/>
                      </a:endParaRPr>
                    </a:p>
                    <a:p>
                      <a:pPr marL="228600" algn="ctr">
                        <a:lnSpc>
                          <a:spcPct val="100000"/>
                        </a:lnSpc>
                        <a:spcAft>
                          <a:spcPts val="800"/>
                        </a:spcAft>
                      </a:pPr>
                      <a:r>
                        <a:rPr lang="en-US" sz="1300" b="0" kern="100" dirty="0">
                          <a:effectLst/>
                        </a:rPr>
                        <a:t>SSC</a:t>
                      </a:r>
                      <a:endParaRPr lang="en-IN" sz="1300" b="0" kern="100" dirty="0">
                        <a:effectLst/>
                      </a:endParaRPr>
                    </a:p>
                    <a:p>
                      <a:pPr marL="228600" algn="ctr">
                        <a:lnSpc>
                          <a:spcPct val="100000"/>
                        </a:lnSpc>
                        <a:spcAft>
                          <a:spcPts val="800"/>
                        </a:spcAft>
                      </a:pPr>
                      <a:r>
                        <a:rPr lang="en-US" sz="1300" b="0" kern="100" dirty="0">
                          <a:effectLst/>
                        </a:rPr>
                        <a:t>Intermediate</a:t>
                      </a:r>
                      <a:endParaRPr lang="en-IN" sz="1300" b="0" kern="100" dirty="0">
                        <a:effectLst/>
                      </a:endParaRPr>
                    </a:p>
                    <a:p>
                      <a:pPr marL="228600" algn="ctr">
                        <a:lnSpc>
                          <a:spcPct val="100000"/>
                        </a:lnSpc>
                        <a:spcAft>
                          <a:spcPts val="800"/>
                        </a:spcAft>
                      </a:pPr>
                      <a:r>
                        <a:rPr lang="en-US" sz="1300" b="0" kern="100" dirty="0">
                          <a:effectLst/>
                        </a:rPr>
                        <a:t>Diploma</a:t>
                      </a:r>
                      <a:endParaRPr lang="en-IN" sz="1300" b="0" kern="100" dirty="0">
                        <a:effectLst/>
                      </a:endParaRPr>
                    </a:p>
                    <a:p>
                      <a:pPr marL="228600" algn="ctr">
                        <a:lnSpc>
                          <a:spcPct val="100000"/>
                        </a:lnSpc>
                        <a:spcAft>
                          <a:spcPts val="800"/>
                        </a:spcAft>
                      </a:pPr>
                      <a:r>
                        <a:rPr lang="en-US" sz="1300" b="0" kern="100" dirty="0">
                          <a:effectLst/>
                        </a:rPr>
                        <a:t>UG</a:t>
                      </a:r>
                      <a:endParaRPr lang="en-IN" sz="1300" b="0" kern="100" dirty="0">
                        <a:effectLst/>
                      </a:endParaRPr>
                    </a:p>
                    <a:p>
                      <a:pPr marL="228600" algn="ctr">
                        <a:lnSpc>
                          <a:spcPct val="100000"/>
                        </a:lnSpc>
                        <a:spcAft>
                          <a:spcPts val="800"/>
                        </a:spcAft>
                      </a:pPr>
                      <a:r>
                        <a:rPr lang="en-US" sz="1300" b="0" kern="100" dirty="0">
                          <a:effectLst/>
                        </a:rPr>
                        <a:t>PG</a:t>
                      </a:r>
                      <a:endParaRPr lang="en-IN" sz="1300" b="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594" marR="63594" marT="0" marB="0"/>
                </a:tc>
                <a:tc>
                  <a:txBody>
                    <a:bodyPr/>
                    <a:lstStyle/>
                    <a:p>
                      <a:pPr algn="ctr">
                        <a:lnSpc>
                          <a:spcPct val="115000"/>
                        </a:lnSpc>
                        <a:spcAft>
                          <a:spcPts val="800"/>
                        </a:spcAft>
                      </a:pPr>
                      <a:r>
                        <a:rPr lang="en-US" sz="1300" kern="100" dirty="0">
                          <a:effectLst/>
                        </a:rPr>
                        <a:t> </a:t>
                      </a:r>
                      <a:endParaRPr lang="en-IN" sz="1300" kern="100" dirty="0">
                        <a:effectLst/>
                      </a:endParaRPr>
                    </a:p>
                    <a:p>
                      <a:pPr algn="ctr">
                        <a:lnSpc>
                          <a:spcPct val="115000"/>
                        </a:lnSpc>
                        <a:spcAft>
                          <a:spcPts val="800"/>
                        </a:spcAft>
                      </a:pPr>
                      <a:r>
                        <a:rPr lang="en-US" sz="1300" kern="100" dirty="0">
                          <a:effectLst/>
                        </a:rPr>
                        <a:t>5(3.9%)</a:t>
                      </a:r>
                      <a:endParaRPr lang="en-IN" sz="1300" kern="100" dirty="0">
                        <a:effectLst/>
                      </a:endParaRPr>
                    </a:p>
                    <a:p>
                      <a:pPr algn="ctr">
                        <a:lnSpc>
                          <a:spcPct val="115000"/>
                        </a:lnSpc>
                        <a:spcAft>
                          <a:spcPts val="800"/>
                        </a:spcAft>
                      </a:pPr>
                      <a:r>
                        <a:rPr lang="en-US" sz="1300" kern="100" dirty="0">
                          <a:effectLst/>
                        </a:rPr>
                        <a:t>38(29.7%)</a:t>
                      </a:r>
                      <a:endParaRPr lang="en-IN" sz="1300" kern="100" dirty="0">
                        <a:effectLst/>
                      </a:endParaRPr>
                    </a:p>
                    <a:p>
                      <a:pPr algn="ctr">
                        <a:lnSpc>
                          <a:spcPct val="115000"/>
                        </a:lnSpc>
                        <a:spcAft>
                          <a:spcPts val="800"/>
                        </a:spcAft>
                      </a:pPr>
                      <a:r>
                        <a:rPr lang="en-US" sz="1300" kern="100" dirty="0">
                          <a:effectLst/>
                        </a:rPr>
                        <a:t>3(2.3%)</a:t>
                      </a:r>
                      <a:endParaRPr lang="en-IN" sz="1300" kern="100" dirty="0">
                        <a:effectLst/>
                      </a:endParaRPr>
                    </a:p>
                    <a:p>
                      <a:pPr algn="ctr">
                        <a:lnSpc>
                          <a:spcPct val="115000"/>
                        </a:lnSpc>
                        <a:spcAft>
                          <a:spcPts val="800"/>
                        </a:spcAft>
                      </a:pPr>
                      <a:r>
                        <a:rPr lang="en-US" sz="1300" kern="100" dirty="0">
                          <a:effectLst/>
                        </a:rPr>
                        <a:t>73(57%)</a:t>
                      </a:r>
                      <a:endParaRPr lang="en-IN" sz="1300" kern="100" dirty="0">
                        <a:effectLst/>
                      </a:endParaRPr>
                    </a:p>
                    <a:p>
                      <a:pPr algn="ctr">
                        <a:lnSpc>
                          <a:spcPct val="115000"/>
                        </a:lnSpc>
                        <a:spcAft>
                          <a:spcPts val="800"/>
                        </a:spcAft>
                      </a:pPr>
                      <a:r>
                        <a:rPr lang="en-US" sz="1300" kern="100" dirty="0">
                          <a:effectLst/>
                        </a:rPr>
                        <a:t>9(7%)</a:t>
                      </a:r>
                    </a:p>
                  </a:txBody>
                  <a:tcPr marL="63594" marR="63594" marT="0" marB="0"/>
                </a:tc>
                <a:extLst>
                  <a:ext uri="{0D108BD9-81ED-4DB2-BD59-A6C34878D82A}">
                    <a16:rowId xmlns:a16="http://schemas.microsoft.com/office/drawing/2014/main" val="2648477545"/>
                  </a:ext>
                </a:extLst>
              </a:tr>
            </a:tbl>
          </a:graphicData>
        </a:graphic>
      </p:graphicFrame>
      <p:graphicFrame>
        <p:nvGraphicFramePr>
          <p:cNvPr id="3" name="Table 2">
            <a:extLst>
              <a:ext uri="{FF2B5EF4-FFF2-40B4-BE49-F238E27FC236}">
                <a16:creationId xmlns:a16="http://schemas.microsoft.com/office/drawing/2014/main" id="{00788A92-7DB2-92D9-5DE7-09A44BE05BA8}"/>
              </a:ext>
            </a:extLst>
          </p:cNvPr>
          <p:cNvGraphicFramePr>
            <a:graphicFrameLocks noGrp="1"/>
          </p:cNvGraphicFramePr>
          <p:nvPr>
            <p:extLst>
              <p:ext uri="{D42A27DB-BD31-4B8C-83A1-F6EECF244321}">
                <p14:modId xmlns:p14="http://schemas.microsoft.com/office/powerpoint/2010/main" val="2065049165"/>
              </p:ext>
            </p:extLst>
          </p:nvPr>
        </p:nvGraphicFramePr>
        <p:xfrm>
          <a:off x="3772272" y="739988"/>
          <a:ext cx="4394444" cy="5559171"/>
        </p:xfrm>
        <a:graphic>
          <a:graphicData uri="http://schemas.openxmlformats.org/drawingml/2006/table">
            <a:tbl>
              <a:tblPr firstRow="1" firstCol="1" bandRow="1">
                <a:tableStyleId>{5DA37D80-6434-44D0-A028-1B22A696006F}</a:tableStyleId>
              </a:tblPr>
              <a:tblGrid>
                <a:gridCol w="3454151">
                  <a:extLst>
                    <a:ext uri="{9D8B030D-6E8A-4147-A177-3AD203B41FA5}">
                      <a16:colId xmlns:a16="http://schemas.microsoft.com/office/drawing/2014/main" val="624580154"/>
                    </a:ext>
                  </a:extLst>
                </a:gridCol>
                <a:gridCol w="940293">
                  <a:extLst>
                    <a:ext uri="{9D8B030D-6E8A-4147-A177-3AD203B41FA5}">
                      <a16:colId xmlns:a16="http://schemas.microsoft.com/office/drawing/2014/main" val="2318493632"/>
                    </a:ext>
                  </a:extLst>
                </a:gridCol>
              </a:tblGrid>
              <a:tr h="320055">
                <a:tc>
                  <a:txBody>
                    <a:bodyPr/>
                    <a:lstStyle/>
                    <a:p>
                      <a:pPr algn="ctr">
                        <a:lnSpc>
                          <a:spcPct val="150000"/>
                        </a:lnSpc>
                        <a:spcAft>
                          <a:spcPts val="0"/>
                        </a:spcAft>
                      </a:pPr>
                      <a:r>
                        <a:rPr lang="en-IN" sz="1800" kern="100" dirty="0">
                          <a:effectLst/>
                        </a:rPr>
                        <a:t>Parameters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kern="100" dirty="0">
                          <a:effectLst/>
                        </a:rPr>
                        <a:t>N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7467847"/>
                  </a:ext>
                </a:extLst>
              </a:tr>
              <a:tr h="1355709">
                <a:tc>
                  <a:txBody>
                    <a:bodyPr/>
                    <a:lstStyle/>
                    <a:p>
                      <a:pPr algn="ctr">
                        <a:lnSpc>
                          <a:spcPct val="150000"/>
                        </a:lnSpc>
                        <a:spcAft>
                          <a:spcPts val="0"/>
                        </a:spcAft>
                      </a:pPr>
                      <a:r>
                        <a:rPr lang="en-IN" sz="1400" kern="100" dirty="0">
                          <a:effectLst/>
                        </a:rPr>
                        <a:t>Using eco-friendly modes of transportation</a:t>
                      </a:r>
                    </a:p>
                    <a:p>
                      <a:pPr algn="ctr">
                        <a:lnSpc>
                          <a:spcPct val="150000"/>
                        </a:lnSpc>
                        <a:spcAft>
                          <a:spcPts val="0"/>
                        </a:spcAft>
                      </a:pPr>
                      <a:r>
                        <a:rPr lang="en-IN" sz="1200" b="0" kern="100" dirty="0">
                          <a:effectLst/>
                        </a:rPr>
                        <a:t>Always</a:t>
                      </a:r>
                    </a:p>
                    <a:p>
                      <a:pPr algn="ctr">
                        <a:lnSpc>
                          <a:spcPct val="150000"/>
                        </a:lnSpc>
                        <a:spcAft>
                          <a:spcPts val="0"/>
                        </a:spcAft>
                      </a:pPr>
                      <a:r>
                        <a:rPr lang="en-IN" sz="1200" b="0" kern="100" dirty="0">
                          <a:effectLst/>
                        </a:rPr>
                        <a:t>Often </a:t>
                      </a:r>
                    </a:p>
                    <a:p>
                      <a:pPr algn="ctr">
                        <a:lnSpc>
                          <a:spcPct val="150000"/>
                        </a:lnSpc>
                        <a:spcAft>
                          <a:spcPts val="0"/>
                        </a:spcAft>
                      </a:pPr>
                      <a:r>
                        <a:rPr lang="en-IN" sz="1200" b="0" kern="100" dirty="0">
                          <a:effectLst/>
                        </a:rPr>
                        <a:t>Rarely</a:t>
                      </a:r>
                    </a:p>
                    <a:p>
                      <a:pPr algn="ctr">
                        <a:lnSpc>
                          <a:spcPct val="150000"/>
                        </a:lnSpc>
                        <a:spcAft>
                          <a:spcPts val="0"/>
                        </a:spcAft>
                      </a:pPr>
                      <a:r>
                        <a:rPr lang="en-IN" sz="1200" b="0" kern="100" dirty="0">
                          <a:effectLst/>
                        </a:rPr>
                        <a:t>Never</a:t>
                      </a:r>
                      <a:endParaRPr lang="en-IN" sz="12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100" kern="100" dirty="0">
                          <a:effectLst/>
                        </a:rPr>
                        <a:t> </a:t>
                      </a:r>
                      <a:endParaRPr lang="en-IN" sz="1200" kern="100" dirty="0">
                        <a:effectLst/>
                      </a:endParaRPr>
                    </a:p>
                    <a:p>
                      <a:pPr algn="ctr">
                        <a:lnSpc>
                          <a:spcPct val="150000"/>
                        </a:lnSpc>
                        <a:spcAft>
                          <a:spcPts val="0"/>
                        </a:spcAft>
                      </a:pPr>
                      <a:r>
                        <a:rPr lang="en-IN" sz="1200" kern="100" dirty="0">
                          <a:effectLst/>
                        </a:rPr>
                        <a:t>43 (33.6%)</a:t>
                      </a:r>
                    </a:p>
                    <a:p>
                      <a:pPr algn="ctr">
                        <a:lnSpc>
                          <a:spcPct val="150000"/>
                        </a:lnSpc>
                        <a:spcAft>
                          <a:spcPts val="0"/>
                        </a:spcAft>
                      </a:pPr>
                      <a:r>
                        <a:rPr lang="en-IN" sz="1200" kern="100" dirty="0">
                          <a:effectLst/>
                        </a:rPr>
                        <a:t>51 (39.8%)</a:t>
                      </a:r>
                    </a:p>
                    <a:p>
                      <a:pPr algn="ctr">
                        <a:lnSpc>
                          <a:spcPct val="150000"/>
                        </a:lnSpc>
                        <a:spcAft>
                          <a:spcPts val="0"/>
                        </a:spcAft>
                      </a:pPr>
                      <a:r>
                        <a:rPr lang="en-IN" sz="1200" kern="100" dirty="0">
                          <a:effectLst/>
                        </a:rPr>
                        <a:t>33 (25.8%)</a:t>
                      </a:r>
                    </a:p>
                    <a:p>
                      <a:pPr algn="ctr">
                        <a:lnSpc>
                          <a:spcPct val="150000"/>
                        </a:lnSpc>
                        <a:spcAft>
                          <a:spcPts val="0"/>
                        </a:spcAft>
                      </a:pPr>
                      <a:r>
                        <a:rPr lang="en-IN" sz="1200" kern="100" dirty="0">
                          <a:effectLst/>
                        </a:rPr>
                        <a:t>1 (0.8%)</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1017969"/>
                  </a:ext>
                </a:extLst>
              </a:tr>
              <a:tr h="1355709">
                <a:tc>
                  <a:txBody>
                    <a:bodyPr/>
                    <a:lstStyle/>
                    <a:p>
                      <a:pPr algn="ctr">
                        <a:lnSpc>
                          <a:spcPct val="150000"/>
                        </a:lnSpc>
                        <a:spcAft>
                          <a:spcPts val="0"/>
                        </a:spcAft>
                      </a:pPr>
                      <a:r>
                        <a:rPr lang="en-IN" sz="1400" kern="100" dirty="0">
                          <a:effectLst/>
                        </a:rPr>
                        <a:t>Choosing products with eco-friendly labels</a:t>
                      </a:r>
                    </a:p>
                    <a:p>
                      <a:pPr algn="ctr">
                        <a:lnSpc>
                          <a:spcPct val="150000"/>
                        </a:lnSpc>
                        <a:spcAft>
                          <a:spcPts val="0"/>
                        </a:spcAft>
                      </a:pPr>
                      <a:r>
                        <a:rPr lang="en-IN" sz="1200" b="0" kern="100" dirty="0">
                          <a:effectLst/>
                        </a:rPr>
                        <a:t>Always</a:t>
                      </a:r>
                    </a:p>
                    <a:p>
                      <a:pPr algn="ctr">
                        <a:lnSpc>
                          <a:spcPct val="150000"/>
                        </a:lnSpc>
                        <a:spcAft>
                          <a:spcPts val="0"/>
                        </a:spcAft>
                      </a:pPr>
                      <a:r>
                        <a:rPr lang="en-IN" sz="1200" b="0" kern="100" dirty="0">
                          <a:effectLst/>
                        </a:rPr>
                        <a:t>Often</a:t>
                      </a:r>
                    </a:p>
                    <a:p>
                      <a:pPr algn="ctr">
                        <a:lnSpc>
                          <a:spcPct val="150000"/>
                        </a:lnSpc>
                        <a:spcAft>
                          <a:spcPts val="0"/>
                        </a:spcAft>
                      </a:pPr>
                      <a:r>
                        <a:rPr lang="en-IN" sz="1200" b="0" kern="100" dirty="0">
                          <a:effectLst/>
                        </a:rPr>
                        <a:t>Rarely</a:t>
                      </a:r>
                    </a:p>
                    <a:p>
                      <a:pPr algn="ctr">
                        <a:lnSpc>
                          <a:spcPct val="150000"/>
                        </a:lnSpc>
                        <a:spcAft>
                          <a:spcPts val="0"/>
                        </a:spcAft>
                      </a:pPr>
                      <a:r>
                        <a:rPr lang="en-IN" sz="1200" b="0" kern="100" dirty="0">
                          <a:effectLst/>
                        </a:rPr>
                        <a:t>Never</a:t>
                      </a:r>
                      <a:endParaRPr lang="en-IN" sz="12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100" kern="100" dirty="0">
                          <a:effectLst/>
                        </a:rPr>
                        <a:t> </a:t>
                      </a:r>
                    </a:p>
                    <a:p>
                      <a:pPr algn="ctr">
                        <a:lnSpc>
                          <a:spcPct val="150000"/>
                        </a:lnSpc>
                        <a:spcAft>
                          <a:spcPts val="0"/>
                        </a:spcAft>
                      </a:pPr>
                      <a:endParaRPr lang="en-IN" sz="1200" kern="100" dirty="0">
                        <a:effectLst/>
                      </a:endParaRPr>
                    </a:p>
                    <a:p>
                      <a:pPr algn="ctr">
                        <a:lnSpc>
                          <a:spcPct val="150000"/>
                        </a:lnSpc>
                        <a:spcAft>
                          <a:spcPts val="0"/>
                        </a:spcAft>
                      </a:pPr>
                      <a:r>
                        <a:rPr lang="en-IN" sz="1200" kern="100" dirty="0">
                          <a:effectLst/>
                        </a:rPr>
                        <a:t>32 (25%)</a:t>
                      </a:r>
                    </a:p>
                    <a:p>
                      <a:pPr algn="ctr">
                        <a:lnSpc>
                          <a:spcPct val="150000"/>
                        </a:lnSpc>
                        <a:spcAft>
                          <a:spcPts val="0"/>
                        </a:spcAft>
                      </a:pPr>
                      <a:r>
                        <a:rPr lang="en-IN" sz="1200" kern="100" dirty="0">
                          <a:effectLst/>
                        </a:rPr>
                        <a:t>64 (50%)</a:t>
                      </a:r>
                    </a:p>
                    <a:p>
                      <a:pPr algn="ctr">
                        <a:lnSpc>
                          <a:spcPct val="150000"/>
                        </a:lnSpc>
                        <a:spcAft>
                          <a:spcPts val="0"/>
                        </a:spcAft>
                      </a:pPr>
                      <a:r>
                        <a:rPr lang="en-IN" sz="1200" kern="100" dirty="0">
                          <a:effectLst/>
                        </a:rPr>
                        <a:t>27 (21.1%)</a:t>
                      </a:r>
                    </a:p>
                    <a:p>
                      <a:pPr algn="ctr">
                        <a:lnSpc>
                          <a:spcPct val="150000"/>
                        </a:lnSpc>
                        <a:spcAft>
                          <a:spcPts val="0"/>
                        </a:spcAft>
                      </a:pPr>
                      <a:r>
                        <a:rPr lang="en-IN" sz="1200" kern="100" dirty="0">
                          <a:effectLst/>
                        </a:rPr>
                        <a:t>5 (3.9%)</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2159384"/>
                  </a:ext>
                </a:extLst>
              </a:tr>
              <a:tr h="797906">
                <a:tc>
                  <a:txBody>
                    <a:bodyPr/>
                    <a:lstStyle/>
                    <a:p>
                      <a:pPr algn="ctr">
                        <a:lnSpc>
                          <a:spcPct val="150000"/>
                        </a:lnSpc>
                        <a:spcAft>
                          <a:spcPts val="0"/>
                        </a:spcAft>
                      </a:pPr>
                      <a:r>
                        <a:rPr lang="en-IN" sz="1300" kern="100" dirty="0">
                          <a:effectLst/>
                        </a:rPr>
                        <a:t>Use any renewable energy source at home </a:t>
                      </a:r>
                    </a:p>
                    <a:p>
                      <a:pPr algn="ctr">
                        <a:lnSpc>
                          <a:spcPct val="150000"/>
                        </a:lnSpc>
                        <a:spcAft>
                          <a:spcPts val="0"/>
                        </a:spcAft>
                      </a:pPr>
                      <a:r>
                        <a:rPr lang="en-IN" sz="1200" b="0" kern="100" dirty="0">
                          <a:effectLst/>
                        </a:rPr>
                        <a:t>Yes</a:t>
                      </a:r>
                    </a:p>
                    <a:p>
                      <a:pPr algn="ctr">
                        <a:lnSpc>
                          <a:spcPct val="150000"/>
                        </a:lnSpc>
                        <a:spcAft>
                          <a:spcPts val="0"/>
                        </a:spcAft>
                      </a:pPr>
                      <a:r>
                        <a:rPr lang="en-IN" sz="1200" b="0" kern="0" dirty="0">
                          <a:effectLst/>
                        </a:rPr>
                        <a:t>No</a:t>
                      </a:r>
                      <a:endParaRPr lang="en-IN" sz="12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en-IN" sz="1100" kern="100" dirty="0">
                          <a:effectLst/>
                        </a:rPr>
                        <a:t> </a:t>
                      </a:r>
                    </a:p>
                    <a:p>
                      <a:pPr algn="ctr">
                        <a:lnSpc>
                          <a:spcPct val="150000"/>
                        </a:lnSpc>
                        <a:spcAft>
                          <a:spcPts val="0"/>
                        </a:spcAft>
                      </a:pPr>
                      <a:r>
                        <a:rPr lang="en-IN" sz="1200" kern="100" dirty="0">
                          <a:effectLst/>
                        </a:rPr>
                        <a:t>49(38.3%)</a:t>
                      </a:r>
                    </a:p>
                    <a:p>
                      <a:pPr algn="ctr">
                        <a:lnSpc>
                          <a:spcPct val="150000"/>
                        </a:lnSpc>
                        <a:spcAft>
                          <a:spcPts val="0"/>
                        </a:spcAft>
                      </a:pPr>
                      <a:r>
                        <a:rPr lang="en-IN" sz="1200" kern="0" dirty="0">
                          <a:effectLst/>
                        </a:rPr>
                        <a:t>79(61.7%)</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9220813"/>
                  </a:ext>
                </a:extLst>
              </a:tr>
              <a:tr h="1208410">
                <a:tc>
                  <a:txBody>
                    <a:bodyPr/>
                    <a:lstStyle/>
                    <a:p>
                      <a:pPr algn="ctr">
                        <a:lnSpc>
                          <a:spcPct val="150000"/>
                        </a:lnSpc>
                        <a:spcAft>
                          <a:spcPts val="0"/>
                        </a:spcAft>
                      </a:pPr>
                      <a:r>
                        <a:rPr lang="en-IN" sz="1300" kern="100" dirty="0">
                          <a:effectLst/>
                        </a:rPr>
                        <a:t> Turn off electronics/electrical gadgets when not in use</a:t>
                      </a:r>
                    </a:p>
                    <a:p>
                      <a:pPr algn="ctr">
                        <a:lnSpc>
                          <a:spcPct val="150000"/>
                        </a:lnSpc>
                        <a:spcAft>
                          <a:spcPts val="0"/>
                        </a:spcAft>
                      </a:pPr>
                      <a:r>
                        <a:rPr lang="en-IN" sz="1200" b="0" kern="100" dirty="0">
                          <a:effectLst/>
                        </a:rPr>
                        <a:t>Yes</a:t>
                      </a:r>
                    </a:p>
                    <a:p>
                      <a:pPr algn="ctr">
                        <a:lnSpc>
                          <a:spcPct val="150000"/>
                        </a:lnSpc>
                        <a:spcAft>
                          <a:spcPts val="0"/>
                        </a:spcAft>
                      </a:pPr>
                      <a:r>
                        <a:rPr lang="en-IN" sz="1200" b="0" kern="100" dirty="0">
                          <a:effectLst/>
                        </a:rPr>
                        <a:t>No</a:t>
                      </a:r>
                    </a:p>
                    <a:p>
                      <a:pPr algn="ctr">
                        <a:lnSpc>
                          <a:spcPct val="150000"/>
                        </a:lnSpc>
                        <a:spcAft>
                          <a:spcPts val="0"/>
                        </a:spcAft>
                      </a:pPr>
                      <a:r>
                        <a:rPr lang="en-IN" sz="1200" b="0" kern="0" dirty="0">
                          <a:effectLst/>
                        </a:rPr>
                        <a:t>Sometimes</a:t>
                      </a:r>
                      <a:endParaRPr lang="en-IN" sz="12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100" kern="100" dirty="0">
                          <a:effectLst/>
                        </a:rPr>
                        <a:t> </a:t>
                      </a:r>
                    </a:p>
                    <a:p>
                      <a:pPr algn="ctr">
                        <a:lnSpc>
                          <a:spcPct val="150000"/>
                        </a:lnSpc>
                        <a:spcAft>
                          <a:spcPts val="0"/>
                        </a:spcAft>
                      </a:pPr>
                      <a:endParaRPr lang="en-IN" sz="1200" kern="100" dirty="0">
                        <a:effectLst/>
                      </a:endParaRPr>
                    </a:p>
                    <a:p>
                      <a:pPr algn="ctr">
                        <a:lnSpc>
                          <a:spcPct val="150000"/>
                        </a:lnSpc>
                        <a:spcAft>
                          <a:spcPts val="0"/>
                        </a:spcAft>
                      </a:pPr>
                      <a:r>
                        <a:rPr lang="en-IN" sz="1200" kern="100" dirty="0">
                          <a:effectLst/>
                        </a:rPr>
                        <a:t>104(81.3%)</a:t>
                      </a:r>
                    </a:p>
                    <a:p>
                      <a:pPr algn="ctr">
                        <a:lnSpc>
                          <a:spcPct val="150000"/>
                        </a:lnSpc>
                        <a:spcAft>
                          <a:spcPts val="0"/>
                        </a:spcAft>
                      </a:pPr>
                      <a:r>
                        <a:rPr lang="en-IN" sz="1200" kern="100" dirty="0">
                          <a:effectLst/>
                        </a:rPr>
                        <a:t>8(6.3%)</a:t>
                      </a:r>
                    </a:p>
                    <a:p>
                      <a:pPr algn="ctr">
                        <a:lnSpc>
                          <a:spcPct val="150000"/>
                        </a:lnSpc>
                        <a:spcAft>
                          <a:spcPts val="0"/>
                        </a:spcAft>
                      </a:pPr>
                      <a:r>
                        <a:rPr lang="en-IN" sz="1200" kern="0" dirty="0">
                          <a:effectLst/>
                        </a:rPr>
                        <a:t>16(12.5%)</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9217853"/>
                  </a:ext>
                </a:extLst>
              </a:tr>
            </a:tbl>
          </a:graphicData>
        </a:graphic>
      </p:graphicFrame>
      <p:sp>
        <p:nvSpPr>
          <p:cNvPr id="4" name="TextBox 3">
            <a:extLst>
              <a:ext uri="{FF2B5EF4-FFF2-40B4-BE49-F238E27FC236}">
                <a16:creationId xmlns:a16="http://schemas.microsoft.com/office/drawing/2014/main" id="{606D32F1-A20D-39F0-B706-400541D74864}"/>
              </a:ext>
            </a:extLst>
          </p:cNvPr>
          <p:cNvSpPr txBox="1"/>
          <p:nvPr/>
        </p:nvSpPr>
        <p:spPr>
          <a:xfrm>
            <a:off x="127248" y="157917"/>
            <a:ext cx="2098010" cy="369332"/>
          </a:xfrm>
          <a:prstGeom prst="rect">
            <a:avLst/>
          </a:prstGeom>
          <a:noFill/>
        </p:spPr>
        <p:txBody>
          <a:bodyPr wrap="none" rtlCol="0">
            <a:spAutoFit/>
          </a:bodyPr>
          <a:lstStyle/>
          <a:p>
            <a:r>
              <a:rPr lang="en-US" b="1" u="sng" dirty="0"/>
              <a:t>Demographic Table</a:t>
            </a:r>
            <a:endParaRPr lang="en-IN" b="1" u="sng" dirty="0"/>
          </a:p>
        </p:txBody>
      </p:sp>
      <p:sp>
        <p:nvSpPr>
          <p:cNvPr id="5" name="TextBox 4">
            <a:extLst>
              <a:ext uri="{FF2B5EF4-FFF2-40B4-BE49-F238E27FC236}">
                <a16:creationId xmlns:a16="http://schemas.microsoft.com/office/drawing/2014/main" id="{3E739522-B866-0431-F971-70DE8F8DDB8A}"/>
              </a:ext>
            </a:extLst>
          </p:cNvPr>
          <p:cNvSpPr txBox="1"/>
          <p:nvPr/>
        </p:nvSpPr>
        <p:spPr>
          <a:xfrm>
            <a:off x="4530486" y="271445"/>
            <a:ext cx="2323072" cy="369332"/>
          </a:xfrm>
          <a:prstGeom prst="rect">
            <a:avLst/>
          </a:prstGeom>
          <a:noFill/>
        </p:spPr>
        <p:txBody>
          <a:bodyPr wrap="none" rtlCol="0">
            <a:spAutoFit/>
          </a:bodyPr>
          <a:lstStyle/>
          <a:p>
            <a:r>
              <a:rPr lang="en-US" b="1" u="sng" dirty="0"/>
              <a:t>Eco-friendly methods</a:t>
            </a:r>
            <a:endParaRPr lang="en-IN" b="1" u="sng" dirty="0"/>
          </a:p>
        </p:txBody>
      </p:sp>
      <p:graphicFrame>
        <p:nvGraphicFramePr>
          <p:cNvPr id="6" name="Table 5">
            <a:extLst>
              <a:ext uri="{FF2B5EF4-FFF2-40B4-BE49-F238E27FC236}">
                <a16:creationId xmlns:a16="http://schemas.microsoft.com/office/drawing/2014/main" id="{232C3C18-5426-9CFA-59DA-B08CC50037BD}"/>
              </a:ext>
            </a:extLst>
          </p:cNvPr>
          <p:cNvGraphicFramePr>
            <a:graphicFrameLocks noGrp="1"/>
          </p:cNvGraphicFramePr>
          <p:nvPr>
            <p:extLst>
              <p:ext uri="{D42A27DB-BD31-4B8C-83A1-F6EECF244321}">
                <p14:modId xmlns:p14="http://schemas.microsoft.com/office/powerpoint/2010/main" val="2590678216"/>
              </p:ext>
            </p:extLst>
          </p:nvPr>
        </p:nvGraphicFramePr>
        <p:xfrm>
          <a:off x="8207404" y="2438490"/>
          <a:ext cx="3984596" cy="4288024"/>
        </p:xfrm>
        <a:graphic>
          <a:graphicData uri="http://schemas.openxmlformats.org/drawingml/2006/table">
            <a:tbl>
              <a:tblPr firstRow="1" firstCol="1" bandRow="1">
                <a:tableStyleId>{ED083AE6-46FA-4A59-8FB0-9F97EB10719F}</a:tableStyleId>
              </a:tblPr>
              <a:tblGrid>
                <a:gridCol w="3138258">
                  <a:extLst>
                    <a:ext uri="{9D8B030D-6E8A-4147-A177-3AD203B41FA5}">
                      <a16:colId xmlns:a16="http://schemas.microsoft.com/office/drawing/2014/main" val="482009778"/>
                    </a:ext>
                  </a:extLst>
                </a:gridCol>
                <a:gridCol w="846338">
                  <a:extLst>
                    <a:ext uri="{9D8B030D-6E8A-4147-A177-3AD203B41FA5}">
                      <a16:colId xmlns:a16="http://schemas.microsoft.com/office/drawing/2014/main" val="35710807"/>
                    </a:ext>
                  </a:extLst>
                </a:gridCol>
              </a:tblGrid>
              <a:tr h="292827">
                <a:tc>
                  <a:txBody>
                    <a:bodyPr/>
                    <a:lstStyle/>
                    <a:p>
                      <a:pPr algn="ctr">
                        <a:lnSpc>
                          <a:spcPct val="107000"/>
                        </a:lnSpc>
                        <a:spcAft>
                          <a:spcPts val="800"/>
                        </a:spcAft>
                      </a:pPr>
                      <a:r>
                        <a:rPr lang="en-IN" sz="1800" kern="100" dirty="0">
                          <a:effectLst/>
                        </a:rPr>
                        <a:t>Parameter</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kern="100" dirty="0">
                          <a:effectLst/>
                        </a:rPr>
                        <a:t>N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0401642"/>
                  </a:ext>
                </a:extLst>
              </a:tr>
              <a:tr h="1327602">
                <a:tc>
                  <a:txBody>
                    <a:bodyPr/>
                    <a:lstStyle/>
                    <a:p>
                      <a:pPr algn="ctr">
                        <a:lnSpc>
                          <a:spcPct val="107000"/>
                        </a:lnSpc>
                        <a:spcAft>
                          <a:spcPts val="800"/>
                        </a:spcAft>
                      </a:pPr>
                      <a:r>
                        <a:rPr lang="en-IN" sz="1400" kern="100" dirty="0">
                          <a:effectLst/>
                        </a:rPr>
                        <a:t>Recycling products at home/workspace</a:t>
                      </a:r>
                    </a:p>
                    <a:p>
                      <a:pPr algn="ctr">
                        <a:lnSpc>
                          <a:spcPct val="107000"/>
                        </a:lnSpc>
                        <a:spcAft>
                          <a:spcPts val="0"/>
                        </a:spcAft>
                      </a:pPr>
                      <a:r>
                        <a:rPr lang="en-IN" sz="1200" b="0" kern="100" dirty="0">
                          <a:effectLst/>
                        </a:rPr>
                        <a:t>Always</a:t>
                      </a:r>
                    </a:p>
                    <a:p>
                      <a:pPr algn="ctr">
                        <a:lnSpc>
                          <a:spcPct val="107000"/>
                        </a:lnSpc>
                        <a:spcAft>
                          <a:spcPts val="0"/>
                        </a:spcAft>
                      </a:pPr>
                      <a:r>
                        <a:rPr lang="en-IN" sz="1200" b="0" kern="100" dirty="0">
                          <a:effectLst/>
                        </a:rPr>
                        <a:t>Most of the times</a:t>
                      </a:r>
                    </a:p>
                    <a:p>
                      <a:pPr algn="ctr">
                        <a:lnSpc>
                          <a:spcPct val="107000"/>
                        </a:lnSpc>
                        <a:spcAft>
                          <a:spcPts val="0"/>
                        </a:spcAft>
                      </a:pPr>
                      <a:r>
                        <a:rPr lang="en-IN" sz="1200" b="0" kern="100" dirty="0">
                          <a:effectLst/>
                        </a:rPr>
                        <a:t>About half of the time</a:t>
                      </a:r>
                    </a:p>
                    <a:p>
                      <a:pPr algn="ctr">
                        <a:lnSpc>
                          <a:spcPct val="107000"/>
                        </a:lnSpc>
                        <a:spcAft>
                          <a:spcPts val="0"/>
                        </a:spcAft>
                      </a:pPr>
                      <a:r>
                        <a:rPr lang="en-IN" sz="1200" b="0" kern="100" dirty="0">
                          <a:effectLst/>
                        </a:rPr>
                        <a:t>Once in a while</a:t>
                      </a:r>
                    </a:p>
                    <a:p>
                      <a:pPr algn="ctr">
                        <a:lnSpc>
                          <a:spcPct val="107000"/>
                        </a:lnSpc>
                        <a:spcAft>
                          <a:spcPts val="0"/>
                        </a:spcAft>
                      </a:pPr>
                      <a:r>
                        <a:rPr lang="en-IN" sz="1200" b="0" kern="100" dirty="0">
                          <a:effectLst/>
                        </a:rPr>
                        <a:t>Never</a:t>
                      </a:r>
                      <a:endParaRPr lang="en-IN" sz="12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50" kern="100" dirty="0">
                          <a:effectLst/>
                        </a:rPr>
                        <a:t> </a:t>
                      </a:r>
                    </a:p>
                    <a:p>
                      <a:pPr algn="ctr">
                        <a:lnSpc>
                          <a:spcPct val="107000"/>
                        </a:lnSpc>
                        <a:spcAft>
                          <a:spcPts val="0"/>
                        </a:spcAft>
                      </a:pPr>
                      <a:r>
                        <a:rPr lang="en-IN" sz="1250" kern="100" dirty="0">
                          <a:effectLst/>
                        </a:rPr>
                        <a:t>17 (13.3%)</a:t>
                      </a:r>
                    </a:p>
                    <a:p>
                      <a:pPr algn="ctr">
                        <a:lnSpc>
                          <a:spcPct val="107000"/>
                        </a:lnSpc>
                        <a:spcAft>
                          <a:spcPts val="0"/>
                        </a:spcAft>
                      </a:pPr>
                      <a:r>
                        <a:rPr lang="en-IN" sz="1250" kern="100" dirty="0">
                          <a:effectLst/>
                        </a:rPr>
                        <a:t>48 (37.5%)</a:t>
                      </a:r>
                    </a:p>
                    <a:p>
                      <a:pPr algn="ctr">
                        <a:lnSpc>
                          <a:spcPct val="107000"/>
                        </a:lnSpc>
                        <a:spcAft>
                          <a:spcPts val="0"/>
                        </a:spcAft>
                      </a:pPr>
                      <a:r>
                        <a:rPr lang="en-IN" sz="1250" kern="100" dirty="0">
                          <a:effectLst/>
                        </a:rPr>
                        <a:t>28 (21.9%)</a:t>
                      </a:r>
                    </a:p>
                    <a:p>
                      <a:pPr algn="ctr">
                        <a:lnSpc>
                          <a:spcPct val="107000"/>
                        </a:lnSpc>
                        <a:spcAft>
                          <a:spcPts val="0"/>
                        </a:spcAft>
                      </a:pPr>
                      <a:r>
                        <a:rPr lang="en-IN" sz="1250" kern="100" dirty="0">
                          <a:effectLst/>
                        </a:rPr>
                        <a:t>27 (21.1%)</a:t>
                      </a:r>
                    </a:p>
                    <a:p>
                      <a:pPr algn="ctr">
                        <a:lnSpc>
                          <a:spcPct val="107000"/>
                        </a:lnSpc>
                        <a:spcAft>
                          <a:spcPts val="0"/>
                        </a:spcAft>
                      </a:pPr>
                      <a:r>
                        <a:rPr lang="en-IN" sz="1250" kern="100" dirty="0">
                          <a:effectLst/>
                        </a:rPr>
                        <a:t>8 (6.3%)</a:t>
                      </a:r>
                      <a:endParaRPr lang="en-IN" sz="12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4699580"/>
                  </a:ext>
                </a:extLst>
              </a:tr>
              <a:tr h="1272090">
                <a:tc>
                  <a:txBody>
                    <a:bodyPr/>
                    <a:lstStyle/>
                    <a:p>
                      <a:pPr algn="ctr">
                        <a:lnSpc>
                          <a:spcPct val="115000"/>
                        </a:lnSpc>
                        <a:spcAft>
                          <a:spcPts val="800"/>
                        </a:spcAft>
                      </a:pPr>
                      <a:r>
                        <a:rPr lang="en-IN" sz="1400" kern="100" dirty="0">
                          <a:effectLst/>
                        </a:rPr>
                        <a:t>Regularly recycled items</a:t>
                      </a:r>
                    </a:p>
                    <a:p>
                      <a:pPr algn="ctr">
                        <a:lnSpc>
                          <a:spcPct val="115000"/>
                        </a:lnSpc>
                        <a:spcAft>
                          <a:spcPts val="0"/>
                        </a:spcAft>
                      </a:pPr>
                      <a:r>
                        <a:rPr lang="en-IN" sz="1200" b="0" kern="100" dirty="0">
                          <a:effectLst/>
                        </a:rPr>
                        <a:t>Plastic</a:t>
                      </a:r>
                    </a:p>
                    <a:p>
                      <a:pPr algn="ctr">
                        <a:lnSpc>
                          <a:spcPct val="115000"/>
                        </a:lnSpc>
                        <a:spcAft>
                          <a:spcPts val="0"/>
                        </a:spcAft>
                      </a:pPr>
                      <a:r>
                        <a:rPr lang="en-IN" sz="1200" b="0" kern="100" dirty="0">
                          <a:effectLst/>
                        </a:rPr>
                        <a:t>Glass</a:t>
                      </a:r>
                    </a:p>
                    <a:p>
                      <a:pPr algn="ctr">
                        <a:lnSpc>
                          <a:spcPct val="115000"/>
                        </a:lnSpc>
                        <a:spcAft>
                          <a:spcPts val="0"/>
                        </a:spcAft>
                      </a:pPr>
                      <a:r>
                        <a:rPr lang="en-IN" sz="1200" b="0" kern="100" dirty="0">
                          <a:effectLst/>
                        </a:rPr>
                        <a:t>Paper</a:t>
                      </a:r>
                    </a:p>
                    <a:p>
                      <a:pPr algn="ctr">
                        <a:lnSpc>
                          <a:spcPct val="115000"/>
                        </a:lnSpc>
                        <a:spcAft>
                          <a:spcPts val="0"/>
                        </a:spcAft>
                      </a:pPr>
                      <a:r>
                        <a:rPr lang="en-IN" sz="1200" b="0" kern="100" dirty="0">
                          <a:effectLst/>
                        </a:rPr>
                        <a:t>Batteries</a:t>
                      </a:r>
                    </a:p>
                    <a:p>
                      <a:pPr algn="ctr">
                        <a:lnSpc>
                          <a:spcPct val="107000"/>
                        </a:lnSpc>
                        <a:spcAft>
                          <a:spcPts val="0"/>
                        </a:spcAft>
                      </a:pPr>
                      <a:r>
                        <a:rPr lang="en-IN" sz="1200" b="0" kern="100" dirty="0">
                          <a:effectLst/>
                        </a:rPr>
                        <a:t>Other</a:t>
                      </a:r>
                      <a:endParaRPr lang="en-IN" sz="12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IN" sz="1250" kern="100" dirty="0">
                          <a:effectLst/>
                        </a:rPr>
                        <a:t> </a:t>
                      </a:r>
                    </a:p>
                    <a:p>
                      <a:pPr algn="ctr">
                        <a:lnSpc>
                          <a:spcPct val="115000"/>
                        </a:lnSpc>
                        <a:spcAft>
                          <a:spcPts val="0"/>
                        </a:spcAft>
                      </a:pPr>
                      <a:r>
                        <a:rPr lang="en-IN" sz="1250" kern="100" dirty="0">
                          <a:effectLst/>
                        </a:rPr>
                        <a:t>59(46.1%)</a:t>
                      </a:r>
                    </a:p>
                    <a:p>
                      <a:pPr algn="ctr">
                        <a:lnSpc>
                          <a:spcPct val="115000"/>
                        </a:lnSpc>
                        <a:spcAft>
                          <a:spcPts val="0"/>
                        </a:spcAft>
                      </a:pPr>
                      <a:r>
                        <a:rPr lang="en-IN" sz="1250" kern="100" dirty="0">
                          <a:effectLst/>
                        </a:rPr>
                        <a:t>30(23.4%)</a:t>
                      </a:r>
                    </a:p>
                    <a:p>
                      <a:pPr algn="ctr">
                        <a:lnSpc>
                          <a:spcPct val="115000"/>
                        </a:lnSpc>
                        <a:spcAft>
                          <a:spcPts val="0"/>
                        </a:spcAft>
                      </a:pPr>
                      <a:r>
                        <a:rPr lang="en-IN" sz="1250" kern="100" dirty="0">
                          <a:effectLst/>
                        </a:rPr>
                        <a:t>76(59.4%)</a:t>
                      </a:r>
                    </a:p>
                    <a:p>
                      <a:pPr algn="ctr">
                        <a:lnSpc>
                          <a:spcPct val="115000"/>
                        </a:lnSpc>
                        <a:spcAft>
                          <a:spcPts val="0"/>
                        </a:spcAft>
                      </a:pPr>
                      <a:r>
                        <a:rPr lang="en-IN" sz="1250" kern="100" dirty="0">
                          <a:effectLst/>
                        </a:rPr>
                        <a:t>23(18%)</a:t>
                      </a:r>
                    </a:p>
                    <a:p>
                      <a:pPr algn="ctr">
                        <a:lnSpc>
                          <a:spcPct val="107000"/>
                        </a:lnSpc>
                        <a:spcAft>
                          <a:spcPts val="0"/>
                        </a:spcAft>
                      </a:pPr>
                      <a:r>
                        <a:rPr lang="en-IN" sz="1250" kern="100" dirty="0">
                          <a:effectLst/>
                        </a:rPr>
                        <a:t>31(24.2%)</a:t>
                      </a:r>
                      <a:endParaRPr lang="en-IN" sz="12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2676493"/>
                  </a:ext>
                </a:extLst>
              </a:tr>
              <a:tr h="1275802">
                <a:tc>
                  <a:txBody>
                    <a:bodyPr/>
                    <a:lstStyle/>
                    <a:p>
                      <a:pPr algn="ctr">
                        <a:lnSpc>
                          <a:spcPct val="115000"/>
                        </a:lnSpc>
                        <a:spcAft>
                          <a:spcPts val="800"/>
                        </a:spcAft>
                      </a:pPr>
                      <a:r>
                        <a:rPr lang="en-IN" sz="1400" kern="100" dirty="0">
                          <a:effectLst/>
                        </a:rPr>
                        <a:t>The best ways to recycle more often</a:t>
                      </a:r>
                    </a:p>
                    <a:p>
                      <a:pPr marL="457200" algn="ctr">
                        <a:lnSpc>
                          <a:spcPct val="115000"/>
                        </a:lnSpc>
                      </a:pPr>
                      <a:r>
                        <a:rPr lang="en-US" sz="1200" b="0" kern="100" dirty="0">
                          <a:effectLst/>
                        </a:rPr>
                        <a:t>Use double sided copies</a:t>
                      </a:r>
                      <a:endParaRPr lang="en-IN" sz="1200" b="0" kern="100" dirty="0">
                        <a:effectLst/>
                      </a:endParaRPr>
                    </a:p>
                    <a:p>
                      <a:pPr marL="457200" algn="ctr">
                        <a:lnSpc>
                          <a:spcPct val="115000"/>
                        </a:lnSpc>
                      </a:pPr>
                      <a:r>
                        <a:rPr lang="en-US" sz="1200" b="0" kern="100" dirty="0">
                          <a:effectLst/>
                        </a:rPr>
                        <a:t>Use  reusable plates, cups or utensils</a:t>
                      </a:r>
                      <a:endParaRPr lang="en-IN" sz="1200" b="0" kern="100" dirty="0">
                        <a:effectLst/>
                      </a:endParaRPr>
                    </a:p>
                    <a:p>
                      <a:pPr marL="457200" algn="ctr">
                        <a:lnSpc>
                          <a:spcPct val="115000"/>
                        </a:lnSpc>
                      </a:pPr>
                      <a:r>
                        <a:rPr lang="en-US" sz="1200" b="0" kern="100" dirty="0">
                          <a:effectLst/>
                        </a:rPr>
                        <a:t>Carry a reusable bottle or coffee mug</a:t>
                      </a:r>
                      <a:endParaRPr lang="en-IN" sz="1200" b="0" kern="100" dirty="0">
                        <a:effectLst/>
                      </a:endParaRPr>
                    </a:p>
                    <a:p>
                      <a:pPr marL="457200" algn="ctr">
                        <a:lnSpc>
                          <a:spcPct val="115000"/>
                        </a:lnSpc>
                        <a:spcAft>
                          <a:spcPts val="800"/>
                        </a:spcAft>
                      </a:pPr>
                      <a:r>
                        <a:rPr lang="en-IN" sz="1200" b="0" kern="100" dirty="0">
                          <a:effectLst/>
                        </a:rPr>
                        <a:t>Avoid plastic packaging</a:t>
                      </a:r>
                      <a:endParaRPr lang="en-IN" sz="12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IN" sz="1250" kern="100" dirty="0">
                          <a:effectLst/>
                        </a:rPr>
                        <a:t> </a:t>
                      </a:r>
                    </a:p>
                    <a:p>
                      <a:pPr algn="ctr">
                        <a:lnSpc>
                          <a:spcPct val="115000"/>
                        </a:lnSpc>
                        <a:spcAft>
                          <a:spcPts val="0"/>
                        </a:spcAft>
                      </a:pPr>
                      <a:r>
                        <a:rPr lang="en-IN" sz="1250" kern="100" dirty="0">
                          <a:effectLst/>
                        </a:rPr>
                        <a:t>48(37.5%)</a:t>
                      </a:r>
                    </a:p>
                    <a:p>
                      <a:pPr algn="ctr">
                        <a:lnSpc>
                          <a:spcPct val="115000"/>
                        </a:lnSpc>
                        <a:spcAft>
                          <a:spcPts val="0"/>
                        </a:spcAft>
                      </a:pPr>
                      <a:r>
                        <a:rPr lang="en-IN" sz="1250" kern="100" dirty="0">
                          <a:effectLst/>
                        </a:rPr>
                        <a:t>72(56.3%)</a:t>
                      </a:r>
                    </a:p>
                    <a:p>
                      <a:pPr algn="ctr">
                        <a:lnSpc>
                          <a:spcPct val="115000"/>
                        </a:lnSpc>
                        <a:spcAft>
                          <a:spcPts val="0"/>
                        </a:spcAft>
                      </a:pPr>
                      <a:r>
                        <a:rPr lang="en-IN" sz="1250" kern="100" dirty="0">
                          <a:effectLst/>
                        </a:rPr>
                        <a:t>37(28.9%)</a:t>
                      </a:r>
                    </a:p>
                    <a:p>
                      <a:pPr algn="ctr">
                        <a:lnSpc>
                          <a:spcPct val="107000"/>
                        </a:lnSpc>
                        <a:spcAft>
                          <a:spcPts val="0"/>
                        </a:spcAft>
                      </a:pPr>
                      <a:r>
                        <a:rPr lang="en-IN" sz="1250" kern="100" dirty="0">
                          <a:effectLst/>
                        </a:rPr>
                        <a:t>68(53.1%)</a:t>
                      </a:r>
                      <a:endParaRPr lang="en-IN" sz="12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2880886"/>
                  </a:ext>
                </a:extLst>
              </a:tr>
            </a:tbl>
          </a:graphicData>
        </a:graphic>
      </p:graphicFrame>
      <p:sp>
        <p:nvSpPr>
          <p:cNvPr id="7" name="TextBox 6">
            <a:extLst>
              <a:ext uri="{FF2B5EF4-FFF2-40B4-BE49-F238E27FC236}">
                <a16:creationId xmlns:a16="http://schemas.microsoft.com/office/drawing/2014/main" id="{B5F257C5-C8D4-8EDB-E2AB-9D95AE838E46}"/>
              </a:ext>
            </a:extLst>
          </p:cNvPr>
          <p:cNvSpPr txBox="1"/>
          <p:nvPr/>
        </p:nvSpPr>
        <p:spPr>
          <a:xfrm>
            <a:off x="9632719" y="1917576"/>
            <a:ext cx="1133965" cy="369332"/>
          </a:xfrm>
          <a:prstGeom prst="rect">
            <a:avLst/>
          </a:prstGeom>
          <a:noFill/>
        </p:spPr>
        <p:txBody>
          <a:bodyPr wrap="none" rtlCol="0">
            <a:spAutoFit/>
          </a:bodyPr>
          <a:lstStyle/>
          <a:p>
            <a:r>
              <a:rPr lang="en-US" b="1" u="sng" dirty="0"/>
              <a:t>Recycling</a:t>
            </a:r>
            <a:endParaRPr lang="en-IN" b="1" u="sng" dirty="0"/>
          </a:p>
        </p:txBody>
      </p:sp>
    </p:spTree>
    <p:extLst>
      <p:ext uri="{BB962C8B-B14F-4D97-AF65-F5344CB8AC3E}">
        <p14:creationId xmlns:p14="http://schemas.microsoft.com/office/powerpoint/2010/main" val="4086144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0665FD5-6C10-4148-4443-3D012F0D9D74}"/>
              </a:ext>
            </a:extLst>
          </p:cNvPr>
          <p:cNvGraphicFramePr>
            <a:graphicFrameLocks noGrp="1"/>
          </p:cNvGraphicFramePr>
          <p:nvPr>
            <p:extLst>
              <p:ext uri="{D42A27DB-BD31-4B8C-83A1-F6EECF244321}">
                <p14:modId xmlns:p14="http://schemas.microsoft.com/office/powerpoint/2010/main" val="2298095242"/>
              </p:ext>
            </p:extLst>
          </p:nvPr>
        </p:nvGraphicFramePr>
        <p:xfrm>
          <a:off x="3553686" y="1518705"/>
          <a:ext cx="8034292" cy="2979207"/>
        </p:xfrm>
        <a:graphic>
          <a:graphicData uri="http://schemas.openxmlformats.org/drawingml/2006/table">
            <a:tbl>
              <a:tblPr firstRow="1" firstCol="1" bandRow="1">
                <a:tableStyleId>{21E4AEA4-8DFA-4A89-87EB-49C32662AFE0}</a:tableStyleId>
              </a:tblPr>
              <a:tblGrid>
                <a:gridCol w="2768728">
                  <a:extLst>
                    <a:ext uri="{9D8B030D-6E8A-4147-A177-3AD203B41FA5}">
                      <a16:colId xmlns:a16="http://schemas.microsoft.com/office/drawing/2014/main" val="4145800298"/>
                    </a:ext>
                  </a:extLst>
                </a:gridCol>
                <a:gridCol w="2149523">
                  <a:extLst>
                    <a:ext uri="{9D8B030D-6E8A-4147-A177-3AD203B41FA5}">
                      <a16:colId xmlns:a16="http://schemas.microsoft.com/office/drawing/2014/main" val="4186441516"/>
                    </a:ext>
                  </a:extLst>
                </a:gridCol>
                <a:gridCol w="3116041">
                  <a:extLst>
                    <a:ext uri="{9D8B030D-6E8A-4147-A177-3AD203B41FA5}">
                      <a16:colId xmlns:a16="http://schemas.microsoft.com/office/drawing/2014/main" val="2257781469"/>
                    </a:ext>
                  </a:extLst>
                </a:gridCol>
              </a:tblGrid>
              <a:tr h="461015">
                <a:tc>
                  <a:txBody>
                    <a:bodyPr/>
                    <a:lstStyle/>
                    <a:p>
                      <a:pPr marL="228600" algn="ctr">
                        <a:lnSpc>
                          <a:spcPct val="107000"/>
                        </a:lnSpc>
                        <a:spcAft>
                          <a:spcPts val="800"/>
                        </a:spcAft>
                      </a:pPr>
                      <a:r>
                        <a:rPr lang="en-IN" sz="1800" b="1" kern="100" dirty="0">
                          <a:solidFill>
                            <a:schemeClr val="tx1"/>
                          </a:solidFill>
                          <a:effectLst/>
                        </a:rPr>
                        <a:t>Parameters</a:t>
                      </a:r>
                      <a:endParaRPr lang="en-IN"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kern="100" dirty="0">
                          <a:solidFill>
                            <a:schemeClr val="tx1"/>
                          </a:solidFill>
                          <a:effectLst/>
                        </a:rPr>
                        <a:t>p-value</a:t>
                      </a:r>
                      <a:endParaRPr lang="en-IN"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kern="100" dirty="0">
                          <a:solidFill>
                            <a:schemeClr val="tx1"/>
                          </a:solidFill>
                          <a:effectLst/>
                        </a:rPr>
                        <a:t>Interpretation</a:t>
                      </a:r>
                      <a:endParaRPr lang="en-IN"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167857"/>
                  </a:ext>
                </a:extLst>
              </a:tr>
              <a:tr h="1227387">
                <a:tc>
                  <a:txBody>
                    <a:bodyPr/>
                    <a:lstStyle/>
                    <a:p>
                      <a:pPr>
                        <a:lnSpc>
                          <a:spcPct val="107000"/>
                        </a:lnSpc>
                        <a:spcAft>
                          <a:spcPts val="800"/>
                        </a:spcAft>
                      </a:pPr>
                      <a:r>
                        <a:rPr lang="en-IN" sz="1600" kern="100" dirty="0">
                          <a:solidFill>
                            <a:schemeClr val="tx1"/>
                          </a:solidFill>
                          <a:effectLst/>
                        </a:rPr>
                        <a:t> </a:t>
                      </a:r>
                    </a:p>
                    <a:p>
                      <a:pPr>
                        <a:lnSpc>
                          <a:spcPct val="107000"/>
                        </a:lnSpc>
                        <a:spcAft>
                          <a:spcPts val="800"/>
                        </a:spcAft>
                      </a:pPr>
                      <a:r>
                        <a:rPr lang="en-IN" sz="1600" kern="100" dirty="0">
                          <a:solidFill>
                            <a:schemeClr val="tx1"/>
                          </a:solidFill>
                          <a:effectLst/>
                        </a:rPr>
                        <a:t>Usage of eco-friendly modes of transportation and Gender</a:t>
                      </a:r>
                      <a:endParaRPr lang="en-IN"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kern="100" dirty="0">
                          <a:effectLst/>
                        </a:rPr>
                        <a:t>0.069449659**</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There is a significant association (p-value =0.069449659) between usage of eco-friendly modes of transportation and gender at 10% Los.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1060514"/>
                  </a:ext>
                </a:extLst>
              </a:tr>
              <a:tr h="1225205">
                <a:tc>
                  <a:txBody>
                    <a:bodyPr/>
                    <a:lstStyle/>
                    <a:p>
                      <a:pPr>
                        <a:lnSpc>
                          <a:spcPct val="107000"/>
                        </a:lnSpc>
                        <a:spcAft>
                          <a:spcPts val="800"/>
                        </a:spcAft>
                      </a:pPr>
                      <a:r>
                        <a:rPr lang="en-IN" sz="1600" kern="100" dirty="0">
                          <a:solidFill>
                            <a:schemeClr val="tx1"/>
                          </a:solidFill>
                          <a:effectLst/>
                        </a:rPr>
                        <a:t> </a:t>
                      </a:r>
                    </a:p>
                    <a:p>
                      <a:pPr>
                        <a:lnSpc>
                          <a:spcPct val="107000"/>
                        </a:lnSpc>
                        <a:spcAft>
                          <a:spcPts val="800"/>
                        </a:spcAft>
                      </a:pPr>
                      <a:r>
                        <a:rPr lang="en-IN" sz="1600" kern="100" dirty="0">
                          <a:solidFill>
                            <a:schemeClr val="tx1"/>
                          </a:solidFill>
                          <a:effectLst/>
                        </a:rPr>
                        <a:t>Disposal of e-waste and Gender</a:t>
                      </a:r>
                      <a:endParaRPr lang="en-IN"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kern="100" dirty="0">
                          <a:effectLst/>
                        </a:rPr>
                        <a:t>0.023158666*</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rPr>
                        <a:t>There is a significant association (p-value =0.023158666) between disposal of e-waste and gender at 5% of Los.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371231"/>
                  </a:ext>
                </a:extLst>
              </a:tr>
            </a:tbl>
          </a:graphicData>
        </a:graphic>
      </p:graphicFrame>
      <p:sp>
        <p:nvSpPr>
          <p:cNvPr id="4" name="TextBox 3">
            <a:extLst>
              <a:ext uri="{FF2B5EF4-FFF2-40B4-BE49-F238E27FC236}">
                <a16:creationId xmlns:a16="http://schemas.microsoft.com/office/drawing/2014/main" id="{07FAB2A4-BC50-43E9-E4AD-A1FAADFC14D9}"/>
              </a:ext>
            </a:extLst>
          </p:cNvPr>
          <p:cNvSpPr txBox="1"/>
          <p:nvPr/>
        </p:nvSpPr>
        <p:spPr>
          <a:xfrm>
            <a:off x="3553686" y="5339295"/>
            <a:ext cx="5315452" cy="584775"/>
          </a:xfrm>
          <a:prstGeom prst="rect">
            <a:avLst/>
          </a:prstGeom>
          <a:noFill/>
        </p:spPr>
        <p:txBody>
          <a:bodyPr wrap="square" rtlCol="0">
            <a:spAutoFit/>
          </a:bodyPr>
          <a:lstStyle/>
          <a:p>
            <a:r>
              <a:rPr lang="en-US" sz="1600" b="1" dirty="0"/>
              <a:t>* significant at 0.05 (5%) level of significance (los) </a:t>
            </a:r>
          </a:p>
          <a:p>
            <a:r>
              <a:rPr lang="en-US" sz="1600" b="1" dirty="0"/>
              <a:t>** significant at 0.1 (10%) level of significance (los)</a:t>
            </a:r>
          </a:p>
        </p:txBody>
      </p:sp>
      <p:sp>
        <p:nvSpPr>
          <p:cNvPr id="5" name="Title 4">
            <a:extLst>
              <a:ext uri="{FF2B5EF4-FFF2-40B4-BE49-F238E27FC236}">
                <a16:creationId xmlns:a16="http://schemas.microsoft.com/office/drawing/2014/main" id="{CD2DD3FF-9299-FD3D-0188-14C90A77A1F4}"/>
              </a:ext>
            </a:extLst>
          </p:cNvPr>
          <p:cNvSpPr>
            <a:spLocks noGrp="1"/>
          </p:cNvSpPr>
          <p:nvPr>
            <p:ph type="title"/>
          </p:nvPr>
        </p:nvSpPr>
        <p:spPr/>
        <p:txBody>
          <a:bodyPr/>
          <a:lstStyle/>
          <a:p>
            <a:pPr algn="ctr"/>
            <a:r>
              <a:rPr lang="en-US" b="1" i="1" u="sng" dirty="0"/>
              <a:t>Karl Pearson’s CHI –SQUARE Test</a:t>
            </a:r>
            <a:endParaRPr lang="en-IN" b="1" i="1" u="sng" dirty="0"/>
          </a:p>
        </p:txBody>
      </p:sp>
    </p:spTree>
    <p:extLst>
      <p:ext uri="{BB962C8B-B14F-4D97-AF65-F5344CB8AC3E}">
        <p14:creationId xmlns:p14="http://schemas.microsoft.com/office/powerpoint/2010/main" val="1455033182"/>
      </p:ext>
    </p:extLst>
  </p:cSld>
  <p:clrMapOvr>
    <a:masterClrMapping/>
  </p:clrMapOvr>
</p:sld>
</file>

<file path=ppt/theme/theme1.xml><?xml version="1.0" encoding="utf-8"?>
<a:theme xmlns:a="http://schemas.openxmlformats.org/drawingml/2006/main" name="Fra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docProps/app.xml><?xml version="1.0" encoding="utf-8"?>
<Properties xmlns="http://schemas.openxmlformats.org/officeDocument/2006/extended-properties" xmlns:vt="http://schemas.openxmlformats.org/officeDocument/2006/docPropsVTypes">
  <Template>TM03457475[[fn=Frame]]</Template>
  <TotalTime>2067</TotalTime>
  <Words>2079</Words>
  <Application>Microsoft Office PowerPoint</Application>
  <PresentationFormat>Widescreen</PresentationFormat>
  <Paragraphs>305</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Arial Black</vt:lpstr>
      <vt:lpstr>Arial Narrow</vt:lpstr>
      <vt:lpstr>Calibri</vt:lpstr>
      <vt:lpstr>Corbel</vt:lpstr>
      <vt:lpstr>Google Sans</vt:lpstr>
      <vt:lpstr>Times New Roman</vt:lpstr>
      <vt:lpstr>Wingdings</vt:lpstr>
      <vt:lpstr>Wingdings 2</vt:lpstr>
      <vt:lpstr>Frame</vt:lpstr>
      <vt:lpstr>A Survey on Environmental Awareness, Attitude and Participation</vt:lpstr>
      <vt:lpstr>INTRODUCTION</vt:lpstr>
      <vt:lpstr>OBJECTIVES</vt:lpstr>
      <vt:lpstr>LITERATURE REVIEW</vt:lpstr>
      <vt:lpstr>PowerPoint Presentation</vt:lpstr>
      <vt:lpstr>DATA  AND METHODOLOGY</vt:lpstr>
      <vt:lpstr>RESULTS (Charts)</vt:lpstr>
      <vt:lpstr>PowerPoint Presentation</vt:lpstr>
      <vt:lpstr>Karl Pearson’s CHI –SQUARE Test</vt:lpstr>
      <vt:lpstr>PowerPoint Presentation</vt:lpstr>
      <vt:lpstr>APPENDIX (Questionnaire)</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Survey of Environment Awareness, Attitude and Participation</dc:title>
  <dc:creator>Soumya Sharma</dc:creator>
  <cp:lastModifiedBy>Soumya Sharma</cp:lastModifiedBy>
  <cp:revision>41</cp:revision>
  <dcterms:created xsi:type="dcterms:W3CDTF">2024-02-29T20:15:28Z</dcterms:created>
  <dcterms:modified xsi:type="dcterms:W3CDTF">2024-03-25T11:10:25Z</dcterms:modified>
</cp:coreProperties>
</file>