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88" r:id="rId10"/>
    <p:sldId id="310" r:id="rId11"/>
    <p:sldId id="266" r:id="rId12"/>
    <p:sldId id="262" r:id="rId13"/>
    <p:sldId id="267" r:id="rId14"/>
    <p:sldId id="270" r:id="rId15"/>
    <p:sldId id="271" r:id="rId16"/>
    <p:sldId id="272" r:id="rId17"/>
    <p:sldId id="283" r:id="rId18"/>
    <p:sldId id="280" r:id="rId19"/>
    <p:sldId id="263" r:id="rId20"/>
    <p:sldId id="273" r:id="rId21"/>
    <p:sldId id="274" r:id="rId22"/>
    <p:sldId id="275" r:id="rId23"/>
    <p:sldId id="289" r:id="rId24"/>
    <p:sldId id="309" r:id="rId25"/>
    <p:sldId id="281" r:id="rId26"/>
    <p:sldId id="282" r:id="rId27"/>
    <p:sldId id="284" r:id="rId28"/>
    <p:sldId id="285" r:id="rId29"/>
    <p:sldId id="286" r:id="rId30"/>
    <p:sldId id="287" r:id="rId31"/>
    <p:sldId id="308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5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80733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汇编期末复习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建议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4805" y="5978843"/>
            <a:ext cx="9144000" cy="1655762"/>
          </a:xfrm>
        </p:spPr>
        <p:txBody>
          <a:bodyPr/>
          <a:p>
            <a:r>
              <a:rPr lang="zh-CN" altLang="en-US"/>
              <a:t>计算机学院砺学指导站</a:t>
            </a:r>
            <a:endParaRPr lang="zh-CN" altLang="en-US" sz="1000"/>
          </a:p>
        </p:txBody>
      </p:sp>
      <p:pic>
        <p:nvPicPr>
          <p:cNvPr id="4" name="图片 3" descr="ILIBE$3AI@M$C5JAYBW%9D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095" y="267335"/>
            <a:ext cx="1823085" cy="1758315"/>
          </a:xfrm>
          <a:prstGeom prst="rect">
            <a:avLst/>
          </a:prstGeom>
        </p:spPr>
      </p:pic>
      <p:pic>
        <p:nvPicPr>
          <p:cNvPr id="5" name="图片 4" descr="1J[~`%W7CG4W%ZCQC(I9D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445" y="267335"/>
            <a:ext cx="1477010" cy="1760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55" y="243205"/>
            <a:ext cx="2400935" cy="1325880"/>
          </a:xfrm>
        </p:spPr>
        <p:txBody>
          <a:bodyPr>
            <a:normAutofit fontScale="90000"/>
          </a:bodyPr>
          <a:p>
            <a:r>
              <a:rPr lang="zh-CN" altLang="en-US"/>
              <a:t>数据通路</a:t>
            </a:r>
            <a:endParaRPr lang="zh-CN" altLang="en-US"/>
          </a:p>
        </p:txBody>
      </p:sp>
      <p:pic>
        <p:nvPicPr>
          <p:cNvPr id="4" name="内容占位符 3" descr="屏幕截图 2023-05-25 1751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2165" y="506730"/>
            <a:ext cx="8376920" cy="58439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85920" y="254635"/>
            <a:ext cx="50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907405" y="243205"/>
            <a:ext cx="56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693660" y="254635"/>
            <a:ext cx="1095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ALU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686925" y="254635"/>
            <a:ext cx="75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767060" y="2546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WB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/>
          <a:p>
            <a:r>
              <a:rPr lang="zh-CN" altLang="en-US"/>
              <a:t>执行</a:t>
            </a:r>
            <a:r>
              <a:rPr lang="zh-CN" altLang="en-US"/>
              <a:t>过程</a:t>
            </a:r>
            <a:endParaRPr lang="zh-CN" altLang="en-US"/>
          </a:p>
        </p:txBody>
      </p:sp>
      <p:pic>
        <p:nvPicPr>
          <p:cNvPr id="4" name="内容占位符 3" descr="屏幕截图 2023-05-25 1813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8015" y="1545590"/>
            <a:ext cx="6046470" cy="4906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7575" y="1726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sw $t1, 32($t0)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733290" y="2576830"/>
            <a:ext cx="983615" cy="62865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3070" y="1338580"/>
            <a:ext cx="58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28955" y="1631950"/>
            <a:ext cx="394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28955" y="1860550"/>
            <a:ext cx="393065" cy="302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51230" y="3429000"/>
            <a:ext cx="3538220" cy="1001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Imm = (0 - 8 - 4)) / 4 = -3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0...011 -&gt;  1...101</a:t>
            </a:r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2423795" y="5151120"/>
          <a:ext cx="90398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965"/>
                <a:gridCol w="2259965"/>
                <a:gridCol w="2259965"/>
                <a:gridCol w="2259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000101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01000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1111 1111 1111 1101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001645" y="4671060"/>
            <a:ext cx="114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/>
              <a:t>操作码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6375" y="5151120"/>
            <a:ext cx="203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beq Rs, Rt, Label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427345" y="4671060"/>
            <a:ext cx="1052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Rs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525385" y="467106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Rt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9438640" y="4671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/>
              <a:t>Imm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480820" y="5944235"/>
            <a:ext cx="719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机器码：</a:t>
            </a:r>
            <a:r>
              <a:rPr lang="en-US" altLang="zh-CN">
                <a:solidFill>
                  <a:schemeClr val="accent1"/>
                </a:solidFill>
              </a:rPr>
              <a:t>0001 0101 0000 0000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1111 1111 1111 1101</a:t>
            </a:r>
            <a:r>
              <a:rPr lang="en-US" altLang="zh-CN"/>
              <a:t> =  0x1500fffd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902960" y="3423920"/>
            <a:ext cx="4864735" cy="666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一般地，如果条件分支</a:t>
            </a:r>
            <a:r>
              <a:rPr lang="zh-CN" altLang="en-US"/>
              <a:t>转移指令的地址为</a:t>
            </a:r>
            <a:r>
              <a:rPr lang="en-US" altLang="zh-CN"/>
              <a:t>x</a:t>
            </a:r>
            <a:r>
              <a:rPr lang="zh-CN" altLang="en-US"/>
              <a:t>，标号地址为</a:t>
            </a:r>
            <a:r>
              <a:rPr lang="en-US" altLang="zh-CN"/>
              <a:t>y</a:t>
            </a:r>
            <a:r>
              <a:rPr lang="zh-CN" altLang="en-US"/>
              <a:t>，则立即数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Imm</a:t>
            </a:r>
            <a:r>
              <a:rPr lang="en-US" altLang="zh-CN"/>
              <a:t> = (y - (x + 4)) / 4 = </a:t>
            </a:r>
            <a:r>
              <a:rPr lang="en-US" altLang="zh-CN">
                <a:solidFill>
                  <a:srgbClr val="FF0000"/>
                </a:solidFill>
              </a:rPr>
              <a:t>(y - x - 4) / 4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之所以有</a:t>
            </a:r>
            <a:r>
              <a:rPr lang="en-US" altLang="zh-CN"/>
              <a:t>4</a:t>
            </a:r>
            <a:r>
              <a:rPr lang="zh-CN" altLang="en-US"/>
              <a:t>是因为在执行</a:t>
            </a:r>
            <a:r>
              <a:rPr lang="en-US" altLang="zh-CN"/>
              <a:t>beq</a:t>
            </a:r>
            <a:r>
              <a:rPr lang="zh-CN" altLang="en-US"/>
              <a:t>指令时，</a:t>
            </a:r>
            <a:r>
              <a:rPr lang="en-US" altLang="zh-CN"/>
              <a:t>PC</a:t>
            </a:r>
            <a:r>
              <a:rPr lang="zh-CN" altLang="en-US"/>
              <a:t>已经</a:t>
            </a:r>
            <a:r>
              <a:rPr lang="en-US" altLang="zh-CN"/>
              <a:t>+4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17905" y="493395"/>
            <a:ext cx="9925050" cy="2517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10. 下列指令中，指令bne $t0,$0,loop对应的机器码为（）</a:t>
            </a:r>
            <a:endParaRPr lang="zh-CN" altLang="en-US"/>
          </a:p>
          <a:p>
            <a:r>
              <a:rPr lang="zh-CN" altLang="en-US">
                <a:sym typeface="+mn-ea"/>
              </a:rPr>
              <a:t>（提示：bne的操作码为000101，指令格式见附录A，寄存器$0和$t0编号分别为0和8）</a:t>
            </a:r>
            <a:endParaRPr lang="zh-CN" altLang="en-US"/>
          </a:p>
          <a:p>
            <a:r>
              <a:rPr lang="zh-CN" altLang="en-US">
                <a:sym typeface="+mn-ea"/>
              </a:rPr>
              <a:t>     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loop</a:t>
            </a:r>
            <a:r>
              <a:rPr lang="zh-CN" altLang="en-US">
                <a:sym typeface="+mn-ea"/>
              </a:rPr>
              <a:t>: addu $a0,$a0,$t0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A)0x1408fffe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    </a:t>
            </a:r>
            <a:r>
              <a:rPr lang="zh-CN" altLang="en-US">
                <a:sym typeface="+mn-ea"/>
              </a:rPr>
              <a:t>addi $t0,$t0,-1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B)0x1408fffd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     </a:t>
            </a:r>
            <a:r>
              <a:rPr lang="zh-CN" altLang="en-US">
                <a:sym typeface="+mn-ea"/>
              </a:rPr>
              <a:t>bne $t0,0,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loop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C)0x1500f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fe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				</a:t>
            </a:r>
            <a:r>
              <a:rPr lang="zh-CN" altLang="en-US">
                <a:sym typeface="+mn-ea"/>
              </a:rPr>
              <a:t>D)0x1500fffd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    </a:t>
            </a: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					</a:t>
            </a: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					</a:t>
            </a: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				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0265"/>
          </a:xfrm>
        </p:spPr>
        <p:txBody>
          <a:bodyPr/>
          <a:p>
            <a:r>
              <a:rPr lang="en-US" altLang="zh-CN"/>
              <a:t>				MIPS</a:t>
            </a:r>
            <a:r>
              <a:rPr lang="zh-CN" altLang="en-US"/>
              <a:t>程序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框架和</a:t>
            </a:r>
            <a:r>
              <a:rPr lang="zh-CN" altLang="en-US">
                <a:sym typeface="+mn-ea"/>
              </a:rPr>
              <a:t>汇编命令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0975"/>
            <a:ext cx="4024630" cy="5151120"/>
          </a:xfrm>
        </p:spPr>
        <p:txBody>
          <a:bodyPr>
            <a:normAutofit lnSpcReduction="20000"/>
          </a:bodyPr>
          <a:p>
            <a:pPr marL="0" indent="457200">
              <a:buNone/>
            </a:pPr>
            <a:r>
              <a:rPr lang="en-US" altLang="zh-CN">
                <a:solidFill>
                  <a:schemeClr val="accent1"/>
                </a:solidFill>
              </a:rPr>
              <a:t>.data</a:t>
            </a:r>
            <a:endParaRPr lang="en-US" altLang="zh-CN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1"/>
                </a:solidFill>
              </a:rPr>
              <a:t># </a:t>
            </a:r>
            <a:r>
              <a:rPr lang="zh-CN" altLang="en-US">
                <a:solidFill>
                  <a:schemeClr val="accent1"/>
                </a:solidFill>
              </a:rPr>
              <a:t>数据段，存放全局</a:t>
            </a:r>
            <a:r>
              <a:rPr lang="zh-CN" altLang="en-US">
                <a:solidFill>
                  <a:schemeClr val="accent1"/>
                </a:solidFill>
              </a:rPr>
              <a:t>量</a:t>
            </a:r>
            <a:endParaRPr lang="zh-CN" altLang="en-US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.globl main </a:t>
            </a:r>
            <a:endParaRPr lang="zh-CN" altLang="en-US"/>
          </a:p>
          <a:p>
            <a:pPr marL="0" indent="457200">
              <a:buNone/>
            </a:pPr>
            <a:r>
              <a:rPr lang="en-US" altLang="zh-CN">
                <a:solidFill>
                  <a:schemeClr val="accent6"/>
                </a:solidFill>
              </a:rPr>
              <a:t>.text</a:t>
            </a:r>
            <a:endParaRPr lang="en-US" altLang="zh-CN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# </a:t>
            </a:r>
            <a:r>
              <a:rPr lang="zh-CN" altLang="en-US">
                <a:solidFill>
                  <a:schemeClr val="accent6"/>
                </a:solidFill>
              </a:rPr>
              <a:t>文本段，存放代码</a:t>
            </a:r>
            <a:endParaRPr lang="zh-CN" altLang="en-US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main:</a:t>
            </a:r>
            <a:endParaRPr lang="zh-CN" altLang="en-US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# </a:t>
            </a:r>
            <a:r>
              <a:rPr lang="zh-CN" altLang="en-US">
                <a:solidFill>
                  <a:schemeClr val="accent6"/>
                </a:solidFill>
              </a:rPr>
              <a:t>代码</a:t>
            </a:r>
            <a:endParaRPr lang="zh-CN" altLang="en-US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accent6"/>
              </a:solidFill>
            </a:endParaRPr>
          </a:p>
          <a:p>
            <a:pPr marL="0" indent="457200">
              <a:buNone/>
            </a:pPr>
            <a:r>
              <a:rPr lang="en-US" altLang="zh-CN">
                <a:solidFill>
                  <a:schemeClr val="accent6"/>
                </a:solidFill>
              </a:rPr>
              <a:t>li $v0, 10	# </a:t>
            </a:r>
            <a:r>
              <a:rPr lang="zh-CN" altLang="en-US">
                <a:solidFill>
                  <a:schemeClr val="accent6"/>
                </a:solidFill>
              </a:rPr>
              <a:t>结束指令</a:t>
            </a:r>
            <a:endParaRPr lang="en-US" altLang="zh-CN">
              <a:solidFill>
                <a:schemeClr val="accent6"/>
              </a:solidFill>
            </a:endParaRPr>
          </a:p>
          <a:p>
            <a:pPr marL="0" indent="457200">
              <a:buNone/>
            </a:pPr>
            <a:r>
              <a:rPr lang="en-US" altLang="zh-CN">
                <a:solidFill>
                  <a:schemeClr val="accent6"/>
                </a:solidFill>
              </a:rPr>
              <a:t>syscall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3600" y="1598295"/>
            <a:ext cx="5737860" cy="4435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/>
            <a:r>
              <a:rPr lang="en-US" altLang="zh-CN"/>
              <a:t>.data</a:t>
            </a:r>
            <a:endParaRPr lang="en-US" altLang="zh-CN"/>
          </a:p>
          <a:p>
            <a:pPr marL="457200" lvl="1" indent="457200"/>
            <a:endParaRPr lang="en-US" altLang="zh-CN"/>
          </a:p>
          <a:p>
            <a:r>
              <a:rPr lang="en-US" altLang="zh-CN"/>
              <a:t>c1:	.byte 0		</a:t>
            </a:r>
            <a:r>
              <a:rPr lang="en-US" altLang="zh-CN">
                <a:sym typeface="+mn-ea"/>
              </a:rPr>
              <a:t>#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全局变量</a:t>
            </a:r>
            <a:r>
              <a:rPr lang="en-US" altLang="zh-CN">
                <a:sym typeface="+mn-ea"/>
              </a:rPr>
              <a:t> c1 </a:t>
            </a:r>
            <a:r>
              <a:rPr lang="zh-CN" altLang="en-US">
                <a:sym typeface="+mn-ea"/>
              </a:rPr>
              <a:t>初值为</a:t>
            </a:r>
            <a:r>
              <a:rPr lang="en-US" altLang="zh-CN">
                <a:sym typeface="+mn-ea"/>
              </a:rPr>
              <a:t> 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c2:	.byte 65, 66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buf	.space 20		</a:t>
            </a:r>
            <a:r>
              <a:rPr lang="en-US" altLang="zh-CN">
                <a:sym typeface="+mn-ea"/>
              </a:rPr>
              <a:t># </a:t>
            </a:r>
            <a:r>
              <a:rPr lang="zh-CN" altLang="en-US">
                <a:sym typeface="+mn-ea"/>
              </a:rPr>
              <a:t>分配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个字节的空间</a:t>
            </a:r>
            <a:endParaRPr lang="en-US" altLang="zh-CN"/>
          </a:p>
          <a:p>
            <a:pPr marL="2286000" lvl="5" indent="457200"/>
            <a:r>
              <a:rPr lang="en-US" altLang="zh-CN"/>
              <a:t># </a:t>
            </a:r>
            <a:r>
              <a:rPr lang="zh-CN" altLang="en-US"/>
              <a:t>题目中注意需要多少空间</a:t>
            </a:r>
            <a:endParaRPr lang="en-US" altLang="zh-CN"/>
          </a:p>
          <a:p>
            <a:r>
              <a:rPr lang="en-US" altLang="zh-CN"/>
              <a:t>str	.asciiz “zjy”</a:t>
            </a:r>
            <a:endParaRPr lang="en-US" altLang="zh-CN"/>
          </a:p>
          <a:p>
            <a:endParaRPr lang="en-US" altLang="zh-CN"/>
          </a:p>
          <a:p>
            <a:pPr marL="457200" lvl="1" indent="457200"/>
            <a:r>
              <a:rPr lang="en-US" altLang="zh-CN"/>
              <a:t>.align 2		# </a:t>
            </a:r>
            <a:r>
              <a:rPr lang="zh-CN" altLang="en-US">
                <a:solidFill>
                  <a:srgbClr val="FF0000"/>
                </a:solidFill>
              </a:rPr>
              <a:t>对齐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	.word 10		# </a:t>
            </a:r>
            <a:r>
              <a:rPr lang="zh-CN" altLang="en-US"/>
              <a:t>存储</a:t>
            </a:r>
            <a:r>
              <a:rPr lang="zh-CN" altLang="en-US">
                <a:solidFill>
                  <a:srgbClr val="FF0000"/>
                </a:solidFill>
              </a:rPr>
              <a:t>字</a:t>
            </a:r>
            <a:r>
              <a:rPr lang="zh-CN" altLang="en-US"/>
              <a:t>之前先</a:t>
            </a:r>
            <a:r>
              <a:rPr lang="zh-CN" altLang="en-US"/>
              <a:t>对齐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屏幕截图 2023-05-24 17104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8505" y="526415"/>
            <a:ext cx="8053070" cy="562419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1145540" y="2053590"/>
            <a:ext cx="760730" cy="375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函数调用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$a0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$a3 </a:t>
            </a:r>
            <a:r>
              <a:rPr lang="zh-CN" altLang="en-US">
                <a:sym typeface="+mn-ea"/>
              </a:rPr>
              <a:t>用于函数参数传递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$v0 </a:t>
            </a:r>
            <a:r>
              <a:rPr lang="zh-CN" altLang="en-US"/>
              <a:t>到</a:t>
            </a:r>
            <a:r>
              <a:rPr lang="en-US" altLang="zh-CN"/>
              <a:t> $v1 </a:t>
            </a:r>
            <a:r>
              <a:rPr lang="zh-CN" altLang="en-US"/>
              <a:t>函数</a:t>
            </a:r>
            <a:r>
              <a:rPr lang="zh-CN" altLang="en-US"/>
              <a:t>返回值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# </a:t>
            </a:r>
            <a:r>
              <a:rPr lang="zh-CN" altLang="en-US"/>
              <a:t>将参数放入</a:t>
            </a:r>
            <a:r>
              <a:rPr lang="en-US" altLang="zh-CN"/>
              <a:t> $a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jal func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# </a:t>
            </a:r>
            <a:r>
              <a:rPr lang="zh-CN" altLang="en-US"/>
              <a:t>从</a:t>
            </a:r>
            <a:r>
              <a:rPr lang="en-US" altLang="zh-CN"/>
              <a:t> $v </a:t>
            </a:r>
            <a:r>
              <a:rPr lang="zh-CN" altLang="en-US"/>
              <a:t>获取结果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屏幕截图 2023-05-24 22044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9590" y="177165"/>
            <a:ext cx="7031990" cy="6159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43350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int func(int a0) 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if (a0 </a:t>
            </a:r>
            <a:r>
              <a:rPr lang="zh-CN" altLang="en-US" sz="2400">
                <a:sym typeface="+mn-ea"/>
              </a:rPr>
              <a:t>处于边界条件</a:t>
            </a:r>
            <a:r>
              <a:rPr lang="en-US" altLang="zh-CN" sz="2400">
                <a:sym typeface="+mn-ea"/>
              </a:rPr>
              <a:t>) { </a:t>
            </a:r>
            <a:endParaRPr lang="en-US" altLang="zh-CN" sz="2400"/>
          </a:p>
          <a:p>
            <a:pPr marL="914400" lvl="2" indent="0">
              <a:buNone/>
            </a:pPr>
            <a:r>
              <a:rPr lang="en-US" altLang="zh-CN" sz="2400">
                <a:sym typeface="+mn-ea"/>
              </a:rPr>
              <a:t>xxx</a:t>
            </a:r>
            <a:endParaRPr lang="en-US" altLang="zh-CN" sz="2400"/>
          </a:p>
          <a:p>
            <a:pPr marL="914400" lvl="2" indent="0">
              <a:buNone/>
            </a:pPr>
            <a:r>
              <a:rPr lang="en-US" altLang="zh-CN" sz="2400">
                <a:sym typeface="+mn-ea"/>
              </a:rPr>
              <a:t>return xxx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}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a0’ = f(a0)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v0 = func(a0’)</a:t>
            </a:r>
            <a:endParaRPr lang="en-US" altLang="zh-CN" sz="2400"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>
                <a:sym typeface="+mn-ea"/>
              </a:rPr>
              <a:t>return v0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915025" y="1950085"/>
          <a:ext cx="2117090" cy="355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90"/>
              </a:tblGrid>
              <a:tr h="88836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ra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a0</a:t>
                      </a:r>
                      <a:endParaRPr lang="en-US" altLang="zh-CN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v0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a0’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097780" y="5135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097780" y="425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 + 4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097780" y="33686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 + 8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097780" y="2485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 + 12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161280" y="1457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fact(n) = n * fact(n - 1)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40445" y="4899025"/>
            <a:ext cx="713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40445" y="4006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返回值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698865" y="2193925"/>
            <a:ext cx="126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返回地址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可重入</a:t>
            </a:r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局部变量只能在堆栈上分配</a:t>
            </a:r>
            <a:r>
              <a:rPr lang="zh-CN" altLang="en-US"/>
              <a:t>空间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常量可以放在全局</a:t>
            </a:r>
            <a:r>
              <a:rPr lang="zh-CN" altLang="en-US"/>
              <a:t>数据段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一、指令及</a:t>
            </a:r>
            <a:r>
              <a:rPr lang="zh-CN" altLang="en-US"/>
              <a:t>其执行</a:t>
            </a:r>
            <a:r>
              <a:rPr lang="zh-CN" altLang="en-US"/>
              <a:t>过程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二、</a:t>
            </a:r>
            <a:r>
              <a:rPr lang="en-US" altLang="zh-CN"/>
              <a:t>MIPS</a:t>
            </a:r>
            <a:r>
              <a:rPr lang="zh-CN" altLang="en-US"/>
              <a:t>程序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三、</a:t>
            </a:r>
            <a:r>
              <a:rPr lang="zh-CN" altLang="en-US"/>
              <a:t>其它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457200">
              <a:buNone/>
            </a:pPr>
            <a:r>
              <a:rPr lang="zh-CN" altLang="en-US"/>
              <a:t>写一个完整的可重入函数，要求</a:t>
            </a:r>
            <a:r>
              <a:rPr lang="zh-CN" altLang="en-US">
                <a:solidFill>
                  <a:srgbClr val="FF0000"/>
                </a:solidFill>
              </a:rPr>
              <a:t>先输入一个字符串</a:t>
            </a:r>
            <a:r>
              <a:rPr lang="zh-CN" altLang="en-US"/>
              <a:t>，然后将小写字母变为大写字母，最后按相反的顺序</a:t>
            </a:r>
            <a:r>
              <a:rPr lang="zh-CN" altLang="en-US"/>
              <a:t>输出。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5620"/>
          </a:xfrm>
        </p:spPr>
        <p:txBody>
          <a:bodyPr/>
          <a:p>
            <a:r>
              <a:rPr lang="en-US" altLang="zh-CN"/>
              <a:t>					</a:t>
            </a:r>
            <a:r>
              <a:rPr lang="zh-CN" altLang="en-US"/>
              <a:t>其它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CPU</a:t>
            </a:r>
            <a:r>
              <a:rPr lang="zh-CN" altLang="en-US"/>
              <a:t>两种架构：</a:t>
            </a:r>
            <a:r>
              <a:rPr lang="en-US" altLang="zh-CN"/>
              <a:t>CISC</a:t>
            </a:r>
            <a:r>
              <a:rPr lang="zh-CN" altLang="en-US"/>
              <a:t>，</a:t>
            </a:r>
            <a:r>
              <a:rPr lang="en-US" altLang="zh-CN"/>
              <a:t>RISC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RISC</a:t>
            </a:r>
            <a:r>
              <a:rPr lang="zh-CN" altLang="en-US"/>
              <a:t>架构的指令格式和长度</a:t>
            </a:r>
            <a:r>
              <a:rPr lang="zh-CN" altLang="en-US"/>
              <a:t>通常是</a:t>
            </a:r>
            <a:r>
              <a:rPr lang="zh-CN" altLang="en-US"/>
              <a:t>固定的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寄存器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00555" y="1859915"/>
            <a:ext cx="7043420" cy="3411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>
                <a:sym typeface="+mn-ea"/>
              </a:rPr>
              <a:t>0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zero</a:t>
            </a:r>
            <a:r>
              <a:rPr lang="zh-CN" altLang="en-US" sz="2000">
                <a:sym typeface="+mn-ea"/>
              </a:rPr>
              <a:t>）：存放</a:t>
            </a:r>
            <a:r>
              <a:rPr lang="en-US" altLang="zh-CN" sz="2000">
                <a:sym typeface="+mn-ea"/>
              </a:rPr>
              <a:t>0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at</a:t>
            </a:r>
            <a:r>
              <a:rPr lang="zh-CN" altLang="en-US" sz="2000">
                <a:sym typeface="+mn-ea"/>
              </a:rPr>
              <a:t>）：汇编程序使用</a:t>
            </a:r>
            <a:r>
              <a:rPr lang="zh-CN" altLang="en-US" sz="2000">
                <a:sym typeface="+mn-ea"/>
              </a:rPr>
              <a:t>的临时寄存器，程序员不需要使用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2~3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v0~v1</a:t>
            </a:r>
            <a:r>
              <a:rPr lang="zh-CN" altLang="en-US" sz="2000">
                <a:sym typeface="+mn-ea"/>
              </a:rPr>
              <a:t>）：存放返回值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4~7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a0~a3</a:t>
            </a:r>
            <a:r>
              <a:rPr lang="zh-CN" altLang="en-US" sz="2000">
                <a:sym typeface="+mn-ea"/>
              </a:rPr>
              <a:t>）：存放</a:t>
            </a:r>
            <a:r>
              <a:rPr lang="zh-CN" altLang="en-US" sz="2000">
                <a:sym typeface="+mn-ea"/>
              </a:rPr>
              <a:t>函数实参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8~15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24~25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t0</a:t>
            </a:r>
            <a:r>
              <a:rPr lang="en-US" altLang="zh-CN" sz="2000">
                <a:sym typeface="+mn-ea"/>
              </a:rPr>
              <a:t>~t7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t8~t9</a:t>
            </a:r>
            <a:r>
              <a:rPr lang="zh-CN" altLang="en-US" sz="2000">
                <a:sym typeface="+mn-ea"/>
              </a:rPr>
              <a:t>）：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调用者保护寄存器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；如需要调用前入栈保存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16~23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 sz="2000">
                <a:sym typeface="+mn-ea"/>
              </a:rPr>
              <a:t>0~s7</a:t>
            </a:r>
            <a:r>
              <a:rPr lang="zh-CN" altLang="en-US" sz="2000">
                <a:sym typeface="+mn-ea"/>
              </a:rPr>
              <a:t>）：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被调用者保护寄存器</a:t>
            </a:r>
            <a:r>
              <a:rPr lang="zh-CN" altLang="en-US" sz="2000">
                <a:sym typeface="+mn-ea"/>
              </a:rPr>
              <a:t>；如需要函数内</a:t>
            </a:r>
            <a:r>
              <a:rPr lang="zh-CN" altLang="en-US" sz="2000">
                <a:sym typeface="+mn-ea"/>
              </a:rPr>
              <a:t>入栈保存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26~27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k0~k1</a:t>
            </a:r>
            <a:r>
              <a:rPr lang="zh-CN" altLang="en-US" sz="2000">
                <a:sym typeface="+mn-ea"/>
              </a:rPr>
              <a:t>）：操作系统内核使用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28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gp</a:t>
            </a:r>
            <a:r>
              <a:rPr lang="zh-CN" altLang="en-US" sz="2000">
                <a:sym typeface="+mn-ea"/>
              </a:rPr>
              <a:t>）：全局指针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29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sp</a:t>
            </a:r>
            <a:r>
              <a:rPr lang="zh-CN" altLang="en-US" sz="2000">
                <a:sym typeface="+mn-ea"/>
              </a:rPr>
              <a:t>）：栈指针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30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fp</a:t>
            </a:r>
            <a:r>
              <a:rPr lang="zh-CN" altLang="en-US" sz="2000">
                <a:sym typeface="+mn-ea"/>
              </a:rPr>
              <a:t>）：栈帧指针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31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ra</a:t>
            </a:r>
            <a:r>
              <a:rPr lang="zh-CN" altLang="en-US" sz="2000">
                <a:sym typeface="+mn-ea"/>
              </a:rPr>
              <a:t>）：存放</a:t>
            </a:r>
            <a:r>
              <a:rPr lang="zh-CN" altLang="en-US" sz="2000">
                <a:sym typeface="+mn-ea"/>
              </a:rPr>
              <a:t>函数返回地址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指令</a:t>
            </a:r>
            <a:r>
              <a:rPr lang="zh-CN" altLang="en-US"/>
              <a:t>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/>
              <a:t>I </a:t>
            </a:r>
            <a:r>
              <a:rPr lang="zh-CN" altLang="en-US"/>
              <a:t>和</a:t>
            </a:r>
            <a:r>
              <a:rPr lang="en-US" altLang="zh-CN"/>
              <a:t> J </a:t>
            </a:r>
            <a:r>
              <a:rPr lang="zh-CN" altLang="en-US"/>
              <a:t>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第二章</a:t>
            </a:r>
            <a:r>
              <a:rPr lang="zh-CN" altLang="en-US"/>
              <a:t>可查阅</a:t>
            </a:r>
            <a:endParaRPr lang="zh-CN" altLang="en-US"/>
          </a:p>
          <a:p>
            <a:r>
              <a:rPr lang="en-US" altLang="zh-CN"/>
              <a:t>J </a:t>
            </a:r>
            <a:r>
              <a:rPr lang="zh-CN" altLang="en-US"/>
              <a:t>型指令只学了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en-US" altLang="zh-CN"/>
              <a:t> Label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jal</a:t>
            </a:r>
            <a:r>
              <a:rPr lang="en-US" altLang="zh-CN"/>
              <a:t> </a:t>
            </a:r>
            <a:r>
              <a:rPr lang="en-US" altLang="zh-CN"/>
              <a:t>Label</a:t>
            </a:r>
            <a:endParaRPr lang="en-US" altLang="zh-CN"/>
          </a:p>
          <a:p>
            <a:r>
              <a:rPr lang="en-US" altLang="zh-CN"/>
              <a:t>I </a:t>
            </a:r>
            <a:r>
              <a:rPr lang="zh-CN" altLang="en-US"/>
              <a:t>型指令</a:t>
            </a:r>
            <a:r>
              <a:rPr lang="en-US" altLang="zh-CN"/>
              <a:t>: xxi(addi, ori, sltiu......)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条件转移指令</a:t>
            </a:r>
            <a:endParaRPr lang="en-US" altLang="zh-CN"/>
          </a:p>
          <a:p>
            <a:r>
              <a:rPr lang="en-US" altLang="zh-CN"/>
              <a:t>R </a:t>
            </a:r>
            <a:r>
              <a:rPr lang="zh-CN" altLang="en-US"/>
              <a:t>型指令</a:t>
            </a:r>
            <a:r>
              <a:rPr lang="en-US"/>
              <a:t>: </a:t>
            </a:r>
            <a:r>
              <a:rPr lang="zh-CN" altLang="en-US"/>
              <a:t>其它的指令</a:t>
            </a:r>
            <a:r>
              <a:rPr lang="en-US" altLang="zh-CN"/>
              <a:t>, jr</a:t>
            </a:r>
            <a:r>
              <a:rPr lang="zh-CN" altLang="en-US"/>
              <a:t>，</a:t>
            </a:r>
            <a:r>
              <a:rPr lang="en-US" altLang="zh-CN"/>
              <a:t>jalr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寻址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一、操作数寻址</a:t>
            </a:r>
            <a:r>
              <a:rPr lang="en-US" altLang="zh-CN"/>
              <a:t>		</a:t>
            </a:r>
            <a:endParaRPr lang="en-US" altLang="zh-CN"/>
          </a:p>
          <a:p>
            <a:r>
              <a:rPr lang="zh-CN" altLang="en-US"/>
              <a:t>寄存器寻址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add $t0, $t1, $t2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立即数寻址</a:t>
            </a:r>
            <a:r>
              <a:rPr lang="en-US" altLang="zh-CN">
                <a:sym typeface="+mn-ea"/>
              </a:rPr>
              <a:t>	add $s0, $s2, 100</a:t>
            </a:r>
            <a:endParaRPr lang="en-US" altLang="zh-CN"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存储单元寻址</a:t>
            </a:r>
            <a:r>
              <a:rPr lang="en-US" altLang="zh-CN">
                <a:sym typeface="+mn-ea"/>
              </a:rPr>
              <a:t> 	lw $t0, 4($t1)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内存</a:t>
            </a:r>
            <a:r>
              <a:rPr lang="en-US" altLang="zh-CN"/>
              <a:t>/</a:t>
            </a:r>
            <a:r>
              <a:rPr lang="zh-CN" altLang="en-US"/>
              <a:t>主存寻址方式被称为</a:t>
            </a:r>
            <a:r>
              <a:rPr lang="en-US" altLang="zh-CN"/>
              <a:t>“</a:t>
            </a:r>
            <a:r>
              <a:rPr lang="zh-CN" altLang="en-US">
                <a:solidFill>
                  <a:srgbClr val="FF0000"/>
                </a:solidFill>
              </a:rPr>
              <a:t>基址寻址</a:t>
            </a:r>
            <a:r>
              <a:rPr lang="en-US" altLang="zh-CN"/>
              <a:t>”/”</a:t>
            </a:r>
            <a:r>
              <a:rPr lang="zh-CN" altLang="en-US">
                <a:solidFill>
                  <a:srgbClr val="FF0000"/>
                </a:solidFill>
              </a:rPr>
              <a:t>基地址加偏移量</a:t>
            </a:r>
            <a:r>
              <a:rPr lang="en-US" altLang="zh-CN"/>
              <a:t>”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二、目标地址</a:t>
            </a:r>
            <a:r>
              <a:rPr lang="zh-CN" altLang="en-US"/>
              <a:t>寻址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伪</a:t>
            </a:r>
            <a:r>
              <a:rPr lang="en-US" altLang="zh-CN"/>
              <a:t>)</a:t>
            </a:r>
            <a:r>
              <a:rPr lang="zh-CN" altLang="en-US"/>
              <a:t>直接寻址</a:t>
            </a:r>
            <a:r>
              <a:rPr lang="en-US" altLang="zh-CN"/>
              <a:t>	j Label</a:t>
            </a:r>
            <a:endParaRPr lang="en-US" altLang="zh-CN"/>
          </a:p>
          <a:p>
            <a:r>
              <a:rPr lang="zh-CN" altLang="en-US"/>
              <a:t>寄存器寻址</a:t>
            </a:r>
            <a:r>
              <a:rPr lang="en-US" altLang="zh-CN"/>
              <a:t> 	jr $ra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相对寻址</a:t>
            </a:r>
            <a:r>
              <a:rPr lang="en-US" altLang="zh-CN"/>
              <a:t>		beq rs, rt, Label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流水线和</a:t>
            </a:r>
            <a:r>
              <a:rPr lang="zh-CN" altLang="en-US"/>
              <a:t>延迟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9600" cy="4351655"/>
          </a:xfrm>
        </p:spPr>
        <p:txBody>
          <a:bodyPr/>
          <a:p>
            <a:r>
              <a:rPr lang="en-US" altLang="zh-CN"/>
              <a:t>5</a:t>
            </a:r>
            <a:r>
              <a:rPr lang="zh-CN" altLang="en-US"/>
              <a:t>级</a:t>
            </a:r>
            <a:r>
              <a:rPr lang="zh-CN" altLang="en-US"/>
              <a:t>流水线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分支延迟槽</a:t>
            </a:r>
            <a:r>
              <a:rPr lang="zh-CN" altLang="en-US"/>
              <a:t>：和</a:t>
            </a:r>
            <a:r>
              <a:rPr lang="zh-CN" altLang="en-US"/>
              <a:t>分支指令</a:t>
            </a:r>
            <a:r>
              <a:rPr lang="zh-CN" altLang="en-US"/>
              <a:t>有关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加载延迟槽</a:t>
            </a:r>
            <a:r>
              <a:rPr lang="zh-CN" altLang="en-US"/>
              <a:t>：和数据加载指令有关</a:t>
            </a:r>
            <a:r>
              <a:rPr lang="en-US" altLang="zh-CN"/>
              <a:t>       lw $t0, ($t1)	  addi $t2, $t0, 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除非提到，否则不考虑流水线</a:t>
            </a:r>
            <a:r>
              <a:rPr lang="zh-CN" altLang="en-US"/>
              <a:t>和延迟</a:t>
            </a:r>
            <a:r>
              <a:rPr lang="zh-CN" altLang="en-US"/>
              <a:t>槽</a:t>
            </a:r>
            <a:endParaRPr lang="zh-CN" altLang="en-US"/>
          </a:p>
        </p:txBody>
      </p:sp>
      <p:pic>
        <p:nvPicPr>
          <p:cNvPr id="4" name="图片 3" descr="16850979655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7092950" y="-337820"/>
            <a:ext cx="3312795" cy="47180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求</a:t>
            </a:r>
            <a:r>
              <a:rPr lang="zh-CN" altLang="en-US"/>
              <a:t>补码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符号</a:t>
            </a:r>
            <a:r>
              <a:rPr lang="zh-CN" altLang="en-US"/>
              <a:t>拓展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溢出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MIPS</a:t>
            </a:r>
            <a:r>
              <a:rPr lang="zh-CN" altLang="en-US"/>
              <a:t>通过</a:t>
            </a:r>
            <a:r>
              <a:rPr lang="zh-CN" altLang="en-US">
                <a:solidFill>
                  <a:srgbClr val="FF0000"/>
                </a:solidFill>
              </a:rPr>
              <a:t>协处理器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（</a:t>
            </a:r>
            <a:r>
              <a:rPr lang="en-US" altLang="zh-CN"/>
              <a:t>CP0) </a:t>
            </a:r>
            <a:r>
              <a:rPr lang="zh-CN" altLang="en-US"/>
              <a:t>处理</a:t>
            </a:r>
            <a:r>
              <a:rPr lang="zh-CN" altLang="en-US"/>
              <a:t>异常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状态寄存器</a:t>
            </a:r>
            <a:r>
              <a:rPr lang="zh-CN" altLang="en-US"/>
              <a:t>（</a:t>
            </a:r>
            <a:r>
              <a:rPr lang="en-US" altLang="zh-CN"/>
              <a:t>Status</a:t>
            </a:r>
            <a:r>
              <a:rPr lang="zh-CN" altLang="en-US"/>
              <a:t>寄存器）：记录</a:t>
            </a:r>
            <a:r>
              <a:rPr lang="zh-CN" altLang="en-US">
                <a:solidFill>
                  <a:srgbClr val="FF0000"/>
                </a:solidFill>
              </a:rPr>
              <a:t>系统的状态和配置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原因寄存器</a:t>
            </a:r>
            <a:r>
              <a:rPr lang="zh-CN" altLang="en-US"/>
              <a:t>（</a:t>
            </a:r>
            <a:r>
              <a:rPr lang="en-US" altLang="zh-CN"/>
              <a:t>Cause</a:t>
            </a:r>
            <a:r>
              <a:rPr lang="zh-CN" altLang="en-US"/>
              <a:t>寄存器）：</a:t>
            </a:r>
            <a:r>
              <a:rPr lang="zh-CN" altLang="en-US">
                <a:sym typeface="+mn-ea"/>
              </a:rPr>
              <a:t>记录发生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异常原因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异常返回寄存器</a:t>
            </a:r>
            <a:r>
              <a:rPr lang="zh-CN" altLang="en-US"/>
              <a:t>（</a:t>
            </a:r>
            <a:r>
              <a:rPr lang="en-US" altLang="zh-CN"/>
              <a:t>EPC</a:t>
            </a:r>
            <a:r>
              <a:rPr lang="zh-CN" altLang="en-US"/>
              <a:t>寄存器）：保存产生</a:t>
            </a:r>
            <a:r>
              <a:rPr lang="zh-CN" altLang="en-US">
                <a:solidFill>
                  <a:srgbClr val="FF0000"/>
                </a:solidFill>
              </a:rPr>
              <a:t>异常的指令地址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坏虚拟地址寄存器</a:t>
            </a:r>
            <a:r>
              <a:rPr lang="zh-CN" altLang="en-US"/>
              <a:t>（</a:t>
            </a:r>
            <a:r>
              <a:rPr lang="en-US" altLang="zh-CN"/>
              <a:t>BadVaddr</a:t>
            </a:r>
            <a:r>
              <a:rPr lang="zh-CN" altLang="en-US"/>
              <a:t>寄存器）：</a:t>
            </a:r>
            <a:r>
              <a:rPr lang="zh-CN" altLang="en-US">
                <a:solidFill>
                  <a:schemeClr val="tx1"/>
                </a:solidFill>
              </a:rPr>
              <a:t>地址访问异常</a:t>
            </a:r>
            <a:r>
              <a:rPr lang="zh-CN" altLang="en-US"/>
              <a:t>时记录</a:t>
            </a:r>
            <a:r>
              <a:rPr lang="zh-CN" altLang="en-US">
                <a:solidFill>
                  <a:srgbClr val="FF0000"/>
                </a:solidFill>
              </a:rPr>
              <a:t>引发异常的地址</a:t>
            </a:r>
            <a:r>
              <a:rPr lang="zh-CN" altLang="en-US"/>
              <a:t>（如未对齐，访问用户段以外</a:t>
            </a:r>
            <a:r>
              <a:rPr lang="zh-CN" altLang="en-US"/>
              <a:t>地址）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屏幕截图 2023-05-25 1431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2600" y="1078865"/>
            <a:ext cx="7388860" cy="2350135"/>
          </a:xfrm>
          <a:prstGeom prst="rect">
            <a:avLst/>
          </a:prstGeom>
        </p:spPr>
      </p:pic>
      <p:pic>
        <p:nvPicPr>
          <p:cNvPr id="5" name="图片 4" descr="屏幕截图 2023-05-25 143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" y="4159250"/>
            <a:ext cx="7389495" cy="1442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94215" y="5293995"/>
            <a:ext cx="2512060" cy="307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00845" y="26777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未对齐导致的</a:t>
            </a:r>
            <a:r>
              <a:rPr lang="zh-CN" altLang="en-US"/>
              <a:t>异常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395460" y="4519930"/>
            <a:ext cx="930910" cy="277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y + 1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395460" y="5233670"/>
            <a:ext cx="2085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异常的指令</a:t>
            </a:r>
            <a:r>
              <a:rPr lang="zh-CN" altLang="en-US"/>
              <a:t>地址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0100"/>
          </a:xfrm>
        </p:spPr>
        <p:txBody>
          <a:bodyPr/>
          <a:p>
            <a:r>
              <a:rPr lang="en-US" altLang="zh-CN"/>
              <a:t>			</a:t>
            </a:r>
            <a:r>
              <a:rPr lang="zh-CN" altLang="en-US"/>
              <a:t>指令及其执行</a:t>
            </a:r>
            <a:r>
              <a:rPr lang="zh-CN" altLang="en-US"/>
              <a:t>过程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屏幕截图 2023-05-25 1818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1715" y="946150"/>
            <a:ext cx="9530715" cy="152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32000" y="342900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div $a0, $a0		</a:t>
            </a:r>
            <a:r>
              <a:rPr lang="zh-CN" altLang="en-US"/>
              <a:t>未报错？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div $t0, $a0, $a0		</a:t>
            </a:r>
            <a:r>
              <a:rPr lang="zh-CN" altLang="en-US"/>
              <a:t>中断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add $a0, $a0, $a0		</a:t>
            </a:r>
            <a:r>
              <a:rPr lang="zh-CN" altLang="en-US"/>
              <a:t>算数</a:t>
            </a:r>
            <a:r>
              <a:rPr lang="zh-CN" altLang="en-US"/>
              <a:t>溢出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4135"/>
          </a:xfrm>
        </p:spPr>
        <p:txBody>
          <a:bodyPr/>
          <a:p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72310"/>
            <a:ext cx="10515600" cy="4443730"/>
          </a:xfrm>
        </p:spPr>
        <p:txBody>
          <a:bodyPr/>
          <a:p>
            <a:r>
              <a:rPr lang="zh-CN" altLang="en-US"/>
              <a:t>数据传送类指令：</a:t>
            </a:r>
            <a:r>
              <a:rPr lang="en-US" altLang="zh-CN"/>
              <a:t>lw, sw, lb, sb</a:t>
            </a:r>
            <a:endParaRPr lang="en-US" altLang="zh-CN"/>
          </a:p>
          <a:p>
            <a:r>
              <a:rPr lang="zh-CN" altLang="en-US"/>
              <a:t>算数</a:t>
            </a:r>
            <a:r>
              <a:rPr lang="en-US" altLang="zh-CN"/>
              <a:t>/</a:t>
            </a:r>
            <a:r>
              <a:rPr lang="zh-CN" altLang="en-US"/>
              <a:t>逻辑运算指令：</a:t>
            </a:r>
            <a:r>
              <a:rPr lang="en-US" altLang="zh-CN"/>
              <a:t>add, sub, and, or</a:t>
            </a:r>
            <a:endParaRPr lang="en-US" altLang="zh-CN"/>
          </a:p>
          <a:p>
            <a:r>
              <a:rPr lang="zh-CN" altLang="en-US"/>
              <a:t>移位指令：</a:t>
            </a:r>
            <a:r>
              <a:rPr lang="en-US" altLang="zh-CN"/>
              <a:t>sll, srl, sra</a:t>
            </a:r>
            <a:endParaRPr lang="en-US" altLang="zh-CN"/>
          </a:p>
          <a:p>
            <a:r>
              <a:rPr lang="zh-CN" altLang="en-US"/>
              <a:t>条件设置指令：</a:t>
            </a:r>
            <a:r>
              <a:rPr lang="en-US" altLang="zh-CN"/>
              <a:t>slt</a:t>
            </a:r>
            <a:endParaRPr lang="en-US" altLang="zh-CN"/>
          </a:p>
          <a:p>
            <a:r>
              <a:rPr lang="zh-CN" altLang="en-US"/>
              <a:t>分支转移指令：</a:t>
            </a:r>
            <a:r>
              <a:rPr lang="en-US" altLang="zh-CN"/>
              <a:t>beq, ble, j, jal</a:t>
            </a:r>
            <a:endParaRPr lang="zh-CN" altLang="en-US"/>
          </a:p>
          <a:p>
            <a:r>
              <a:rPr lang="zh-CN" altLang="en-US"/>
              <a:t>系统调用</a:t>
            </a:r>
            <a:r>
              <a:rPr lang="zh-CN" altLang="en-US"/>
              <a:t>指令</a:t>
            </a:r>
            <a:endParaRPr lang="zh-CN" altLang="en-US"/>
          </a:p>
          <a:p>
            <a:r>
              <a:rPr lang="zh-CN" altLang="en-US"/>
              <a:t>宏指令：</a:t>
            </a:r>
            <a:r>
              <a:rPr lang="en-US" altLang="zh-CN"/>
              <a:t>move, mul, neg, not, rol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存储</a:t>
            </a:r>
            <a:r>
              <a:rPr lang="zh-CN" altLang="en-US"/>
              <a:t>顺序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025015" y="3599815"/>
          <a:ext cx="2360930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/>
              </a:tblGrid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marT="1797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marT="179705"/>
                </a:tc>
              </a:tr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 marT="1797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67</a:t>
                      </a:r>
                      <a:endParaRPr lang="en-US" altLang="zh-CN"/>
                    </a:p>
                  </a:txBody>
                  <a:tcPr marT="179705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7730490" y="3599815"/>
          <a:ext cx="2360930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930"/>
              </a:tblGrid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marT="1797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 marT="179705"/>
                </a:tc>
              </a:tr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23</a:t>
                      </a:r>
                      <a:endParaRPr lang="en-US" altLang="zh-CN"/>
                    </a:p>
                  </a:txBody>
                  <a:tcPr marT="1797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 marT="179705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32815" y="3060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0" lvl="2" indent="457200"/>
            <a:r>
              <a:rPr lang="zh-CN" altLang="en-US">
                <a:solidFill>
                  <a:srgbClr val="FF0000"/>
                </a:solidFill>
              </a:rPr>
              <a:t>低位低地址</a:t>
            </a:r>
            <a:r>
              <a:rPr lang="en-US" altLang="zh-CN">
                <a:solidFill>
                  <a:srgbClr val="FF0000"/>
                </a:solidFill>
              </a:rPr>
              <a:t>(MIPS)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8955" y="3060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0" lvl="2" indent="457200"/>
            <a:r>
              <a:rPr lang="zh-CN" altLang="en-US"/>
              <a:t>高位</a:t>
            </a:r>
            <a:r>
              <a:rPr lang="zh-CN" altLang="en-US"/>
              <a:t>低地址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73960" y="1800860"/>
            <a:ext cx="6295390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数据存储基本单位是字节</a:t>
            </a:r>
            <a:endParaRPr lang="en-US" altLang="zh-CN" sz="2000"/>
          </a:p>
          <a:p>
            <a:r>
              <a:rPr lang="en-US" altLang="zh-CN" sz="2000"/>
              <a:t>sw $t0, ($a0)</a:t>
            </a:r>
            <a:r>
              <a:rPr lang="zh-CN" altLang="en-US" sz="2000"/>
              <a:t>，</a:t>
            </a:r>
            <a:r>
              <a:rPr lang="en-US" altLang="zh-CN" sz="2000"/>
              <a:t> </a:t>
            </a:r>
            <a:r>
              <a:rPr lang="zh-CN" altLang="en-US" sz="2000"/>
              <a:t>其中</a:t>
            </a:r>
            <a:r>
              <a:rPr lang="en-US" altLang="zh-CN" sz="2000"/>
              <a:t>t0 = 0</a:t>
            </a:r>
            <a:r>
              <a:rPr lang="en-US" altLang="zh-CN" sz="2000"/>
              <a:t>x01234567, a0 = 0x10000000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606425" y="3757930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0x10000003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311900" y="3757930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0x10000003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06425" y="4455160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0x10000002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311900" y="4455160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0x10000002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06425" y="5152390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0x10000001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6311900" y="5152390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0x10000001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606425" y="5751195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0x10000000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6311900" y="5751195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0x10000000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设</a:t>
            </a:r>
            <a:r>
              <a:rPr lang="en-US" altLang="zh-CN"/>
              <a:t>$t0=0x10010000, $t1=0x000000ff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sw $t1, ($t0)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sb $t1, 2($t0)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存储器地址</a:t>
            </a:r>
            <a:r>
              <a:rPr lang="en-US" altLang="zh-CN"/>
              <a:t>0x10010000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0000"/>
                </a:solidFill>
              </a:rPr>
              <a:t>字</a:t>
            </a:r>
            <a:r>
              <a:rPr lang="zh-CN" altLang="en-US"/>
              <a:t>值</a:t>
            </a:r>
            <a:r>
              <a:rPr lang="zh-CN" altLang="en-US"/>
              <a:t>为（）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en-US" altLang="zh-CN" sz="1800"/>
              <a:t>0x100100000  </a:t>
            </a:r>
            <a:r>
              <a:rPr lang="en-US" altLang="zh-CN" sz="1400"/>
              <a:t>         	  </a:t>
            </a:r>
            <a:r>
              <a:rPr lang="en-US" altLang="zh-CN" sz="1800">
                <a:sym typeface="+mn-ea"/>
              </a:rPr>
              <a:t>0x100100001</a:t>
            </a:r>
            <a:r>
              <a:rPr lang="en-US" altLang="zh-CN" sz="1400"/>
              <a:t>                       </a:t>
            </a:r>
            <a:r>
              <a:rPr lang="en-US" altLang="zh-CN" sz="1800">
                <a:sym typeface="+mn-ea"/>
              </a:rPr>
              <a:t>0x100100002                  0x100100003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82065" y="4182745"/>
          <a:ext cx="8531860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10217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ff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        00     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ff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逻辑运算</a:t>
            </a:r>
            <a:r>
              <a:rPr lang="zh-CN" altLang="en-US"/>
              <a:t>技巧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351338"/>
          </a:xfrm>
        </p:spPr>
        <p:txBody>
          <a:bodyPr>
            <a:normAutofit fontScale="90000" lnSpcReduction="20000"/>
          </a:bodyPr>
          <a:p>
            <a:r>
              <a:rPr lang="zh-CN" altLang="en-US"/>
              <a:t>清零：</a:t>
            </a:r>
            <a:r>
              <a:rPr lang="en-US" altLang="zh-CN"/>
              <a:t>x &amp; 0 = 0,		x &amp; 1 = x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低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16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位</a:t>
            </a:r>
            <a:r>
              <a:rPr lang="zh-CN" altLang="en-US">
                <a:sym typeface="+mn-ea"/>
              </a:rPr>
              <a:t>中，将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bit4</a:t>
            </a:r>
            <a:r>
              <a:rPr lang="zh-CN" altLang="en-US">
                <a:sym typeface="+mn-ea"/>
              </a:rPr>
              <a:t>清零，其它位不变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andi $t0, $a0, 0xffef # 0x</a:t>
            </a:r>
            <a:r>
              <a:rPr lang="en-US" altLang="zh-CN">
                <a:sym typeface="+mn-ea"/>
              </a:rPr>
              <a:t>ffef =  1111 1111 1110 1111</a:t>
            </a:r>
            <a:endParaRPr lang="zh-CN" altLang="en-US"/>
          </a:p>
          <a:p>
            <a:r>
              <a:rPr lang="zh-CN" altLang="en-US"/>
              <a:t>提取：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提取后</a:t>
            </a:r>
            <a:r>
              <a:rPr lang="en-US" altLang="zh-CN"/>
              <a:t>4</a:t>
            </a:r>
            <a:r>
              <a:rPr lang="zh-CN" altLang="en-US"/>
              <a:t>位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andi $t0, $a0, 0x000f # 0x000f = 0000 0000 0000 1111</a:t>
            </a:r>
            <a:endParaRPr lang="zh-CN" altLang="en-US"/>
          </a:p>
          <a:p>
            <a:r>
              <a:rPr lang="zh-CN" altLang="en-US"/>
              <a:t>置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x | 1 = 1,		x | 0 = 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将</a:t>
            </a:r>
            <a:r>
              <a:rPr lang="en-US" altLang="zh-CN"/>
              <a:t>bit4</a:t>
            </a:r>
            <a:r>
              <a:rPr lang="zh-CN" altLang="en-US"/>
              <a:t>置</a:t>
            </a:r>
            <a:r>
              <a:rPr lang="en-US" altLang="zh-CN"/>
              <a:t>1, </a:t>
            </a:r>
            <a:r>
              <a:rPr lang="zh-CN" altLang="en-US"/>
              <a:t>其它位不变</a:t>
            </a:r>
            <a:r>
              <a:rPr lang="en-US" altLang="zh-CN"/>
              <a:t>		ori $t0, $a0, 0x0010</a:t>
            </a:r>
            <a:endParaRPr lang="zh-CN" altLang="en-US"/>
          </a:p>
          <a:p>
            <a:r>
              <a:rPr lang="zh-CN" altLang="en-US"/>
              <a:t>取反：</a:t>
            </a:r>
            <a:r>
              <a:rPr lang="en-US" altLang="zh-CN"/>
              <a:t>x ^ 1 = ~x,		x ^ 0 = x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将</a:t>
            </a:r>
            <a:r>
              <a:rPr lang="en-US" altLang="zh-CN"/>
              <a:t>bit4</a:t>
            </a:r>
            <a:r>
              <a:rPr lang="zh-CN" altLang="en-US"/>
              <a:t>取反，其它位不变</a:t>
            </a:r>
            <a:r>
              <a:rPr lang="en-US" altLang="zh-CN"/>
              <a:t>		xor $t0, $a0, 0x0010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672715" y="3429000"/>
            <a:ext cx="5835650" cy="1746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H </a:t>
            </a:r>
            <a:r>
              <a:rPr lang="zh-CN" altLang="en-US" sz="2400"/>
              <a:t>即</a:t>
            </a:r>
            <a:r>
              <a:rPr lang="en-US" altLang="zh-CN" sz="2400"/>
              <a:t> Hex</a:t>
            </a:r>
            <a:r>
              <a:rPr lang="zh-CN" altLang="en-US" sz="2400"/>
              <a:t>，</a:t>
            </a:r>
            <a:r>
              <a:rPr lang="en-US" altLang="zh-CN" sz="2400"/>
              <a:t>16</a:t>
            </a:r>
            <a:r>
              <a:rPr lang="zh-CN" altLang="en-US" sz="2400"/>
              <a:t>进制，所以</a:t>
            </a:r>
            <a:r>
              <a:rPr lang="en-US" altLang="zh-CN" sz="2400"/>
              <a:t> $a0 = 0x0a = 10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0101	   -&gt;	 1010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9065" y="909955"/>
            <a:ext cx="9390380" cy="2254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5. 设$a0=5,要获得$a0=0A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H</a:t>
            </a:r>
            <a:r>
              <a:rPr lang="zh-CN" altLang="en-US" sz="2400">
                <a:sym typeface="+mn-ea"/>
              </a:rPr>
              <a:t>，可选用的指令是（）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A) ori $a0,$a0,0x0F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B) </a:t>
            </a:r>
            <a:r>
              <a:rPr lang="zh-CN" altLang="en-US" sz="2400">
                <a:solidFill>
                  <a:schemeClr val="accent1"/>
                </a:solidFill>
                <a:sym typeface="+mn-ea"/>
              </a:rPr>
              <a:t>nor</a:t>
            </a:r>
            <a:r>
              <a:rPr lang="zh-CN" altLang="en-US" sz="2400">
                <a:sym typeface="+mn-ea"/>
              </a:rPr>
              <a:t> $a0,$a0,$a0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C)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xori</a:t>
            </a:r>
            <a:r>
              <a:rPr lang="zh-CN" altLang="en-US" sz="2400">
                <a:sym typeface="+mn-ea"/>
              </a:rPr>
              <a:t> $a0,$a0,0x0F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D) andi $a0,$a0,0x0F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移位</a:t>
            </a:r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无符号数用逻辑右移</a:t>
            </a:r>
            <a:r>
              <a:rPr lang="en-US" altLang="zh-CN"/>
              <a:t>srl</a:t>
            </a:r>
            <a:r>
              <a:rPr lang="zh-CN" altLang="en-US"/>
              <a:t>，有符号数用算数右移</a:t>
            </a:r>
            <a:r>
              <a:rPr lang="en-US" altLang="zh-CN"/>
              <a:t>sra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优化：</a:t>
            </a:r>
            <a:r>
              <a:rPr lang="en-US" altLang="zh-CN"/>
              <a:t>	$t0 = 2 * $t0     =&gt;     sll $t0, $t0, 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	$t0 = 10 * $t0   =  2 * $t0 + 8 * $t0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$t0 = $t0 / 4     =&gt;      sra $t0, $t0, 2      		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85*214"/>
  <p:tag name="TABLE_ENDDRAG_RECT" val="608*283*185*214"/>
</p:tagLst>
</file>

<file path=ppt/tags/tag10.xml><?xml version="1.0" encoding="utf-8"?>
<p:tagLst xmlns:p="http://schemas.openxmlformats.org/presentationml/2006/main">
  <p:tag name="TABLE_ENDDRAG_ORIGIN_RECT" val="671*80"/>
  <p:tag name="TABLE_ENDDRAG_RECT" val="100*329*671*80"/>
</p:tagLst>
</file>

<file path=ppt/tags/tag11.xml><?xml version="1.0" encoding="utf-8"?>
<p:tagLst xmlns:p="http://schemas.openxmlformats.org/presentationml/2006/main">
  <p:tag name="TABLE_ENDDRAG_ORIGIN_RECT" val="711*50"/>
  <p:tag name="TABLE_ENDDRAG_RECT" val="190*405*711*50"/>
</p:tagLst>
</file>

<file path=ppt/tags/tag12.xml><?xml version="1.0" encoding="utf-8"?>
<p:tagLst xmlns:p="http://schemas.openxmlformats.org/presentationml/2006/main">
  <p:tag name="TABLE_ENDDRAG_ORIGIN_RECT" val="166*279"/>
  <p:tag name="TABLE_ENDDRAG_RECT" val="465*153*166*279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M2VmMGJlMjY3ZmU1NDZmMGYyYjgzZDVjNDJkYjU1MzcifQ=="/>
  <p:tag name="KSO_WPP_MARK_KEY" val="5b58067a-2716-4492-ae8c-62ecfdde3c3f"/>
</p:tagLst>
</file>

<file path=ppt/tags/tag2.xml><?xml version="1.0" encoding="utf-8"?>
<p:tagLst xmlns:p="http://schemas.openxmlformats.org/presentationml/2006/main">
  <p:tag name="TABLE_ENDDRAG_ORIGIN_RECT" val="185*278"/>
  <p:tag name="TABLE_ENDDRAG_RECT" val="66*143*185*278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3252</Words>
  <Application>WPS 演示</Application>
  <PresentationFormat>宽屏</PresentationFormat>
  <Paragraphs>350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汇编期末复习建议</vt:lpstr>
      <vt:lpstr>目录</vt:lpstr>
      <vt:lpstr>			指令及其执行过程</vt:lpstr>
      <vt:lpstr>指令</vt:lpstr>
      <vt:lpstr>存储顺序</vt:lpstr>
      <vt:lpstr>例</vt:lpstr>
      <vt:lpstr>逻辑运算技巧</vt:lpstr>
      <vt:lpstr>PowerPoint 演示文稿</vt:lpstr>
      <vt:lpstr>移位指令</vt:lpstr>
      <vt:lpstr>数据通路</vt:lpstr>
      <vt:lpstr>执行过程</vt:lpstr>
      <vt:lpstr>PowerPoint 演示文稿</vt:lpstr>
      <vt:lpstr>				MIPS程序</vt:lpstr>
      <vt:lpstr>框架和汇编命令</vt:lpstr>
      <vt:lpstr>PowerPoint 演示文稿</vt:lpstr>
      <vt:lpstr>函数调用</vt:lpstr>
      <vt:lpstr>PowerPoint 演示文稿</vt:lpstr>
      <vt:lpstr>递归函数</vt:lpstr>
      <vt:lpstr>可重入程序</vt:lpstr>
      <vt:lpstr>例</vt:lpstr>
      <vt:lpstr>					其它</vt:lpstr>
      <vt:lpstr>序言</vt:lpstr>
      <vt:lpstr>寄存器</vt:lpstr>
      <vt:lpstr>指令格式</vt:lpstr>
      <vt:lpstr>寻址方式</vt:lpstr>
      <vt:lpstr>流水线和延迟</vt:lpstr>
      <vt:lpstr>数制</vt:lpstr>
      <vt:lpstr>异常处理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86156</dc:creator>
  <cp:lastModifiedBy>deqp</cp:lastModifiedBy>
  <cp:revision>40</cp:revision>
  <dcterms:created xsi:type="dcterms:W3CDTF">2023-05-24T05:14:00Z</dcterms:created>
  <dcterms:modified xsi:type="dcterms:W3CDTF">2023-07-10T11:47:21Z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0E0187B3CE0E4488B5B967A7227B2B1F_13</vt:lpwstr>
  </property>
  <property fmtid="{D5CDD505-2E9C-101B-9397-08002B2CF9AE}" pid="3" name="KSOProductBuildVer">
    <vt:lpwstr>2052-11.1.0.14309</vt:lpwstr>
  </property>
</Properties>
</file>