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50" r:id="rId2"/>
    <p:sldMasterId id="2147483652" r:id="rId3"/>
  </p:sldMasterIdLst>
  <p:notesMasterIdLst>
    <p:notesMasterId r:id="rId23"/>
  </p:notesMasterIdLst>
  <p:sldIdLst>
    <p:sldId id="259" r:id="rId4"/>
    <p:sldId id="257" r:id="rId5"/>
    <p:sldId id="260" r:id="rId6"/>
    <p:sldId id="261" r:id="rId7"/>
    <p:sldId id="266" r:id="rId8"/>
    <p:sldId id="265" r:id="rId9"/>
    <p:sldId id="262" r:id="rId10"/>
    <p:sldId id="263" r:id="rId11"/>
    <p:sldId id="264" r:id="rId12"/>
    <p:sldId id="270" r:id="rId13"/>
    <p:sldId id="271" r:id="rId14"/>
    <p:sldId id="267" r:id="rId15"/>
    <p:sldId id="272" r:id="rId16"/>
    <p:sldId id="268" r:id="rId17"/>
    <p:sldId id="276" r:id="rId18"/>
    <p:sldId id="273" r:id="rId19"/>
    <p:sldId id="269" r:id="rId20"/>
    <p:sldId id="275" r:id="rId21"/>
    <p:sldId id="258"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88">
          <p15:clr>
            <a:srgbClr val="A4A3A4"/>
          </p15:clr>
        </p15:guide>
        <p15:guide id="2" pos="47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2E83"/>
    <a:srgbClr val="E8D3A2"/>
    <a:srgbClr val="E8E3D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98" autoAdjust="0"/>
    <p:restoredTop sz="94682"/>
  </p:normalViewPr>
  <p:slideViewPr>
    <p:cSldViewPr snapToGrid="0" snapToObjects="1" showGuides="1">
      <p:cViewPr varScale="1">
        <p:scale>
          <a:sx n="82" d="100"/>
          <a:sy n="82" d="100"/>
        </p:scale>
        <p:origin x="725" y="58"/>
      </p:cViewPr>
      <p:guideLst>
        <p:guide orient="horz" pos="2488"/>
        <p:guide pos="47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CCED92-9453-4F06-A90A-904546580EE1}" type="datetimeFigureOut">
              <a:rPr lang="en-IN" smtClean="0"/>
              <a:t>10-03-2021</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4E5025-E892-405A-8E67-6CD3D64BCE8C}" type="slidenum">
              <a:rPr lang="en-IN" smtClean="0"/>
              <a:t>‹#›</a:t>
            </a:fld>
            <a:endParaRPr lang="en-IN"/>
          </a:p>
        </p:txBody>
      </p:sp>
    </p:spTree>
    <p:extLst>
      <p:ext uri="{BB962C8B-B14F-4D97-AF65-F5344CB8AC3E}">
        <p14:creationId xmlns:p14="http://schemas.microsoft.com/office/powerpoint/2010/main" val="9629134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74E5025-E892-405A-8E67-6CD3D64BCE8C}" type="slidenum">
              <a:rPr lang="en-IN" smtClean="0"/>
              <a:t>13</a:t>
            </a:fld>
            <a:endParaRPr lang="en-IN"/>
          </a:p>
        </p:txBody>
      </p:sp>
    </p:spTree>
    <p:extLst>
      <p:ext uri="{BB962C8B-B14F-4D97-AF65-F5344CB8AC3E}">
        <p14:creationId xmlns:p14="http://schemas.microsoft.com/office/powerpoint/2010/main" val="260350136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3.xml"/><Relationship Id="rId4"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2" name="Picture 1" descr="W Logo_Purple_2685_HEX.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48139" y="5949410"/>
            <a:ext cx="1371600" cy="923544"/>
          </a:xfrm>
          <a:prstGeom prst="rect">
            <a:avLst/>
          </a:prstGeom>
        </p:spPr>
      </p:pic>
      <p:pic>
        <p:nvPicPr>
          <p:cNvPr id="3" name="Picture 2" descr="Wordmark_center_Purple_HEX.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92039" y="6487457"/>
            <a:ext cx="2425295" cy="163374"/>
          </a:xfrm>
          <a:prstGeom prst="rect">
            <a:avLst/>
          </a:prstGeom>
        </p:spPr>
      </p:pic>
      <p:pic>
        <p:nvPicPr>
          <p:cNvPr id="4" name="Picture 3" descr="Bar_RtAngle_HEX.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92039" y="3947767"/>
            <a:ext cx="2451418" cy="124509"/>
          </a:xfrm>
          <a:prstGeom prst="rect">
            <a:avLst/>
          </a:prstGeom>
        </p:spPr>
      </p:pic>
      <p:sp>
        <p:nvSpPr>
          <p:cNvPr id="5" name="Title 4"/>
          <p:cNvSpPr>
            <a:spLocks noGrp="1"/>
          </p:cNvSpPr>
          <p:nvPr>
            <p:ph type="title" hasCustomPrompt="1"/>
          </p:nvPr>
        </p:nvSpPr>
        <p:spPr>
          <a:xfrm>
            <a:off x="671757" y="939146"/>
            <a:ext cx="6972300" cy="2871103"/>
          </a:xfrm>
          <a:prstGeom prst="rect">
            <a:avLst/>
          </a:prstGeom>
        </p:spPr>
        <p:txBody>
          <a:bodyPr anchor="b"/>
          <a:lstStyle>
            <a:lvl1pPr algn="l">
              <a:defRPr sz="5000" b="1" i="0">
                <a:latin typeface="Encode Sans Normal Black" charset="0"/>
                <a:ea typeface="Encode Sans Normal Black" charset="0"/>
                <a:cs typeface="Encode Sans Normal Black" charset="0"/>
              </a:defRPr>
            </a:lvl1pPr>
          </a:lstStyle>
          <a:p>
            <a:pPr lvl="0"/>
            <a:r>
              <a:rPr lang="en-US" dirty="0"/>
              <a:t>TITLE HERE</a:t>
            </a:r>
            <a:br>
              <a:rPr lang="en-US" dirty="0"/>
            </a:br>
            <a:r>
              <a:rPr lang="en-US" dirty="0"/>
              <a:t>ENCODE NORMAL</a:t>
            </a:r>
            <a:br>
              <a:rPr lang="en-US" dirty="0"/>
            </a:br>
            <a:r>
              <a:rPr lang="en-US" dirty="0"/>
              <a:t>BLACK, 50 PT. </a:t>
            </a:r>
          </a:p>
        </p:txBody>
      </p:sp>
    </p:spTree>
    <p:extLst>
      <p:ext uri="{BB962C8B-B14F-4D97-AF65-F5344CB8AC3E}">
        <p14:creationId xmlns:p14="http://schemas.microsoft.com/office/powerpoint/2010/main" val="23902595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Header + Subheader + Content">
    <p:spTree>
      <p:nvGrpSpPr>
        <p:cNvPr id="1" name=""/>
        <p:cNvGrpSpPr/>
        <p:nvPr/>
      </p:nvGrpSpPr>
      <p:grpSpPr>
        <a:xfrm>
          <a:off x="0" y="0"/>
          <a:ext cx="0" cy="0"/>
          <a:chOff x="0" y="0"/>
          <a:chExt cx="0" cy="0"/>
        </a:xfrm>
      </p:grpSpPr>
      <p:sp>
        <p:nvSpPr>
          <p:cNvPr id="4" name="Text Placeholder 9"/>
          <p:cNvSpPr>
            <a:spLocks noGrp="1"/>
          </p:cNvSpPr>
          <p:nvPr>
            <p:ph type="body" sz="quarter" idx="11" hasCustomPrompt="1"/>
          </p:nvPr>
        </p:nvSpPr>
        <p:spPr>
          <a:xfrm>
            <a:off x="659305" y="2320239"/>
            <a:ext cx="8197114" cy="3810086"/>
          </a:xfrm>
          <a:prstGeom prst="rect">
            <a:avLst/>
          </a:prstGeom>
        </p:spPr>
        <p:txBody>
          <a:bodyPr/>
          <a:lstStyle>
            <a:lvl1pPr marL="342900" indent="-342900">
              <a:buFont typeface="Lucida Grande"/>
              <a:buChar char="&gt;"/>
              <a:defRPr sz="2400" b="1" i="0" baseline="0">
                <a:solidFill>
                  <a:srgbClr val="4B2E83"/>
                </a:solidFill>
                <a:latin typeface="Open Sans"/>
                <a:cs typeface="Open Sans"/>
              </a:defRPr>
            </a:lvl1pPr>
            <a:lvl2pPr>
              <a:defRPr sz="2000" b="1" i="0" baseline="0">
                <a:solidFill>
                  <a:srgbClr val="4B2E83"/>
                </a:solidFill>
                <a:latin typeface="Open Sans"/>
                <a:cs typeface="Open Sans"/>
              </a:defRPr>
            </a:lvl2pPr>
            <a:lvl3pPr marL="1143000" indent="-228600">
              <a:buSzPct val="100000"/>
              <a:buFont typeface="Lucida Grande"/>
              <a:buChar char="&gt;"/>
              <a:defRPr sz="1800" b="1" i="0" baseline="0">
                <a:solidFill>
                  <a:srgbClr val="4B2E83"/>
                </a:solidFill>
                <a:latin typeface="Open Sans"/>
                <a:cs typeface="Open Sans"/>
              </a:defRPr>
            </a:lvl3pPr>
            <a:lvl4pPr>
              <a:defRPr sz="1600" b="1" i="0" baseline="0">
                <a:solidFill>
                  <a:srgbClr val="4B2E83"/>
                </a:solidFill>
                <a:latin typeface="Open Sans"/>
                <a:cs typeface="Open Sans"/>
              </a:defRPr>
            </a:lvl4pPr>
            <a:lvl5pPr marL="2057400" indent="-228600">
              <a:buFont typeface="Lucida Grande"/>
              <a:buChar char="&gt;"/>
              <a:defRPr sz="1400" b="1" i="0" baseline="0">
                <a:solidFill>
                  <a:srgbClr val="4B2E83"/>
                </a:solidFill>
                <a:latin typeface="Open Sans"/>
                <a:cs typeface="Open Sans"/>
              </a:defRPr>
            </a:lvl5pPr>
          </a:lstStyle>
          <a:p>
            <a:pPr lvl="0"/>
            <a:r>
              <a:rPr lang="en-US" dirty="0"/>
              <a:t>Content here (Open Sans Bold, 24 pt.)</a:t>
            </a:r>
          </a:p>
          <a:p>
            <a:pPr lvl="1"/>
            <a:r>
              <a:rPr lang="en-US" dirty="0"/>
              <a:t>Second level (Open Sans Bold, 20)</a:t>
            </a:r>
          </a:p>
          <a:p>
            <a:pPr lvl="2"/>
            <a:r>
              <a:rPr lang="en-US" dirty="0"/>
              <a:t>Third level (Open Sans Bold, 18)</a:t>
            </a:r>
          </a:p>
          <a:p>
            <a:pPr lvl="3"/>
            <a:r>
              <a:rPr lang="en-US" dirty="0"/>
              <a:t>Fourth level (Open Sans Bold, 16)</a:t>
            </a:r>
          </a:p>
          <a:p>
            <a:pPr lvl="4"/>
            <a:r>
              <a:rPr lang="en-US" dirty="0"/>
              <a:t>Fifth level (Open Sans Bold, 14)</a:t>
            </a:r>
          </a:p>
        </p:txBody>
      </p:sp>
      <p:sp>
        <p:nvSpPr>
          <p:cNvPr id="6" name="Text Placeholder 5"/>
          <p:cNvSpPr>
            <a:spLocks noGrp="1"/>
          </p:cNvSpPr>
          <p:nvPr>
            <p:ph type="body" sz="quarter" idx="12" hasCustomPrompt="1"/>
          </p:nvPr>
        </p:nvSpPr>
        <p:spPr>
          <a:xfrm>
            <a:off x="671757" y="1730667"/>
            <a:ext cx="8184662" cy="411171"/>
          </a:xfrm>
          <a:prstGeom prst="rect">
            <a:avLst/>
          </a:prstGeom>
        </p:spPr>
        <p:txBody>
          <a:bodyPr>
            <a:noAutofit/>
          </a:bodyPr>
          <a:lstStyle>
            <a:lvl1pPr marL="0" indent="0">
              <a:lnSpc>
                <a:spcPct val="90000"/>
              </a:lnSpc>
              <a:buNone/>
              <a:defRPr sz="2400" b="0" i="0" baseline="0">
                <a:solidFill>
                  <a:srgbClr val="4B2E83"/>
                </a:solidFill>
                <a:latin typeface="Uni Sans Regular"/>
                <a:cs typeface="Uni Sans Regular"/>
              </a:defRPr>
            </a:lvl1pPr>
            <a:lvl2pPr marL="457200" indent="0">
              <a:buNone/>
              <a:defRPr b="0" i="0">
                <a:solidFill>
                  <a:srgbClr val="E8D3A2"/>
                </a:solidFill>
                <a:latin typeface="Encode Sans Normal Black"/>
                <a:cs typeface="Encode Sans Normal Black"/>
              </a:defRPr>
            </a:lvl2pPr>
            <a:lvl3pPr marL="914400" indent="0">
              <a:buNone/>
              <a:defRPr b="0" i="0">
                <a:solidFill>
                  <a:srgbClr val="E8D3A2"/>
                </a:solidFill>
                <a:latin typeface="Encode Sans Normal Black"/>
                <a:cs typeface="Encode Sans Normal Black"/>
              </a:defRPr>
            </a:lvl3pPr>
            <a:lvl4pPr marL="1371600" indent="0">
              <a:buNone/>
              <a:defRPr b="0" i="0">
                <a:solidFill>
                  <a:srgbClr val="E8D3A2"/>
                </a:solidFill>
                <a:latin typeface="Encode Sans Normal Black"/>
                <a:cs typeface="Encode Sans Normal Black"/>
              </a:defRPr>
            </a:lvl4pPr>
            <a:lvl5pPr marL="1828800" indent="0">
              <a:buNone/>
              <a:defRPr b="0" i="0">
                <a:solidFill>
                  <a:srgbClr val="E8D3A2"/>
                </a:solidFill>
                <a:latin typeface="Encode Sans Normal Black"/>
                <a:cs typeface="Encode Sans Normal Black"/>
              </a:defRPr>
            </a:lvl5pPr>
          </a:lstStyle>
          <a:p>
            <a:pPr lvl="0"/>
            <a:r>
              <a:rPr lang="en-US" dirty="0"/>
              <a:t>SUB-HEADER HERE (UNI SANS LIGHT, 24 PT.)</a:t>
            </a:r>
          </a:p>
        </p:txBody>
      </p:sp>
      <p:pic>
        <p:nvPicPr>
          <p:cNvPr id="9" name="Picture 8" descr="Wordmark_center_Purple_HEX.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382155" y="6487457"/>
            <a:ext cx="2425295" cy="163374"/>
          </a:xfrm>
          <a:prstGeom prst="rect">
            <a:avLst/>
          </a:prstGeom>
        </p:spPr>
      </p:pic>
      <p:pic>
        <p:nvPicPr>
          <p:cNvPr id="8" name="Picture 7" descr="Bar_RtAngle_7502_RGB.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84225" y="1437805"/>
            <a:ext cx="1358184" cy="67050"/>
          </a:xfrm>
          <a:prstGeom prst="rect">
            <a:avLst/>
          </a:prstGeom>
        </p:spPr>
      </p:pic>
      <p:sp>
        <p:nvSpPr>
          <p:cNvPr id="2" name="Title 1"/>
          <p:cNvSpPr>
            <a:spLocks noGrp="1"/>
          </p:cNvSpPr>
          <p:nvPr>
            <p:ph type="title" hasCustomPrompt="1"/>
          </p:nvPr>
        </p:nvSpPr>
        <p:spPr>
          <a:xfrm>
            <a:off x="671756" y="371511"/>
            <a:ext cx="8184663" cy="991998"/>
          </a:xfrm>
          <a:prstGeom prst="rect">
            <a:avLst/>
          </a:prstGeom>
        </p:spPr>
        <p:txBody>
          <a:bodyPr anchor="b"/>
          <a:lstStyle>
            <a:lvl1pPr algn="l">
              <a:defRPr sz="3000" b="1" i="0">
                <a:solidFill>
                  <a:srgbClr val="4B2E83"/>
                </a:solidFill>
                <a:latin typeface="Encode Sans Normal Black" charset="0"/>
                <a:ea typeface="Encode Sans Normal Black" charset="0"/>
                <a:cs typeface="Encode Sans Normal Black" charset="0"/>
              </a:defRPr>
            </a:lvl1pPr>
          </a:lstStyle>
          <a:p>
            <a:pPr lvl="0"/>
            <a:r>
              <a:rPr lang="en-US" dirty="0"/>
              <a:t>HEADER HERE </a:t>
            </a:r>
            <a:br>
              <a:rPr lang="en-US" dirty="0"/>
            </a:br>
            <a:r>
              <a:rPr lang="en-US" dirty="0"/>
              <a:t>(ENCODE NORMAL BLACK, 30 PT.)</a:t>
            </a:r>
          </a:p>
        </p:txBody>
      </p:sp>
    </p:spTree>
    <p:extLst>
      <p:ext uri="{BB962C8B-B14F-4D97-AF65-F5344CB8AC3E}">
        <p14:creationId xmlns:p14="http://schemas.microsoft.com/office/powerpoint/2010/main" val="30728726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Header + Content">
    <p:spTree>
      <p:nvGrpSpPr>
        <p:cNvPr id="1" name=""/>
        <p:cNvGrpSpPr/>
        <p:nvPr/>
      </p:nvGrpSpPr>
      <p:grpSpPr>
        <a:xfrm>
          <a:off x="0" y="0"/>
          <a:ext cx="0" cy="0"/>
          <a:chOff x="0" y="0"/>
          <a:chExt cx="0" cy="0"/>
        </a:xfrm>
      </p:grpSpPr>
      <p:sp>
        <p:nvSpPr>
          <p:cNvPr id="6" name="Text Placeholder 9"/>
          <p:cNvSpPr>
            <a:spLocks noGrp="1"/>
          </p:cNvSpPr>
          <p:nvPr>
            <p:ph type="body" sz="quarter" idx="11" hasCustomPrompt="1"/>
          </p:nvPr>
        </p:nvSpPr>
        <p:spPr>
          <a:xfrm>
            <a:off x="659305" y="1736725"/>
            <a:ext cx="8196210" cy="4015497"/>
          </a:xfrm>
          <a:prstGeom prst="rect">
            <a:avLst/>
          </a:prstGeom>
        </p:spPr>
        <p:txBody>
          <a:bodyPr/>
          <a:lstStyle>
            <a:lvl1pPr marL="342900" indent="-342900">
              <a:buFont typeface="Lucida Grande"/>
              <a:buChar char="&gt;"/>
              <a:defRPr sz="2400" b="1" i="0" baseline="0">
                <a:solidFill>
                  <a:srgbClr val="4B2E83"/>
                </a:solidFill>
                <a:latin typeface="Open Sans"/>
                <a:cs typeface="Open Sans"/>
              </a:defRPr>
            </a:lvl1pPr>
            <a:lvl2pPr>
              <a:defRPr sz="2000" b="1" i="0" baseline="0">
                <a:solidFill>
                  <a:srgbClr val="4B2E83"/>
                </a:solidFill>
                <a:latin typeface="Open Sans"/>
                <a:cs typeface="Open Sans"/>
              </a:defRPr>
            </a:lvl2pPr>
            <a:lvl3pPr marL="1143000" indent="-228600">
              <a:buSzPct val="100000"/>
              <a:buFont typeface="Lucida Grande"/>
              <a:buChar char="&gt;"/>
              <a:defRPr sz="1800" b="1" i="0" baseline="0">
                <a:solidFill>
                  <a:srgbClr val="4B2E83"/>
                </a:solidFill>
                <a:latin typeface="Open Sans"/>
                <a:cs typeface="Open Sans"/>
              </a:defRPr>
            </a:lvl3pPr>
            <a:lvl4pPr>
              <a:defRPr sz="1600" b="1" i="0" baseline="0">
                <a:solidFill>
                  <a:srgbClr val="4B2E83"/>
                </a:solidFill>
                <a:latin typeface="Open Sans"/>
                <a:cs typeface="Open Sans"/>
              </a:defRPr>
            </a:lvl4pPr>
            <a:lvl5pPr marL="2057400" indent="-228600">
              <a:buFont typeface="Lucida Grande"/>
              <a:buChar char="&gt;"/>
              <a:defRPr sz="1400" b="1" i="0" baseline="0">
                <a:solidFill>
                  <a:srgbClr val="4B2E83"/>
                </a:solidFill>
                <a:latin typeface="Open Sans"/>
                <a:cs typeface="Open Sans"/>
              </a:defRPr>
            </a:lvl5pPr>
          </a:lstStyle>
          <a:p>
            <a:pPr lvl="0"/>
            <a:r>
              <a:rPr lang="en-US" dirty="0"/>
              <a:t>Content here (Open Sans Bold, 24 pt.)</a:t>
            </a:r>
          </a:p>
          <a:p>
            <a:pPr lvl="1"/>
            <a:r>
              <a:rPr lang="en-US" dirty="0"/>
              <a:t>Second level (Open Sans Bold, 20)</a:t>
            </a:r>
          </a:p>
          <a:p>
            <a:pPr lvl="2"/>
            <a:r>
              <a:rPr lang="en-US" dirty="0"/>
              <a:t>Third level (Open Sans Bold, 18)</a:t>
            </a:r>
          </a:p>
          <a:p>
            <a:pPr lvl="3"/>
            <a:r>
              <a:rPr lang="en-US" dirty="0"/>
              <a:t>Fourth level (Open Sans Bold, 16)</a:t>
            </a:r>
          </a:p>
          <a:p>
            <a:pPr lvl="4"/>
            <a:r>
              <a:rPr lang="en-US" dirty="0"/>
              <a:t>Fifth level (Open Sans Bold, 14)</a:t>
            </a:r>
          </a:p>
        </p:txBody>
      </p:sp>
      <p:pic>
        <p:nvPicPr>
          <p:cNvPr id="9" name="Picture 8" descr="W Logo_Purple_2685_HEX.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48139" y="5949410"/>
            <a:ext cx="1371600" cy="923544"/>
          </a:xfrm>
          <a:prstGeom prst="rect">
            <a:avLst/>
          </a:prstGeom>
        </p:spPr>
      </p:pic>
      <p:pic>
        <p:nvPicPr>
          <p:cNvPr id="7" name="Picture 6" descr="Bar_RtAngle_7502_RGB.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84225" y="1437805"/>
            <a:ext cx="1358184" cy="67050"/>
          </a:xfrm>
          <a:prstGeom prst="rect">
            <a:avLst/>
          </a:prstGeom>
        </p:spPr>
      </p:pic>
      <p:sp>
        <p:nvSpPr>
          <p:cNvPr id="2" name="Title 1"/>
          <p:cNvSpPr>
            <a:spLocks noGrp="1"/>
          </p:cNvSpPr>
          <p:nvPr>
            <p:ph type="title" hasCustomPrompt="1"/>
          </p:nvPr>
        </p:nvSpPr>
        <p:spPr>
          <a:xfrm>
            <a:off x="671756" y="371511"/>
            <a:ext cx="8183759" cy="991998"/>
          </a:xfrm>
          <a:prstGeom prst="rect">
            <a:avLst/>
          </a:prstGeom>
        </p:spPr>
        <p:txBody>
          <a:bodyPr anchor="b"/>
          <a:lstStyle>
            <a:lvl1pPr algn="l">
              <a:defRPr sz="3000" b="1" i="0">
                <a:latin typeface="Encode Sans Normal Black" charset="0"/>
                <a:ea typeface="Encode Sans Normal Black" charset="0"/>
                <a:cs typeface="Encode Sans Normal Black" charset="0"/>
              </a:defRPr>
            </a:lvl1pPr>
          </a:lstStyle>
          <a:p>
            <a:pPr lvl="0"/>
            <a:r>
              <a:rPr lang="en-US" dirty="0"/>
              <a:t>HEADER HERE </a:t>
            </a:r>
            <a:br>
              <a:rPr lang="en-US" dirty="0"/>
            </a:br>
            <a:r>
              <a:rPr lang="en-US" dirty="0"/>
              <a:t>(ENCODE NORMAL BLACK, 30 PT.)</a:t>
            </a:r>
          </a:p>
        </p:txBody>
      </p:sp>
    </p:spTree>
    <p:extLst>
      <p:ext uri="{BB962C8B-B14F-4D97-AF65-F5344CB8AC3E}">
        <p14:creationId xmlns:p14="http://schemas.microsoft.com/office/powerpoint/2010/main" val="14502204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Header + Graphic">
    <p:spTree>
      <p:nvGrpSpPr>
        <p:cNvPr id="1" name=""/>
        <p:cNvGrpSpPr/>
        <p:nvPr/>
      </p:nvGrpSpPr>
      <p:grpSpPr>
        <a:xfrm>
          <a:off x="0" y="0"/>
          <a:ext cx="0" cy="0"/>
          <a:chOff x="0" y="0"/>
          <a:chExt cx="0" cy="0"/>
        </a:xfrm>
      </p:grpSpPr>
      <p:sp>
        <p:nvSpPr>
          <p:cNvPr id="12" name="Chart Placeholder 11"/>
          <p:cNvSpPr>
            <a:spLocks noGrp="1"/>
          </p:cNvSpPr>
          <p:nvPr>
            <p:ph type="chart" sz="quarter" idx="12" hasCustomPrompt="1"/>
          </p:nvPr>
        </p:nvSpPr>
        <p:spPr>
          <a:xfrm>
            <a:off x="766763" y="1736725"/>
            <a:ext cx="8021637" cy="4432300"/>
          </a:xfrm>
          <a:prstGeom prst="rect">
            <a:avLst/>
          </a:prstGeom>
        </p:spPr>
        <p:txBody>
          <a:bodyPr>
            <a:normAutofit/>
          </a:bodyPr>
          <a:lstStyle>
            <a:lvl1pPr marL="0" indent="0">
              <a:buNone/>
              <a:defRPr sz="2400" b="0" i="1" baseline="0">
                <a:solidFill>
                  <a:srgbClr val="999999"/>
                </a:solidFill>
                <a:latin typeface="Open Sans Light"/>
                <a:cs typeface="Open Sans Light"/>
              </a:defRPr>
            </a:lvl1pPr>
          </a:lstStyle>
          <a:p>
            <a:r>
              <a:rPr lang="en-US" dirty="0"/>
              <a:t>Graphics can go here – </a:t>
            </a:r>
            <a:br>
              <a:rPr lang="en-US" dirty="0"/>
            </a:br>
            <a:r>
              <a:rPr lang="en-US" dirty="0"/>
              <a:t>replace this box with your image or chart</a:t>
            </a:r>
          </a:p>
        </p:txBody>
      </p:sp>
      <p:pic>
        <p:nvPicPr>
          <p:cNvPr id="7" name="Picture 6" descr="Wordmark_center_Purple_HEX.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363105" y="6487457"/>
            <a:ext cx="2425295" cy="163374"/>
          </a:xfrm>
          <a:prstGeom prst="rect">
            <a:avLst/>
          </a:prstGeom>
        </p:spPr>
      </p:pic>
      <p:pic>
        <p:nvPicPr>
          <p:cNvPr id="6" name="Picture 5" descr="Bar_RtAngle_7502_RGB.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84225" y="1437805"/>
            <a:ext cx="1358184" cy="67050"/>
          </a:xfrm>
          <a:prstGeom prst="rect">
            <a:avLst/>
          </a:prstGeom>
        </p:spPr>
      </p:pic>
      <p:sp>
        <p:nvSpPr>
          <p:cNvPr id="2" name="Title 1"/>
          <p:cNvSpPr>
            <a:spLocks noGrp="1"/>
          </p:cNvSpPr>
          <p:nvPr>
            <p:ph type="title" hasCustomPrompt="1"/>
          </p:nvPr>
        </p:nvSpPr>
        <p:spPr>
          <a:xfrm>
            <a:off x="671756" y="371511"/>
            <a:ext cx="8116644" cy="991998"/>
          </a:xfrm>
          <a:prstGeom prst="rect">
            <a:avLst/>
          </a:prstGeom>
        </p:spPr>
        <p:txBody>
          <a:bodyPr anchor="b"/>
          <a:lstStyle>
            <a:lvl1pPr algn="l">
              <a:defRPr sz="3000" b="1" i="0">
                <a:latin typeface="Encode Sans Normal Black" charset="0"/>
                <a:ea typeface="Encode Sans Normal Black" charset="0"/>
                <a:cs typeface="Encode Sans Normal Black" charset="0"/>
              </a:defRPr>
            </a:lvl1pPr>
          </a:lstStyle>
          <a:p>
            <a:pPr lvl="0"/>
            <a:r>
              <a:rPr lang="en-US" dirty="0"/>
              <a:t>HEADER HERE </a:t>
            </a:r>
            <a:br>
              <a:rPr lang="en-US" dirty="0"/>
            </a:br>
            <a:r>
              <a:rPr lang="en-US" dirty="0"/>
              <a:t>(ENCODE NORMAL BLACK, 30 PT.)</a:t>
            </a:r>
          </a:p>
        </p:txBody>
      </p:sp>
    </p:spTree>
    <p:extLst>
      <p:ext uri="{BB962C8B-B14F-4D97-AF65-F5344CB8AC3E}">
        <p14:creationId xmlns:p14="http://schemas.microsoft.com/office/powerpoint/2010/main" val="2489552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Header + SubHeader + Content">
    <p:spTree>
      <p:nvGrpSpPr>
        <p:cNvPr id="1" name=""/>
        <p:cNvGrpSpPr/>
        <p:nvPr/>
      </p:nvGrpSpPr>
      <p:grpSpPr>
        <a:xfrm>
          <a:off x="0" y="0"/>
          <a:ext cx="0" cy="0"/>
          <a:chOff x="0" y="0"/>
          <a:chExt cx="0" cy="0"/>
        </a:xfrm>
      </p:grpSpPr>
      <p:sp>
        <p:nvSpPr>
          <p:cNvPr id="4" name="Text Placeholder 9"/>
          <p:cNvSpPr>
            <a:spLocks noGrp="1"/>
          </p:cNvSpPr>
          <p:nvPr>
            <p:ph type="body" sz="quarter" idx="11" hasCustomPrompt="1"/>
          </p:nvPr>
        </p:nvSpPr>
        <p:spPr>
          <a:xfrm>
            <a:off x="671757" y="2320239"/>
            <a:ext cx="8197114" cy="3810086"/>
          </a:xfrm>
          <a:prstGeom prst="rect">
            <a:avLst/>
          </a:prstGeom>
        </p:spPr>
        <p:txBody>
          <a:bodyPr/>
          <a:lstStyle>
            <a:lvl1pPr marL="342900" indent="-342900">
              <a:buFont typeface="Lucida Grande"/>
              <a:buChar char="&gt;"/>
              <a:defRPr sz="2400" b="1" i="0" baseline="0">
                <a:solidFill>
                  <a:srgbClr val="4B2E83"/>
                </a:solidFill>
                <a:latin typeface="Open Sans"/>
                <a:cs typeface="Open Sans"/>
              </a:defRPr>
            </a:lvl1pPr>
            <a:lvl2pPr>
              <a:defRPr sz="2000" b="1" i="0" baseline="0">
                <a:solidFill>
                  <a:srgbClr val="4B2E83"/>
                </a:solidFill>
                <a:latin typeface="Open Sans"/>
                <a:cs typeface="Open Sans"/>
              </a:defRPr>
            </a:lvl2pPr>
            <a:lvl3pPr marL="1143000" indent="-228600">
              <a:buSzPct val="100000"/>
              <a:buFont typeface="Lucida Grande"/>
              <a:buChar char="&gt;"/>
              <a:defRPr sz="1800" b="1" i="0" baseline="0">
                <a:solidFill>
                  <a:srgbClr val="4B2E83"/>
                </a:solidFill>
                <a:latin typeface="Open Sans"/>
                <a:cs typeface="Open Sans"/>
              </a:defRPr>
            </a:lvl3pPr>
            <a:lvl4pPr>
              <a:defRPr sz="1600" b="1" i="0" baseline="0">
                <a:solidFill>
                  <a:srgbClr val="4B2E83"/>
                </a:solidFill>
                <a:latin typeface="Open Sans"/>
                <a:cs typeface="Open Sans"/>
              </a:defRPr>
            </a:lvl4pPr>
            <a:lvl5pPr marL="2057400" indent="-228600">
              <a:buFont typeface="Lucida Grande"/>
              <a:buChar char="&gt;"/>
              <a:defRPr sz="1400" b="1" i="0" baseline="0">
                <a:solidFill>
                  <a:srgbClr val="4B2E83"/>
                </a:solidFill>
                <a:latin typeface="Open Sans"/>
                <a:cs typeface="Open Sans"/>
              </a:defRPr>
            </a:lvl5pPr>
          </a:lstStyle>
          <a:p>
            <a:pPr lvl="0"/>
            <a:r>
              <a:rPr lang="en-US" dirty="0"/>
              <a:t>Content here (Open Sans Bold, 24 pt.)</a:t>
            </a:r>
          </a:p>
          <a:p>
            <a:pPr lvl="1"/>
            <a:r>
              <a:rPr lang="en-US" dirty="0"/>
              <a:t>Second level (Open Sans Bold, 20)</a:t>
            </a:r>
          </a:p>
          <a:p>
            <a:pPr lvl="2"/>
            <a:r>
              <a:rPr lang="en-US" dirty="0"/>
              <a:t>Third level (Open Sans Bold, 18)</a:t>
            </a:r>
          </a:p>
          <a:p>
            <a:pPr lvl="3"/>
            <a:r>
              <a:rPr lang="en-US" dirty="0"/>
              <a:t>Fourth level (Open Sans Bold, 16)</a:t>
            </a:r>
          </a:p>
          <a:p>
            <a:pPr lvl="4"/>
            <a:r>
              <a:rPr lang="en-US" dirty="0"/>
              <a:t>Fifth level (Open Sans Bold, 14)</a:t>
            </a:r>
          </a:p>
        </p:txBody>
      </p:sp>
      <p:sp>
        <p:nvSpPr>
          <p:cNvPr id="5" name="Text Placeholder 5"/>
          <p:cNvSpPr>
            <a:spLocks noGrp="1"/>
          </p:cNvSpPr>
          <p:nvPr>
            <p:ph type="body" sz="quarter" idx="12" hasCustomPrompt="1"/>
          </p:nvPr>
        </p:nvSpPr>
        <p:spPr>
          <a:xfrm>
            <a:off x="671757" y="1730667"/>
            <a:ext cx="8184662" cy="411171"/>
          </a:xfrm>
          <a:prstGeom prst="rect">
            <a:avLst/>
          </a:prstGeom>
        </p:spPr>
        <p:txBody>
          <a:bodyPr>
            <a:noAutofit/>
          </a:bodyPr>
          <a:lstStyle>
            <a:lvl1pPr marL="0" indent="0">
              <a:lnSpc>
                <a:spcPct val="90000"/>
              </a:lnSpc>
              <a:buNone/>
              <a:defRPr sz="2400" b="0" i="0" baseline="0">
                <a:solidFill>
                  <a:srgbClr val="4B2E83"/>
                </a:solidFill>
                <a:latin typeface="Uni Sans Regular"/>
                <a:cs typeface="Uni Sans Regular"/>
              </a:defRPr>
            </a:lvl1pPr>
            <a:lvl2pPr marL="457200" indent="0">
              <a:buNone/>
              <a:defRPr b="0" i="0">
                <a:solidFill>
                  <a:srgbClr val="E8D3A2"/>
                </a:solidFill>
                <a:latin typeface="Encode Sans Normal Black"/>
                <a:cs typeface="Encode Sans Normal Black"/>
              </a:defRPr>
            </a:lvl2pPr>
            <a:lvl3pPr marL="914400" indent="0">
              <a:buNone/>
              <a:defRPr b="0" i="0">
                <a:solidFill>
                  <a:srgbClr val="E8D3A2"/>
                </a:solidFill>
                <a:latin typeface="Encode Sans Normal Black"/>
                <a:cs typeface="Encode Sans Normal Black"/>
              </a:defRPr>
            </a:lvl3pPr>
            <a:lvl4pPr marL="1371600" indent="0">
              <a:buNone/>
              <a:defRPr b="0" i="0">
                <a:solidFill>
                  <a:srgbClr val="E8D3A2"/>
                </a:solidFill>
                <a:latin typeface="Encode Sans Normal Black"/>
                <a:cs typeface="Encode Sans Normal Black"/>
              </a:defRPr>
            </a:lvl4pPr>
            <a:lvl5pPr marL="1828800" indent="0">
              <a:buNone/>
              <a:defRPr b="0" i="0">
                <a:solidFill>
                  <a:srgbClr val="E8D3A2"/>
                </a:solidFill>
                <a:latin typeface="Encode Sans Normal Black"/>
                <a:cs typeface="Encode Sans Normal Black"/>
              </a:defRPr>
            </a:lvl5pPr>
          </a:lstStyle>
          <a:p>
            <a:pPr lvl="0"/>
            <a:r>
              <a:rPr lang="en-US" dirty="0"/>
              <a:t>SUB-HEADER HERE (UNI SANS REGULAR, 24 PT.)</a:t>
            </a:r>
          </a:p>
        </p:txBody>
      </p:sp>
      <p:pic>
        <p:nvPicPr>
          <p:cNvPr id="8" name="Picture 7" descr="W Logo_Purple_2685_HEX.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48139" y="5949410"/>
            <a:ext cx="1371600" cy="923544"/>
          </a:xfrm>
          <a:prstGeom prst="rect">
            <a:avLst/>
          </a:prstGeom>
        </p:spPr>
      </p:pic>
      <p:pic>
        <p:nvPicPr>
          <p:cNvPr id="12" name="Picture 11" descr="Bar_RtAngle_HEX.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81050" y="1402894"/>
            <a:ext cx="1371201" cy="69644"/>
          </a:xfrm>
          <a:prstGeom prst="rect">
            <a:avLst/>
          </a:prstGeom>
        </p:spPr>
      </p:pic>
      <p:sp>
        <p:nvSpPr>
          <p:cNvPr id="2" name="Title 1"/>
          <p:cNvSpPr>
            <a:spLocks noGrp="1"/>
          </p:cNvSpPr>
          <p:nvPr>
            <p:ph type="title" hasCustomPrompt="1"/>
          </p:nvPr>
        </p:nvSpPr>
        <p:spPr>
          <a:xfrm>
            <a:off x="671757" y="365125"/>
            <a:ext cx="8184662" cy="998383"/>
          </a:xfrm>
          <a:prstGeom prst="rect">
            <a:avLst/>
          </a:prstGeom>
        </p:spPr>
        <p:txBody>
          <a:bodyPr anchor="b"/>
          <a:lstStyle>
            <a:lvl1pPr algn="l">
              <a:defRPr sz="3000" b="1" i="0">
                <a:latin typeface="Encode Sans Normal Black" charset="0"/>
                <a:ea typeface="Encode Sans Normal Black" charset="0"/>
                <a:cs typeface="Encode Sans Normal Black" charset="0"/>
              </a:defRPr>
            </a:lvl1pPr>
          </a:lstStyle>
          <a:p>
            <a:pPr lvl="0"/>
            <a:r>
              <a:rPr lang="en-US" dirty="0"/>
              <a:t>HEADER HERE </a:t>
            </a:r>
            <a:br>
              <a:rPr lang="en-US" dirty="0"/>
            </a:br>
            <a:r>
              <a:rPr lang="en-US" dirty="0"/>
              <a:t>(ENCODE NORMAL BLACK, 30 PT.)</a:t>
            </a:r>
          </a:p>
        </p:txBody>
      </p:sp>
    </p:spTree>
    <p:extLst>
      <p:ext uri="{BB962C8B-B14F-4D97-AF65-F5344CB8AC3E}">
        <p14:creationId xmlns:p14="http://schemas.microsoft.com/office/powerpoint/2010/main" val="8181435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Header + Content">
    <p:spTree>
      <p:nvGrpSpPr>
        <p:cNvPr id="1" name=""/>
        <p:cNvGrpSpPr/>
        <p:nvPr/>
      </p:nvGrpSpPr>
      <p:grpSpPr>
        <a:xfrm>
          <a:off x="0" y="0"/>
          <a:ext cx="0" cy="0"/>
          <a:chOff x="0" y="0"/>
          <a:chExt cx="0" cy="0"/>
        </a:xfrm>
      </p:grpSpPr>
      <p:sp>
        <p:nvSpPr>
          <p:cNvPr id="6" name="Text Placeholder 9"/>
          <p:cNvSpPr>
            <a:spLocks noGrp="1"/>
          </p:cNvSpPr>
          <p:nvPr>
            <p:ph type="body" sz="quarter" idx="11" hasCustomPrompt="1"/>
          </p:nvPr>
        </p:nvSpPr>
        <p:spPr>
          <a:xfrm>
            <a:off x="659305" y="1736725"/>
            <a:ext cx="8076956" cy="4015497"/>
          </a:xfrm>
          <a:prstGeom prst="rect">
            <a:avLst/>
          </a:prstGeom>
        </p:spPr>
        <p:txBody>
          <a:bodyPr/>
          <a:lstStyle>
            <a:lvl1pPr marL="342900" indent="-342900">
              <a:buFont typeface="Lucida Grande"/>
              <a:buChar char="&gt;"/>
              <a:defRPr sz="2400" b="1" i="0" baseline="0">
                <a:solidFill>
                  <a:srgbClr val="4B2E83"/>
                </a:solidFill>
                <a:latin typeface="Open Sans"/>
                <a:cs typeface="Open Sans"/>
              </a:defRPr>
            </a:lvl1pPr>
            <a:lvl2pPr>
              <a:defRPr sz="2000" b="1" i="0" baseline="0">
                <a:solidFill>
                  <a:srgbClr val="4B2E83"/>
                </a:solidFill>
                <a:latin typeface="Open Sans"/>
                <a:cs typeface="Open Sans"/>
              </a:defRPr>
            </a:lvl2pPr>
            <a:lvl3pPr marL="1143000" indent="-228600">
              <a:buSzPct val="100000"/>
              <a:buFont typeface="Lucida Grande"/>
              <a:buChar char="&gt;"/>
              <a:defRPr sz="1800" b="1" i="0" baseline="0">
                <a:solidFill>
                  <a:srgbClr val="4B2E83"/>
                </a:solidFill>
                <a:latin typeface="Open Sans"/>
                <a:cs typeface="Open Sans"/>
              </a:defRPr>
            </a:lvl3pPr>
            <a:lvl4pPr>
              <a:defRPr sz="1600" b="1" i="0" baseline="0">
                <a:solidFill>
                  <a:srgbClr val="4B2E83"/>
                </a:solidFill>
                <a:latin typeface="Open Sans"/>
                <a:cs typeface="Open Sans"/>
              </a:defRPr>
            </a:lvl4pPr>
            <a:lvl5pPr marL="2057400" indent="-228600">
              <a:buFont typeface="Lucida Grande"/>
              <a:buChar char="&gt;"/>
              <a:defRPr sz="1400" b="1" i="0" baseline="0">
                <a:solidFill>
                  <a:srgbClr val="4B2E83"/>
                </a:solidFill>
                <a:latin typeface="Open Sans"/>
                <a:cs typeface="Open Sans"/>
              </a:defRPr>
            </a:lvl5pPr>
          </a:lstStyle>
          <a:p>
            <a:pPr lvl="0"/>
            <a:r>
              <a:rPr lang="en-US" dirty="0"/>
              <a:t>Bulleted content here (Open Sans Bold, 24 pt.)</a:t>
            </a:r>
          </a:p>
          <a:p>
            <a:pPr lvl="1"/>
            <a:r>
              <a:rPr lang="en-US" dirty="0"/>
              <a:t>Second level (Open Sans Bold, 20)</a:t>
            </a:r>
          </a:p>
          <a:p>
            <a:pPr lvl="2"/>
            <a:r>
              <a:rPr lang="en-US" dirty="0"/>
              <a:t>Third level (Open Sans Bold, 18)</a:t>
            </a:r>
          </a:p>
          <a:p>
            <a:pPr lvl="3"/>
            <a:r>
              <a:rPr lang="en-US" dirty="0"/>
              <a:t>Fourth level (Open Sans Bold, 16)</a:t>
            </a:r>
          </a:p>
          <a:p>
            <a:pPr lvl="4"/>
            <a:r>
              <a:rPr lang="en-US" dirty="0"/>
              <a:t>Fifth level (Open Sans Bold, 14)</a:t>
            </a:r>
          </a:p>
        </p:txBody>
      </p:sp>
      <p:pic>
        <p:nvPicPr>
          <p:cNvPr id="11" name="Picture 10" descr="Wordmark_center_Purple_HEX.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382155" y="6487457"/>
            <a:ext cx="2425295" cy="163374"/>
          </a:xfrm>
          <a:prstGeom prst="rect">
            <a:avLst/>
          </a:prstGeom>
        </p:spPr>
      </p:pic>
      <p:pic>
        <p:nvPicPr>
          <p:cNvPr id="12" name="Picture 11" descr="Bar_RtAngle_HEX.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81050" y="1402894"/>
            <a:ext cx="1371201" cy="69644"/>
          </a:xfrm>
          <a:prstGeom prst="rect">
            <a:avLst/>
          </a:prstGeom>
        </p:spPr>
      </p:pic>
      <p:sp>
        <p:nvSpPr>
          <p:cNvPr id="2" name="Title 1"/>
          <p:cNvSpPr>
            <a:spLocks noGrp="1"/>
          </p:cNvSpPr>
          <p:nvPr>
            <p:ph type="title" hasCustomPrompt="1"/>
          </p:nvPr>
        </p:nvSpPr>
        <p:spPr>
          <a:xfrm>
            <a:off x="671755" y="365125"/>
            <a:ext cx="8064505" cy="998383"/>
          </a:xfrm>
          <a:prstGeom prst="rect">
            <a:avLst/>
          </a:prstGeom>
        </p:spPr>
        <p:txBody>
          <a:bodyPr anchor="b"/>
          <a:lstStyle>
            <a:lvl1pPr algn="l">
              <a:defRPr sz="3000" b="1" i="0">
                <a:latin typeface="Encode Sans Normal Black" charset="0"/>
                <a:ea typeface="Encode Sans Normal Black" charset="0"/>
                <a:cs typeface="Encode Sans Normal Black" charset="0"/>
              </a:defRPr>
            </a:lvl1pPr>
          </a:lstStyle>
          <a:p>
            <a:pPr lvl="0"/>
            <a:r>
              <a:rPr lang="en-US" dirty="0"/>
              <a:t>HEADER HERE </a:t>
            </a:r>
            <a:br>
              <a:rPr lang="en-US" dirty="0"/>
            </a:br>
            <a:r>
              <a:rPr lang="en-US" dirty="0"/>
              <a:t>(ENCODE NORMAL BLACK, 30 PT.)</a:t>
            </a:r>
          </a:p>
        </p:txBody>
      </p:sp>
    </p:spTree>
    <p:extLst>
      <p:ext uri="{BB962C8B-B14F-4D97-AF65-F5344CB8AC3E}">
        <p14:creationId xmlns:p14="http://schemas.microsoft.com/office/powerpoint/2010/main" val="17859222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er + Graphic">
    <p:spTree>
      <p:nvGrpSpPr>
        <p:cNvPr id="1" name=""/>
        <p:cNvGrpSpPr/>
        <p:nvPr/>
      </p:nvGrpSpPr>
      <p:grpSpPr>
        <a:xfrm>
          <a:off x="0" y="0"/>
          <a:ext cx="0" cy="0"/>
          <a:chOff x="0" y="0"/>
          <a:chExt cx="0" cy="0"/>
        </a:xfrm>
      </p:grpSpPr>
      <p:sp>
        <p:nvSpPr>
          <p:cNvPr id="12" name="Chart Placeholder 11"/>
          <p:cNvSpPr>
            <a:spLocks noGrp="1"/>
          </p:cNvSpPr>
          <p:nvPr>
            <p:ph type="chart" sz="quarter" idx="12" hasCustomPrompt="1"/>
          </p:nvPr>
        </p:nvSpPr>
        <p:spPr>
          <a:xfrm>
            <a:off x="671757" y="1736725"/>
            <a:ext cx="8184662" cy="4432300"/>
          </a:xfrm>
          <a:prstGeom prst="rect">
            <a:avLst/>
          </a:prstGeom>
        </p:spPr>
        <p:txBody>
          <a:bodyPr>
            <a:normAutofit/>
          </a:bodyPr>
          <a:lstStyle>
            <a:lvl1pPr marL="0" indent="0">
              <a:buNone/>
              <a:defRPr sz="2400" b="0" i="1" baseline="0">
                <a:solidFill>
                  <a:srgbClr val="4B2E83"/>
                </a:solidFill>
                <a:latin typeface="Open Sans Light"/>
                <a:cs typeface="Open Sans Light"/>
              </a:defRPr>
            </a:lvl1pPr>
          </a:lstStyle>
          <a:p>
            <a:r>
              <a:rPr lang="en-US" dirty="0"/>
              <a:t>Graphics can go here – </a:t>
            </a:r>
            <a:br>
              <a:rPr lang="en-US" dirty="0"/>
            </a:br>
            <a:r>
              <a:rPr lang="en-US" dirty="0"/>
              <a:t>replace this box with your image or chart</a:t>
            </a:r>
          </a:p>
        </p:txBody>
      </p:sp>
      <p:pic>
        <p:nvPicPr>
          <p:cNvPr id="8" name="Picture 7" descr="W Logo_Purple_2685_HEX.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48139" y="5949410"/>
            <a:ext cx="1371600" cy="923544"/>
          </a:xfrm>
          <a:prstGeom prst="rect">
            <a:avLst/>
          </a:prstGeom>
        </p:spPr>
      </p:pic>
      <p:pic>
        <p:nvPicPr>
          <p:cNvPr id="10" name="Picture 9" descr="Bar_RtAngle_HEX.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81050" y="1402894"/>
            <a:ext cx="1371201" cy="69644"/>
          </a:xfrm>
          <a:prstGeom prst="rect">
            <a:avLst/>
          </a:prstGeom>
        </p:spPr>
      </p:pic>
      <p:sp>
        <p:nvSpPr>
          <p:cNvPr id="2" name="Title 1"/>
          <p:cNvSpPr>
            <a:spLocks noGrp="1"/>
          </p:cNvSpPr>
          <p:nvPr>
            <p:ph type="title" hasCustomPrompt="1"/>
          </p:nvPr>
        </p:nvSpPr>
        <p:spPr>
          <a:xfrm>
            <a:off x="671755" y="371510"/>
            <a:ext cx="8184663" cy="991998"/>
          </a:xfrm>
          <a:prstGeom prst="rect">
            <a:avLst/>
          </a:prstGeom>
        </p:spPr>
        <p:txBody>
          <a:bodyPr anchor="b"/>
          <a:lstStyle>
            <a:lvl1pPr algn="l">
              <a:defRPr sz="3000" b="1" i="0">
                <a:latin typeface="Encode Sans Normal Black" charset="0"/>
                <a:ea typeface="Encode Sans Normal Black" charset="0"/>
                <a:cs typeface="Encode Sans Normal Black" charset="0"/>
              </a:defRPr>
            </a:lvl1pPr>
          </a:lstStyle>
          <a:p>
            <a:pPr lvl="0"/>
            <a:r>
              <a:rPr lang="en-US" dirty="0"/>
              <a:t>HEADER HERE </a:t>
            </a:r>
            <a:br>
              <a:rPr lang="en-US" dirty="0"/>
            </a:br>
            <a:r>
              <a:rPr lang="en-US" dirty="0"/>
              <a:t>(ENCODE NORMAL BLACK, 30 PT.)</a:t>
            </a:r>
          </a:p>
        </p:txBody>
      </p:sp>
    </p:spTree>
    <p:extLst>
      <p:ext uri="{BB962C8B-B14F-4D97-AF65-F5344CB8AC3E}">
        <p14:creationId xmlns:p14="http://schemas.microsoft.com/office/powerpoint/2010/main" val="3286547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rgbClr val="4B2E83"/>
        </a:solidFill>
        <a:effectLst/>
      </p:bgPr>
    </p:bg>
    <p:spTree>
      <p:nvGrpSpPr>
        <p:cNvPr id="1" name=""/>
        <p:cNvGrpSpPr/>
        <p:nvPr/>
      </p:nvGrpSpPr>
      <p:grpSpPr>
        <a:xfrm>
          <a:off x="0" y="0"/>
          <a:ext cx="0" cy="0"/>
          <a:chOff x="0" y="0"/>
          <a:chExt cx="0" cy="0"/>
        </a:xfrm>
      </p:grpSpPr>
      <p:pic>
        <p:nvPicPr>
          <p:cNvPr id="5" name="Picture 4" descr="UW_W Logo_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45815" y="5945854"/>
            <a:ext cx="1371600" cy="923544"/>
          </a:xfrm>
          <a:prstGeom prst="rect">
            <a:avLst/>
          </a:prstGeom>
        </p:spPr>
      </p:pic>
      <p:pic>
        <p:nvPicPr>
          <p:cNvPr id="9" name="Picture 8"/>
          <p:cNvPicPr>
            <a:picLocks noChangeAspect="1"/>
          </p:cNvPicPr>
          <p:nvPr userDrawn="1"/>
        </p:nvPicPr>
        <p:blipFill>
          <a:blip r:embed="rId3"/>
          <a:stretch>
            <a:fillRect/>
          </a:stretch>
        </p:blipFill>
        <p:spPr>
          <a:xfrm>
            <a:off x="677334" y="6354234"/>
            <a:ext cx="2540000" cy="266700"/>
          </a:xfrm>
          <a:prstGeom prst="rect">
            <a:avLst/>
          </a:prstGeom>
        </p:spPr>
      </p:pic>
      <p:pic>
        <p:nvPicPr>
          <p:cNvPr id="2" name="Picture 1" descr="Bar_RtAngle_7502_RGB.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13587" y="4006085"/>
            <a:ext cx="2284303" cy="112770"/>
          </a:xfrm>
          <a:prstGeom prst="rect">
            <a:avLst/>
          </a:prstGeom>
        </p:spPr>
      </p:pic>
      <p:sp>
        <p:nvSpPr>
          <p:cNvPr id="3" name="Title 2"/>
          <p:cNvSpPr>
            <a:spLocks noGrp="1"/>
          </p:cNvSpPr>
          <p:nvPr>
            <p:ph type="title" hasCustomPrompt="1"/>
          </p:nvPr>
        </p:nvSpPr>
        <p:spPr>
          <a:xfrm>
            <a:off x="671757" y="1179824"/>
            <a:ext cx="6972300" cy="2641756"/>
          </a:xfrm>
          <a:prstGeom prst="rect">
            <a:avLst/>
          </a:prstGeom>
        </p:spPr>
        <p:txBody>
          <a:bodyPr anchor="b"/>
          <a:lstStyle>
            <a:lvl1pPr algn="l">
              <a:defRPr sz="5000" b="1" i="0">
                <a:solidFill>
                  <a:schemeClr val="tx2"/>
                </a:solidFill>
                <a:latin typeface="Encode Sans Normal Black" charset="0"/>
                <a:ea typeface="Encode Sans Normal Black" charset="0"/>
                <a:cs typeface="Encode Sans Normal Black" charset="0"/>
              </a:defRPr>
            </a:lvl1pPr>
          </a:lstStyle>
          <a:p>
            <a:pPr lvl="0"/>
            <a:r>
              <a:rPr lang="en-US" dirty="0"/>
              <a:t>TITLE HERE</a:t>
            </a:r>
            <a:br>
              <a:rPr lang="en-US" dirty="0"/>
            </a:br>
            <a:r>
              <a:rPr lang="en-US" dirty="0"/>
              <a:t>ENCODE NORMAL</a:t>
            </a:r>
            <a:br>
              <a:rPr lang="en-US" dirty="0"/>
            </a:br>
            <a:r>
              <a:rPr lang="en-US" dirty="0"/>
              <a:t>BLACK, 50 PT. </a:t>
            </a:r>
          </a:p>
        </p:txBody>
      </p:sp>
    </p:spTree>
    <p:extLst>
      <p:ext uri="{BB962C8B-B14F-4D97-AF65-F5344CB8AC3E}">
        <p14:creationId xmlns:p14="http://schemas.microsoft.com/office/powerpoint/2010/main" val="2373491258"/>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Header + Subheader + Content">
    <p:spTree>
      <p:nvGrpSpPr>
        <p:cNvPr id="1" name=""/>
        <p:cNvGrpSpPr/>
        <p:nvPr/>
      </p:nvGrpSpPr>
      <p:grpSpPr>
        <a:xfrm>
          <a:off x="0" y="0"/>
          <a:ext cx="0" cy="0"/>
          <a:chOff x="0" y="0"/>
          <a:chExt cx="0" cy="0"/>
        </a:xfrm>
      </p:grpSpPr>
      <p:sp>
        <p:nvSpPr>
          <p:cNvPr id="4" name="Text Placeholder 9"/>
          <p:cNvSpPr>
            <a:spLocks noGrp="1"/>
          </p:cNvSpPr>
          <p:nvPr>
            <p:ph type="body" sz="quarter" idx="11" hasCustomPrompt="1"/>
          </p:nvPr>
        </p:nvSpPr>
        <p:spPr>
          <a:xfrm>
            <a:off x="659305" y="2320239"/>
            <a:ext cx="8197114" cy="3810086"/>
          </a:xfrm>
          <a:prstGeom prst="rect">
            <a:avLst/>
          </a:prstGeom>
        </p:spPr>
        <p:txBody>
          <a:bodyPr/>
          <a:lstStyle>
            <a:lvl1pPr marL="342900" indent="-342900">
              <a:buFont typeface="Lucida Grande"/>
              <a:buChar char="&gt;"/>
              <a:defRPr sz="2400" b="1" i="0" baseline="0">
                <a:solidFill>
                  <a:srgbClr val="FFFFFF"/>
                </a:solidFill>
                <a:latin typeface="Open Sans"/>
                <a:cs typeface="Open Sans"/>
              </a:defRPr>
            </a:lvl1pPr>
            <a:lvl2pPr>
              <a:defRPr sz="2000" b="1" i="0" baseline="0">
                <a:solidFill>
                  <a:srgbClr val="FFFFFF"/>
                </a:solidFill>
                <a:latin typeface="Open Sans"/>
                <a:cs typeface="Open Sans"/>
              </a:defRPr>
            </a:lvl2pPr>
            <a:lvl3pPr marL="1143000" indent="-228600">
              <a:buSzPct val="100000"/>
              <a:buFont typeface="Lucida Grande"/>
              <a:buChar char="&gt;"/>
              <a:defRPr sz="1800" b="1" i="0" baseline="0">
                <a:solidFill>
                  <a:srgbClr val="FFFFFF"/>
                </a:solidFill>
                <a:latin typeface="Open Sans"/>
                <a:cs typeface="Open Sans"/>
              </a:defRPr>
            </a:lvl3pPr>
            <a:lvl4pPr>
              <a:defRPr sz="1600" b="1" i="0" baseline="0">
                <a:solidFill>
                  <a:srgbClr val="FFFFFF"/>
                </a:solidFill>
                <a:latin typeface="Open Sans"/>
                <a:cs typeface="Open Sans"/>
              </a:defRPr>
            </a:lvl4pPr>
            <a:lvl5pPr marL="2057400" indent="-228600">
              <a:buFont typeface="Lucida Grande"/>
              <a:buChar char="&gt;"/>
              <a:defRPr sz="1400" b="1" i="0" baseline="0">
                <a:solidFill>
                  <a:srgbClr val="FFFFFF"/>
                </a:solidFill>
                <a:latin typeface="Open Sans"/>
                <a:cs typeface="Open Sans"/>
              </a:defRPr>
            </a:lvl5pPr>
          </a:lstStyle>
          <a:p>
            <a:pPr lvl="0"/>
            <a:r>
              <a:rPr lang="en-US" dirty="0"/>
              <a:t>Content here (Open Sans Bold, 24 pt.)</a:t>
            </a:r>
          </a:p>
          <a:p>
            <a:pPr lvl="1"/>
            <a:r>
              <a:rPr lang="en-US" dirty="0"/>
              <a:t>Second level (Open Sans Bold, 20)</a:t>
            </a:r>
          </a:p>
          <a:p>
            <a:pPr lvl="2"/>
            <a:r>
              <a:rPr lang="en-US" dirty="0"/>
              <a:t>Third level (Open Sans Bold, 18)</a:t>
            </a:r>
          </a:p>
          <a:p>
            <a:pPr lvl="3"/>
            <a:r>
              <a:rPr lang="en-US" dirty="0"/>
              <a:t>Fourth level (Open Sans Bold, 16)</a:t>
            </a:r>
          </a:p>
          <a:p>
            <a:pPr lvl="4"/>
            <a:r>
              <a:rPr lang="en-US" dirty="0"/>
              <a:t>Fifth level (Open Sans Bold, 14)</a:t>
            </a:r>
          </a:p>
        </p:txBody>
      </p:sp>
      <p:sp>
        <p:nvSpPr>
          <p:cNvPr id="5" name="Text Placeholder 5"/>
          <p:cNvSpPr>
            <a:spLocks noGrp="1"/>
          </p:cNvSpPr>
          <p:nvPr>
            <p:ph type="body" sz="quarter" idx="12" hasCustomPrompt="1"/>
          </p:nvPr>
        </p:nvSpPr>
        <p:spPr>
          <a:xfrm>
            <a:off x="671757" y="1730667"/>
            <a:ext cx="8184662" cy="411171"/>
          </a:xfrm>
          <a:prstGeom prst="rect">
            <a:avLst/>
          </a:prstGeom>
        </p:spPr>
        <p:txBody>
          <a:bodyPr>
            <a:noAutofit/>
          </a:bodyPr>
          <a:lstStyle>
            <a:lvl1pPr marL="0" indent="0">
              <a:lnSpc>
                <a:spcPct val="90000"/>
              </a:lnSpc>
              <a:buNone/>
              <a:defRPr sz="2400" b="0" i="0" baseline="0">
                <a:solidFill>
                  <a:srgbClr val="FFFFFF"/>
                </a:solidFill>
                <a:latin typeface="Uni Sans Regular"/>
                <a:cs typeface="Uni Sans Regular"/>
              </a:defRPr>
            </a:lvl1pPr>
            <a:lvl2pPr marL="457200" indent="0">
              <a:buNone/>
              <a:defRPr b="0" i="0">
                <a:solidFill>
                  <a:srgbClr val="E8D3A2"/>
                </a:solidFill>
                <a:latin typeface="Encode Sans Normal Black"/>
                <a:cs typeface="Encode Sans Normal Black"/>
              </a:defRPr>
            </a:lvl2pPr>
            <a:lvl3pPr marL="914400" indent="0">
              <a:buNone/>
              <a:defRPr b="0" i="0">
                <a:solidFill>
                  <a:srgbClr val="E8D3A2"/>
                </a:solidFill>
                <a:latin typeface="Encode Sans Normal Black"/>
                <a:cs typeface="Encode Sans Normal Black"/>
              </a:defRPr>
            </a:lvl3pPr>
            <a:lvl4pPr marL="1371600" indent="0">
              <a:buNone/>
              <a:defRPr b="0" i="0">
                <a:solidFill>
                  <a:srgbClr val="E8D3A2"/>
                </a:solidFill>
                <a:latin typeface="Encode Sans Normal Black"/>
                <a:cs typeface="Encode Sans Normal Black"/>
              </a:defRPr>
            </a:lvl4pPr>
            <a:lvl5pPr marL="1828800" indent="0">
              <a:buNone/>
              <a:defRPr b="0" i="0">
                <a:solidFill>
                  <a:srgbClr val="E8D3A2"/>
                </a:solidFill>
                <a:latin typeface="Encode Sans Normal Black"/>
                <a:cs typeface="Encode Sans Normal Black"/>
              </a:defRPr>
            </a:lvl5pPr>
          </a:lstStyle>
          <a:p>
            <a:pPr lvl="0"/>
            <a:r>
              <a:rPr lang="en-US" dirty="0"/>
              <a:t>SUB-HEADER HERE (UNI SANS REGULAR	, 24 PT.)</a:t>
            </a:r>
          </a:p>
        </p:txBody>
      </p:sp>
      <p:pic>
        <p:nvPicPr>
          <p:cNvPr id="7" name="Picture 6"/>
          <p:cNvPicPr>
            <a:picLocks noChangeAspect="1"/>
          </p:cNvPicPr>
          <p:nvPr userDrawn="1"/>
        </p:nvPicPr>
        <p:blipFill>
          <a:blip r:embed="rId2"/>
          <a:stretch>
            <a:fillRect/>
          </a:stretch>
        </p:blipFill>
        <p:spPr>
          <a:xfrm>
            <a:off x="6248401" y="6354234"/>
            <a:ext cx="2540000" cy="266700"/>
          </a:xfrm>
          <a:prstGeom prst="rect">
            <a:avLst/>
          </a:prstGeom>
        </p:spPr>
      </p:pic>
      <p:pic>
        <p:nvPicPr>
          <p:cNvPr id="8" name="Picture 7" descr="Bar_RtAngle_7502_RGB.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84225" y="1437805"/>
            <a:ext cx="1358184" cy="67050"/>
          </a:xfrm>
          <a:prstGeom prst="rect">
            <a:avLst/>
          </a:prstGeom>
        </p:spPr>
      </p:pic>
      <p:sp>
        <p:nvSpPr>
          <p:cNvPr id="2" name="Title 1"/>
          <p:cNvSpPr>
            <a:spLocks noGrp="1"/>
          </p:cNvSpPr>
          <p:nvPr>
            <p:ph type="title" hasCustomPrompt="1"/>
          </p:nvPr>
        </p:nvSpPr>
        <p:spPr>
          <a:xfrm>
            <a:off x="671757" y="365069"/>
            <a:ext cx="8184662" cy="998440"/>
          </a:xfrm>
          <a:prstGeom prst="rect">
            <a:avLst/>
          </a:prstGeom>
        </p:spPr>
        <p:txBody>
          <a:bodyPr anchor="b"/>
          <a:lstStyle>
            <a:lvl1pPr algn="l">
              <a:defRPr sz="3000" b="1" i="0">
                <a:solidFill>
                  <a:schemeClr val="tx2"/>
                </a:solidFill>
                <a:latin typeface="Encode Sans Normal Black" charset="0"/>
                <a:ea typeface="Encode Sans Normal Black" charset="0"/>
                <a:cs typeface="Encode Sans Normal Black" charset="0"/>
              </a:defRPr>
            </a:lvl1pPr>
          </a:lstStyle>
          <a:p>
            <a:pPr lvl="0"/>
            <a:r>
              <a:rPr lang="en-US" dirty="0"/>
              <a:t>HEADER HERE </a:t>
            </a:r>
            <a:br>
              <a:rPr lang="en-US" dirty="0"/>
            </a:br>
            <a:r>
              <a:rPr lang="en-US" dirty="0"/>
              <a:t>(ENCODE NORMAL BLACK, 30 PT.)</a:t>
            </a:r>
          </a:p>
        </p:txBody>
      </p:sp>
    </p:spTree>
    <p:extLst>
      <p:ext uri="{BB962C8B-B14F-4D97-AF65-F5344CB8AC3E}">
        <p14:creationId xmlns:p14="http://schemas.microsoft.com/office/powerpoint/2010/main" val="27692405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Header + Content">
    <p:bg>
      <p:bgPr>
        <a:solidFill>
          <a:srgbClr val="4B2E83"/>
        </a:solidFill>
        <a:effectLst/>
      </p:bgPr>
    </p:bg>
    <p:spTree>
      <p:nvGrpSpPr>
        <p:cNvPr id="1" name=""/>
        <p:cNvGrpSpPr/>
        <p:nvPr/>
      </p:nvGrpSpPr>
      <p:grpSpPr>
        <a:xfrm>
          <a:off x="0" y="0"/>
          <a:ext cx="0" cy="0"/>
          <a:chOff x="0" y="0"/>
          <a:chExt cx="0" cy="0"/>
        </a:xfrm>
      </p:grpSpPr>
      <p:pic>
        <p:nvPicPr>
          <p:cNvPr id="5" name="Picture 4" descr="UW_W Logo_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45815" y="5945854"/>
            <a:ext cx="1371600" cy="923544"/>
          </a:xfrm>
          <a:prstGeom prst="rect">
            <a:avLst/>
          </a:prstGeom>
        </p:spPr>
      </p:pic>
      <p:sp>
        <p:nvSpPr>
          <p:cNvPr id="6" name="Text Placeholder 9"/>
          <p:cNvSpPr>
            <a:spLocks noGrp="1"/>
          </p:cNvSpPr>
          <p:nvPr>
            <p:ph type="body" sz="quarter" idx="11" hasCustomPrompt="1"/>
          </p:nvPr>
        </p:nvSpPr>
        <p:spPr>
          <a:xfrm>
            <a:off x="659305" y="1736725"/>
            <a:ext cx="8076956" cy="4015497"/>
          </a:xfrm>
          <a:prstGeom prst="rect">
            <a:avLst/>
          </a:prstGeom>
        </p:spPr>
        <p:txBody>
          <a:bodyPr/>
          <a:lstStyle>
            <a:lvl1pPr marL="342900" indent="-342900">
              <a:buFont typeface="Lucida Grande"/>
              <a:buChar char="&gt;"/>
              <a:defRPr sz="2400" b="1" i="0" baseline="0">
                <a:solidFill>
                  <a:srgbClr val="FFFFFF"/>
                </a:solidFill>
                <a:latin typeface="Open Sans"/>
                <a:cs typeface="Open Sans"/>
              </a:defRPr>
            </a:lvl1pPr>
            <a:lvl2pPr>
              <a:defRPr sz="2000" b="1" i="0" baseline="0">
                <a:solidFill>
                  <a:srgbClr val="FFFFFF"/>
                </a:solidFill>
                <a:latin typeface="Open Sans"/>
                <a:cs typeface="Open Sans"/>
              </a:defRPr>
            </a:lvl2pPr>
            <a:lvl3pPr marL="1143000" indent="-228600">
              <a:buSzPct val="100000"/>
              <a:buFont typeface="Lucida Grande"/>
              <a:buChar char="&gt;"/>
              <a:defRPr sz="1800" b="1" i="0" baseline="0">
                <a:solidFill>
                  <a:srgbClr val="FFFFFF"/>
                </a:solidFill>
                <a:latin typeface="Open Sans"/>
                <a:cs typeface="Open Sans"/>
              </a:defRPr>
            </a:lvl3pPr>
            <a:lvl4pPr>
              <a:defRPr sz="1600" b="1" i="0" baseline="0">
                <a:solidFill>
                  <a:srgbClr val="FFFFFF"/>
                </a:solidFill>
                <a:latin typeface="Open Sans"/>
                <a:cs typeface="Open Sans"/>
              </a:defRPr>
            </a:lvl4pPr>
            <a:lvl5pPr marL="2057400" indent="-228600">
              <a:buFont typeface="Lucida Grande"/>
              <a:buChar char="&gt;"/>
              <a:defRPr sz="1400" b="1" i="0" baseline="0">
                <a:solidFill>
                  <a:srgbClr val="FFFFFF"/>
                </a:solidFill>
                <a:latin typeface="Open Sans"/>
                <a:cs typeface="Open Sans"/>
              </a:defRPr>
            </a:lvl5pPr>
          </a:lstStyle>
          <a:p>
            <a:pPr lvl="0"/>
            <a:r>
              <a:rPr lang="en-US" dirty="0"/>
              <a:t>Bulleted content here (Open Sans Light, 24 pt.)</a:t>
            </a:r>
          </a:p>
          <a:p>
            <a:pPr lvl="1"/>
            <a:r>
              <a:rPr lang="en-US" dirty="0"/>
              <a:t>Second level (Open Sans Light, 20)</a:t>
            </a:r>
          </a:p>
          <a:p>
            <a:pPr lvl="2"/>
            <a:r>
              <a:rPr lang="en-US" dirty="0"/>
              <a:t>Third level (Open Sans Light, 18)</a:t>
            </a:r>
          </a:p>
          <a:p>
            <a:pPr lvl="3"/>
            <a:r>
              <a:rPr lang="en-US" dirty="0"/>
              <a:t>Fourth level (Open Sans Light, 16)</a:t>
            </a:r>
          </a:p>
          <a:p>
            <a:pPr lvl="4"/>
            <a:r>
              <a:rPr lang="en-US" dirty="0"/>
              <a:t>Fifth level (Open Sans Light, 14)</a:t>
            </a:r>
          </a:p>
        </p:txBody>
      </p:sp>
      <p:pic>
        <p:nvPicPr>
          <p:cNvPr id="8" name="Picture 7" descr="Bar_RtAngle_7502_RGB.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84225" y="1437805"/>
            <a:ext cx="1358184" cy="67050"/>
          </a:xfrm>
          <a:prstGeom prst="rect">
            <a:avLst/>
          </a:prstGeom>
        </p:spPr>
      </p:pic>
      <p:sp>
        <p:nvSpPr>
          <p:cNvPr id="2" name="Title 1"/>
          <p:cNvSpPr>
            <a:spLocks noGrp="1"/>
          </p:cNvSpPr>
          <p:nvPr>
            <p:ph type="title" hasCustomPrompt="1"/>
          </p:nvPr>
        </p:nvSpPr>
        <p:spPr>
          <a:xfrm>
            <a:off x="671756" y="371511"/>
            <a:ext cx="8064505" cy="991998"/>
          </a:xfrm>
          <a:prstGeom prst="rect">
            <a:avLst/>
          </a:prstGeom>
        </p:spPr>
        <p:txBody>
          <a:bodyPr anchor="b"/>
          <a:lstStyle>
            <a:lvl1pPr algn="l">
              <a:defRPr sz="3000" b="1" i="0">
                <a:solidFill>
                  <a:schemeClr val="tx2"/>
                </a:solidFill>
                <a:latin typeface="Encode Sans Normal Black" charset="0"/>
                <a:ea typeface="Encode Sans Normal Black" charset="0"/>
                <a:cs typeface="Encode Sans Normal Black" charset="0"/>
              </a:defRPr>
            </a:lvl1pPr>
          </a:lstStyle>
          <a:p>
            <a:pPr lvl="0"/>
            <a:r>
              <a:rPr lang="en-US" dirty="0"/>
              <a:t>HEADER HERE </a:t>
            </a:r>
            <a:br>
              <a:rPr lang="en-US" dirty="0"/>
            </a:br>
            <a:r>
              <a:rPr lang="en-US" dirty="0"/>
              <a:t>(ENCODE NORMAL BLACK, 30 PT.)</a:t>
            </a:r>
          </a:p>
        </p:txBody>
      </p:sp>
    </p:spTree>
    <p:extLst>
      <p:ext uri="{BB962C8B-B14F-4D97-AF65-F5344CB8AC3E}">
        <p14:creationId xmlns:p14="http://schemas.microsoft.com/office/powerpoint/2010/main" val="3236337975"/>
      </p:ext>
    </p:extLst>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Header + Graphic">
    <p:bg>
      <p:bgPr>
        <a:solidFill>
          <a:srgbClr val="4B2E83"/>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6248401" y="6354234"/>
            <a:ext cx="2540000" cy="266700"/>
          </a:xfrm>
          <a:prstGeom prst="rect">
            <a:avLst/>
          </a:prstGeom>
        </p:spPr>
      </p:pic>
      <p:sp>
        <p:nvSpPr>
          <p:cNvPr id="12" name="Chart Placeholder 11"/>
          <p:cNvSpPr>
            <a:spLocks noGrp="1"/>
          </p:cNvSpPr>
          <p:nvPr>
            <p:ph type="chart" sz="quarter" idx="12" hasCustomPrompt="1"/>
          </p:nvPr>
        </p:nvSpPr>
        <p:spPr>
          <a:xfrm>
            <a:off x="766763" y="1736725"/>
            <a:ext cx="8021637" cy="4432300"/>
          </a:xfrm>
          <a:prstGeom prst="rect">
            <a:avLst/>
          </a:prstGeom>
        </p:spPr>
        <p:txBody>
          <a:bodyPr>
            <a:normAutofit/>
          </a:bodyPr>
          <a:lstStyle>
            <a:lvl1pPr marL="0" indent="0">
              <a:buNone/>
              <a:defRPr sz="2400" b="0" i="1" baseline="0">
                <a:solidFill>
                  <a:srgbClr val="FFFFFF"/>
                </a:solidFill>
                <a:latin typeface="Open Sans Light"/>
                <a:cs typeface="Open Sans Light"/>
              </a:defRPr>
            </a:lvl1pPr>
          </a:lstStyle>
          <a:p>
            <a:r>
              <a:rPr lang="en-US" dirty="0"/>
              <a:t>Graphics can go here – </a:t>
            </a:r>
            <a:br>
              <a:rPr lang="en-US" dirty="0"/>
            </a:br>
            <a:r>
              <a:rPr lang="en-US" dirty="0"/>
              <a:t>replace this box with your image or chart</a:t>
            </a:r>
          </a:p>
        </p:txBody>
      </p:sp>
      <p:pic>
        <p:nvPicPr>
          <p:cNvPr id="8" name="Picture 7" descr="Bar_RtAngle_7502_RGB.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84225" y="1437805"/>
            <a:ext cx="1358184" cy="67050"/>
          </a:xfrm>
          <a:prstGeom prst="rect">
            <a:avLst/>
          </a:prstGeom>
        </p:spPr>
      </p:pic>
      <p:sp>
        <p:nvSpPr>
          <p:cNvPr id="2" name="Title 1"/>
          <p:cNvSpPr>
            <a:spLocks noGrp="1"/>
          </p:cNvSpPr>
          <p:nvPr>
            <p:ph type="title" hasCustomPrompt="1"/>
          </p:nvPr>
        </p:nvSpPr>
        <p:spPr>
          <a:xfrm>
            <a:off x="671756" y="371511"/>
            <a:ext cx="8116644" cy="991998"/>
          </a:xfrm>
          <a:prstGeom prst="rect">
            <a:avLst/>
          </a:prstGeom>
        </p:spPr>
        <p:txBody>
          <a:bodyPr anchor="b"/>
          <a:lstStyle>
            <a:lvl1pPr algn="l">
              <a:defRPr sz="3000" b="1" i="0">
                <a:solidFill>
                  <a:schemeClr val="tx2"/>
                </a:solidFill>
                <a:latin typeface="Encode Sans Normal Black" charset="0"/>
                <a:ea typeface="Encode Sans Normal Black" charset="0"/>
                <a:cs typeface="Encode Sans Normal Black" charset="0"/>
              </a:defRPr>
            </a:lvl1pPr>
          </a:lstStyle>
          <a:p>
            <a:pPr lvl="0"/>
            <a:r>
              <a:rPr lang="en-US" dirty="0"/>
              <a:t>HEADER HERE </a:t>
            </a:r>
            <a:br>
              <a:rPr lang="en-US" dirty="0"/>
            </a:br>
            <a:r>
              <a:rPr lang="en-US" dirty="0"/>
              <a:t>(ENCODE NORMAL BLACK, 30 PT.)</a:t>
            </a:r>
          </a:p>
        </p:txBody>
      </p:sp>
    </p:spTree>
    <p:extLst>
      <p:ext uri="{BB962C8B-B14F-4D97-AF65-F5344CB8AC3E}">
        <p14:creationId xmlns:p14="http://schemas.microsoft.com/office/powerpoint/2010/main" val="38285603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7" descr="W Logo_Purple_2685_HEX.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48139" y="5949410"/>
            <a:ext cx="1371600" cy="923544"/>
          </a:xfrm>
          <a:prstGeom prst="rect">
            <a:avLst/>
          </a:prstGeom>
        </p:spPr>
      </p:pic>
      <p:pic>
        <p:nvPicPr>
          <p:cNvPr id="9" name="Picture 8" descr="Wordmark_center_Purple_HEX.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92039" y="6487457"/>
            <a:ext cx="2425295" cy="163374"/>
          </a:xfrm>
          <a:prstGeom prst="rect">
            <a:avLst/>
          </a:prstGeom>
        </p:spPr>
      </p:pic>
      <p:pic>
        <p:nvPicPr>
          <p:cNvPr id="6" name="Picture 5" descr="Bar_RtAngle_7502_RGB.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13587" y="4006085"/>
            <a:ext cx="2284303" cy="112770"/>
          </a:xfrm>
          <a:prstGeom prst="rect">
            <a:avLst/>
          </a:prstGeom>
        </p:spPr>
      </p:pic>
      <p:sp>
        <p:nvSpPr>
          <p:cNvPr id="3" name="Title 2"/>
          <p:cNvSpPr>
            <a:spLocks noGrp="1"/>
          </p:cNvSpPr>
          <p:nvPr>
            <p:ph type="title" hasCustomPrompt="1"/>
          </p:nvPr>
        </p:nvSpPr>
        <p:spPr>
          <a:xfrm>
            <a:off x="671757" y="1167124"/>
            <a:ext cx="6972300" cy="2641756"/>
          </a:xfrm>
          <a:prstGeom prst="rect">
            <a:avLst/>
          </a:prstGeom>
        </p:spPr>
        <p:txBody>
          <a:bodyPr anchor="b"/>
          <a:lstStyle>
            <a:lvl1pPr algn="l">
              <a:defRPr sz="5000" b="1" i="0">
                <a:solidFill>
                  <a:srgbClr val="4B2E83"/>
                </a:solidFill>
                <a:latin typeface="Encode Sans Normal Black" charset="0"/>
                <a:ea typeface="Encode Sans Normal Black" charset="0"/>
                <a:cs typeface="Encode Sans Normal Black" charset="0"/>
              </a:defRPr>
            </a:lvl1pPr>
          </a:lstStyle>
          <a:p>
            <a:pPr lvl="0"/>
            <a:r>
              <a:rPr lang="en-US" dirty="0"/>
              <a:t>TITLE HERE</a:t>
            </a:r>
            <a:br>
              <a:rPr lang="en-US" dirty="0"/>
            </a:br>
            <a:r>
              <a:rPr lang="en-US" dirty="0"/>
              <a:t>ENCODE NORMAL</a:t>
            </a:r>
            <a:br>
              <a:rPr lang="en-US" dirty="0"/>
            </a:br>
            <a:r>
              <a:rPr lang="en-US" dirty="0"/>
              <a:t>BLACK, 50 PT. </a:t>
            </a:r>
          </a:p>
        </p:txBody>
      </p:sp>
    </p:spTree>
    <p:extLst>
      <p:ext uri="{BB962C8B-B14F-4D97-AF65-F5344CB8AC3E}">
        <p14:creationId xmlns:p14="http://schemas.microsoft.com/office/powerpoint/2010/main" val="339719106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5" Type="http://schemas.openxmlformats.org/officeDocument/2006/relationships/theme" Target="../theme/theme2.xml"/><Relationship Id="rId4"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slideLayout" Target="../slideLayouts/slideLayout10.xml"/><Relationship Id="rId1" Type="http://schemas.openxmlformats.org/officeDocument/2006/relationships/slideLayout" Target="../slideLayouts/slideLayout9.xml"/><Relationship Id="rId5" Type="http://schemas.openxmlformats.org/officeDocument/2006/relationships/theme" Target="../theme/theme3.xml"/><Relationship Id="rId4"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8D3A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26496306"/>
      </p:ext>
    </p:extLst>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4B2E8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03703096"/>
      </p:ext>
    </p:extLst>
  </p:cSld>
  <p:clrMap bg1="dk1" tx1="lt1" bg2="dk2" tx2="lt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9868176"/>
      </p:ext>
    </p:extLst>
  </p:cSld>
  <p:clrMap bg1="lt1" tx1="dk1" bg2="lt2" tx2="dk2" accent1="accent1" accent2="accent2" accent3="accent3" accent4="accent4" accent5="accent5" accent6="accent6" hlink="hlink" folHlink="folHlink"/>
  <p:sldLayoutIdLst>
    <p:sldLayoutId id="2147483653" r:id="rId1"/>
    <p:sldLayoutId id="2147483663" r:id="rId2"/>
    <p:sldLayoutId id="2147483664" r:id="rId3"/>
    <p:sldLayoutId id="2147483665" r:id="rId4"/>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 Id="rId5" Type="http://schemas.openxmlformats.org/officeDocument/2006/relationships/image" Target="../media/image10.emf"/><Relationship Id="rId4"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9EEFD480-AD49-479D-9C27-D982071F612F}"/>
              </a:ext>
            </a:extLst>
          </p:cNvPr>
          <p:cNvSpPr txBox="1">
            <a:spLocks/>
          </p:cNvSpPr>
          <p:nvPr/>
        </p:nvSpPr>
        <p:spPr>
          <a:xfrm>
            <a:off x="1608514" y="1811743"/>
            <a:ext cx="6815669" cy="1515533"/>
          </a:xfrm>
          <a:prstGeom prst="rect">
            <a:avLst/>
          </a:prstGeom>
        </p:spPr>
        <p:txBody>
          <a:bodyPr anchor="b"/>
          <a:lstStyle>
            <a:lvl1pPr algn="l" defTabSz="457200" rtl="0" eaLnBrk="1" latinLnBrk="0" hangingPunct="1">
              <a:spcBef>
                <a:spcPct val="0"/>
              </a:spcBef>
              <a:buNone/>
              <a:defRPr sz="5000" b="1" i="0" kern="1200">
                <a:solidFill>
                  <a:schemeClr val="tx2"/>
                </a:solidFill>
                <a:latin typeface="Encode Sans Normal Black" charset="0"/>
                <a:ea typeface="Encode Sans Normal Black" charset="0"/>
                <a:cs typeface="Encode Sans Normal Black" charset="0"/>
              </a:defRPr>
            </a:lvl1pPr>
          </a:lstStyle>
          <a:p>
            <a:r>
              <a:rPr lang="en-IN" i="1" u="sng" dirty="0"/>
              <a:t>Smart Cart</a:t>
            </a:r>
          </a:p>
        </p:txBody>
      </p:sp>
      <p:sp>
        <p:nvSpPr>
          <p:cNvPr id="2" name="TextBox 1">
            <a:extLst>
              <a:ext uri="{FF2B5EF4-FFF2-40B4-BE49-F238E27FC236}">
                <a16:creationId xmlns:a16="http://schemas.microsoft.com/office/drawing/2014/main" id="{4FF0B5E4-7083-44DE-A6AF-6504E070783D}"/>
              </a:ext>
            </a:extLst>
          </p:cNvPr>
          <p:cNvSpPr txBox="1"/>
          <p:nvPr/>
        </p:nvSpPr>
        <p:spPr>
          <a:xfrm>
            <a:off x="5150498" y="4572000"/>
            <a:ext cx="3732245" cy="523220"/>
          </a:xfrm>
          <a:prstGeom prst="rect">
            <a:avLst/>
          </a:prstGeom>
          <a:noFill/>
        </p:spPr>
        <p:txBody>
          <a:bodyPr wrap="square" rtlCol="0">
            <a:spAutoFit/>
          </a:bodyPr>
          <a:lstStyle/>
          <a:p>
            <a:r>
              <a:rPr lang="en-IN" sz="2800" b="1" i="1" dirty="0"/>
              <a:t>Seetu Agarwal</a:t>
            </a:r>
          </a:p>
        </p:txBody>
      </p:sp>
      <p:pic>
        <p:nvPicPr>
          <p:cNvPr id="4" name="Picture 3">
            <a:extLst>
              <a:ext uri="{FF2B5EF4-FFF2-40B4-BE49-F238E27FC236}">
                <a16:creationId xmlns:a16="http://schemas.microsoft.com/office/drawing/2014/main" id="{C1B8262F-9068-414E-AEDE-DE84F11D9B36}"/>
              </a:ext>
            </a:extLst>
          </p:cNvPr>
          <p:cNvPicPr>
            <a:picLocks noChangeAspect="1"/>
          </p:cNvPicPr>
          <p:nvPr/>
        </p:nvPicPr>
        <p:blipFill>
          <a:blip r:embed="rId2"/>
          <a:stretch>
            <a:fillRect/>
          </a:stretch>
        </p:blipFill>
        <p:spPr>
          <a:xfrm>
            <a:off x="6468686" y="222594"/>
            <a:ext cx="2133600" cy="1933575"/>
          </a:xfrm>
          <a:prstGeom prst="rect">
            <a:avLst/>
          </a:prstGeom>
        </p:spPr>
      </p:pic>
      <p:pic>
        <p:nvPicPr>
          <p:cNvPr id="6" name="Picture 5">
            <a:extLst>
              <a:ext uri="{FF2B5EF4-FFF2-40B4-BE49-F238E27FC236}">
                <a16:creationId xmlns:a16="http://schemas.microsoft.com/office/drawing/2014/main" id="{616C2DB5-4352-4E73-B80C-42B15C9775EC}"/>
              </a:ext>
            </a:extLst>
          </p:cNvPr>
          <p:cNvPicPr>
            <a:picLocks noChangeAspect="1"/>
          </p:cNvPicPr>
          <p:nvPr/>
        </p:nvPicPr>
        <p:blipFill>
          <a:blip r:embed="rId3"/>
          <a:stretch>
            <a:fillRect/>
          </a:stretch>
        </p:blipFill>
        <p:spPr>
          <a:xfrm>
            <a:off x="172622" y="220564"/>
            <a:ext cx="2465026" cy="1320802"/>
          </a:xfrm>
          <a:prstGeom prst="rect">
            <a:avLst/>
          </a:prstGeom>
        </p:spPr>
      </p:pic>
      <p:pic>
        <p:nvPicPr>
          <p:cNvPr id="7" name="Picture 6">
            <a:extLst>
              <a:ext uri="{FF2B5EF4-FFF2-40B4-BE49-F238E27FC236}">
                <a16:creationId xmlns:a16="http://schemas.microsoft.com/office/drawing/2014/main" id="{61239BE9-54E7-46C5-B562-092884273D6C}"/>
              </a:ext>
            </a:extLst>
          </p:cNvPr>
          <p:cNvPicPr>
            <a:picLocks noChangeAspect="1"/>
          </p:cNvPicPr>
          <p:nvPr/>
        </p:nvPicPr>
        <p:blipFill>
          <a:blip r:embed="rId4"/>
          <a:stretch>
            <a:fillRect/>
          </a:stretch>
        </p:blipFill>
        <p:spPr>
          <a:xfrm>
            <a:off x="261257" y="4286456"/>
            <a:ext cx="1571625" cy="2057400"/>
          </a:xfrm>
          <a:prstGeom prst="rect">
            <a:avLst/>
          </a:prstGeom>
        </p:spPr>
      </p:pic>
      <p:pic>
        <p:nvPicPr>
          <p:cNvPr id="8" name="Picture 7">
            <a:extLst>
              <a:ext uri="{FF2B5EF4-FFF2-40B4-BE49-F238E27FC236}">
                <a16:creationId xmlns:a16="http://schemas.microsoft.com/office/drawing/2014/main" id="{A582D9BF-111C-4B30-AB69-D566E66F3FA6}"/>
              </a:ext>
            </a:extLst>
          </p:cNvPr>
          <p:cNvPicPr>
            <a:picLocks noChangeAspect="1"/>
          </p:cNvPicPr>
          <p:nvPr/>
        </p:nvPicPr>
        <p:blipFill>
          <a:blip r:embed="rId5"/>
          <a:stretch>
            <a:fillRect/>
          </a:stretch>
        </p:blipFill>
        <p:spPr>
          <a:xfrm>
            <a:off x="5016348" y="2577893"/>
            <a:ext cx="1146220" cy="791183"/>
          </a:xfrm>
          <a:prstGeom prst="rect">
            <a:avLst/>
          </a:prstGeom>
        </p:spPr>
      </p:pic>
    </p:spTree>
    <p:extLst>
      <p:ext uri="{BB962C8B-B14F-4D97-AF65-F5344CB8AC3E}">
        <p14:creationId xmlns:p14="http://schemas.microsoft.com/office/powerpoint/2010/main" val="1913477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BA538D4-A576-42D8-B29F-99E4EB73760A}"/>
              </a:ext>
            </a:extLst>
          </p:cNvPr>
          <p:cNvSpPr>
            <a:spLocks noGrp="1"/>
          </p:cNvSpPr>
          <p:nvPr>
            <p:ph type="body" sz="quarter" idx="11"/>
          </p:nvPr>
        </p:nvSpPr>
        <p:spPr>
          <a:xfrm>
            <a:off x="265062" y="1615427"/>
            <a:ext cx="8578001" cy="5121275"/>
          </a:xfrm>
        </p:spPr>
        <p:txBody>
          <a:bodyPr/>
          <a:lstStyle/>
          <a:p>
            <a:pPr marL="0" indent="0">
              <a:buNone/>
            </a:pPr>
            <a:r>
              <a:rPr lang="en-GB" i="1" u="sng" dirty="0"/>
              <a:t>Android Application :</a:t>
            </a:r>
          </a:p>
          <a:p>
            <a:pPr marL="0" indent="0">
              <a:buNone/>
            </a:pPr>
            <a:r>
              <a:rPr lang="en-IN" sz="1800" b="0" dirty="0">
                <a:effectLst/>
                <a:ea typeface="Calibri" panose="020F0502020204030204" pitchFamily="34" charset="0"/>
                <a:cs typeface="Times New Roman" panose="02020603050405020304" pitchFamily="18" charset="0"/>
              </a:rPr>
              <a:t>The android application is listening for changes in the DynamoDB and displaying them on the activity and also displaying a payment pipeline</a:t>
            </a:r>
            <a:r>
              <a:rPr lang="en-IN" sz="2000" b="0" dirty="0">
                <a:effectLst/>
                <a:ea typeface="Calibri" panose="020F0502020204030204" pitchFamily="34" charset="0"/>
                <a:cs typeface="Times New Roman" panose="02020603050405020304" pitchFamily="18" charset="0"/>
              </a:rPr>
              <a:t>.</a:t>
            </a:r>
          </a:p>
          <a:p>
            <a:pPr marL="0" indent="0">
              <a:buNone/>
            </a:pPr>
            <a:endParaRPr lang="en-US" sz="2000" b="0" dirty="0">
              <a:effectLst/>
              <a:ea typeface="Calibri" panose="020F0502020204030204" pitchFamily="34" charset="0"/>
              <a:cs typeface="Times New Roman" panose="02020603050405020304" pitchFamily="18" charset="0"/>
            </a:endParaRPr>
          </a:p>
          <a:p>
            <a:pPr marL="0" marR="0">
              <a:lnSpc>
                <a:spcPct val="107000"/>
              </a:lnSpc>
              <a:spcBef>
                <a:spcPts val="0"/>
              </a:spcBef>
              <a:spcAft>
                <a:spcPts val="800"/>
              </a:spcAft>
              <a:buFont typeface="Arial" panose="020B0604020202020204" pitchFamily="34" charset="0"/>
              <a:buChar char="•"/>
            </a:pPr>
            <a:r>
              <a:rPr lang="en-IN" sz="1800" b="0" dirty="0">
                <a:effectLst/>
                <a:latin typeface="Calibri" panose="020F0502020204030204" pitchFamily="34" charset="0"/>
                <a:ea typeface="Calibri" panose="020F0502020204030204" pitchFamily="34" charset="0"/>
                <a:cs typeface="Times New Roman" panose="02020603050405020304" pitchFamily="18" charset="0"/>
              </a:rPr>
              <a:t>MainActivity.java: This starts the application and ask for cart number. After taking the cart number it invokes the Bill activity.</a:t>
            </a:r>
          </a:p>
          <a:p>
            <a:pPr marL="0" marR="0">
              <a:lnSpc>
                <a:spcPct val="107000"/>
              </a:lnSpc>
              <a:spcBef>
                <a:spcPts val="0"/>
              </a:spcBef>
              <a:spcAft>
                <a:spcPts val="800"/>
              </a:spcAft>
              <a:buFont typeface="Arial" panose="020B0604020202020204" pitchFamily="34" charset="0"/>
              <a:buChar char="•"/>
            </a:pPr>
            <a:endParaRPr lang="en-US" sz="1800" b="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buFont typeface="Arial" panose="020B0604020202020204" pitchFamily="34" charset="0"/>
              <a:buChar char="•"/>
            </a:pPr>
            <a:r>
              <a:rPr lang="en-IN" sz="1800" b="0" dirty="0">
                <a:effectLst/>
                <a:latin typeface="Calibri" panose="020F0502020204030204" pitchFamily="34" charset="0"/>
                <a:ea typeface="Calibri" panose="020F0502020204030204" pitchFamily="34" charset="0"/>
                <a:cs typeface="Times New Roman" panose="02020603050405020304" pitchFamily="18" charset="0"/>
              </a:rPr>
              <a:t>Bill.java: This the activity which holds the </a:t>
            </a:r>
            <a:r>
              <a:rPr lang="en-IN" sz="1800" b="0" dirty="0" err="1">
                <a:effectLst/>
                <a:latin typeface="Calibri" panose="020F0502020204030204" pitchFamily="34" charset="0"/>
                <a:ea typeface="Calibri" panose="020F0502020204030204" pitchFamily="34" charset="0"/>
                <a:cs typeface="Times New Roman" panose="02020603050405020304" pitchFamily="18" charset="0"/>
              </a:rPr>
              <a:t>ItemList</a:t>
            </a:r>
            <a:r>
              <a:rPr lang="en-IN" sz="1800" b="0" dirty="0">
                <a:effectLst/>
                <a:latin typeface="Calibri" panose="020F0502020204030204" pitchFamily="34" charset="0"/>
                <a:ea typeface="Calibri" panose="020F0502020204030204" pitchFamily="34" charset="0"/>
                <a:cs typeface="Times New Roman" panose="02020603050405020304" pitchFamily="18" charset="0"/>
              </a:rPr>
              <a:t> </a:t>
            </a:r>
            <a:r>
              <a:rPr lang="en-IN" sz="1800" b="0" dirty="0" err="1">
                <a:effectLst/>
                <a:latin typeface="Calibri" panose="020F0502020204030204" pitchFamily="34" charset="0"/>
                <a:ea typeface="Calibri" panose="020F0502020204030204" pitchFamily="34" charset="0"/>
                <a:cs typeface="Times New Roman" panose="02020603050405020304" pitchFamily="18" charset="0"/>
              </a:rPr>
              <a:t>adapater</a:t>
            </a:r>
            <a:r>
              <a:rPr lang="en-IN" sz="1800" b="0" dirty="0">
                <a:effectLst/>
                <a:latin typeface="Calibri" panose="020F0502020204030204" pitchFamily="34" charset="0"/>
                <a:ea typeface="Calibri" panose="020F0502020204030204" pitchFamily="34" charset="0"/>
                <a:cs typeface="Times New Roman" panose="02020603050405020304" pitchFamily="18" charset="0"/>
              </a:rPr>
              <a:t> for the items in the cart. It invokes the ask job of DBPoll.java. And passes the current activity</a:t>
            </a:r>
          </a:p>
          <a:p>
            <a:pPr marL="0" marR="0">
              <a:lnSpc>
                <a:spcPct val="107000"/>
              </a:lnSpc>
              <a:spcBef>
                <a:spcPts val="0"/>
              </a:spcBef>
              <a:spcAft>
                <a:spcPts val="800"/>
              </a:spcAft>
              <a:buFont typeface="Arial" panose="020B0604020202020204" pitchFamily="34" charset="0"/>
              <a:buChar char="•"/>
            </a:pPr>
            <a:endParaRPr lang="en-US" sz="1800" b="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buFont typeface="Arial" panose="020B0604020202020204" pitchFamily="34" charset="0"/>
              <a:buChar char="•"/>
            </a:pPr>
            <a:r>
              <a:rPr lang="en-IN" sz="1800" b="0" dirty="0">
                <a:effectLst/>
                <a:latin typeface="Calibri" panose="020F0502020204030204" pitchFamily="34" charset="0"/>
                <a:ea typeface="Calibri" panose="020F0502020204030204" pitchFamily="34" charset="0"/>
                <a:cs typeface="Times New Roman" panose="02020603050405020304" pitchFamily="18" charset="0"/>
              </a:rPr>
              <a:t>DBPoll.java: This file is responsible for an async task which polls the </a:t>
            </a:r>
            <a:r>
              <a:rPr lang="en-IN" sz="1800" b="0" dirty="0" err="1">
                <a:effectLst/>
                <a:latin typeface="Calibri" panose="020F0502020204030204" pitchFamily="34" charset="0"/>
                <a:ea typeface="Calibri" panose="020F0502020204030204" pitchFamily="34" charset="0"/>
                <a:cs typeface="Times New Roman" panose="02020603050405020304" pitchFamily="18" charset="0"/>
              </a:rPr>
              <a:t>dynamoDb</a:t>
            </a:r>
            <a:r>
              <a:rPr lang="en-IN" sz="1800" b="0" dirty="0">
                <a:effectLst/>
                <a:latin typeface="Calibri" panose="020F0502020204030204" pitchFamily="34" charset="0"/>
                <a:ea typeface="Calibri" panose="020F0502020204030204" pitchFamily="34" charset="0"/>
                <a:cs typeface="Times New Roman" panose="02020603050405020304" pitchFamily="18" charset="0"/>
              </a:rPr>
              <a:t> for the items in the user cart after ever 10 seconds and updates the Item List held by bill and calls notify.  This calls the basic credentials to get access to the </a:t>
            </a:r>
            <a:r>
              <a:rPr lang="en-IN" sz="1800" b="0" dirty="0" err="1">
                <a:effectLst/>
                <a:latin typeface="Calibri" panose="020F0502020204030204" pitchFamily="34" charset="0"/>
                <a:ea typeface="Calibri" panose="020F0502020204030204" pitchFamily="34" charset="0"/>
                <a:cs typeface="Times New Roman" panose="02020603050405020304" pitchFamily="18" charset="0"/>
              </a:rPr>
              <a:t>dynamoDb</a:t>
            </a:r>
            <a:r>
              <a:rPr lang="en-IN" sz="1800" b="0" dirty="0">
                <a:effectLst/>
                <a:latin typeface="Calibri" panose="020F0502020204030204" pitchFamily="34" charset="0"/>
                <a:ea typeface="Calibri" panose="020F0502020204030204" pitchFamily="34" charset="0"/>
                <a:cs typeface="Times New Roman" panose="02020603050405020304" pitchFamily="18" charset="0"/>
              </a:rPr>
              <a:t>.</a:t>
            </a:r>
            <a:endParaRPr lang="en-US" sz="1800" b="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000" i="1" u="sng" dirty="0"/>
          </a:p>
        </p:txBody>
      </p:sp>
      <p:sp>
        <p:nvSpPr>
          <p:cNvPr id="3" name="Title 2">
            <a:extLst>
              <a:ext uri="{FF2B5EF4-FFF2-40B4-BE49-F238E27FC236}">
                <a16:creationId xmlns:a16="http://schemas.microsoft.com/office/drawing/2014/main" id="{A7C0D349-314E-46D0-9836-9888F7384160}"/>
              </a:ext>
            </a:extLst>
          </p:cNvPr>
          <p:cNvSpPr>
            <a:spLocks noGrp="1"/>
          </p:cNvSpPr>
          <p:nvPr>
            <p:ph type="title"/>
          </p:nvPr>
        </p:nvSpPr>
        <p:spPr/>
        <p:txBody>
          <a:bodyPr/>
          <a:lstStyle/>
          <a:p>
            <a:r>
              <a:rPr lang="en-GB" i="1" u="sng" dirty="0"/>
              <a:t>Implementation Details</a:t>
            </a:r>
            <a:endParaRPr lang="en-US" i="1" u="sng" dirty="0"/>
          </a:p>
        </p:txBody>
      </p:sp>
    </p:spTree>
    <p:extLst>
      <p:ext uri="{BB962C8B-B14F-4D97-AF65-F5344CB8AC3E}">
        <p14:creationId xmlns:p14="http://schemas.microsoft.com/office/powerpoint/2010/main" val="30319908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960D8D4-DB75-43BD-9318-E00165F4CB94}"/>
              </a:ext>
            </a:extLst>
          </p:cNvPr>
          <p:cNvSpPr>
            <a:spLocks noGrp="1"/>
          </p:cNvSpPr>
          <p:nvPr>
            <p:ph type="body" sz="quarter" idx="11"/>
          </p:nvPr>
        </p:nvSpPr>
        <p:spPr/>
        <p:txBody>
          <a:bodyPr/>
          <a:lstStyle/>
          <a:p>
            <a:pPr marL="0" marR="0">
              <a:lnSpc>
                <a:spcPct val="107000"/>
              </a:lnSpc>
              <a:spcBef>
                <a:spcPts val="0"/>
              </a:spcBef>
              <a:spcAft>
                <a:spcPts val="800"/>
              </a:spcAft>
              <a:buFont typeface="Arial" panose="020B0604020202020204" pitchFamily="34" charset="0"/>
              <a:buChar char="•"/>
            </a:pPr>
            <a:r>
              <a:rPr lang="en-IN" sz="2000" b="0" dirty="0">
                <a:effectLst/>
                <a:latin typeface="Calibri" panose="020F0502020204030204" pitchFamily="34" charset="0"/>
                <a:ea typeface="Calibri" panose="020F0502020204030204" pitchFamily="34" charset="0"/>
                <a:cs typeface="Times New Roman" panose="02020603050405020304" pitchFamily="18" charset="0"/>
              </a:rPr>
              <a:t>ItemsList.java This is the </a:t>
            </a:r>
            <a:r>
              <a:rPr lang="en-IN" sz="2000" b="0" dirty="0" err="1">
                <a:effectLst/>
                <a:latin typeface="Calibri" panose="020F0502020204030204" pitchFamily="34" charset="0"/>
                <a:ea typeface="Calibri" panose="020F0502020204030204" pitchFamily="34" charset="0"/>
                <a:cs typeface="Times New Roman" panose="02020603050405020304" pitchFamily="18" charset="0"/>
              </a:rPr>
              <a:t>ArrayList</a:t>
            </a:r>
            <a:r>
              <a:rPr lang="en-IN" sz="2000" b="0" dirty="0">
                <a:effectLst/>
                <a:latin typeface="Calibri" panose="020F0502020204030204" pitchFamily="34" charset="0"/>
                <a:ea typeface="Calibri" panose="020F0502020204030204" pitchFamily="34" charset="0"/>
                <a:cs typeface="Times New Roman" panose="02020603050405020304" pitchFamily="18" charset="0"/>
              </a:rPr>
              <a:t> Adapter which refreshes the list from the </a:t>
            </a:r>
            <a:r>
              <a:rPr lang="en-IN" sz="2000" b="0" dirty="0" err="1">
                <a:effectLst/>
                <a:latin typeface="Calibri" panose="020F0502020204030204" pitchFamily="34" charset="0"/>
                <a:ea typeface="Calibri" panose="020F0502020204030204" pitchFamily="34" charset="0"/>
                <a:cs typeface="Times New Roman" panose="02020603050405020304" pitchFamily="18" charset="0"/>
              </a:rPr>
              <a:t>DBpoll</a:t>
            </a:r>
            <a:r>
              <a:rPr lang="en-IN" sz="2000" b="0" dirty="0">
                <a:effectLst/>
                <a:latin typeface="Calibri" panose="020F0502020204030204" pitchFamily="34" charset="0"/>
                <a:ea typeface="Calibri" panose="020F0502020204030204" pitchFamily="34" charset="0"/>
                <a:cs typeface="Times New Roman" panose="02020603050405020304" pitchFamily="18" charset="0"/>
              </a:rPr>
              <a:t> using the notify</a:t>
            </a:r>
            <a:endParaRPr lang="en-US" sz="2000" b="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buFont typeface="Arial" panose="020B0604020202020204" pitchFamily="34" charset="0"/>
              <a:buChar char="•"/>
            </a:pPr>
            <a:r>
              <a:rPr lang="en-IN" sz="2000" b="0" dirty="0">
                <a:effectLst/>
                <a:latin typeface="Calibri" panose="020F0502020204030204" pitchFamily="34" charset="0"/>
                <a:ea typeface="Calibri" panose="020F0502020204030204" pitchFamily="34" charset="0"/>
                <a:cs typeface="Times New Roman" panose="02020603050405020304" pitchFamily="18" charset="0"/>
              </a:rPr>
              <a:t>MakePayment.java </a:t>
            </a:r>
            <a:r>
              <a:rPr lang="en-US" sz="2000" b="0" dirty="0">
                <a:effectLst/>
                <a:latin typeface="Calibri" panose="020F0502020204030204" pitchFamily="34" charset="0"/>
                <a:ea typeface="Calibri" panose="020F0502020204030204" pitchFamily="34" charset="0"/>
                <a:cs typeface="Times New Roman" panose="02020603050405020304" pitchFamily="18" charset="0"/>
              </a:rPr>
              <a:t>:</a:t>
            </a:r>
            <a:r>
              <a:rPr lang="en-IN" sz="2000" b="0" dirty="0">
                <a:effectLst/>
                <a:latin typeface="Calibri" panose="020F0502020204030204" pitchFamily="34" charset="0"/>
                <a:ea typeface="Calibri" panose="020F0502020204030204" pitchFamily="34" charset="0"/>
                <a:cs typeface="Times New Roman" panose="02020603050405020304" pitchFamily="18" charset="0"/>
              </a:rPr>
              <a:t>This is invoked from Bill.java and contains various payment options. Currently these are only placeholder</a:t>
            </a:r>
            <a:endParaRPr lang="en-US" sz="2000" b="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3" name="Title 2">
            <a:extLst>
              <a:ext uri="{FF2B5EF4-FFF2-40B4-BE49-F238E27FC236}">
                <a16:creationId xmlns:a16="http://schemas.microsoft.com/office/drawing/2014/main" id="{28046185-76B7-43BD-882F-660F1029BCF1}"/>
              </a:ext>
            </a:extLst>
          </p:cNvPr>
          <p:cNvSpPr>
            <a:spLocks noGrp="1"/>
          </p:cNvSpPr>
          <p:nvPr>
            <p:ph type="title"/>
          </p:nvPr>
        </p:nvSpPr>
        <p:spPr/>
        <p:txBody>
          <a:bodyPr/>
          <a:lstStyle/>
          <a:p>
            <a:r>
              <a:rPr lang="en-US" i="1" u="sng" dirty="0"/>
              <a:t>Implementation Details</a:t>
            </a:r>
          </a:p>
        </p:txBody>
      </p:sp>
    </p:spTree>
    <p:extLst>
      <p:ext uri="{BB962C8B-B14F-4D97-AF65-F5344CB8AC3E}">
        <p14:creationId xmlns:p14="http://schemas.microsoft.com/office/powerpoint/2010/main" val="6444934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2ED5278-409A-49E5-A87D-CBD651BD4DEC}"/>
              </a:ext>
            </a:extLst>
          </p:cNvPr>
          <p:cNvSpPr>
            <a:spLocks noGrp="1"/>
          </p:cNvSpPr>
          <p:nvPr>
            <p:ph type="body" sz="quarter" idx="11"/>
          </p:nvPr>
        </p:nvSpPr>
        <p:spPr>
          <a:xfrm>
            <a:off x="473895" y="1494130"/>
            <a:ext cx="8196210" cy="4015497"/>
          </a:xfrm>
        </p:spPr>
        <p:txBody>
          <a:bodyPr/>
          <a:lstStyle/>
          <a:p>
            <a:pPr marL="0" indent="0">
              <a:buNone/>
            </a:pPr>
            <a:r>
              <a:rPr lang="en-IN" i="1" u="sng" dirty="0"/>
              <a:t>Hardware challenges </a:t>
            </a:r>
            <a:r>
              <a:rPr lang="en-IN" dirty="0"/>
              <a:t>: </a:t>
            </a:r>
          </a:p>
          <a:p>
            <a:pPr marL="0" indent="0">
              <a:buNone/>
            </a:pPr>
            <a:endParaRPr lang="en-IN" sz="2000" dirty="0"/>
          </a:p>
          <a:p>
            <a:pPr marL="0" indent="0">
              <a:buNone/>
            </a:pPr>
            <a:r>
              <a:rPr lang="en-IN" sz="2000" dirty="0"/>
              <a:t>With Raspberry Pi Camera Module V2-8 Megapixel,1080p (RPI-CAM-V2) , the barcode section of packaged items was blur and not very clear because of which it was impossible to detect and read the barcode. This normal Camera was replaced by Arducam </a:t>
            </a:r>
            <a:r>
              <a:rPr lang="en-IN" sz="2000" dirty="0" err="1"/>
              <a:t>AutoFocus</a:t>
            </a:r>
            <a:r>
              <a:rPr lang="en-IN" sz="2000" dirty="0"/>
              <a:t> Pi Camera to adjust the focus so that clear images of barcode section are captured and barcode can be easily read by python </a:t>
            </a:r>
            <a:r>
              <a:rPr lang="en-IN" sz="2000" dirty="0" err="1"/>
              <a:t>zbar</a:t>
            </a:r>
            <a:r>
              <a:rPr lang="en-IN" sz="2000" dirty="0"/>
              <a:t> library</a:t>
            </a:r>
            <a:r>
              <a:rPr lang="en-IN" sz="2400" dirty="0"/>
              <a:t>.</a:t>
            </a:r>
          </a:p>
          <a:p>
            <a:pPr marL="0" indent="0">
              <a:buNone/>
            </a:pPr>
            <a:endParaRPr lang="en-US" dirty="0"/>
          </a:p>
        </p:txBody>
      </p:sp>
      <p:sp>
        <p:nvSpPr>
          <p:cNvPr id="3" name="Title 2">
            <a:extLst>
              <a:ext uri="{FF2B5EF4-FFF2-40B4-BE49-F238E27FC236}">
                <a16:creationId xmlns:a16="http://schemas.microsoft.com/office/drawing/2014/main" id="{569BB4D6-8793-4F31-AC9A-49913F1F7F57}"/>
              </a:ext>
            </a:extLst>
          </p:cNvPr>
          <p:cNvSpPr>
            <a:spLocks noGrp="1"/>
          </p:cNvSpPr>
          <p:nvPr>
            <p:ph type="title"/>
          </p:nvPr>
        </p:nvSpPr>
        <p:spPr/>
        <p:txBody>
          <a:bodyPr/>
          <a:lstStyle/>
          <a:p>
            <a:r>
              <a:rPr lang="en-GB" i="1" u="sng" dirty="0"/>
              <a:t>Encountered problems and their resolution </a:t>
            </a:r>
            <a:endParaRPr lang="en-US" i="1" u="sng" dirty="0"/>
          </a:p>
        </p:txBody>
      </p:sp>
      <p:pic>
        <p:nvPicPr>
          <p:cNvPr id="5" name="Picture 4">
            <a:extLst>
              <a:ext uri="{FF2B5EF4-FFF2-40B4-BE49-F238E27FC236}">
                <a16:creationId xmlns:a16="http://schemas.microsoft.com/office/drawing/2014/main" id="{CEB19249-A6C1-4F8B-8C57-78EAD1F77428}"/>
              </a:ext>
            </a:extLst>
          </p:cNvPr>
          <p:cNvPicPr>
            <a:picLocks noChangeAspect="1"/>
          </p:cNvPicPr>
          <p:nvPr/>
        </p:nvPicPr>
        <p:blipFill>
          <a:blip r:embed="rId2"/>
          <a:stretch>
            <a:fillRect/>
          </a:stretch>
        </p:blipFill>
        <p:spPr>
          <a:xfrm>
            <a:off x="793102" y="4852560"/>
            <a:ext cx="2263986" cy="1633929"/>
          </a:xfrm>
          <a:prstGeom prst="rect">
            <a:avLst/>
          </a:prstGeom>
        </p:spPr>
      </p:pic>
      <p:pic>
        <p:nvPicPr>
          <p:cNvPr id="9" name="Picture 8">
            <a:extLst>
              <a:ext uri="{FF2B5EF4-FFF2-40B4-BE49-F238E27FC236}">
                <a16:creationId xmlns:a16="http://schemas.microsoft.com/office/drawing/2014/main" id="{A6CF7031-E277-4D24-9959-99C3A86755D1}"/>
              </a:ext>
            </a:extLst>
          </p:cNvPr>
          <p:cNvPicPr>
            <a:picLocks noChangeAspect="1"/>
          </p:cNvPicPr>
          <p:nvPr/>
        </p:nvPicPr>
        <p:blipFill>
          <a:blip r:embed="rId3"/>
          <a:stretch>
            <a:fillRect/>
          </a:stretch>
        </p:blipFill>
        <p:spPr>
          <a:xfrm>
            <a:off x="4572000" y="4527313"/>
            <a:ext cx="2180321" cy="2126263"/>
          </a:xfrm>
          <a:prstGeom prst="rect">
            <a:avLst/>
          </a:prstGeom>
        </p:spPr>
      </p:pic>
    </p:spTree>
    <p:extLst>
      <p:ext uri="{BB962C8B-B14F-4D97-AF65-F5344CB8AC3E}">
        <p14:creationId xmlns:p14="http://schemas.microsoft.com/office/powerpoint/2010/main" val="547772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56C0BC2-0E3D-40E5-90AF-94CFAE3365B6}"/>
              </a:ext>
            </a:extLst>
          </p:cNvPr>
          <p:cNvSpPr>
            <a:spLocks noGrp="1"/>
          </p:cNvSpPr>
          <p:nvPr>
            <p:ph type="body" sz="quarter" idx="11"/>
          </p:nvPr>
        </p:nvSpPr>
        <p:spPr>
          <a:xfrm>
            <a:off x="239428" y="2231248"/>
            <a:ext cx="8196210" cy="4015497"/>
          </a:xfrm>
        </p:spPr>
        <p:txBody>
          <a:bodyPr/>
          <a:lstStyle/>
          <a:p>
            <a:pPr marL="0" indent="0">
              <a:buNone/>
            </a:pPr>
            <a:r>
              <a:rPr lang="en-IN" i="1" u="sng" dirty="0"/>
              <a:t>Technical challenges:</a:t>
            </a:r>
          </a:p>
          <a:p>
            <a:pPr marL="0" indent="0">
              <a:buNone/>
            </a:pPr>
            <a:endParaRPr lang="en-IN" i="1" u="sng" dirty="0"/>
          </a:p>
          <a:p>
            <a:pPr marL="0" indent="0">
              <a:buNone/>
            </a:pPr>
            <a:r>
              <a:rPr lang="en-IN" sz="2000" b="1" dirty="0">
                <a:effectLst/>
                <a:ea typeface="Calibri" panose="020F0502020204030204" pitchFamily="34" charset="0"/>
                <a:cs typeface="Times New Roman" panose="02020603050405020304" pitchFamily="18" charset="0"/>
              </a:rPr>
              <a:t>Issue with using lambda function of AWS :</a:t>
            </a:r>
            <a:r>
              <a:rPr lang="en-IN" sz="2000" dirty="0">
                <a:effectLst/>
                <a:ea typeface="Calibri" panose="020F0502020204030204" pitchFamily="34" charset="0"/>
                <a:cs typeface="Times New Roman" panose="02020603050405020304" pitchFamily="18" charset="0"/>
              </a:rPr>
              <a:t> As with the captured images from raspberry pi we have to run barcode detection algorithm and machine learning model , we have to provide these python dependencies as well as tensor flow libraries to zip file in lambda function. There is a maximum size limit of the zip file that can be uploaded. But our requirement was greater than that. Hence created an EC2 instance as our backend server to process the images.</a:t>
            </a:r>
          </a:p>
          <a:p>
            <a:pPr marL="0" indent="0">
              <a:buNone/>
            </a:pPr>
            <a:endParaRPr lang="en-IN" sz="2000" i="1" u="sng" dirty="0"/>
          </a:p>
          <a:p>
            <a:pPr marL="0" indent="0">
              <a:buNone/>
            </a:pPr>
            <a:endParaRPr lang="en-IN" dirty="0"/>
          </a:p>
        </p:txBody>
      </p:sp>
      <p:sp>
        <p:nvSpPr>
          <p:cNvPr id="3" name="Title 2">
            <a:extLst>
              <a:ext uri="{FF2B5EF4-FFF2-40B4-BE49-F238E27FC236}">
                <a16:creationId xmlns:a16="http://schemas.microsoft.com/office/drawing/2014/main" id="{5C66AA05-1A93-4974-B2D7-B8C4B6B363A7}"/>
              </a:ext>
            </a:extLst>
          </p:cNvPr>
          <p:cNvSpPr>
            <a:spLocks noGrp="1"/>
          </p:cNvSpPr>
          <p:nvPr>
            <p:ph type="title"/>
          </p:nvPr>
        </p:nvSpPr>
        <p:spPr/>
        <p:txBody>
          <a:bodyPr/>
          <a:lstStyle/>
          <a:p>
            <a:r>
              <a:rPr lang="en-GB" i="1" u="sng" dirty="0"/>
              <a:t>Encountered problems and their resolution </a:t>
            </a:r>
            <a:endParaRPr lang="en-IN" dirty="0"/>
          </a:p>
        </p:txBody>
      </p:sp>
    </p:spTree>
    <p:extLst>
      <p:ext uri="{BB962C8B-B14F-4D97-AF65-F5344CB8AC3E}">
        <p14:creationId xmlns:p14="http://schemas.microsoft.com/office/powerpoint/2010/main" val="22535629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E7D9654-8D48-4B62-AEF1-8FFED585A7B5}"/>
              </a:ext>
            </a:extLst>
          </p:cNvPr>
          <p:cNvSpPr>
            <a:spLocks noGrp="1"/>
          </p:cNvSpPr>
          <p:nvPr>
            <p:ph type="body" sz="quarter" idx="11"/>
          </p:nvPr>
        </p:nvSpPr>
        <p:spPr/>
        <p:txBody>
          <a:bodyPr/>
          <a:lstStyle/>
          <a:p>
            <a:pPr marL="0" indent="0">
              <a:buNone/>
            </a:pPr>
            <a:endParaRPr lang="en-IN" sz="1800" i="1" u="sng" dirty="0">
              <a:effectLst/>
              <a:latin typeface="Calibri" panose="020F0502020204030204" pitchFamily="34" charset="0"/>
              <a:ea typeface="Calibri" panose="020F0502020204030204" pitchFamily="34" charset="0"/>
              <a:cs typeface="Times New Roman" panose="02020603050405020304" pitchFamily="18" charset="0"/>
            </a:endParaRPr>
          </a:p>
          <a:p>
            <a:pPr>
              <a:buFont typeface="Arial" panose="020B0604020202020204" pitchFamily="34" charset="0"/>
              <a:buChar char="•"/>
            </a:pPr>
            <a:r>
              <a:rPr lang="en-IN" sz="1800" i="1" u="sng" dirty="0">
                <a:effectLst/>
                <a:latin typeface="Calibri" panose="020F0502020204030204" pitchFamily="34" charset="0"/>
                <a:ea typeface="Calibri" panose="020F0502020204030204" pitchFamily="34" charset="0"/>
                <a:cs typeface="Times New Roman" panose="02020603050405020304" pitchFamily="18" charset="0"/>
              </a:rPr>
              <a:t>Evaluation of </a:t>
            </a:r>
            <a:r>
              <a:rPr lang="en-IN" sz="1800" i="1" u="sng" dirty="0" err="1">
                <a:effectLst/>
                <a:latin typeface="Calibri" panose="020F0502020204030204" pitchFamily="34" charset="0"/>
                <a:ea typeface="Calibri" panose="020F0502020204030204" pitchFamily="34" charset="0"/>
                <a:cs typeface="Times New Roman" panose="02020603050405020304" pitchFamily="18" charset="0"/>
              </a:rPr>
              <a:t>Rasberry</a:t>
            </a:r>
            <a:r>
              <a:rPr lang="en-IN" sz="1800" i="1" u="sng" dirty="0">
                <a:effectLst/>
                <a:latin typeface="Calibri" panose="020F0502020204030204" pitchFamily="34" charset="0"/>
                <a:ea typeface="Calibri" panose="020F0502020204030204" pitchFamily="34" charset="0"/>
                <a:cs typeface="Times New Roman" panose="02020603050405020304" pitchFamily="18" charset="0"/>
              </a:rPr>
              <a:t> Pi :</a:t>
            </a:r>
          </a:p>
          <a:p>
            <a:pPr>
              <a:buFont typeface="Arial" panose="020B0604020202020204" pitchFamily="34" charset="0"/>
              <a:buChar char="•"/>
            </a:pPr>
            <a:endParaRPr lang="en-IN" sz="1400" i="1" u="sng" dirty="0">
              <a:effectLst/>
              <a:latin typeface="Calibri" panose="020F0502020204030204" pitchFamily="34" charset="0"/>
              <a:ea typeface="Calibri" panose="020F0502020204030204" pitchFamily="34" charset="0"/>
              <a:cs typeface="Times New Roman" panose="02020603050405020304" pitchFamily="18" charset="0"/>
            </a:endParaRPr>
          </a:p>
          <a:p>
            <a:pPr lvl="1">
              <a:buFont typeface="Wingdings" panose="05000000000000000000" pitchFamily="2" charset="2"/>
              <a:buChar char="Ø"/>
            </a:pPr>
            <a:r>
              <a:rPr lang="en-IN" sz="1600" dirty="0">
                <a:effectLst/>
                <a:ea typeface="Calibri" panose="020F0502020204030204" pitchFamily="34" charset="0"/>
                <a:cs typeface="Times New Roman" panose="02020603050405020304" pitchFamily="18" charset="0"/>
              </a:rPr>
              <a:t>Uploading Image from raspberry pi to s3 bucket: Approximately 200 images were sent from device to </a:t>
            </a:r>
            <a:r>
              <a:rPr lang="en-IN" sz="1600" dirty="0" err="1">
                <a:effectLst/>
                <a:ea typeface="Calibri" panose="020F0502020204030204" pitchFamily="34" charset="0"/>
                <a:cs typeface="Times New Roman" panose="02020603050405020304" pitchFamily="18" charset="0"/>
              </a:rPr>
              <a:t>aws</a:t>
            </a:r>
            <a:r>
              <a:rPr lang="en-IN" sz="1600" dirty="0">
                <a:effectLst/>
                <a:ea typeface="Calibri" panose="020F0502020204030204" pitchFamily="34" charset="0"/>
                <a:cs typeface="Times New Roman" panose="02020603050405020304" pitchFamily="18" charset="0"/>
              </a:rPr>
              <a:t> cloud.</a:t>
            </a:r>
          </a:p>
          <a:p>
            <a:pPr lvl="1">
              <a:buFont typeface="Wingdings" panose="05000000000000000000" pitchFamily="2" charset="2"/>
              <a:buChar char="Ø"/>
            </a:pPr>
            <a:endParaRPr lang="en-IN" sz="1600" dirty="0">
              <a:effectLst/>
              <a:ea typeface="Calibri" panose="020F0502020204030204" pitchFamily="34" charset="0"/>
              <a:cs typeface="Times New Roman" panose="02020603050405020304" pitchFamily="18" charset="0"/>
            </a:endParaRPr>
          </a:p>
          <a:p>
            <a:pPr lvl="1">
              <a:buFont typeface="Wingdings" panose="05000000000000000000" pitchFamily="2" charset="2"/>
              <a:buChar char="Ø"/>
            </a:pPr>
            <a:r>
              <a:rPr lang="en-IN" sz="1600" dirty="0">
                <a:ea typeface="Calibri" panose="020F0502020204030204" pitchFamily="34" charset="0"/>
                <a:cs typeface="Times New Roman" panose="02020603050405020304" pitchFamily="18" charset="0"/>
              </a:rPr>
              <a:t>Time taken for single image upload is 7s . For 10 images of a single item (event) it took 11 s </a:t>
            </a:r>
          </a:p>
          <a:p>
            <a:pPr lvl="1">
              <a:buFont typeface="Wingdings" panose="05000000000000000000" pitchFamily="2" charset="2"/>
              <a:buChar char="Ø"/>
            </a:pPr>
            <a:endParaRPr lang="en-IN" sz="1600" dirty="0">
              <a:ea typeface="Calibri" panose="020F0502020204030204" pitchFamily="34" charset="0"/>
              <a:cs typeface="Times New Roman" panose="02020603050405020304" pitchFamily="18" charset="0"/>
            </a:endParaRPr>
          </a:p>
          <a:p>
            <a:pPr lvl="1">
              <a:buFont typeface="Wingdings" panose="05000000000000000000" pitchFamily="2" charset="2"/>
              <a:buChar char="Ø"/>
            </a:pPr>
            <a:endParaRPr lang="en-IN" sz="1600" dirty="0">
              <a:ea typeface="Calibri" panose="020F0502020204030204" pitchFamily="34" charset="0"/>
              <a:cs typeface="Times New Roman" panose="02020603050405020304" pitchFamily="18" charset="0"/>
            </a:endParaRPr>
          </a:p>
          <a:p>
            <a:pPr lvl="1">
              <a:buFont typeface="Wingdings" panose="05000000000000000000" pitchFamily="2" charset="2"/>
              <a:buChar char="Ø"/>
            </a:pPr>
            <a:endParaRPr lang="en-IN" sz="1600" dirty="0">
              <a:effectLst/>
              <a:ea typeface="Calibri" panose="020F0502020204030204" pitchFamily="34" charset="0"/>
              <a:cs typeface="Times New Roman" panose="02020603050405020304" pitchFamily="18" charset="0"/>
            </a:endParaRPr>
          </a:p>
          <a:p>
            <a:pPr lvl="1">
              <a:buFont typeface="Wingdings" panose="05000000000000000000" pitchFamily="2" charset="2"/>
              <a:buChar char="Ø"/>
            </a:pPr>
            <a:endParaRPr lang="en-IN" sz="1600" dirty="0">
              <a:ea typeface="Calibri" panose="020F0502020204030204" pitchFamily="34" charset="0"/>
              <a:cs typeface="Times New Roman" panose="02020603050405020304" pitchFamily="18" charset="0"/>
            </a:endParaRPr>
          </a:p>
          <a:p>
            <a:pPr lvl="1">
              <a:buFont typeface="Wingdings" panose="05000000000000000000" pitchFamily="2" charset="2"/>
              <a:buChar char="Ø"/>
            </a:pPr>
            <a:endParaRPr lang="en-IN" sz="1600" dirty="0">
              <a:effectLst/>
              <a:ea typeface="Calibri" panose="020F0502020204030204" pitchFamily="34" charset="0"/>
              <a:cs typeface="Times New Roman" panose="02020603050405020304" pitchFamily="18" charset="0"/>
            </a:endParaRPr>
          </a:p>
          <a:p>
            <a:pPr lvl="1">
              <a:buFont typeface="Wingdings" panose="05000000000000000000" pitchFamily="2" charset="2"/>
              <a:buChar char="Ø"/>
            </a:pPr>
            <a:endParaRPr lang="en-IN" sz="1600" dirty="0">
              <a:ea typeface="Calibri" panose="020F0502020204030204" pitchFamily="34" charset="0"/>
              <a:cs typeface="Times New Roman" panose="02020603050405020304" pitchFamily="18" charset="0"/>
            </a:endParaRPr>
          </a:p>
          <a:p>
            <a:pPr lvl="1">
              <a:buFont typeface="Wingdings" panose="05000000000000000000" pitchFamily="2" charset="2"/>
              <a:buChar char="Ø"/>
            </a:pPr>
            <a:endParaRPr lang="en-IN" sz="1600" dirty="0">
              <a:effectLst/>
              <a:ea typeface="Calibri" panose="020F0502020204030204" pitchFamily="34" charset="0"/>
              <a:cs typeface="Times New Roman" panose="02020603050405020304" pitchFamily="18" charset="0"/>
            </a:endParaRPr>
          </a:p>
          <a:p>
            <a:pPr>
              <a:buFont typeface="Arial" panose="020B0604020202020204" pitchFamily="34" charset="0"/>
              <a:buChar char="•"/>
            </a:pPr>
            <a:endParaRPr lang="en-US" dirty="0"/>
          </a:p>
        </p:txBody>
      </p:sp>
      <p:sp>
        <p:nvSpPr>
          <p:cNvPr id="3" name="Title 2">
            <a:extLst>
              <a:ext uri="{FF2B5EF4-FFF2-40B4-BE49-F238E27FC236}">
                <a16:creationId xmlns:a16="http://schemas.microsoft.com/office/drawing/2014/main" id="{2C750F19-2A8B-436B-8967-A8E6A3D6FA0E}"/>
              </a:ext>
            </a:extLst>
          </p:cNvPr>
          <p:cNvSpPr>
            <a:spLocks noGrp="1"/>
          </p:cNvSpPr>
          <p:nvPr>
            <p:ph type="title"/>
          </p:nvPr>
        </p:nvSpPr>
        <p:spPr/>
        <p:txBody>
          <a:bodyPr/>
          <a:lstStyle/>
          <a:p>
            <a:r>
              <a:rPr lang="en-GB" sz="2400" i="1" u="sng" dirty="0"/>
              <a:t>Evaluation </a:t>
            </a:r>
            <a:r>
              <a:rPr lang="en-IN" sz="1800" b="1" i="1" u="sng" dirty="0">
                <a:effectLst/>
                <a:latin typeface="Calibri" panose="020F0502020204030204" pitchFamily="34" charset="0"/>
                <a:ea typeface="Calibri" panose="020F0502020204030204" pitchFamily="34" charset="0"/>
                <a:cs typeface="Times New Roman" panose="02020603050405020304" pitchFamily="18" charset="0"/>
              </a:rPr>
              <a:t>:</a:t>
            </a:r>
            <a:endParaRPr lang="en-US" i="1" u="sng" dirty="0"/>
          </a:p>
        </p:txBody>
      </p:sp>
      <p:pic>
        <p:nvPicPr>
          <p:cNvPr id="7" name="Picture 6">
            <a:extLst>
              <a:ext uri="{FF2B5EF4-FFF2-40B4-BE49-F238E27FC236}">
                <a16:creationId xmlns:a16="http://schemas.microsoft.com/office/drawing/2014/main" id="{67CD2560-E7B9-4F94-89D6-8FBFC3DEB328}"/>
              </a:ext>
            </a:extLst>
          </p:cNvPr>
          <p:cNvPicPr>
            <a:picLocks noChangeAspect="1"/>
          </p:cNvPicPr>
          <p:nvPr/>
        </p:nvPicPr>
        <p:blipFill>
          <a:blip r:embed="rId2"/>
          <a:stretch>
            <a:fillRect/>
          </a:stretch>
        </p:blipFill>
        <p:spPr>
          <a:xfrm>
            <a:off x="1352939" y="4366105"/>
            <a:ext cx="5613626" cy="2120384"/>
          </a:xfrm>
          <a:prstGeom prst="rect">
            <a:avLst/>
          </a:prstGeom>
        </p:spPr>
      </p:pic>
    </p:spTree>
    <p:extLst>
      <p:ext uri="{BB962C8B-B14F-4D97-AF65-F5344CB8AC3E}">
        <p14:creationId xmlns:p14="http://schemas.microsoft.com/office/powerpoint/2010/main" val="22152018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1C5B775-F491-4AE6-93FC-CD6AFC857CF2}"/>
              </a:ext>
            </a:extLst>
          </p:cNvPr>
          <p:cNvSpPr>
            <a:spLocks noGrp="1"/>
          </p:cNvSpPr>
          <p:nvPr>
            <p:ph type="body" sz="quarter" idx="11"/>
          </p:nvPr>
        </p:nvSpPr>
        <p:spPr/>
        <p:txBody>
          <a:bodyPr/>
          <a:lstStyle/>
          <a:p>
            <a:pPr>
              <a:lnSpc>
                <a:spcPct val="107000"/>
              </a:lnSpc>
              <a:buFont typeface="Wingdings" panose="05000000000000000000" pitchFamily="2" charset="2"/>
              <a:buChar char="Ø"/>
            </a:pPr>
            <a:r>
              <a:rPr lang="en-IN" sz="1600" dirty="0">
                <a:effectLst/>
                <a:ea typeface="Calibri" panose="020F0502020204030204" pitchFamily="34" charset="0"/>
                <a:cs typeface="Times New Roman" panose="02020603050405020304" pitchFamily="18" charset="0"/>
              </a:rPr>
              <a:t>Number of failed attempts to upload on s3 bucket : 11 images  </a:t>
            </a:r>
          </a:p>
          <a:p>
            <a:pPr marL="0" indent="0">
              <a:lnSpc>
                <a:spcPct val="107000"/>
              </a:lnSpc>
              <a:buNone/>
            </a:pPr>
            <a:r>
              <a:rPr lang="en-IN" sz="1600" dirty="0">
                <a:ea typeface="Calibri" panose="020F0502020204030204" pitchFamily="34" charset="0"/>
                <a:cs typeface="Times New Roman" panose="02020603050405020304" pitchFamily="18" charset="0"/>
              </a:rPr>
              <a:t>       </a:t>
            </a:r>
            <a:r>
              <a:rPr lang="en-IN" sz="1600" dirty="0">
                <a:effectLst/>
                <a:ea typeface="Calibri" panose="020F0502020204030204" pitchFamily="34" charset="0"/>
                <a:cs typeface="Times New Roman" panose="02020603050405020304" pitchFamily="18" charset="0"/>
              </a:rPr>
              <a:t>Network Connection </a:t>
            </a:r>
            <a:r>
              <a:rPr lang="en-IN" sz="1600" dirty="0">
                <a:ea typeface="Calibri" panose="020F0502020204030204" pitchFamily="34" charset="0"/>
                <a:cs typeface="Times New Roman" panose="02020603050405020304" pitchFamily="18" charset="0"/>
              </a:rPr>
              <a:t>I</a:t>
            </a:r>
            <a:r>
              <a:rPr lang="en-IN" sz="1600" dirty="0">
                <a:effectLst/>
                <a:ea typeface="Calibri" panose="020F0502020204030204" pitchFamily="34" charset="0"/>
                <a:cs typeface="Times New Roman" panose="02020603050405020304" pitchFamily="18" charset="0"/>
              </a:rPr>
              <a:t>ssue</a:t>
            </a:r>
            <a:endParaRPr lang="en-IN" sz="1600" i="1" u="sng" dirty="0">
              <a:effectLst/>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i="1" u="sng" dirty="0">
                <a:effectLst/>
                <a:latin typeface="Calibri" panose="020F0502020204030204" pitchFamily="34" charset="0"/>
                <a:ea typeface="Calibri" panose="020F0502020204030204" pitchFamily="34" charset="0"/>
                <a:cs typeface="Times New Roman" panose="02020603050405020304" pitchFamily="18" charset="0"/>
              </a:rPr>
              <a:t>Evaluation of Backen</a:t>
            </a:r>
            <a:r>
              <a:rPr lang="en-IN" sz="1800" i="1" u="sng" dirty="0">
                <a:latin typeface="Calibri" panose="020F0502020204030204" pitchFamily="34" charset="0"/>
                <a:ea typeface="Calibri" panose="020F0502020204030204" pitchFamily="34" charset="0"/>
                <a:cs typeface="Times New Roman" panose="02020603050405020304" pitchFamily="18" charset="0"/>
              </a:rPr>
              <a:t>d Server</a:t>
            </a:r>
            <a:endParaRPr lang="en-IN" sz="1600" dirty="0">
              <a:cs typeface="Times New Roman" panose="02020603050405020304" pitchFamily="18" charset="0"/>
            </a:endParaRPr>
          </a:p>
          <a:p>
            <a:pPr lvl="1">
              <a:buFont typeface="Wingdings" panose="05000000000000000000" pitchFamily="2" charset="2"/>
              <a:buChar char="Ø"/>
            </a:pPr>
            <a:r>
              <a:rPr lang="en-IN" sz="1600" dirty="0">
                <a:cs typeface="Times New Roman" panose="02020603050405020304" pitchFamily="18" charset="0"/>
              </a:rPr>
              <a:t>Evaluation conducted when the backend server is running on one 4 core machine . Can easily be scaled out using the subscriber model</a:t>
            </a:r>
          </a:p>
          <a:p>
            <a:pPr lvl="1">
              <a:buFont typeface="Wingdings" panose="05000000000000000000" pitchFamily="2" charset="2"/>
              <a:buChar char="Ø"/>
            </a:pPr>
            <a:r>
              <a:rPr lang="en-IN" sz="1600" dirty="0">
                <a:cs typeface="Times New Roman" panose="02020603050405020304" pitchFamily="18" charset="0"/>
              </a:rPr>
              <a:t>If there is only one event with 10 s3 images then the time taken to complete the workflow is . </a:t>
            </a:r>
          </a:p>
          <a:p>
            <a:pPr lvl="2">
              <a:buFont typeface="Wingdings" panose="05000000000000000000" pitchFamily="2" charset="2"/>
              <a:buChar char="Ø"/>
            </a:pPr>
            <a:r>
              <a:rPr lang="en-IN" sz="1600" dirty="0">
                <a:cs typeface="Times New Roman" panose="02020603050405020304" pitchFamily="18" charset="0"/>
              </a:rPr>
              <a:t>Time for downloading the S3 file : 14.3s </a:t>
            </a:r>
          </a:p>
          <a:p>
            <a:pPr lvl="2">
              <a:buFont typeface="Wingdings" panose="05000000000000000000" pitchFamily="2" charset="2"/>
              <a:buChar char="Ø"/>
            </a:pPr>
            <a:r>
              <a:rPr lang="en-IN" sz="1600" dirty="0">
                <a:cs typeface="Times New Roman" panose="02020603050405020304" pitchFamily="18" charset="0"/>
              </a:rPr>
              <a:t>Time taken to run the barcode detection: ~0.51s</a:t>
            </a:r>
          </a:p>
          <a:p>
            <a:pPr lvl="2">
              <a:buFont typeface="Wingdings" panose="05000000000000000000" pitchFamily="2" charset="2"/>
              <a:buChar char="Ø"/>
            </a:pPr>
            <a:r>
              <a:rPr lang="en-IN" sz="1600" dirty="0">
                <a:cs typeface="Times New Roman" panose="02020603050405020304" pitchFamily="18" charset="0"/>
              </a:rPr>
              <a:t>Time taken to predict the fruit : ~1.05s</a:t>
            </a:r>
          </a:p>
          <a:p>
            <a:pPr lvl="2">
              <a:buFont typeface="Wingdings" panose="05000000000000000000" pitchFamily="2" charset="2"/>
              <a:buChar char="Ø"/>
            </a:pPr>
            <a:r>
              <a:rPr lang="en-IN" sz="1600" dirty="0">
                <a:cs typeface="Times New Roman" panose="02020603050405020304" pitchFamily="18" charset="0"/>
              </a:rPr>
              <a:t>Dynamo DB get/update : ~0.1s</a:t>
            </a:r>
          </a:p>
          <a:p>
            <a:pPr lvl="1">
              <a:buFont typeface="Wingdings" panose="05000000000000000000" pitchFamily="2" charset="2"/>
              <a:buChar char="Ø"/>
            </a:pPr>
            <a:r>
              <a:rPr lang="en-IN" sz="1600" dirty="0">
                <a:cs typeface="Times New Roman" panose="02020603050405020304" pitchFamily="18" charset="0"/>
              </a:rPr>
              <a:t>Accuracy of the Simulated multiple threads from raspberry pi that are hitting the backend server. With 10 events for fruit classifier, reduced the performance by a factor of 2.21</a:t>
            </a:r>
          </a:p>
        </p:txBody>
      </p:sp>
      <p:sp>
        <p:nvSpPr>
          <p:cNvPr id="3" name="Title 2">
            <a:extLst>
              <a:ext uri="{FF2B5EF4-FFF2-40B4-BE49-F238E27FC236}">
                <a16:creationId xmlns:a16="http://schemas.microsoft.com/office/drawing/2014/main" id="{96471E27-B9EC-432B-A9F0-102B0F22A01D}"/>
              </a:ext>
            </a:extLst>
          </p:cNvPr>
          <p:cNvSpPr>
            <a:spLocks noGrp="1"/>
          </p:cNvSpPr>
          <p:nvPr>
            <p:ph type="title"/>
          </p:nvPr>
        </p:nvSpPr>
        <p:spPr/>
        <p:txBody>
          <a:bodyPr/>
          <a:lstStyle/>
          <a:p>
            <a:r>
              <a:rPr lang="en-GB" sz="3200" i="1" u="sng" dirty="0"/>
              <a:t>Evaluation </a:t>
            </a:r>
            <a:r>
              <a:rPr lang="en-IN" sz="2400" b="1" i="1" u="sng" dirty="0">
                <a:effectLst/>
                <a:latin typeface="Calibri" panose="020F0502020204030204" pitchFamily="34" charset="0"/>
                <a:ea typeface="Calibri" panose="020F0502020204030204" pitchFamily="34" charset="0"/>
                <a:cs typeface="Times New Roman" panose="02020603050405020304" pitchFamily="18" charset="0"/>
              </a:rPr>
              <a:t>:</a:t>
            </a:r>
            <a:endParaRPr lang="en-IN" dirty="0"/>
          </a:p>
        </p:txBody>
      </p:sp>
    </p:spTree>
    <p:extLst>
      <p:ext uri="{BB962C8B-B14F-4D97-AF65-F5344CB8AC3E}">
        <p14:creationId xmlns:p14="http://schemas.microsoft.com/office/powerpoint/2010/main" val="9095432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975685A-B917-4D44-B59F-CF37589D3E22}"/>
              </a:ext>
            </a:extLst>
          </p:cNvPr>
          <p:cNvSpPr>
            <a:spLocks noGrp="1"/>
          </p:cNvSpPr>
          <p:nvPr>
            <p:ph type="body" sz="quarter" idx="11"/>
          </p:nvPr>
        </p:nvSpPr>
        <p:spPr>
          <a:xfrm>
            <a:off x="659305" y="1736725"/>
            <a:ext cx="8196210" cy="5037299"/>
          </a:xfrm>
        </p:spPr>
        <p:txBody>
          <a:bodyPr/>
          <a:lstStyle/>
          <a:p>
            <a:pPr marL="342900" lvl="0" indent="-342900">
              <a:lnSpc>
                <a:spcPct val="107000"/>
              </a:lnSpc>
              <a:buFont typeface="Wingdings" panose="05000000000000000000" pitchFamily="2" charset="2"/>
              <a:buChar char=""/>
            </a:pPr>
            <a:r>
              <a:rPr lang="en-IN" sz="2000" dirty="0">
                <a:effectLst/>
                <a:ea typeface="Calibri" panose="020F0502020204030204" pitchFamily="34" charset="0"/>
                <a:cs typeface="Times New Roman" panose="02020603050405020304" pitchFamily="18" charset="0"/>
              </a:rPr>
              <a:t>Polling frequency to query the database for the item kept in the user’s cart is 1 minute.</a:t>
            </a:r>
          </a:p>
          <a:p>
            <a:pPr marL="342900" lvl="0" indent="-342900">
              <a:lnSpc>
                <a:spcPct val="107000"/>
              </a:lnSpc>
              <a:buFont typeface="Wingdings" panose="05000000000000000000" pitchFamily="2" charset="2"/>
              <a:buChar char=""/>
            </a:pPr>
            <a:r>
              <a:rPr lang="en-IN" sz="2000" dirty="0">
                <a:ea typeface="Calibri" panose="020F0502020204030204" pitchFamily="34" charset="0"/>
                <a:cs typeface="Times New Roman" panose="02020603050405020304" pitchFamily="18" charset="0"/>
              </a:rPr>
              <a:t>Below is the sample image containing </a:t>
            </a:r>
            <a:r>
              <a:rPr lang="en-IN" sz="2000" dirty="0">
                <a:effectLst/>
                <a:ea typeface="Calibri" panose="020F0502020204030204" pitchFamily="34" charset="0"/>
                <a:cs typeface="Times New Roman" panose="02020603050405020304" pitchFamily="18" charset="0"/>
              </a:rPr>
              <a:t>curved , shiny coloured barcode region  </a:t>
            </a:r>
            <a:r>
              <a:rPr lang="en-IN" sz="2000" dirty="0">
                <a:ea typeface="Calibri" panose="020F0502020204030204" pitchFamily="34" charset="0"/>
                <a:cs typeface="Times New Roman" panose="02020603050405020304" pitchFamily="18" charset="0"/>
              </a:rPr>
              <a:t>where</a:t>
            </a:r>
            <a:r>
              <a:rPr lang="en-IN" sz="2000" dirty="0">
                <a:effectLst/>
                <a:ea typeface="Calibri" panose="020F0502020204030204" pitchFamily="34" charset="0"/>
                <a:cs typeface="Times New Roman" panose="02020603050405020304" pitchFamily="18" charset="0"/>
              </a:rPr>
              <a:t> barcode detection algorithm does not work.</a:t>
            </a:r>
          </a:p>
          <a:p>
            <a:pPr marL="342900" lvl="0" indent="-342900">
              <a:lnSpc>
                <a:spcPct val="107000"/>
              </a:lnSpc>
              <a:buFont typeface="Wingdings" panose="05000000000000000000" pitchFamily="2" charset="2"/>
              <a:buChar char=""/>
            </a:pPr>
            <a:endParaRPr lang="en-IN" sz="2400" dirty="0">
              <a:effectLst/>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endParaRPr lang="en-IN" dirty="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endParaRPr lang="en-IN" sz="2400" dirty="0">
              <a:effectLst/>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endParaRPr lang="en-IN" sz="2400" dirty="0">
              <a:effectLst/>
              <a:ea typeface="Calibri" panose="020F0502020204030204" pitchFamily="34" charset="0"/>
              <a:cs typeface="Times New Roman" panose="02020603050405020304" pitchFamily="18" charset="0"/>
            </a:endParaRPr>
          </a:p>
          <a:p>
            <a:pPr>
              <a:lnSpc>
                <a:spcPct val="107000"/>
              </a:lnSpc>
              <a:buFont typeface="Wingdings" panose="05000000000000000000" pitchFamily="2" charset="2"/>
              <a:buChar char=""/>
            </a:pPr>
            <a:r>
              <a:rPr lang="en-IN" sz="2000" dirty="0">
                <a:cs typeface="Times New Roman" panose="02020603050405020304" pitchFamily="18" charset="0"/>
              </a:rPr>
              <a:t>Machine learning model is 90.05% with precision of 89.486%.</a:t>
            </a:r>
          </a:p>
          <a:p>
            <a:pPr marL="342900" lvl="0" indent="-342900">
              <a:lnSpc>
                <a:spcPct val="107000"/>
              </a:lnSpc>
              <a:buFont typeface="Wingdings" panose="05000000000000000000" pitchFamily="2" charset="2"/>
              <a:buChar char=""/>
            </a:pPr>
            <a:endParaRPr lang="en-IN" sz="2000" dirty="0">
              <a:effectLst/>
              <a:ea typeface="Calibri" panose="020F0502020204030204" pitchFamily="34" charset="0"/>
              <a:cs typeface="Times New Roman" panose="02020603050405020304" pitchFamily="18" charset="0"/>
            </a:endParaRPr>
          </a:p>
          <a:p>
            <a:pPr marL="0" lvl="0" indent="0">
              <a:lnSpc>
                <a:spcPct val="107000"/>
              </a:lnSpc>
              <a:buNone/>
            </a:pP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itle 2">
            <a:extLst>
              <a:ext uri="{FF2B5EF4-FFF2-40B4-BE49-F238E27FC236}">
                <a16:creationId xmlns:a16="http://schemas.microsoft.com/office/drawing/2014/main" id="{93387175-CD80-4235-B0AB-4B39FA3C172D}"/>
              </a:ext>
            </a:extLst>
          </p:cNvPr>
          <p:cNvSpPr>
            <a:spLocks noGrp="1"/>
          </p:cNvSpPr>
          <p:nvPr>
            <p:ph type="title"/>
          </p:nvPr>
        </p:nvSpPr>
        <p:spPr/>
        <p:txBody>
          <a:bodyPr/>
          <a:lstStyle/>
          <a:p>
            <a:r>
              <a:rPr lang="en-IN" i="1" u="sng" dirty="0"/>
              <a:t>Evaluation </a:t>
            </a:r>
          </a:p>
        </p:txBody>
      </p:sp>
      <p:pic>
        <p:nvPicPr>
          <p:cNvPr id="5" name="Picture 4">
            <a:extLst>
              <a:ext uri="{FF2B5EF4-FFF2-40B4-BE49-F238E27FC236}">
                <a16:creationId xmlns:a16="http://schemas.microsoft.com/office/drawing/2014/main" id="{67BF24B3-F0AF-4F09-922B-5183F19AFEBF}"/>
              </a:ext>
            </a:extLst>
          </p:cNvPr>
          <p:cNvPicPr>
            <a:picLocks noChangeAspect="1"/>
          </p:cNvPicPr>
          <p:nvPr/>
        </p:nvPicPr>
        <p:blipFill>
          <a:blip r:embed="rId2"/>
          <a:stretch>
            <a:fillRect/>
          </a:stretch>
        </p:blipFill>
        <p:spPr>
          <a:xfrm>
            <a:off x="3395141" y="3349311"/>
            <a:ext cx="1176859" cy="1584963"/>
          </a:xfrm>
          <a:prstGeom prst="rect">
            <a:avLst/>
          </a:prstGeom>
        </p:spPr>
      </p:pic>
    </p:spTree>
    <p:extLst>
      <p:ext uri="{BB962C8B-B14F-4D97-AF65-F5344CB8AC3E}">
        <p14:creationId xmlns:p14="http://schemas.microsoft.com/office/powerpoint/2010/main" val="21641425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EF64BA4-FF3A-4E61-A711-E4C05F69F147}"/>
              </a:ext>
            </a:extLst>
          </p:cNvPr>
          <p:cNvSpPr>
            <a:spLocks noGrp="1"/>
          </p:cNvSpPr>
          <p:nvPr>
            <p:ph type="body" sz="quarter" idx="11"/>
          </p:nvPr>
        </p:nvSpPr>
        <p:spPr>
          <a:xfrm>
            <a:off x="248758" y="1578105"/>
            <a:ext cx="8196210" cy="4178883"/>
          </a:xfrm>
        </p:spPr>
        <p:txBody>
          <a:bodyPr/>
          <a:lstStyle/>
          <a:p>
            <a:pPr>
              <a:buFont typeface="Arial" panose="020B0604020202020204" pitchFamily="34" charset="0"/>
              <a:buChar char="•"/>
            </a:pPr>
            <a:r>
              <a:rPr lang="en-IN" sz="1800" dirty="0"/>
              <a:t>Now-a-days RF ID tags are used at the checkout counter. However RF ID’s are costly compared to barcodes/QR code that are on the packaged item. My implementation is using these bar codes .</a:t>
            </a:r>
          </a:p>
          <a:p>
            <a:pPr marL="0" indent="0">
              <a:buNone/>
            </a:pPr>
            <a:r>
              <a:rPr lang="en-IN" sz="1800" dirty="0"/>
              <a:t> </a:t>
            </a:r>
          </a:p>
          <a:p>
            <a:pPr>
              <a:buFont typeface="Arial" panose="020B0604020202020204" pitchFamily="34" charset="0"/>
              <a:buChar char="•"/>
            </a:pPr>
            <a:r>
              <a:rPr lang="en-IN" sz="1800" dirty="0"/>
              <a:t>Currently for fruits and vegetables one has to enter the product code manually. With this design there is no need of manual interference.</a:t>
            </a:r>
          </a:p>
          <a:p>
            <a:pPr>
              <a:buFont typeface="Arial" panose="020B0604020202020204" pitchFamily="34" charset="0"/>
              <a:buChar char="•"/>
            </a:pPr>
            <a:endParaRPr lang="en-IN" sz="1800" dirty="0"/>
          </a:p>
          <a:p>
            <a:pPr>
              <a:buFont typeface="Arial" panose="020B0604020202020204" pitchFamily="34" charset="0"/>
              <a:buChar char="•"/>
            </a:pPr>
            <a:r>
              <a:rPr lang="en-IN" sz="1800" dirty="0"/>
              <a:t>My implementation can convert any ordinary cart in a store to smart cart in cost effective way.</a:t>
            </a:r>
          </a:p>
          <a:p>
            <a:pPr>
              <a:buFont typeface="Arial" panose="020B0604020202020204" pitchFamily="34" charset="0"/>
              <a:buChar char="•"/>
            </a:pPr>
            <a:endParaRPr lang="en-IN" sz="1800" dirty="0"/>
          </a:p>
          <a:p>
            <a:pPr>
              <a:buFont typeface="Arial" panose="020B0604020202020204" pitchFamily="34" charset="0"/>
              <a:buChar char="•"/>
            </a:pPr>
            <a:r>
              <a:rPr lang="en-IN" sz="1800" dirty="0"/>
              <a:t>Currently in amazon go store in Seattle, there are camera sensors in the store and weight sensor applied on the shelf, the cart is ordinary.</a:t>
            </a:r>
          </a:p>
          <a:p>
            <a:pPr>
              <a:buFont typeface="Arial" panose="020B0604020202020204" pitchFamily="34" charset="0"/>
              <a:buChar char="•"/>
            </a:pPr>
            <a:endParaRPr lang="en-US" sz="1800" dirty="0"/>
          </a:p>
        </p:txBody>
      </p:sp>
      <p:sp>
        <p:nvSpPr>
          <p:cNvPr id="3" name="Title 2">
            <a:extLst>
              <a:ext uri="{FF2B5EF4-FFF2-40B4-BE49-F238E27FC236}">
                <a16:creationId xmlns:a16="http://schemas.microsoft.com/office/drawing/2014/main" id="{4D76D489-4E96-4474-9131-658ECF411957}"/>
              </a:ext>
            </a:extLst>
          </p:cNvPr>
          <p:cNvSpPr>
            <a:spLocks noGrp="1"/>
          </p:cNvSpPr>
          <p:nvPr>
            <p:ph type="title"/>
          </p:nvPr>
        </p:nvSpPr>
        <p:spPr>
          <a:xfrm>
            <a:off x="671756" y="343519"/>
            <a:ext cx="8183759" cy="991998"/>
          </a:xfrm>
        </p:spPr>
        <p:txBody>
          <a:bodyPr/>
          <a:lstStyle/>
          <a:p>
            <a:r>
              <a:rPr lang="en-GB" i="1" u="sng" dirty="0"/>
              <a:t>Novelty</a:t>
            </a:r>
            <a:endParaRPr lang="en-US" i="1" u="sng" dirty="0"/>
          </a:p>
        </p:txBody>
      </p:sp>
    </p:spTree>
    <p:extLst>
      <p:ext uri="{BB962C8B-B14F-4D97-AF65-F5344CB8AC3E}">
        <p14:creationId xmlns:p14="http://schemas.microsoft.com/office/powerpoint/2010/main" val="175337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2219EDF-BFEB-4726-8C1A-A0E08AA175F5}"/>
              </a:ext>
            </a:extLst>
          </p:cNvPr>
          <p:cNvSpPr>
            <a:spLocks noGrp="1"/>
          </p:cNvSpPr>
          <p:nvPr>
            <p:ph type="body" sz="quarter" idx="11"/>
          </p:nvPr>
        </p:nvSpPr>
        <p:spPr/>
        <p:txBody>
          <a:bodyPr/>
          <a:lstStyle/>
          <a:p>
            <a:pPr>
              <a:buFont typeface="Arial" panose="020B0604020202020204" pitchFamily="34" charset="0"/>
              <a:buChar char="•"/>
            </a:pPr>
            <a:r>
              <a:rPr lang="en-IN" sz="2000" dirty="0"/>
              <a:t>The project can be extended to detect whether the motion in front of raspberry pi camera sensor is upward or downward, that is whether the user is taking out the item from the cart or putting the item in the cart.</a:t>
            </a:r>
          </a:p>
          <a:p>
            <a:pPr>
              <a:buFont typeface="Arial" panose="020B0604020202020204" pitchFamily="34" charset="0"/>
              <a:buChar char="•"/>
            </a:pPr>
            <a:endParaRPr lang="en-IN" sz="2000" dirty="0"/>
          </a:p>
          <a:p>
            <a:pPr>
              <a:buFont typeface="Arial" panose="020B0604020202020204" pitchFamily="34" charset="0"/>
              <a:buChar char="•"/>
            </a:pPr>
            <a:r>
              <a:rPr lang="en-IN" sz="2000" dirty="0"/>
              <a:t>Currently It can identify 10 fruits and vegetables in total. The model can be trained to identify wide variety of fruits and vegetables.</a:t>
            </a:r>
          </a:p>
          <a:p>
            <a:pPr>
              <a:buFont typeface="Arial" panose="020B0604020202020204" pitchFamily="34" charset="0"/>
              <a:buChar char="•"/>
            </a:pPr>
            <a:endParaRPr lang="en-IN" sz="2000" dirty="0"/>
          </a:p>
          <a:p>
            <a:pPr>
              <a:buFont typeface="Arial" panose="020B0604020202020204" pitchFamily="34" charset="0"/>
              <a:buChar char="•"/>
            </a:pPr>
            <a:r>
              <a:rPr lang="en-IN" sz="2000" dirty="0"/>
              <a:t>Better barcode detection algorithm can be deployed that works on coloured , curved and shiny barcode region.</a:t>
            </a:r>
          </a:p>
          <a:p>
            <a:pPr>
              <a:buFont typeface="Arial" panose="020B0604020202020204" pitchFamily="34" charset="0"/>
              <a:buChar char="•"/>
            </a:pPr>
            <a:endParaRPr lang="en-IN" sz="2000" dirty="0"/>
          </a:p>
          <a:p>
            <a:pPr>
              <a:buFont typeface="Arial" panose="020B0604020202020204" pitchFamily="34" charset="0"/>
              <a:buChar char="•"/>
            </a:pPr>
            <a:endParaRPr lang="en-IN" sz="2000" dirty="0"/>
          </a:p>
        </p:txBody>
      </p:sp>
      <p:sp>
        <p:nvSpPr>
          <p:cNvPr id="3" name="Title 2">
            <a:extLst>
              <a:ext uri="{FF2B5EF4-FFF2-40B4-BE49-F238E27FC236}">
                <a16:creationId xmlns:a16="http://schemas.microsoft.com/office/drawing/2014/main" id="{68DBA54F-87BC-4136-BDC9-DBCAA6FF2F6D}"/>
              </a:ext>
            </a:extLst>
          </p:cNvPr>
          <p:cNvSpPr>
            <a:spLocks noGrp="1"/>
          </p:cNvSpPr>
          <p:nvPr>
            <p:ph type="title"/>
          </p:nvPr>
        </p:nvSpPr>
        <p:spPr/>
        <p:txBody>
          <a:bodyPr/>
          <a:lstStyle/>
          <a:p>
            <a:r>
              <a:rPr lang="en-IN" i="1" u="sng" dirty="0"/>
              <a:t>Future Scope Of Work</a:t>
            </a:r>
          </a:p>
        </p:txBody>
      </p:sp>
    </p:spTree>
    <p:extLst>
      <p:ext uri="{BB962C8B-B14F-4D97-AF65-F5344CB8AC3E}">
        <p14:creationId xmlns:p14="http://schemas.microsoft.com/office/powerpoint/2010/main" val="28879674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1306239" y="3052285"/>
            <a:ext cx="8184662" cy="998440"/>
          </a:xfrm>
        </p:spPr>
        <p:txBody>
          <a:bodyPr/>
          <a:lstStyle/>
          <a:p>
            <a:r>
              <a:rPr lang="en-US" sz="9600" dirty="0"/>
              <a:t>Thank You !</a:t>
            </a:r>
          </a:p>
        </p:txBody>
      </p:sp>
    </p:spTree>
    <p:extLst>
      <p:ext uri="{BB962C8B-B14F-4D97-AF65-F5344CB8AC3E}">
        <p14:creationId xmlns:p14="http://schemas.microsoft.com/office/powerpoint/2010/main" val="38193476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233218" y="2030990"/>
            <a:ext cx="8197114" cy="3810086"/>
          </a:xfrm>
        </p:spPr>
        <p:txBody>
          <a:bodyPr/>
          <a:lstStyle/>
          <a:p>
            <a:pPr>
              <a:buFont typeface="Arial" panose="020B0604020202020204" pitchFamily="34" charset="0"/>
              <a:buChar char="•"/>
            </a:pPr>
            <a:r>
              <a:rPr lang="en-GB" sz="2000" dirty="0"/>
              <a:t>Standing in long checkout queues at the shopping centre is often a very time consuming process for both customer and shopkeeper.</a:t>
            </a:r>
          </a:p>
          <a:p>
            <a:pPr marL="0" indent="0">
              <a:buNone/>
            </a:pPr>
            <a:endParaRPr lang="en-GB" sz="2000" dirty="0"/>
          </a:p>
          <a:p>
            <a:pPr>
              <a:buFont typeface="Arial" panose="020B0604020202020204" pitchFamily="34" charset="0"/>
              <a:buChar char="•"/>
            </a:pPr>
            <a:r>
              <a:rPr lang="en-GB" sz="2000" dirty="0"/>
              <a:t>Specially in these corona times , where social distancing is must forming long queues must be avoided</a:t>
            </a:r>
            <a:r>
              <a:rPr lang="en-GB" dirty="0"/>
              <a:t>.</a:t>
            </a:r>
            <a:endParaRPr lang="en-US" dirty="0"/>
          </a:p>
        </p:txBody>
      </p:sp>
      <p:sp>
        <p:nvSpPr>
          <p:cNvPr id="7" name="Title 6"/>
          <p:cNvSpPr>
            <a:spLocks noGrp="1"/>
          </p:cNvSpPr>
          <p:nvPr>
            <p:ph type="title"/>
          </p:nvPr>
        </p:nvSpPr>
        <p:spPr/>
        <p:txBody>
          <a:bodyPr/>
          <a:lstStyle/>
          <a:p>
            <a:r>
              <a:rPr lang="en-GB" i="1" u="sng" dirty="0"/>
              <a:t>M</a:t>
            </a:r>
            <a:r>
              <a:rPr lang="en-US" i="1" u="sng" dirty="0"/>
              <a:t>otivation</a:t>
            </a:r>
          </a:p>
        </p:txBody>
      </p:sp>
    </p:spTree>
    <p:extLst>
      <p:ext uri="{BB962C8B-B14F-4D97-AF65-F5344CB8AC3E}">
        <p14:creationId xmlns:p14="http://schemas.microsoft.com/office/powerpoint/2010/main" val="13991373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pPr>
              <a:buFont typeface="Arial" panose="020B0604020202020204" pitchFamily="34" charset="0"/>
              <a:buChar char="•"/>
            </a:pPr>
            <a:r>
              <a:rPr lang="en-GB" sz="2000" i="1" u="sng" dirty="0"/>
              <a:t>For Packaged Items with barcode on them</a:t>
            </a:r>
            <a:endParaRPr lang="en-US" sz="2000" i="1" u="sng" dirty="0"/>
          </a:p>
        </p:txBody>
      </p:sp>
      <p:sp>
        <p:nvSpPr>
          <p:cNvPr id="7" name="Title 6"/>
          <p:cNvSpPr>
            <a:spLocks noGrp="1"/>
          </p:cNvSpPr>
          <p:nvPr>
            <p:ph type="title"/>
          </p:nvPr>
        </p:nvSpPr>
        <p:spPr/>
        <p:txBody>
          <a:bodyPr/>
          <a:lstStyle/>
          <a:p>
            <a:r>
              <a:rPr lang="en-GB" i="1" u="sng" dirty="0"/>
              <a:t>System Architecture</a:t>
            </a:r>
            <a:endParaRPr lang="en-US" i="1" u="sng" dirty="0"/>
          </a:p>
        </p:txBody>
      </p:sp>
      <p:pic>
        <p:nvPicPr>
          <p:cNvPr id="10" name="Picture 9">
            <a:extLst>
              <a:ext uri="{FF2B5EF4-FFF2-40B4-BE49-F238E27FC236}">
                <a16:creationId xmlns:a16="http://schemas.microsoft.com/office/drawing/2014/main" id="{61685DB6-0DC6-42AA-9938-85D4950CB728}"/>
              </a:ext>
            </a:extLst>
          </p:cNvPr>
          <p:cNvPicPr>
            <a:picLocks noChangeAspect="1"/>
          </p:cNvPicPr>
          <p:nvPr/>
        </p:nvPicPr>
        <p:blipFill>
          <a:blip r:embed="rId2"/>
          <a:stretch>
            <a:fillRect/>
          </a:stretch>
        </p:blipFill>
        <p:spPr>
          <a:xfrm>
            <a:off x="0" y="2235979"/>
            <a:ext cx="9144000" cy="3300442"/>
          </a:xfrm>
          <a:prstGeom prst="rect">
            <a:avLst/>
          </a:prstGeom>
        </p:spPr>
      </p:pic>
    </p:spTree>
    <p:extLst>
      <p:ext uri="{BB962C8B-B14F-4D97-AF65-F5344CB8AC3E}">
        <p14:creationId xmlns:p14="http://schemas.microsoft.com/office/powerpoint/2010/main" val="2890978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959A23C-6DEC-4D4A-89C5-F99E3BFA0BED}"/>
              </a:ext>
            </a:extLst>
          </p:cNvPr>
          <p:cNvSpPr>
            <a:spLocks noGrp="1"/>
          </p:cNvSpPr>
          <p:nvPr>
            <p:ph type="body" sz="quarter" idx="11"/>
          </p:nvPr>
        </p:nvSpPr>
        <p:spPr/>
        <p:txBody>
          <a:bodyPr/>
          <a:lstStyle/>
          <a:p>
            <a:pPr>
              <a:buFont typeface="Arial" panose="020B0604020202020204" pitchFamily="34" charset="0"/>
              <a:buChar char="•"/>
            </a:pPr>
            <a:r>
              <a:rPr lang="en-US" i="1" u="sng" dirty="0"/>
              <a:t>For Fruits and Vegetables</a:t>
            </a:r>
          </a:p>
        </p:txBody>
      </p:sp>
      <p:sp>
        <p:nvSpPr>
          <p:cNvPr id="3" name="Title 2">
            <a:extLst>
              <a:ext uri="{FF2B5EF4-FFF2-40B4-BE49-F238E27FC236}">
                <a16:creationId xmlns:a16="http://schemas.microsoft.com/office/drawing/2014/main" id="{025248C0-CB8E-4FD8-9FEE-6F8E6F03CA28}"/>
              </a:ext>
            </a:extLst>
          </p:cNvPr>
          <p:cNvSpPr>
            <a:spLocks noGrp="1"/>
          </p:cNvSpPr>
          <p:nvPr>
            <p:ph type="title"/>
          </p:nvPr>
        </p:nvSpPr>
        <p:spPr/>
        <p:txBody>
          <a:bodyPr/>
          <a:lstStyle/>
          <a:p>
            <a:r>
              <a:rPr lang="en-GB" i="1" u="sng" dirty="0"/>
              <a:t>System Architecture</a:t>
            </a:r>
            <a:endParaRPr lang="en-US" i="1" u="sng" dirty="0"/>
          </a:p>
        </p:txBody>
      </p:sp>
      <p:pic>
        <p:nvPicPr>
          <p:cNvPr id="7" name="Picture 6">
            <a:extLst>
              <a:ext uri="{FF2B5EF4-FFF2-40B4-BE49-F238E27FC236}">
                <a16:creationId xmlns:a16="http://schemas.microsoft.com/office/drawing/2014/main" id="{E45419FA-7A2B-4179-96BA-6EA38DB1936B}"/>
              </a:ext>
            </a:extLst>
          </p:cNvPr>
          <p:cNvPicPr>
            <a:picLocks noChangeAspect="1"/>
          </p:cNvPicPr>
          <p:nvPr/>
        </p:nvPicPr>
        <p:blipFill>
          <a:blip r:embed="rId2"/>
          <a:stretch>
            <a:fillRect/>
          </a:stretch>
        </p:blipFill>
        <p:spPr>
          <a:xfrm>
            <a:off x="0" y="2579899"/>
            <a:ext cx="9144000" cy="2948503"/>
          </a:xfrm>
          <a:prstGeom prst="rect">
            <a:avLst/>
          </a:prstGeom>
        </p:spPr>
      </p:pic>
    </p:spTree>
    <p:extLst>
      <p:ext uri="{BB962C8B-B14F-4D97-AF65-F5344CB8AC3E}">
        <p14:creationId xmlns:p14="http://schemas.microsoft.com/office/powerpoint/2010/main" val="34586919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ACCC73D-4D97-4B88-9F78-95722210DE3D}"/>
              </a:ext>
            </a:extLst>
          </p:cNvPr>
          <p:cNvSpPr>
            <a:spLocks noGrp="1"/>
          </p:cNvSpPr>
          <p:nvPr>
            <p:ph type="body" sz="quarter" idx="11"/>
          </p:nvPr>
        </p:nvSpPr>
        <p:spPr/>
        <p:txBody>
          <a:bodyPr/>
          <a:lstStyle/>
          <a:p>
            <a:pPr marL="342900" lvl="0" indent="-342900">
              <a:lnSpc>
                <a:spcPct val="107000"/>
              </a:lnSpc>
              <a:buFont typeface="Symbol" panose="05050102010706020507" pitchFamily="18" charset="2"/>
              <a:buChar char=""/>
            </a:pPr>
            <a:endParaRPr lang="en-IN"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07000"/>
              </a:lnSpc>
              <a:buFont typeface="Symbol" panose="05050102010706020507" pitchFamily="18" charset="2"/>
              <a:buChar char=""/>
            </a:pPr>
            <a:r>
              <a:rPr lang="en-IN" sz="20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Argon NEO </a:t>
            </a:r>
            <a:r>
              <a:rPr lang="en-IN" sz="2000"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Raspberry Pi 4 Model</a:t>
            </a:r>
            <a:r>
              <a:rPr lang="en-IN" sz="20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B Case (AR_NEO_RPi4_2Gig_32GigSD) - This kit contains </a:t>
            </a:r>
            <a:r>
              <a:rPr lang="en-IN" sz="200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Rapberry</a:t>
            </a:r>
            <a:r>
              <a:rPr lang="en-IN" sz="20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pi, heat sink, HDMI connector and SD card.</a:t>
            </a:r>
          </a:p>
          <a:p>
            <a:pPr marL="342900" lvl="0" indent="-342900">
              <a:lnSpc>
                <a:spcPct val="107000"/>
              </a:lnSpc>
              <a:buFont typeface="Symbol" panose="05050102010706020507" pitchFamily="18" charset="2"/>
              <a:buChar char=""/>
            </a:pP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2000" strike="noStrike"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Arducam</a:t>
            </a:r>
            <a:r>
              <a:rPr lang="en-IN" sz="2000"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IN" sz="2000" b="1"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Auto Focus Pi Camera</a:t>
            </a:r>
            <a:r>
              <a:rPr lang="en-IN" sz="2000"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Autofocus for Raspberry Pi Camera Module, Motorized Focus Lens, Software Precise Manual Focus, OV5647 5MP 1080P</a:t>
            </a:r>
            <a:endParaRPr lang="en-IN"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3" name="Title 2">
            <a:extLst>
              <a:ext uri="{FF2B5EF4-FFF2-40B4-BE49-F238E27FC236}">
                <a16:creationId xmlns:a16="http://schemas.microsoft.com/office/drawing/2014/main" id="{902BD0AC-59E2-4614-9D67-0B9A509513E6}"/>
              </a:ext>
            </a:extLst>
          </p:cNvPr>
          <p:cNvSpPr>
            <a:spLocks noGrp="1"/>
          </p:cNvSpPr>
          <p:nvPr>
            <p:ph type="title"/>
          </p:nvPr>
        </p:nvSpPr>
        <p:spPr/>
        <p:txBody>
          <a:bodyPr/>
          <a:lstStyle/>
          <a:p>
            <a:r>
              <a:rPr lang="en-GB" i="1" u="sng" dirty="0"/>
              <a:t>Hardware Requirements</a:t>
            </a:r>
            <a:endParaRPr lang="en-US" i="1" u="sng" dirty="0"/>
          </a:p>
        </p:txBody>
      </p:sp>
    </p:spTree>
    <p:extLst>
      <p:ext uri="{BB962C8B-B14F-4D97-AF65-F5344CB8AC3E}">
        <p14:creationId xmlns:p14="http://schemas.microsoft.com/office/powerpoint/2010/main" val="20545401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C6356B9-7678-448A-8C41-2B2CD8CAE337}"/>
              </a:ext>
            </a:extLst>
          </p:cNvPr>
          <p:cNvSpPr>
            <a:spLocks noGrp="1"/>
          </p:cNvSpPr>
          <p:nvPr>
            <p:ph type="body" sz="quarter" idx="11"/>
          </p:nvPr>
        </p:nvSpPr>
        <p:spPr>
          <a:xfrm>
            <a:off x="164783" y="2035304"/>
            <a:ext cx="8196210" cy="4015497"/>
          </a:xfrm>
        </p:spPr>
        <p:txBody>
          <a:bodyPr/>
          <a:lstStyle/>
          <a:p>
            <a:pPr>
              <a:buFont typeface="Arial" panose="020B0604020202020204" pitchFamily="34" charset="0"/>
              <a:buChar char="•"/>
            </a:pPr>
            <a:r>
              <a:rPr lang="en-US" sz="2000" i="1" dirty="0"/>
              <a:t>https://drive.google.com/file/d/1-VHx3rQcQpxbIK2kS0-QhBHnjMIhJfq_/view?usp=sharing</a:t>
            </a:r>
          </a:p>
        </p:txBody>
      </p:sp>
      <p:sp>
        <p:nvSpPr>
          <p:cNvPr id="3" name="Title 2">
            <a:extLst>
              <a:ext uri="{FF2B5EF4-FFF2-40B4-BE49-F238E27FC236}">
                <a16:creationId xmlns:a16="http://schemas.microsoft.com/office/drawing/2014/main" id="{22CD7E69-49BE-4578-8CB3-1394AACB92B6}"/>
              </a:ext>
            </a:extLst>
          </p:cNvPr>
          <p:cNvSpPr>
            <a:spLocks noGrp="1"/>
          </p:cNvSpPr>
          <p:nvPr>
            <p:ph type="title"/>
          </p:nvPr>
        </p:nvSpPr>
        <p:spPr/>
        <p:txBody>
          <a:bodyPr/>
          <a:lstStyle/>
          <a:p>
            <a:r>
              <a:rPr lang="en-GB" i="1" u="sng" dirty="0"/>
              <a:t>Demo </a:t>
            </a:r>
            <a:endParaRPr lang="en-US" i="1" u="sng" dirty="0"/>
          </a:p>
        </p:txBody>
      </p:sp>
    </p:spTree>
    <p:extLst>
      <p:ext uri="{BB962C8B-B14F-4D97-AF65-F5344CB8AC3E}">
        <p14:creationId xmlns:p14="http://schemas.microsoft.com/office/powerpoint/2010/main" val="2862145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AF53C10-C9AD-4FA4-9657-BE12F1149C78}"/>
              </a:ext>
            </a:extLst>
          </p:cNvPr>
          <p:cNvSpPr>
            <a:spLocks noGrp="1"/>
          </p:cNvSpPr>
          <p:nvPr>
            <p:ph type="body" sz="quarter" idx="11"/>
          </p:nvPr>
        </p:nvSpPr>
        <p:spPr/>
        <p:txBody>
          <a:bodyPr/>
          <a:lstStyle/>
          <a:p>
            <a:pPr marL="0" indent="0">
              <a:buNone/>
            </a:pPr>
            <a:r>
              <a:rPr lang="en-GB" sz="2000" i="1" u="sng" dirty="0">
                <a:latin typeface="+mj-lt"/>
              </a:rPr>
              <a:t>Device Code </a:t>
            </a:r>
          </a:p>
          <a:p>
            <a:pPr marL="0" indent="0">
              <a:buNone/>
            </a:pPr>
            <a:endParaRPr lang="en-GB" sz="2000" i="1" u="sng" dirty="0">
              <a:latin typeface="+mj-lt"/>
            </a:endParaRPr>
          </a:p>
          <a:p>
            <a:pPr marL="0" indent="0">
              <a:buNone/>
            </a:pPr>
            <a:r>
              <a:rPr lang="en-GB" sz="2000" b="0" dirty="0">
                <a:latin typeface="+mj-lt"/>
              </a:rPr>
              <a:t>Code is written which </a:t>
            </a:r>
            <a:r>
              <a:rPr lang="en-IN" sz="2000" b="0" dirty="0">
                <a:effectLst/>
                <a:latin typeface="+mj-lt"/>
                <a:ea typeface="Calibri" panose="020F0502020204030204" pitchFamily="34" charset="0"/>
                <a:cs typeface="Times New Roman" panose="02020603050405020304" pitchFamily="18" charset="0"/>
              </a:rPr>
              <a:t>depicts the motion in front of autofocus raspberry pi camera module and capture the photo and upload the captured image on s3 bucket(“</a:t>
            </a:r>
            <a:r>
              <a:rPr lang="en-IN" sz="2000" b="0" dirty="0" err="1">
                <a:effectLst/>
                <a:latin typeface="+mj-lt"/>
                <a:ea typeface="Calibri" panose="020F0502020204030204" pitchFamily="34" charset="0"/>
                <a:cs typeface="Times New Roman" panose="02020603050405020304" pitchFamily="18" charset="0"/>
              </a:rPr>
              <a:t>smartcartphoto</a:t>
            </a:r>
            <a:r>
              <a:rPr lang="en-IN" sz="2000" b="0" dirty="0">
                <a:effectLst/>
                <a:latin typeface="+mj-lt"/>
                <a:ea typeface="Calibri" panose="020F0502020204030204" pitchFamily="34" charset="0"/>
                <a:cs typeface="Times New Roman" panose="02020603050405020304" pitchFamily="18" charset="0"/>
              </a:rPr>
              <a:t>”). It also connects this raspberry device to </a:t>
            </a:r>
            <a:r>
              <a:rPr lang="en-IN" sz="2000" b="0" dirty="0" err="1">
                <a:effectLst/>
                <a:latin typeface="+mj-lt"/>
                <a:ea typeface="Calibri" panose="020F0502020204030204" pitchFamily="34" charset="0"/>
                <a:cs typeface="Times New Roman" panose="02020603050405020304" pitchFamily="18" charset="0"/>
              </a:rPr>
              <a:t>aws</a:t>
            </a:r>
            <a:r>
              <a:rPr lang="en-IN" sz="2000" b="0" dirty="0">
                <a:effectLst/>
                <a:latin typeface="+mj-lt"/>
                <a:ea typeface="Calibri" panose="020F0502020204030204" pitchFamily="34" charset="0"/>
                <a:cs typeface="Times New Roman" panose="02020603050405020304" pitchFamily="18" charset="0"/>
              </a:rPr>
              <a:t> </a:t>
            </a:r>
            <a:r>
              <a:rPr lang="en-IN" sz="2000" b="0" dirty="0" err="1">
                <a:effectLst/>
                <a:latin typeface="+mj-lt"/>
                <a:ea typeface="Calibri" panose="020F0502020204030204" pitchFamily="34" charset="0"/>
                <a:cs typeface="Times New Roman" panose="02020603050405020304" pitchFamily="18" charset="0"/>
              </a:rPr>
              <a:t>iot</a:t>
            </a:r>
            <a:r>
              <a:rPr lang="en-IN" sz="2000" b="0" dirty="0">
                <a:effectLst/>
                <a:latin typeface="+mj-lt"/>
                <a:ea typeface="Calibri" panose="020F0502020204030204" pitchFamily="34" charset="0"/>
                <a:cs typeface="Times New Roman" panose="02020603050405020304" pitchFamily="18" charset="0"/>
              </a:rPr>
              <a:t> core and publishes the path of images uploaded on s3 bucket to the topic </a:t>
            </a:r>
            <a:r>
              <a:rPr lang="en-IN" sz="2000" b="0" dirty="0" err="1">
                <a:effectLst/>
                <a:latin typeface="+mj-lt"/>
                <a:ea typeface="Calibri" panose="020F0502020204030204" pitchFamily="34" charset="0"/>
                <a:cs typeface="Times New Roman" panose="02020603050405020304" pitchFamily="18" charset="0"/>
              </a:rPr>
              <a:t>iot</a:t>
            </a:r>
            <a:r>
              <a:rPr lang="en-IN" sz="2000" b="0" dirty="0">
                <a:effectLst/>
                <a:latin typeface="+mj-lt"/>
                <a:ea typeface="Calibri" panose="020F0502020204030204" pitchFamily="34" charset="0"/>
                <a:cs typeface="Times New Roman" panose="02020603050405020304" pitchFamily="18" charset="0"/>
              </a:rPr>
              <a:t>/</a:t>
            </a:r>
            <a:r>
              <a:rPr lang="en-IN" sz="2000" b="0" dirty="0" err="1">
                <a:effectLst/>
                <a:latin typeface="+mj-lt"/>
                <a:ea typeface="Calibri" panose="020F0502020204030204" pitchFamily="34" charset="0"/>
                <a:cs typeface="Times New Roman" panose="02020603050405020304" pitchFamily="18" charset="0"/>
              </a:rPr>
              <a:t>motionDetected</a:t>
            </a:r>
            <a:endParaRPr lang="en-US" sz="2000" b="0" dirty="0">
              <a:effectLst/>
              <a:latin typeface="+mj-lt"/>
              <a:ea typeface="Calibri" panose="020F0502020204030204" pitchFamily="34" charset="0"/>
              <a:cs typeface="Times New Roman" panose="02020603050405020304" pitchFamily="18" charset="0"/>
            </a:endParaRPr>
          </a:p>
          <a:p>
            <a:pPr marL="0" indent="0">
              <a:buNone/>
            </a:pPr>
            <a:endParaRPr lang="en-US" sz="2000" i="1" u="sng" dirty="0"/>
          </a:p>
        </p:txBody>
      </p:sp>
      <p:sp>
        <p:nvSpPr>
          <p:cNvPr id="3" name="Title 2">
            <a:extLst>
              <a:ext uri="{FF2B5EF4-FFF2-40B4-BE49-F238E27FC236}">
                <a16:creationId xmlns:a16="http://schemas.microsoft.com/office/drawing/2014/main" id="{6271618A-3D37-4BF6-8EBF-3DC443107F52}"/>
              </a:ext>
            </a:extLst>
          </p:cNvPr>
          <p:cNvSpPr>
            <a:spLocks noGrp="1"/>
          </p:cNvSpPr>
          <p:nvPr>
            <p:ph type="title"/>
          </p:nvPr>
        </p:nvSpPr>
        <p:spPr/>
        <p:txBody>
          <a:bodyPr/>
          <a:lstStyle/>
          <a:p>
            <a:r>
              <a:rPr lang="en-GB" i="1" u="sng" dirty="0"/>
              <a:t>Implementation Details</a:t>
            </a:r>
            <a:endParaRPr lang="en-US" i="1" u="sng" dirty="0"/>
          </a:p>
        </p:txBody>
      </p:sp>
    </p:spTree>
    <p:extLst>
      <p:ext uri="{BB962C8B-B14F-4D97-AF65-F5344CB8AC3E}">
        <p14:creationId xmlns:p14="http://schemas.microsoft.com/office/powerpoint/2010/main" val="36258820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0FCFFEE-F96B-4699-9A1A-747BB3340CFD}"/>
              </a:ext>
            </a:extLst>
          </p:cNvPr>
          <p:cNvSpPr>
            <a:spLocks noGrp="1"/>
          </p:cNvSpPr>
          <p:nvPr>
            <p:ph type="body" sz="quarter" idx="11"/>
          </p:nvPr>
        </p:nvSpPr>
        <p:spPr/>
        <p:txBody>
          <a:bodyPr/>
          <a:lstStyle/>
          <a:p>
            <a:pPr marL="0" indent="0">
              <a:buNone/>
            </a:pPr>
            <a:r>
              <a:rPr lang="en-GB" i="1" u="sng" dirty="0"/>
              <a:t>Cloud Code</a:t>
            </a:r>
          </a:p>
          <a:p>
            <a:pPr>
              <a:buFont typeface="Arial" panose="020B0604020202020204" pitchFamily="34" charset="0"/>
              <a:buChar char="•"/>
            </a:pPr>
            <a:r>
              <a:rPr lang="en-GB" sz="2000" i="1" u="sng" dirty="0"/>
              <a:t>Main Function : </a:t>
            </a:r>
            <a:r>
              <a:rPr lang="en-GB" sz="2000" b="0" dirty="0"/>
              <a:t>It receives the message from AWS </a:t>
            </a:r>
            <a:r>
              <a:rPr lang="en-GB" sz="2000" b="0" dirty="0" err="1"/>
              <a:t>Iot</a:t>
            </a:r>
            <a:r>
              <a:rPr lang="en-GB" sz="2000" b="0" dirty="0"/>
              <a:t> core which contains the path of the s3 bucket where the image is uploaded. Function then calls the s3Reader function </a:t>
            </a:r>
            <a:endParaRPr lang="en-GB" sz="2000" i="1" u="sng" dirty="0"/>
          </a:p>
          <a:p>
            <a:pPr>
              <a:buFont typeface="Arial" panose="020B0604020202020204" pitchFamily="34" charset="0"/>
              <a:buChar char="•"/>
            </a:pPr>
            <a:r>
              <a:rPr lang="en-GB" sz="2000" i="1" u="sng" dirty="0"/>
              <a:t>s3Reader: </a:t>
            </a:r>
            <a:r>
              <a:rPr lang="en-GB" sz="2000" b="0" dirty="0"/>
              <a:t>This function downloads the file from s3 bucket  to the ec2 instance.</a:t>
            </a:r>
            <a:endParaRPr lang="en-GB" sz="2000" i="1" u="sng" dirty="0"/>
          </a:p>
          <a:p>
            <a:pPr>
              <a:buFont typeface="Arial" panose="020B0604020202020204" pitchFamily="34" charset="0"/>
              <a:buChar char="•"/>
            </a:pPr>
            <a:r>
              <a:rPr lang="en-GB" sz="2000" i="1" u="sng" dirty="0"/>
              <a:t>Barcode detector : </a:t>
            </a:r>
            <a:r>
              <a:rPr lang="en-IN" sz="2000" b="0" dirty="0">
                <a:effectLst/>
                <a:latin typeface="+mn-lt"/>
                <a:ea typeface="Calibri" panose="020F0502020204030204" pitchFamily="34" charset="0"/>
                <a:cs typeface="Times New Roman" panose="02020603050405020304" pitchFamily="18" charset="0"/>
              </a:rPr>
              <a:t>With </a:t>
            </a:r>
            <a:r>
              <a:rPr lang="en-IN" sz="2000" b="0" dirty="0" err="1">
                <a:effectLst/>
                <a:latin typeface="+mn-lt"/>
                <a:ea typeface="Calibri" panose="020F0502020204030204" pitchFamily="34" charset="0"/>
                <a:cs typeface="Times New Roman" panose="02020603050405020304" pitchFamily="18" charset="0"/>
              </a:rPr>
              <a:t>zbar</a:t>
            </a:r>
            <a:r>
              <a:rPr lang="en-IN" sz="2000" b="0" dirty="0">
                <a:effectLst/>
                <a:latin typeface="+mn-lt"/>
                <a:ea typeface="Calibri" panose="020F0502020204030204" pitchFamily="34" charset="0"/>
                <a:cs typeface="Times New Roman" panose="02020603050405020304" pitchFamily="18" charset="0"/>
              </a:rPr>
              <a:t> python library Scanner object is instantiated and image as a </a:t>
            </a:r>
            <a:r>
              <a:rPr lang="en-IN" sz="2000" b="0" dirty="0" err="1">
                <a:effectLst/>
                <a:latin typeface="+mn-lt"/>
                <a:ea typeface="Calibri" panose="020F0502020204030204" pitchFamily="34" charset="0"/>
                <a:cs typeface="Times New Roman" panose="02020603050405020304" pitchFamily="18" charset="0"/>
              </a:rPr>
              <a:t>numpy</a:t>
            </a:r>
            <a:r>
              <a:rPr lang="en-IN" sz="2000" b="0" dirty="0">
                <a:effectLst/>
                <a:latin typeface="+mn-lt"/>
                <a:ea typeface="Calibri" panose="020F0502020204030204" pitchFamily="34" charset="0"/>
                <a:cs typeface="Times New Roman" panose="02020603050405020304" pitchFamily="18" charset="0"/>
              </a:rPr>
              <a:t> array is provided as an input to the scanner object. The obtained result is decoded in ascii format to read it.</a:t>
            </a:r>
            <a:endParaRPr lang="en-US" sz="2000" b="0" dirty="0">
              <a:effectLst/>
              <a:latin typeface="+mn-lt"/>
              <a:ea typeface="Calibri" panose="020F0502020204030204" pitchFamily="34" charset="0"/>
              <a:cs typeface="Times New Roman" panose="02020603050405020304" pitchFamily="18" charset="0"/>
            </a:endParaRPr>
          </a:p>
          <a:p>
            <a:pPr>
              <a:buFont typeface="Arial" panose="020B0604020202020204" pitchFamily="34" charset="0"/>
              <a:buChar char="•"/>
            </a:pPr>
            <a:endParaRPr lang="en-GB" sz="1600" i="1" u="sng" dirty="0">
              <a:latin typeface="+mn-lt"/>
            </a:endParaRPr>
          </a:p>
          <a:p>
            <a:pPr>
              <a:buFont typeface="Arial" panose="020B0604020202020204" pitchFamily="34" charset="0"/>
              <a:buChar char="•"/>
            </a:pPr>
            <a:r>
              <a:rPr lang="en-GB" sz="2000" i="1" u="sng" dirty="0"/>
              <a:t>Training Model : </a:t>
            </a:r>
            <a:r>
              <a:rPr lang="en-GB" sz="2000" b="0" dirty="0"/>
              <a:t>Fruits-360 dataset was taken from Kaggle. Data was pre-processed and CNN model was built in Google </a:t>
            </a:r>
            <a:r>
              <a:rPr lang="en-GB" sz="2000" b="0" dirty="0" err="1"/>
              <a:t>colab</a:t>
            </a:r>
            <a:r>
              <a:rPr lang="en-GB" sz="2000" b="0" dirty="0"/>
              <a:t> notebook. Model is saved and loaded on the ec2 instance.</a:t>
            </a:r>
            <a:endParaRPr lang="en-GB" sz="2000" i="1" u="sng" dirty="0"/>
          </a:p>
        </p:txBody>
      </p:sp>
      <p:sp>
        <p:nvSpPr>
          <p:cNvPr id="3" name="Title 2">
            <a:extLst>
              <a:ext uri="{FF2B5EF4-FFF2-40B4-BE49-F238E27FC236}">
                <a16:creationId xmlns:a16="http://schemas.microsoft.com/office/drawing/2014/main" id="{6CAEB1E9-7265-4363-B059-4A0796EF7315}"/>
              </a:ext>
            </a:extLst>
          </p:cNvPr>
          <p:cNvSpPr>
            <a:spLocks noGrp="1"/>
          </p:cNvSpPr>
          <p:nvPr>
            <p:ph type="title"/>
          </p:nvPr>
        </p:nvSpPr>
        <p:spPr/>
        <p:txBody>
          <a:bodyPr/>
          <a:lstStyle/>
          <a:p>
            <a:r>
              <a:rPr lang="en-GB" i="1" u="sng" dirty="0"/>
              <a:t>Implementation Details</a:t>
            </a:r>
            <a:endParaRPr lang="en-US" i="1" u="sng" dirty="0"/>
          </a:p>
        </p:txBody>
      </p:sp>
    </p:spTree>
    <p:extLst>
      <p:ext uri="{BB962C8B-B14F-4D97-AF65-F5344CB8AC3E}">
        <p14:creationId xmlns:p14="http://schemas.microsoft.com/office/powerpoint/2010/main" val="40043447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852FDED-8ED9-479E-84CD-21E0DE3B9881}"/>
              </a:ext>
            </a:extLst>
          </p:cNvPr>
          <p:cNvSpPr>
            <a:spLocks noGrp="1"/>
          </p:cNvSpPr>
          <p:nvPr>
            <p:ph type="body" sz="quarter" idx="11"/>
          </p:nvPr>
        </p:nvSpPr>
        <p:spPr/>
        <p:txBody>
          <a:bodyPr/>
          <a:lstStyle/>
          <a:p>
            <a:pPr>
              <a:buFont typeface="Arial" panose="020B0604020202020204" pitchFamily="34" charset="0"/>
              <a:buChar char="•"/>
            </a:pPr>
            <a:r>
              <a:rPr lang="en-GB" sz="2400" i="1" u="sng" dirty="0" err="1"/>
              <a:t>Dynamodb</a:t>
            </a:r>
            <a:r>
              <a:rPr lang="en-GB" sz="2400" i="1" u="sng" dirty="0"/>
              <a:t> : </a:t>
            </a:r>
            <a:r>
              <a:rPr lang="en-GB" sz="2000" b="0" dirty="0"/>
              <a:t>Two databases are created:</a:t>
            </a:r>
          </a:p>
          <a:p>
            <a:pPr>
              <a:buFont typeface="Wingdings" panose="05000000000000000000" pitchFamily="2" charset="2"/>
              <a:buChar char="Ø"/>
            </a:pPr>
            <a:r>
              <a:rPr lang="en-GB" sz="2000" b="0" dirty="0" err="1"/>
              <a:t>All_items</a:t>
            </a:r>
            <a:r>
              <a:rPr lang="en-GB" sz="2000" b="0" dirty="0"/>
              <a:t> : It sores the information about all the items present in the shopping centre. [</a:t>
            </a:r>
            <a:r>
              <a:rPr lang="en-GB" sz="2000" b="0" dirty="0" err="1"/>
              <a:t>barcode_no</a:t>
            </a:r>
            <a:r>
              <a:rPr lang="en-GB" sz="2000" b="0" dirty="0"/>
              <a:t>, </a:t>
            </a:r>
            <a:r>
              <a:rPr lang="en-GB" sz="2000" b="0" dirty="0" err="1"/>
              <a:t>item_name</a:t>
            </a:r>
            <a:r>
              <a:rPr lang="en-GB" sz="2000" b="0" dirty="0"/>
              <a:t>, </a:t>
            </a:r>
            <a:r>
              <a:rPr lang="en-GB" sz="2000" b="0" dirty="0" err="1"/>
              <a:t>item_price</a:t>
            </a:r>
            <a:r>
              <a:rPr lang="en-GB" sz="2000" b="0" dirty="0"/>
              <a:t>, Description]</a:t>
            </a:r>
          </a:p>
          <a:p>
            <a:pPr>
              <a:buFont typeface="Wingdings" panose="05000000000000000000" pitchFamily="2" charset="2"/>
              <a:buChar char="Ø"/>
            </a:pPr>
            <a:r>
              <a:rPr lang="en-GB" sz="2000" b="0" dirty="0" err="1"/>
              <a:t>User_carts</a:t>
            </a:r>
            <a:r>
              <a:rPr lang="en-GB" sz="2000" b="0" dirty="0"/>
              <a:t> : It stores </a:t>
            </a:r>
            <a:r>
              <a:rPr lang="en-IN" sz="2000" b="0" dirty="0">
                <a:effectLst/>
                <a:latin typeface="Calibri" panose="020F0502020204030204" pitchFamily="34" charset="0"/>
                <a:ea typeface="Calibri" panose="020F0502020204030204" pitchFamily="34" charset="0"/>
                <a:cs typeface="Calibri" panose="020F0502020204030204" pitchFamily="34" charset="0"/>
              </a:rPr>
              <a:t>the information of the items that are kept in user cart</a:t>
            </a:r>
            <a:endParaRPr lang="en-US" sz="2000" b="0" dirty="0">
              <a:effectLst/>
              <a:latin typeface="Calibri" panose="020F0502020204030204" pitchFamily="34" charset="0"/>
              <a:ea typeface="Calibri" panose="020F0502020204030204" pitchFamily="34" charset="0"/>
              <a:cs typeface="Times New Roman" panose="02020603050405020304" pitchFamily="18" charset="0"/>
            </a:endParaRPr>
          </a:p>
          <a:p>
            <a:pPr>
              <a:buFont typeface="Wingdings" panose="05000000000000000000" pitchFamily="2" charset="2"/>
              <a:buChar char="Ø"/>
            </a:pPr>
            <a:endParaRPr lang="en-US" sz="2400" dirty="0"/>
          </a:p>
          <a:p>
            <a:pPr>
              <a:lnSpc>
                <a:spcPct val="107000"/>
              </a:lnSpc>
              <a:spcBef>
                <a:spcPts val="0"/>
              </a:spcBef>
              <a:spcAft>
                <a:spcPts val="800"/>
              </a:spcAft>
              <a:buFont typeface="Arial" panose="020B0604020202020204" pitchFamily="34" charset="0"/>
              <a:buChar char="•"/>
            </a:pPr>
            <a:r>
              <a:rPr lang="en-IN" sz="2000" b="0" dirty="0">
                <a:effectLst/>
                <a:ea typeface="Calibri" panose="020F0502020204030204" pitchFamily="34" charset="0"/>
                <a:cs typeface="Calibri" panose="020F0502020204030204" pitchFamily="34" charset="0"/>
              </a:rPr>
              <a:t>If the item is already existing in the cart then its quantity is increased in the </a:t>
            </a:r>
            <a:r>
              <a:rPr lang="en-IN" sz="2000" b="0" dirty="0" err="1">
                <a:effectLst/>
                <a:ea typeface="Calibri" panose="020F0502020204030204" pitchFamily="34" charset="0"/>
                <a:cs typeface="Calibri" panose="020F0502020204030204" pitchFamily="34" charset="0"/>
              </a:rPr>
              <a:t>user_carts</a:t>
            </a:r>
            <a:r>
              <a:rPr lang="en-IN" sz="2000" b="0" dirty="0">
                <a:effectLst/>
                <a:ea typeface="Calibri" panose="020F0502020204030204" pitchFamily="34" charset="0"/>
                <a:cs typeface="Calibri" panose="020F0502020204030204" pitchFamily="34" charset="0"/>
              </a:rPr>
              <a:t> dataset.</a:t>
            </a:r>
            <a:r>
              <a:rPr lang="en-US" sz="2000" b="0" dirty="0">
                <a:ea typeface="Calibri" panose="020F0502020204030204" pitchFamily="34" charset="0"/>
                <a:cs typeface="Times New Roman" panose="02020603050405020304" pitchFamily="18" charset="0"/>
              </a:rPr>
              <a:t> </a:t>
            </a:r>
            <a:r>
              <a:rPr lang="en-IN" sz="2000" b="0" dirty="0">
                <a:effectLst/>
                <a:ea typeface="Calibri" panose="020F0502020204030204" pitchFamily="34" charset="0"/>
                <a:cs typeface="Calibri" panose="020F0502020204030204" pitchFamily="34" charset="0"/>
              </a:rPr>
              <a:t>Else entry is made into the </a:t>
            </a:r>
            <a:r>
              <a:rPr lang="en-IN" sz="2000" b="0" dirty="0" err="1">
                <a:effectLst/>
                <a:ea typeface="Calibri" panose="020F0502020204030204" pitchFamily="34" charset="0"/>
                <a:cs typeface="Calibri" panose="020F0502020204030204" pitchFamily="34" charset="0"/>
              </a:rPr>
              <a:t>user_carts</a:t>
            </a:r>
            <a:r>
              <a:rPr lang="en-IN" sz="2000" b="0" dirty="0">
                <a:effectLst/>
                <a:ea typeface="Calibri" panose="020F0502020204030204" pitchFamily="34" charset="0"/>
                <a:cs typeface="Calibri" panose="020F0502020204030204" pitchFamily="34" charset="0"/>
              </a:rPr>
              <a:t> with quantity 1. </a:t>
            </a:r>
            <a:endParaRPr lang="en-US" sz="2000" b="0" dirty="0">
              <a:effectLst/>
              <a:ea typeface="Calibri" panose="020F0502020204030204" pitchFamily="34" charset="0"/>
              <a:cs typeface="Times New Roman" panose="02020603050405020304" pitchFamily="18" charset="0"/>
            </a:endParaRPr>
          </a:p>
          <a:p>
            <a:endParaRPr lang="en-US" dirty="0"/>
          </a:p>
        </p:txBody>
      </p:sp>
      <p:sp>
        <p:nvSpPr>
          <p:cNvPr id="3" name="Title 2">
            <a:extLst>
              <a:ext uri="{FF2B5EF4-FFF2-40B4-BE49-F238E27FC236}">
                <a16:creationId xmlns:a16="http://schemas.microsoft.com/office/drawing/2014/main" id="{F6B354D9-9E1B-40F8-992B-4F47FFD7CAFB}"/>
              </a:ext>
            </a:extLst>
          </p:cNvPr>
          <p:cNvSpPr>
            <a:spLocks noGrp="1"/>
          </p:cNvSpPr>
          <p:nvPr>
            <p:ph type="title"/>
          </p:nvPr>
        </p:nvSpPr>
        <p:spPr/>
        <p:txBody>
          <a:bodyPr/>
          <a:lstStyle/>
          <a:p>
            <a:r>
              <a:rPr lang="en-GB" i="1" u="sng" dirty="0"/>
              <a:t>Implementation Details</a:t>
            </a:r>
            <a:endParaRPr lang="en-US" i="1" u="sng" dirty="0"/>
          </a:p>
        </p:txBody>
      </p:sp>
    </p:spTree>
    <p:extLst>
      <p:ext uri="{BB962C8B-B14F-4D97-AF65-F5344CB8AC3E}">
        <p14:creationId xmlns:p14="http://schemas.microsoft.com/office/powerpoint/2010/main" val="1079852411"/>
      </p:ext>
    </p:extLst>
  </p:cSld>
  <p:clrMapOvr>
    <a:masterClrMapping/>
  </p:clrMapOvr>
</p:sld>
</file>

<file path=ppt/theme/theme1.xml><?xml version="1.0" encoding="utf-8"?>
<a:theme xmlns:a="http://schemas.openxmlformats.org/drawingml/2006/main" name="Office Theme">
  <a:themeElements>
    <a:clrScheme name="UW Palette 1">
      <a:dk1>
        <a:srgbClr val="4B2E83"/>
      </a:dk1>
      <a:lt1>
        <a:srgbClr val="E8E3D3"/>
      </a:lt1>
      <a:dk2>
        <a:srgbClr val="4B2E83"/>
      </a:dk2>
      <a:lt2>
        <a:srgbClr val="FFFFFF"/>
      </a:lt2>
      <a:accent1>
        <a:srgbClr val="4B2E83"/>
      </a:accent1>
      <a:accent2>
        <a:srgbClr val="E8E3D3"/>
      </a:accent2>
      <a:accent3>
        <a:srgbClr val="FFFFFF"/>
      </a:accent3>
      <a:accent4>
        <a:srgbClr val="D9D9D9"/>
      </a:accent4>
      <a:accent5>
        <a:srgbClr val="444444"/>
      </a:accent5>
      <a:accent6>
        <a:srgbClr val="85754D"/>
      </a:accent6>
      <a:hlink>
        <a:srgbClr val="4B2E83"/>
      </a:hlink>
      <a:folHlink>
        <a:srgbClr val="4B2E8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ustom Design">
  <a:themeElements>
    <a:clrScheme name="UW Brand">
      <a:dk1>
        <a:srgbClr val="33006F"/>
      </a:dk1>
      <a:lt1>
        <a:srgbClr val="E8D3A2"/>
      </a:lt1>
      <a:dk2>
        <a:srgbClr val="33006F"/>
      </a:dk2>
      <a:lt2>
        <a:srgbClr val="FFFFFF"/>
      </a:lt2>
      <a:accent1>
        <a:srgbClr val="33006F"/>
      </a:accent1>
      <a:accent2>
        <a:srgbClr val="E8D3A2"/>
      </a:accent2>
      <a:accent3>
        <a:srgbClr val="FFFFFF"/>
      </a:accent3>
      <a:accent4>
        <a:srgbClr val="D8D9DA"/>
      </a:accent4>
      <a:accent5>
        <a:srgbClr val="999999"/>
      </a:accent5>
      <a:accent6>
        <a:srgbClr val="917B4C"/>
      </a:accent6>
      <a:hlink>
        <a:srgbClr val="D8D9DA"/>
      </a:hlink>
      <a:folHlink>
        <a:srgbClr val="999999"/>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1_Custom Design">
  <a:themeElements>
    <a:clrScheme name="4b2e83 1">
      <a:dk1>
        <a:srgbClr val="4B2E83"/>
      </a:dk1>
      <a:lt1>
        <a:srgbClr val="E8D3A2"/>
      </a:lt1>
      <a:dk2>
        <a:srgbClr val="4B2E83"/>
      </a:dk2>
      <a:lt2>
        <a:srgbClr val="FFFFFF"/>
      </a:lt2>
      <a:accent1>
        <a:srgbClr val="4B2E83"/>
      </a:accent1>
      <a:accent2>
        <a:srgbClr val="E8D3A2"/>
      </a:accent2>
      <a:accent3>
        <a:srgbClr val="FFFFFF"/>
      </a:accent3>
      <a:accent4>
        <a:srgbClr val="B2B2B2"/>
      </a:accent4>
      <a:accent5>
        <a:srgbClr val="26005C"/>
      </a:accent5>
      <a:accent6>
        <a:srgbClr val="917B4C"/>
      </a:accent6>
      <a:hlink>
        <a:srgbClr val="26005C"/>
      </a:hlink>
      <a:folHlink>
        <a:srgbClr val="33006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2891</TotalTime>
  <Words>1204</Words>
  <Application>Microsoft Office PowerPoint</Application>
  <PresentationFormat>On-screen Show (4:3)</PresentationFormat>
  <Paragraphs>102</Paragraphs>
  <Slides>19</Slides>
  <Notes>1</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19</vt:i4>
      </vt:variant>
    </vt:vector>
  </HeadingPairs>
  <TitlesOfParts>
    <vt:vector size="31" baseType="lpstr">
      <vt:lpstr>Arial</vt:lpstr>
      <vt:lpstr>Calibri</vt:lpstr>
      <vt:lpstr>Encode Sans Normal Black</vt:lpstr>
      <vt:lpstr>Lucida Grande</vt:lpstr>
      <vt:lpstr>Open Sans</vt:lpstr>
      <vt:lpstr>Open Sans Light</vt:lpstr>
      <vt:lpstr>Symbol</vt:lpstr>
      <vt:lpstr>Uni Sans Regular</vt:lpstr>
      <vt:lpstr>Wingdings</vt:lpstr>
      <vt:lpstr>Office Theme</vt:lpstr>
      <vt:lpstr>Custom Design</vt:lpstr>
      <vt:lpstr>1_Custom Design</vt:lpstr>
      <vt:lpstr>PowerPoint Presentation</vt:lpstr>
      <vt:lpstr>Motivation</vt:lpstr>
      <vt:lpstr>System Architecture</vt:lpstr>
      <vt:lpstr>System Architecture</vt:lpstr>
      <vt:lpstr>Hardware Requirements</vt:lpstr>
      <vt:lpstr>Demo </vt:lpstr>
      <vt:lpstr>Implementation Details</vt:lpstr>
      <vt:lpstr>Implementation Details</vt:lpstr>
      <vt:lpstr>Implementation Details</vt:lpstr>
      <vt:lpstr>Implementation Details</vt:lpstr>
      <vt:lpstr>Implementation Details</vt:lpstr>
      <vt:lpstr>Encountered problems and their resolution </vt:lpstr>
      <vt:lpstr>Encountered problems and their resolution </vt:lpstr>
      <vt:lpstr>Evaluation :</vt:lpstr>
      <vt:lpstr>Evaluation :</vt:lpstr>
      <vt:lpstr>Evaluation </vt:lpstr>
      <vt:lpstr>Novelty</vt:lpstr>
      <vt:lpstr>Future Scope Of Work</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Alanya Cannon</dc:creator>
  <cp:lastModifiedBy>Seetu Agarwal</cp:lastModifiedBy>
  <cp:revision>115</cp:revision>
  <cp:lastPrinted>2016-02-10T20:19:12Z</cp:lastPrinted>
  <dcterms:created xsi:type="dcterms:W3CDTF">2014-10-14T00:51:43Z</dcterms:created>
  <dcterms:modified xsi:type="dcterms:W3CDTF">2021-03-12T03:09:52Z</dcterms:modified>
</cp:coreProperties>
</file>