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 id="2147483650" r:id="rId2"/>
  </p:sldMasterIdLst>
  <p:notesMasterIdLst>
    <p:notesMasterId r:id="rId31"/>
  </p:notesMasterIdLst>
  <p:sldIdLst>
    <p:sldId id="310" r:id="rId3"/>
    <p:sldId id="309" r:id="rId4"/>
    <p:sldId id="336" r:id="rId5"/>
    <p:sldId id="348" r:id="rId6"/>
    <p:sldId id="337" r:id="rId7"/>
    <p:sldId id="335" r:id="rId8"/>
    <p:sldId id="338" r:id="rId9"/>
    <p:sldId id="339" r:id="rId10"/>
    <p:sldId id="340" r:id="rId11"/>
    <p:sldId id="342" r:id="rId12"/>
    <p:sldId id="343" r:id="rId13"/>
    <p:sldId id="344" r:id="rId14"/>
    <p:sldId id="345" r:id="rId15"/>
    <p:sldId id="346" r:id="rId16"/>
    <p:sldId id="355" r:id="rId17"/>
    <p:sldId id="360" r:id="rId18"/>
    <p:sldId id="347" r:id="rId19"/>
    <p:sldId id="349" r:id="rId20"/>
    <p:sldId id="356" r:id="rId21"/>
    <p:sldId id="350" r:id="rId22"/>
    <p:sldId id="357" r:id="rId23"/>
    <p:sldId id="351" r:id="rId24"/>
    <p:sldId id="354" r:id="rId25"/>
    <p:sldId id="358" r:id="rId26"/>
    <p:sldId id="352" r:id="rId27"/>
    <p:sldId id="353" r:id="rId28"/>
    <p:sldId id="359" r:id="rId29"/>
    <p:sldId id="311" r:id="rId30"/>
  </p:sldIdLst>
  <p:sldSz cx="12192000" cy="6858000"/>
  <p:notesSz cx="6858000" cy="9144000"/>
  <p:custDataLst>
    <p:tags r:id="rId3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8DADED-8BF0-4F06-B4B7-FE3297705B54}">
  <a:tblStyle styleId="{4B8DADED-8BF0-4F06-B4B7-FE3297705B5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805B279-2762-406B-89E3-82B650EC0748}"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68"/>
    <p:restoredTop sz="79151" autoAdjust="0"/>
  </p:normalViewPr>
  <p:slideViewPr>
    <p:cSldViewPr snapToGrid="0">
      <p:cViewPr varScale="1">
        <p:scale>
          <a:sx n="68" d="100"/>
          <a:sy n="68" d="100"/>
        </p:scale>
        <p:origin x="131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85750" indent="-285750">
              <a:buClr>
                <a:srgbClr val="0070C0"/>
              </a:buClr>
              <a:buFont typeface="Wingdings" charset="2"/>
              <a:buChar char="q"/>
            </a:pPr>
            <a:r>
              <a:rPr lang="en-US" altLang="zh-CN" sz="1100" dirty="0">
                <a:latin typeface="Arial" panose="020B0604020202020204" pitchFamily="34" charset="0"/>
                <a:ea typeface="STXinwei" charset="-122"/>
                <a:cs typeface="Arial" panose="020B0604020202020204" pitchFamily="34" charset="0"/>
              </a:rPr>
              <a:t>Python is an interpreted, high-level, general-purpose programming language. Created by Guido van Rossum and first released in 1991, Python's design philosophy emphasizes code readability with its notable use of significant whitespace. Its language constructs and object-oriented approach aims to help programmers write clear, logical code for small and large-scale projects.</a:t>
            </a:r>
          </a:p>
          <a:p>
            <a:pPr marL="285750" indent="-285750">
              <a:buClr>
                <a:srgbClr val="0070C0"/>
              </a:buClr>
              <a:buFont typeface="Wingdings" charset="2"/>
              <a:buChar char="q"/>
            </a:pPr>
            <a:endParaRPr lang="en-US" altLang="zh-CN" sz="1100" dirty="0">
              <a:latin typeface="Arial" panose="020B0604020202020204" pitchFamily="34" charset="0"/>
              <a:ea typeface="STXinwei" charset="-122"/>
              <a:cs typeface="Arial" panose="020B0604020202020204" pitchFamily="34" charset="0"/>
            </a:endParaRPr>
          </a:p>
          <a:p>
            <a:pPr marL="285750" indent="-285750">
              <a:buClr>
                <a:srgbClr val="0070C0"/>
              </a:buClr>
              <a:buFont typeface="Wingdings" charset="2"/>
              <a:buChar char="q"/>
            </a:pPr>
            <a:r>
              <a:rPr lang="en-US" altLang="zh-CN" sz="1100" dirty="0">
                <a:latin typeface="Arial" panose="020B0604020202020204" pitchFamily="34" charset="0"/>
                <a:ea typeface="STXinwei" charset="-122"/>
                <a:cs typeface="Arial" panose="020B0604020202020204" pitchFamily="34" charset="0"/>
              </a:rPr>
              <a:t>Python is dynamically typed and garbage-collected. It supports multiple programming paradigms, including procedural, object-oriented, and functional programming. Python is often described as a "batteries included" language due to its comprehensive standard library.</a:t>
            </a:r>
          </a:p>
          <a:p>
            <a:endParaRPr lang="en-SG" dirty="0"/>
          </a:p>
          <a:p>
            <a:r>
              <a:rPr lang="en-US" dirty="0"/>
              <a:t>Python is meant to be an easily readable language. Its formatting is visually uncluttered, and it often uses English keywords where other languages use punctuation. Unlike many other languages, it does not use curly brackets to delimit blocks, and semicolons after statements are optional. It has fewer syntactic exceptions and special cases than C or Pascal.</a:t>
            </a:r>
            <a:endParaRPr lang="en-SG" dirty="0"/>
          </a:p>
        </p:txBody>
      </p:sp>
    </p:spTree>
    <p:extLst>
      <p:ext uri="{BB962C8B-B14F-4D97-AF65-F5344CB8AC3E}">
        <p14:creationId xmlns:p14="http://schemas.microsoft.com/office/powerpoint/2010/main" val="1306546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Follow previous (</a:t>
            </a:r>
            <a:r>
              <a:rPr lang="en-US" dirty="0" err="1"/>
              <a:t>zen</a:t>
            </a:r>
            <a:r>
              <a:rPr lang="en-US" dirty="0"/>
              <a:t> of python)</a:t>
            </a:r>
            <a:endParaRPr lang="en-SG" dirty="0"/>
          </a:p>
        </p:txBody>
      </p:sp>
    </p:spTree>
    <p:extLst>
      <p:ext uri="{BB962C8B-B14F-4D97-AF65-F5344CB8AC3E}">
        <p14:creationId xmlns:p14="http://schemas.microsoft.com/office/powerpoint/2010/main" val="70597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514350" indent="-514350">
              <a:buClr>
                <a:srgbClr val="0070C0"/>
              </a:buClr>
              <a:buFont typeface="Arial" panose="020B0604020202020204" pitchFamily="34" charset="0"/>
              <a:buChar char="•"/>
            </a:pPr>
            <a:r>
              <a:rPr lang="en-US" altLang="zh-CN" sz="1100" dirty="0">
                <a:latin typeface="Arial" panose="020B0604020202020204" pitchFamily="34" charset="0"/>
                <a:ea typeface="STXinwei" charset="-122"/>
                <a:cs typeface="Arial" panose="020B0604020202020204" pitchFamily="34" charset="0"/>
              </a:rPr>
              <a:t>Git is a distributed version-control system for tracking changes in source code during software development. It is designed for coordinating work among programmers, but it can be used to track changes in any set of files. Its goals include speed data integrity and support for distributed, non-linear workflows.</a:t>
            </a:r>
          </a:p>
          <a:p>
            <a:pPr marL="514350" indent="-514350">
              <a:buClr>
                <a:srgbClr val="0070C0"/>
              </a:buClr>
              <a:buFont typeface="Arial" panose="020B0604020202020204" pitchFamily="34" charset="0"/>
              <a:buChar char="•"/>
            </a:pPr>
            <a:r>
              <a:rPr lang="en-US" altLang="zh-CN" sz="1100" dirty="0">
                <a:latin typeface="Arial" panose="020B0604020202020204" pitchFamily="34" charset="0"/>
                <a:ea typeface="STXinwei" charset="-122"/>
                <a:cs typeface="Arial" panose="020B0604020202020204" pitchFamily="34" charset="0"/>
              </a:rPr>
              <a:t>GitHub, a subsidiary of Microsoft, is an American web-based hosting service for version control using Git. It is mostly used for computer code. It offers all of the distributed version control and source code management (SCM) functionality of Git as well as adding its own features.</a:t>
            </a:r>
          </a:p>
          <a:p>
            <a:endParaRPr lang="en-SG" dirty="0"/>
          </a:p>
        </p:txBody>
      </p:sp>
    </p:spTree>
    <p:extLst>
      <p:ext uri="{BB962C8B-B14F-4D97-AF65-F5344CB8AC3E}">
        <p14:creationId xmlns:p14="http://schemas.microsoft.com/office/powerpoint/2010/main" val="206702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Insert table: primitive &amp; non-primitive</a:t>
            </a:r>
            <a:endParaRPr lang="en-SG" dirty="0"/>
          </a:p>
        </p:txBody>
      </p:sp>
    </p:spTree>
    <p:extLst>
      <p:ext uri="{BB962C8B-B14F-4D97-AF65-F5344CB8AC3E}">
        <p14:creationId xmlns:p14="http://schemas.microsoft.com/office/powerpoint/2010/main" val="9258757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自定义版式">
  <p:cSld name="自定义版式">
    <p:spTree>
      <p:nvGrpSpPr>
        <p:cNvPr id="1" name="Shape 9"/>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04067361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77"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5AE7D-3604-8646-9851-3748D9D867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ACFF48-4F0C-8348-B7A8-E48E9ED539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001072-1776-2241-A8CB-7132207DB4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C70061-3687-C24F-B746-6B1625190366}"/>
              </a:ext>
            </a:extLst>
          </p:cNvPr>
          <p:cNvSpPr>
            <a:spLocks noGrp="1"/>
          </p:cNvSpPr>
          <p:nvPr>
            <p:ph type="dt" sz="half" idx="10"/>
          </p:nvPr>
        </p:nvSpPr>
        <p:spPr/>
        <p:txBody>
          <a:bodyPr/>
          <a:lstStyle/>
          <a:p>
            <a:fld id="{2F19F914-E5EE-FB49-9C05-E7A828DED5D4}" type="datetimeFigureOut">
              <a:rPr lang="en-US" smtClean="0"/>
              <a:t>8/13/2019</a:t>
            </a:fld>
            <a:endParaRPr lang="en-US"/>
          </a:p>
        </p:txBody>
      </p:sp>
      <p:sp>
        <p:nvSpPr>
          <p:cNvPr id="6" name="Footer Placeholder 5">
            <a:extLst>
              <a:ext uri="{FF2B5EF4-FFF2-40B4-BE49-F238E27FC236}">
                <a16:creationId xmlns:a16="http://schemas.microsoft.com/office/drawing/2014/main" id="{3EE30946-FA1B-B549-9594-C7C93FDCAF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BDFD39-EE95-8646-9C9B-A6668D72E938}"/>
              </a:ext>
            </a:extLst>
          </p:cNvPr>
          <p:cNvSpPr>
            <a:spLocks noGrp="1"/>
          </p:cNvSpPr>
          <p:nvPr>
            <p:ph type="sldNum" sz="quarter" idx="12"/>
          </p:nvPr>
        </p:nvSpPr>
        <p:spPr/>
        <p:txBody>
          <a:bodyPr/>
          <a:lstStyle/>
          <a:p>
            <a:fld id="{A7D838D9-7E98-EF4C-8AC8-9481AAF37A1C}" type="slidenum">
              <a:rPr lang="en-US" smtClean="0"/>
              <a:t>‹#›</a:t>
            </a:fld>
            <a:endParaRPr lang="en-US"/>
          </a:p>
        </p:txBody>
      </p:sp>
    </p:spTree>
    <p:extLst>
      <p:ext uri="{BB962C8B-B14F-4D97-AF65-F5344CB8AC3E}">
        <p14:creationId xmlns:p14="http://schemas.microsoft.com/office/powerpoint/2010/main" val="428261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C40D3-13B6-EC49-9305-6CFC7B34F0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EAB8E6-A6CD-3940-8466-8CEC8E54FFC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85C766-34DB-8A40-A69D-8E7887FD8C43}"/>
              </a:ext>
            </a:extLst>
          </p:cNvPr>
          <p:cNvSpPr>
            <a:spLocks noGrp="1"/>
          </p:cNvSpPr>
          <p:nvPr>
            <p:ph type="dt" sz="half" idx="10"/>
          </p:nvPr>
        </p:nvSpPr>
        <p:spPr/>
        <p:txBody>
          <a:bodyPr/>
          <a:lstStyle/>
          <a:p>
            <a:fld id="{2F19F914-E5EE-FB49-9C05-E7A828DED5D4}" type="datetimeFigureOut">
              <a:rPr lang="en-US" smtClean="0"/>
              <a:t>8/13/2019</a:t>
            </a:fld>
            <a:endParaRPr lang="en-US"/>
          </a:p>
        </p:txBody>
      </p:sp>
      <p:sp>
        <p:nvSpPr>
          <p:cNvPr id="5" name="Footer Placeholder 4">
            <a:extLst>
              <a:ext uri="{FF2B5EF4-FFF2-40B4-BE49-F238E27FC236}">
                <a16:creationId xmlns:a16="http://schemas.microsoft.com/office/drawing/2014/main" id="{ED3E7F36-4ECB-F94F-8447-E345172CB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211E08-CF52-594C-959A-BD6A9F88DDFB}"/>
              </a:ext>
            </a:extLst>
          </p:cNvPr>
          <p:cNvSpPr>
            <a:spLocks noGrp="1"/>
          </p:cNvSpPr>
          <p:nvPr>
            <p:ph type="sldNum" sz="quarter" idx="12"/>
          </p:nvPr>
        </p:nvSpPr>
        <p:spPr/>
        <p:txBody>
          <a:bodyPr/>
          <a:lstStyle/>
          <a:p>
            <a:fld id="{A7D838D9-7E98-EF4C-8AC8-9481AAF37A1C}" type="slidenum">
              <a:rPr lang="en-US" smtClean="0"/>
              <a:t>‹#›</a:t>
            </a:fld>
            <a:endParaRPr lang="en-US"/>
          </a:p>
        </p:txBody>
      </p:sp>
    </p:spTree>
    <p:extLst>
      <p:ext uri="{BB962C8B-B14F-4D97-AF65-F5344CB8AC3E}">
        <p14:creationId xmlns:p14="http://schemas.microsoft.com/office/powerpoint/2010/main" val="2549598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FCD2CA-4C53-FA4C-914C-52C395B3F1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BFA04D-AF2B-6547-8ACD-6BAD40023C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F8C338-922F-5948-AFE3-26F5A98C4DA2}"/>
              </a:ext>
            </a:extLst>
          </p:cNvPr>
          <p:cNvSpPr>
            <a:spLocks noGrp="1"/>
          </p:cNvSpPr>
          <p:nvPr>
            <p:ph type="dt" sz="half" idx="10"/>
          </p:nvPr>
        </p:nvSpPr>
        <p:spPr/>
        <p:txBody>
          <a:bodyPr/>
          <a:lstStyle/>
          <a:p>
            <a:fld id="{2F19F914-E5EE-FB49-9C05-E7A828DED5D4}" type="datetimeFigureOut">
              <a:rPr lang="en-US" smtClean="0"/>
              <a:t>8/13/2019</a:t>
            </a:fld>
            <a:endParaRPr lang="en-US"/>
          </a:p>
        </p:txBody>
      </p:sp>
      <p:sp>
        <p:nvSpPr>
          <p:cNvPr id="5" name="Footer Placeholder 4">
            <a:extLst>
              <a:ext uri="{FF2B5EF4-FFF2-40B4-BE49-F238E27FC236}">
                <a16:creationId xmlns:a16="http://schemas.microsoft.com/office/drawing/2014/main" id="{64946C4F-3AA7-274E-A5B6-278C1A2860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FA2806-2026-4C48-900C-6A5AC8317D53}"/>
              </a:ext>
            </a:extLst>
          </p:cNvPr>
          <p:cNvSpPr>
            <a:spLocks noGrp="1"/>
          </p:cNvSpPr>
          <p:nvPr>
            <p:ph type="sldNum" sz="quarter" idx="12"/>
          </p:nvPr>
        </p:nvSpPr>
        <p:spPr/>
        <p:txBody>
          <a:bodyPr/>
          <a:lstStyle/>
          <a:p>
            <a:fld id="{A7D838D9-7E98-EF4C-8AC8-9481AAF37A1C}" type="slidenum">
              <a:rPr lang="en-US" smtClean="0"/>
              <a:t>‹#›</a:t>
            </a:fld>
            <a:endParaRPr lang="en-US"/>
          </a:p>
        </p:txBody>
      </p:sp>
    </p:spTree>
    <p:extLst>
      <p:ext uri="{BB962C8B-B14F-4D97-AF65-F5344CB8AC3E}">
        <p14:creationId xmlns:p14="http://schemas.microsoft.com/office/powerpoint/2010/main" val="2528062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FD97D-9B80-7349-B2B1-71767F4C1E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7AF0CC-7895-B24A-8E82-504C8B371E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631819-8205-3549-848D-9E153E3A3E2B}"/>
              </a:ext>
            </a:extLst>
          </p:cNvPr>
          <p:cNvSpPr>
            <a:spLocks noGrp="1"/>
          </p:cNvSpPr>
          <p:nvPr>
            <p:ph type="dt" sz="half" idx="10"/>
          </p:nvPr>
        </p:nvSpPr>
        <p:spPr/>
        <p:txBody>
          <a:bodyPr/>
          <a:lstStyle/>
          <a:p>
            <a:fld id="{2F19F914-E5EE-FB49-9C05-E7A828DED5D4}" type="datetimeFigureOut">
              <a:rPr lang="en-US" smtClean="0"/>
              <a:t>8/13/2019</a:t>
            </a:fld>
            <a:endParaRPr lang="en-US"/>
          </a:p>
        </p:txBody>
      </p:sp>
      <p:sp>
        <p:nvSpPr>
          <p:cNvPr id="5" name="Footer Placeholder 4">
            <a:extLst>
              <a:ext uri="{FF2B5EF4-FFF2-40B4-BE49-F238E27FC236}">
                <a16:creationId xmlns:a16="http://schemas.microsoft.com/office/drawing/2014/main" id="{0C655EF3-7095-CA49-B331-C81E6B0BFC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BE1947-1E4F-614D-85E1-F9AE045AC85D}"/>
              </a:ext>
            </a:extLst>
          </p:cNvPr>
          <p:cNvSpPr>
            <a:spLocks noGrp="1"/>
          </p:cNvSpPr>
          <p:nvPr>
            <p:ph type="sldNum" sz="quarter" idx="12"/>
          </p:nvPr>
        </p:nvSpPr>
        <p:spPr/>
        <p:txBody>
          <a:bodyPr/>
          <a:lstStyle/>
          <a:p>
            <a:fld id="{A7D838D9-7E98-EF4C-8AC8-9481AAF37A1C}" type="slidenum">
              <a:rPr lang="en-US" smtClean="0"/>
              <a:t>‹#›</a:t>
            </a:fld>
            <a:endParaRPr lang="en-US"/>
          </a:p>
        </p:txBody>
      </p:sp>
    </p:spTree>
    <p:extLst>
      <p:ext uri="{BB962C8B-B14F-4D97-AF65-F5344CB8AC3E}">
        <p14:creationId xmlns:p14="http://schemas.microsoft.com/office/powerpoint/2010/main" val="1547227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A5535-AB1C-AB46-9F6E-2ACB7697AE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9666F6-AD04-6042-ACFE-3A2CF35B390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ABBC2-1934-0549-A0BB-4AB9AEF64B9C}"/>
              </a:ext>
            </a:extLst>
          </p:cNvPr>
          <p:cNvSpPr>
            <a:spLocks noGrp="1"/>
          </p:cNvSpPr>
          <p:nvPr>
            <p:ph type="dt" sz="half" idx="10"/>
          </p:nvPr>
        </p:nvSpPr>
        <p:spPr/>
        <p:txBody>
          <a:bodyPr/>
          <a:lstStyle/>
          <a:p>
            <a:fld id="{2F19F914-E5EE-FB49-9C05-E7A828DED5D4}" type="datetimeFigureOut">
              <a:rPr lang="en-US" smtClean="0"/>
              <a:t>8/13/2019</a:t>
            </a:fld>
            <a:endParaRPr lang="en-US"/>
          </a:p>
        </p:txBody>
      </p:sp>
      <p:sp>
        <p:nvSpPr>
          <p:cNvPr id="5" name="Footer Placeholder 4">
            <a:extLst>
              <a:ext uri="{FF2B5EF4-FFF2-40B4-BE49-F238E27FC236}">
                <a16:creationId xmlns:a16="http://schemas.microsoft.com/office/drawing/2014/main" id="{9DF48EBC-90B3-F545-9C1E-263AD4BFD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E582C4-5E62-F14F-9B67-D49DA264910F}"/>
              </a:ext>
            </a:extLst>
          </p:cNvPr>
          <p:cNvSpPr>
            <a:spLocks noGrp="1"/>
          </p:cNvSpPr>
          <p:nvPr>
            <p:ph type="sldNum" sz="quarter" idx="12"/>
          </p:nvPr>
        </p:nvSpPr>
        <p:spPr/>
        <p:txBody>
          <a:bodyPr/>
          <a:lstStyle/>
          <a:p>
            <a:fld id="{A7D838D9-7E98-EF4C-8AC8-9481AAF37A1C}" type="slidenum">
              <a:rPr lang="en-US" smtClean="0"/>
              <a:t>‹#›</a:t>
            </a:fld>
            <a:endParaRPr lang="en-US"/>
          </a:p>
        </p:txBody>
      </p:sp>
    </p:spTree>
    <p:extLst>
      <p:ext uri="{BB962C8B-B14F-4D97-AF65-F5344CB8AC3E}">
        <p14:creationId xmlns:p14="http://schemas.microsoft.com/office/powerpoint/2010/main" val="65278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D3DAF-E020-C540-A72E-6682DD612C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167CFB-B0F1-744F-909E-59F9181F83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EA7F257-137F-DC40-AA15-AE103EC84F01}"/>
              </a:ext>
            </a:extLst>
          </p:cNvPr>
          <p:cNvSpPr>
            <a:spLocks noGrp="1"/>
          </p:cNvSpPr>
          <p:nvPr>
            <p:ph type="dt" sz="half" idx="10"/>
          </p:nvPr>
        </p:nvSpPr>
        <p:spPr/>
        <p:txBody>
          <a:bodyPr/>
          <a:lstStyle/>
          <a:p>
            <a:fld id="{2F19F914-E5EE-FB49-9C05-E7A828DED5D4}" type="datetimeFigureOut">
              <a:rPr lang="en-US" smtClean="0"/>
              <a:t>8/13/2019</a:t>
            </a:fld>
            <a:endParaRPr lang="en-US"/>
          </a:p>
        </p:txBody>
      </p:sp>
      <p:sp>
        <p:nvSpPr>
          <p:cNvPr id="5" name="Footer Placeholder 4">
            <a:extLst>
              <a:ext uri="{FF2B5EF4-FFF2-40B4-BE49-F238E27FC236}">
                <a16:creationId xmlns:a16="http://schemas.microsoft.com/office/drawing/2014/main" id="{74F9CD92-FA97-B74D-BF27-1404AB3B9A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FA7745-A283-D048-ADFB-17DA51435983}"/>
              </a:ext>
            </a:extLst>
          </p:cNvPr>
          <p:cNvSpPr>
            <a:spLocks noGrp="1"/>
          </p:cNvSpPr>
          <p:nvPr>
            <p:ph type="sldNum" sz="quarter" idx="12"/>
          </p:nvPr>
        </p:nvSpPr>
        <p:spPr/>
        <p:txBody>
          <a:bodyPr/>
          <a:lstStyle/>
          <a:p>
            <a:fld id="{A7D838D9-7E98-EF4C-8AC8-9481AAF37A1C}" type="slidenum">
              <a:rPr lang="en-US" smtClean="0"/>
              <a:t>‹#›</a:t>
            </a:fld>
            <a:endParaRPr lang="en-US"/>
          </a:p>
        </p:txBody>
      </p:sp>
    </p:spTree>
    <p:extLst>
      <p:ext uri="{BB962C8B-B14F-4D97-AF65-F5344CB8AC3E}">
        <p14:creationId xmlns:p14="http://schemas.microsoft.com/office/powerpoint/2010/main" val="846965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2A4A7-30F4-1F4E-9B13-9D2E11750B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93C87F-F549-D549-818F-9D15F3BD6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8179B2-BB2E-DA42-8CEC-709474D99CA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FA77C4-1C4A-6A44-AD15-9FDF1B6E5D60}"/>
              </a:ext>
            </a:extLst>
          </p:cNvPr>
          <p:cNvSpPr>
            <a:spLocks noGrp="1"/>
          </p:cNvSpPr>
          <p:nvPr>
            <p:ph type="dt" sz="half" idx="10"/>
          </p:nvPr>
        </p:nvSpPr>
        <p:spPr/>
        <p:txBody>
          <a:bodyPr/>
          <a:lstStyle/>
          <a:p>
            <a:fld id="{2F19F914-E5EE-FB49-9C05-E7A828DED5D4}" type="datetimeFigureOut">
              <a:rPr lang="en-US" smtClean="0"/>
              <a:t>8/13/2019</a:t>
            </a:fld>
            <a:endParaRPr lang="en-US"/>
          </a:p>
        </p:txBody>
      </p:sp>
      <p:sp>
        <p:nvSpPr>
          <p:cNvPr id="6" name="Footer Placeholder 5">
            <a:extLst>
              <a:ext uri="{FF2B5EF4-FFF2-40B4-BE49-F238E27FC236}">
                <a16:creationId xmlns:a16="http://schemas.microsoft.com/office/drawing/2014/main" id="{E5BDFF01-B592-DF46-8E9E-0102794C29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B6D075-F6D8-9F46-A718-B877410FC0B6}"/>
              </a:ext>
            </a:extLst>
          </p:cNvPr>
          <p:cNvSpPr>
            <a:spLocks noGrp="1"/>
          </p:cNvSpPr>
          <p:nvPr>
            <p:ph type="sldNum" sz="quarter" idx="12"/>
          </p:nvPr>
        </p:nvSpPr>
        <p:spPr/>
        <p:txBody>
          <a:bodyPr/>
          <a:lstStyle/>
          <a:p>
            <a:fld id="{A7D838D9-7E98-EF4C-8AC8-9481AAF37A1C}" type="slidenum">
              <a:rPr lang="en-US" smtClean="0"/>
              <a:t>‹#›</a:t>
            </a:fld>
            <a:endParaRPr lang="en-US"/>
          </a:p>
        </p:txBody>
      </p:sp>
    </p:spTree>
    <p:extLst>
      <p:ext uri="{BB962C8B-B14F-4D97-AF65-F5344CB8AC3E}">
        <p14:creationId xmlns:p14="http://schemas.microsoft.com/office/powerpoint/2010/main" val="73794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58A3B-DA61-9348-9CB3-12DE5BAB16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F2ACE2-59F4-B840-9F9A-D485A2E863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5F7EAA3-AD8C-8345-9027-156F3D1A834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3A3E2D-6455-7D4F-B095-E476B6504C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970CFBB-B24A-AC4C-B177-53B8C0A1CBC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E0E9FD-0D63-CC40-8F7B-419E37CBD3A0}"/>
              </a:ext>
            </a:extLst>
          </p:cNvPr>
          <p:cNvSpPr>
            <a:spLocks noGrp="1"/>
          </p:cNvSpPr>
          <p:nvPr>
            <p:ph type="dt" sz="half" idx="10"/>
          </p:nvPr>
        </p:nvSpPr>
        <p:spPr/>
        <p:txBody>
          <a:bodyPr/>
          <a:lstStyle/>
          <a:p>
            <a:fld id="{2F19F914-E5EE-FB49-9C05-E7A828DED5D4}" type="datetimeFigureOut">
              <a:rPr lang="en-US" smtClean="0"/>
              <a:t>8/13/2019</a:t>
            </a:fld>
            <a:endParaRPr lang="en-US"/>
          </a:p>
        </p:txBody>
      </p:sp>
      <p:sp>
        <p:nvSpPr>
          <p:cNvPr id="8" name="Footer Placeholder 7">
            <a:extLst>
              <a:ext uri="{FF2B5EF4-FFF2-40B4-BE49-F238E27FC236}">
                <a16:creationId xmlns:a16="http://schemas.microsoft.com/office/drawing/2014/main" id="{1334ACA3-434D-764D-A1F5-E68AF6342A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56DB07-D9E1-E24D-95FC-145FAF40EA09}"/>
              </a:ext>
            </a:extLst>
          </p:cNvPr>
          <p:cNvSpPr>
            <a:spLocks noGrp="1"/>
          </p:cNvSpPr>
          <p:nvPr>
            <p:ph type="sldNum" sz="quarter" idx="12"/>
          </p:nvPr>
        </p:nvSpPr>
        <p:spPr/>
        <p:txBody>
          <a:bodyPr/>
          <a:lstStyle/>
          <a:p>
            <a:fld id="{A7D838D9-7E98-EF4C-8AC8-9481AAF37A1C}" type="slidenum">
              <a:rPr lang="en-US" smtClean="0"/>
              <a:t>‹#›</a:t>
            </a:fld>
            <a:endParaRPr lang="en-US"/>
          </a:p>
        </p:txBody>
      </p:sp>
    </p:spTree>
    <p:extLst>
      <p:ext uri="{BB962C8B-B14F-4D97-AF65-F5344CB8AC3E}">
        <p14:creationId xmlns:p14="http://schemas.microsoft.com/office/powerpoint/2010/main" val="70650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39C1-147E-1442-8F3A-4282F7C5F6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7CE232-3654-0340-8A19-F3B21CC855E8}"/>
              </a:ext>
            </a:extLst>
          </p:cNvPr>
          <p:cNvSpPr>
            <a:spLocks noGrp="1"/>
          </p:cNvSpPr>
          <p:nvPr>
            <p:ph type="dt" sz="half" idx="10"/>
          </p:nvPr>
        </p:nvSpPr>
        <p:spPr/>
        <p:txBody>
          <a:bodyPr/>
          <a:lstStyle/>
          <a:p>
            <a:fld id="{2F19F914-E5EE-FB49-9C05-E7A828DED5D4}" type="datetimeFigureOut">
              <a:rPr lang="en-US" smtClean="0"/>
              <a:t>8/13/2019</a:t>
            </a:fld>
            <a:endParaRPr lang="en-US"/>
          </a:p>
        </p:txBody>
      </p:sp>
      <p:sp>
        <p:nvSpPr>
          <p:cNvPr id="4" name="Footer Placeholder 3">
            <a:extLst>
              <a:ext uri="{FF2B5EF4-FFF2-40B4-BE49-F238E27FC236}">
                <a16:creationId xmlns:a16="http://schemas.microsoft.com/office/drawing/2014/main" id="{20E7FA11-CC58-A245-9CB7-7CDFECD24C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38AF5B-DE67-C146-89AF-AD07BE80A119}"/>
              </a:ext>
            </a:extLst>
          </p:cNvPr>
          <p:cNvSpPr>
            <a:spLocks noGrp="1"/>
          </p:cNvSpPr>
          <p:nvPr>
            <p:ph type="sldNum" sz="quarter" idx="12"/>
          </p:nvPr>
        </p:nvSpPr>
        <p:spPr/>
        <p:txBody>
          <a:bodyPr/>
          <a:lstStyle/>
          <a:p>
            <a:fld id="{A7D838D9-7E98-EF4C-8AC8-9481AAF37A1C}" type="slidenum">
              <a:rPr lang="en-US" smtClean="0"/>
              <a:t>‹#›</a:t>
            </a:fld>
            <a:endParaRPr lang="en-US"/>
          </a:p>
        </p:txBody>
      </p:sp>
    </p:spTree>
    <p:extLst>
      <p:ext uri="{BB962C8B-B14F-4D97-AF65-F5344CB8AC3E}">
        <p14:creationId xmlns:p14="http://schemas.microsoft.com/office/powerpoint/2010/main" val="2354200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057181-16C3-A24A-AE86-06BF50902EF0}"/>
              </a:ext>
            </a:extLst>
          </p:cNvPr>
          <p:cNvSpPr>
            <a:spLocks noGrp="1"/>
          </p:cNvSpPr>
          <p:nvPr>
            <p:ph type="dt" sz="half" idx="10"/>
          </p:nvPr>
        </p:nvSpPr>
        <p:spPr/>
        <p:txBody>
          <a:bodyPr/>
          <a:lstStyle/>
          <a:p>
            <a:fld id="{2F19F914-E5EE-FB49-9C05-E7A828DED5D4}" type="datetimeFigureOut">
              <a:rPr lang="en-US" smtClean="0"/>
              <a:t>8/13/2019</a:t>
            </a:fld>
            <a:endParaRPr lang="en-US"/>
          </a:p>
        </p:txBody>
      </p:sp>
      <p:sp>
        <p:nvSpPr>
          <p:cNvPr id="3" name="Footer Placeholder 2">
            <a:extLst>
              <a:ext uri="{FF2B5EF4-FFF2-40B4-BE49-F238E27FC236}">
                <a16:creationId xmlns:a16="http://schemas.microsoft.com/office/drawing/2014/main" id="{DB3DCB20-E5D1-7144-8476-1145F95764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32A36E-BCBB-2247-AA00-F6B844C0EC89}"/>
              </a:ext>
            </a:extLst>
          </p:cNvPr>
          <p:cNvSpPr>
            <a:spLocks noGrp="1"/>
          </p:cNvSpPr>
          <p:nvPr>
            <p:ph type="sldNum" sz="quarter" idx="12"/>
          </p:nvPr>
        </p:nvSpPr>
        <p:spPr/>
        <p:txBody>
          <a:bodyPr/>
          <a:lstStyle/>
          <a:p>
            <a:fld id="{A7D838D9-7E98-EF4C-8AC8-9481AAF37A1C}" type="slidenum">
              <a:rPr lang="en-US" smtClean="0"/>
              <a:t>‹#›</a:t>
            </a:fld>
            <a:endParaRPr lang="en-US"/>
          </a:p>
        </p:txBody>
      </p:sp>
    </p:spTree>
    <p:extLst>
      <p:ext uri="{BB962C8B-B14F-4D97-AF65-F5344CB8AC3E}">
        <p14:creationId xmlns:p14="http://schemas.microsoft.com/office/powerpoint/2010/main" val="4022328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6BAEC-ECBB-064A-AE74-DD4E4D96FC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F9A100-7918-0F48-AA34-0DBE6285CC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274B80-8186-3F4E-A48E-470E69D61F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050ADB-2FFE-8646-A622-DCC7636C6FE1}"/>
              </a:ext>
            </a:extLst>
          </p:cNvPr>
          <p:cNvSpPr>
            <a:spLocks noGrp="1"/>
          </p:cNvSpPr>
          <p:nvPr>
            <p:ph type="dt" sz="half" idx="10"/>
          </p:nvPr>
        </p:nvSpPr>
        <p:spPr/>
        <p:txBody>
          <a:bodyPr/>
          <a:lstStyle/>
          <a:p>
            <a:fld id="{2F19F914-E5EE-FB49-9C05-E7A828DED5D4}" type="datetimeFigureOut">
              <a:rPr lang="en-US" smtClean="0"/>
              <a:t>8/13/2019</a:t>
            </a:fld>
            <a:endParaRPr lang="en-US"/>
          </a:p>
        </p:txBody>
      </p:sp>
      <p:sp>
        <p:nvSpPr>
          <p:cNvPr id="6" name="Footer Placeholder 5">
            <a:extLst>
              <a:ext uri="{FF2B5EF4-FFF2-40B4-BE49-F238E27FC236}">
                <a16:creationId xmlns:a16="http://schemas.microsoft.com/office/drawing/2014/main" id="{6B0365FC-BE5E-FC4C-9DD8-0E1BB7B41C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52B365-0BDE-1243-897C-EEE749015352}"/>
              </a:ext>
            </a:extLst>
          </p:cNvPr>
          <p:cNvSpPr>
            <a:spLocks noGrp="1"/>
          </p:cNvSpPr>
          <p:nvPr>
            <p:ph type="sldNum" sz="quarter" idx="12"/>
          </p:nvPr>
        </p:nvSpPr>
        <p:spPr/>
        <p:txBody>
          <a:bodyPr/>
          <a:lstStyle/>
          <a:p>
            <a:fld id="{A7D838D9-7E98-EF4C-8AC8-9481AAF37A1C}" type="slidenum">
              <a:rPr lang="en-US" smtClean="0"/>
              <a:t>‹#›</a:t>
            </a:fld>
            <a:endParaRPr lang="en-US"/>
          </a:p>
        </p:txBody>
      </p:sp>
    </p:spTree>
    <p:extLst>
      <p:ext uri="{BB962C8B-B14F-4D97-AF65-F5344CB8AC3E}">
        <p14:creationId xmlns:p14="http://schemas.microsoft.com/office/powerpoint/2010/main" val="28731591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vmlDrawing" Target="../drawings/vmlDrawing1.vml"/><Relationship Id="rId7" Type="http://schemas.openxmlformats.org/officeDocument/2006/relationships/image" Target="../media/image2.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4"/>
            </p:custDataLst>
            <p:extLst>
              <p:ext uri="{D42A27DB-BD31-4B8C-83A1-F6EECF244321}">
                <p14:modId xmlns:p14="http://schemas.microsoft.com/office/powerpoint/2010/main" val="10353419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53"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cxnSp>
        <p:nvCxnSpPr>
          <p:cNvPr id="7" name="Shape 7"/>
          <p:cNvCxnSpPr/>
          <p:nvPr/>
        </p:nvCxnSpPr>
        <p:spPr>
          <a:xfrm>
            <a:off x="-9144" y="1083928"/>
            <a:ext cx="12198096" cy="0"/>
          </a:xfrm>
          <a:prstGeom prst="straightConnector1">
            <a:avLst/>
          </a:prstGeom>
          <a:noFill/>
          <a:ln w="28575" cap="flat" cmpd="sng">
            <a:solidFill>
              <a:srgbClr val="9CC2E5"/>
            </a:solidFill>
            <a:prstDash val="solid"/>
            <a:miter lim="800000"/>
            <a:headEnd type="none" w="sm" len="sm"/>
            <a:tailEnd type="none" w="sm" len="sm"/>
          </a:ln>
        </p:spPr>
      </p:cxnSp>
      <p:cxnSp>
        <p:nvCxnSpPr>
          <p:cNvPr id="8" name="Shape 8"/>
          <p:cNvCxnSpPr/>
          <p:nvPr/>
        </p:nvCxnSpPr>
        <p:spPr>
          <a:xfrm>
            <a:off x="-9144" y="1033272"/>
            <a:ext cx="12198096" cy="0"/>
          </a:xfrm>
          <a:prstGeom prst="straightConnector1">
            <a:avLst/>
          </a:prstGeom>
          <a:noFill/>
          <a:ln w="57150" cap="flat" cmpd="sng">
            <a:solidFill>
              <a:srgbClr val="0070C0"/>
            </a:solidFill>
            <a:prstDash val="solid"/>
            <a:miter lim="800000"/>
            <a:headEnd type="none" w="sm" len="sm"/>
            <a:tailEnd type="none" w="sm" len="sm"/>
          </a:ln>
        </p:spPr>
      </p:cxnSp>
      <p:pic>
        <p:nvPicPr>
          <p:cNvPr id="2" name="Picture 1"/>
          <p:cNvPicPr>
            <a:picLocks noChangeAspect="1"/>
          </p:cNvPicPr>
          <p:nvPr userDrawn="1"/>
        </p:nvPicPr>
        <p:blipFill>
          <a:blip r:embed="rId7"/>
          <a:stretch>
            <a:fillRect/>
          </a:stretch>
        </p:blipFill>
        <p:spPr>
          <a:xfrm>
            <a:off x="11018953" y="-1"/>
            <a:ext cx="1170000" cy="982617"/>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BCAD98-ADF9-304E-AEC0-C288B88747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23BCAD-9DC3-4B4E-9041-BB01C8CBDE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0E1949-D20D-EE42-93FC-DE60210476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9F914-E5EE-FB49-9C05-E7A828DED5D4}" type="datetimeFigureOut">
              <a:rPr lang="en-US" smtClean="0"/>
              <a:t>8/13/2019</a:t>
            </a:fld>
            <a:endParaRPr lang="en-US"/>
          </a:p>
        </p:txBody>
      </p:sp>
      <p:sp>
        <p:nvSpPr>
          <p:cNvPr id="5" name="Footer Placeholder 4">
            <a:extLst>
              <a:ext uri="{FF2B5EF4-FFF2-40B4-BE49-F238E27FC236}">
                <a16:creationId xmlns:a16="http://schemas.microsoft.com/office/drawing/2014/main" id="{55A45F2C-014A-FA46-95F3-6E0FF530FB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88116B-D240-3541-BBB3-F544057E91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D838D9-7E98-EF4C-8AC8-9481AAF37A1C}" type="slidenum">
              <a:rPr lang="en-US" smtClean="0"/>
              <a:t>‹#›</a:t>
            </a:fld>
            <a:endParaRPr lang="en-US"/>
          </a:p>
        </p:txBody>
      </p:sp>
    </p:spTree>
    <p:extLst>
      <p:ext uri="{BB962C8B-B14F-4D97-AF65-F5344CB8AC3E}">
        <p14:creationId xmlns:p14="http://schemas.microsoft.com/office/powerpoint/2010/main" val="3039977022"/>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seeyouu87/YiduAi_Python_fundamental" TargetMode="Externa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localhost:8888/notebooks/Lesson%201-%20Data%20structure/Data%20Structure.ipynb"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localhost:8888/notebooks/Lesson%201-%20Data%20structure/Data%20Structure.ipynb"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localhost:8888/notebooks/Lesson%201-%20Data%20structure/Data%20Structure.ipynb"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anaconda.com/distribution/#download-section"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0EA0A89-31AD-744C-A4B2-190F21CF8497}"/>
              </a:ext>
            </a:extLst>
          </p:cNvPr>
          <p:cNvPicPr>
            <a:picLocks noChangeAspect="1"/>
          </p:cNvPicPr>
          <p:nvPr/>
        </p:nvPicPr>
        <p:blipFill rotWithShape="1">
          <a:blip r:embed="rId2"/>
          <a:srcRect l="19117" t="27047" r="18385" b="23626"/>
          <a:stretch/>
        </p:blipFill>
        <p:spPr>
          <a:xfrm>
            <a:off x="10455965" y="357809"/>
            <a:ext cx="1298714" cy="1023690"/>
          </a:xfrm>
          <a:prstGeom prst="rect">
            <a:avLst/>
          </a:prstGeom>
        </p:spPr>
      </p:pic>
      <p:sp>
        <p:nvSpPr>
          <p:cNvPr id="8" name="Rectangle 7">
            <a:extLst>
              <a:ext uri="{FF2B5EF4-FFF2-40B4-BE49-F238E27FC236}">
                <a16:creationId xmlns:a16="http://schemas.microsoft.com/office/drawing/2014/main" id="{3E74B4C6-7764-C240-A11B-C40C9C7605E1}"/>
              </a:ext>
            </a:extLst>
          </p:cNvPr>
          <p:cNvSpPr/>
          <p:nvPr/>
        </p:nvSpPr>
        <p:spPr>
          <a:xfrm>
            <a:off x="4469729" y="3359982"/>
            <a:ext cx="3248832" cy="584775"/>
          </a:xfrm>
          <a:prstGeom prst="rect">
            <a:avLst/>
          </a:prstGeom>
        </p:spPr>
        <p:txBody>
          <a:bodyPr wrap="square">
            <a:spAutoFit/>
          </a:bodyPr>
          <a:lstStyle/>
          <a:p>
            <a:pPr algn="ctr">
              <a:buClr>
                <a:srgbClr val="C50001"/>
              </a:buClr>
            </a:pPr>
            <a:r>
              <a:rPr lang="en-US" altLang="zh-CN" sz="3200" dirty="0">
                <a:latin typeface="Arial" panose="020B0604020202020204" pitchFamily="34" charset="0"/>
                <a:ea typeface="STXingkai" charset="-122"/>
                <a:cs typeface="Arial" panose="020B0604020202020204" pitchFamily="34" charset="0"/>
              </a:rPr>
              <a:t>Tan See Youu</a:t>
            </a:r>
            <a:endParaRPr lang="zh-CN" altLang="en-US" sz="3200" dirty="0">
              <a:latin typeface="Arial" panose="020B0604020202020204" pitchFamily="34" charset="0"/>
              <a:ea typeface="STXingkai" charset="-122"/>
              <a:cs typeface="Arial" panose="020B0604020202020204" pitchFamily="34" charset="0"/>
            </a:endParaRPr>
          </a:p>
        </p:txBody>
      </p:sp>
      <p:sp>
        <p:nvSpPr>
          <p:cNvPr id="9" name="标题 1">
            <a:extLst>
              <a:ext uri="{FF2B5EF4-FFF2-40B4-BE49-F238E27FC236}">
                <a16:creationId xmlns:a16="http://schemas.microsoft.com/office/drawing/2014/main" id="{2D0B4630-1FAF-7140-BB46-58D437D46AD1}"/>
              </a:ext>
            </a:extLst>
          </p:cNvPr>
          <p:cNvSpPr txBox="1">
            <a:spLocks/>
          </p:cNvSpPr>
          <p:nvPr/>
        </p:nvSpPr>
        <p:spPr>
          <a:xfrm>
            <a:off x="2302501" y="1740545"/>
            <a:ext cx="7583287"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800" noProof="1">
                <a:latin typeface="Arial" panose="020B0604020202020204" pitchFamily="34" charset="0"/>
                <a:ea typeface="SimHei" charset="-122"/>
                <a:cs typeface="Arial" panose="020B0604020202020204" pitchFamily="34" charset="0"/>
              </a:rPr>
              <a:t>Introduction</a:t>
            </a:r>
            <a:endParaRPr lang="zh-CN" altLang="en-US" sz="4800" noProof="1">
              <a:latin typeface="Arial" panose="020B0604020202020204" pitchFamily="34" charset="0"/>
              <a:ea typeface="SimHei" charset="-122"/>
              <a:cs typeface="Arial" panose="020B0604020202020204" pitchFamily="34" charset="0"/>
            </a:endParaRPr>
          </a:p>
        </p:txBody>
      </p:sp>
      <p:sp>
        <p:nvSpPr>
          <p:cNvPr id="10" name="标题 1">
            <a:extLst>
              <a:ext uri="{FF2B5EF4-FFF2-40B4-BE49-F238E27FC236}">
                <a16:creationId xmlns:a16="http://schemas.microsoft.com/office/drawing/2014/main" id="{1B8EBE0C-9B7F-1D46-81AE-F3AE79DA31A9}"/>
              </a:ext>
            </a:extLst>
          </p:cNvPr>
          <p:cNvSpPr txBox="1">
            <a:spLocks/>
          </p:cNvSpPr>
          <p:nvPr/>
        </p:nvSpPr>
        <p:spPr>
          <a:xfrm>
            <a:off x="2302500" y="2631895"/>
            <a:ext cx="7583287"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2800" noProof="1">
                <a:latin typeface="Arial" panose="020B0604020202020204" pitchFamily="34" charset="0"/>
                <a:ea typeface="SimHei" charset="-122"/>
                <a:cs typeface="Arial" panose="020B0604020202020204" pitchFamily="34" charset="0"/>
              </a:rPr>
              <a:t>Python Fundamental</a:t>
            </a:r>
            <a:endParaRPr lang="zh-CN" altLang="en-US" sz="2800" noProof="1">
              <a:latin typeface="Arial" panose="020B0604020202020204" pitchFamily="34" charset="0"/>
              <a:ea typeface="SimHei" charset="-122"/>
              <a:cs typeface="Arial" panose="020B0604020202020204" pitchFamily="34" charset="0"/>
            </a:endParaRPr>
          </a:p>
        </p:txBody>
      </p:sp>
    </p:spTree>
    <p:extLst>
      <p:ext uri="{BB962C8B-B14F-4D97-AF65-F5344CB8AC3E}">
        <p14:creationId xmlns:p14="http://schemas.microsoft.com/office/powerpoint/2010/main" val="3775905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2A235-BAE1-4DBA-B0AE-4E6D30AC98F8}"/>
              </a:ext>
            </a:extLst>
          </p:cNvPr>
          <p:cNvSpPr txBox="1">
            <a:spLocks/>
          </p:cNvSpPr>
          <p:nvPr/>
        </p:nvSpPr>
        <p:spPr>
          <a:xfrm>
            <a:off x="467348" y="259200"/>
            <a:ext cx="830379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800" noProof="1">
                <a:latin typeface="Arial" panose="020B0604020202020204" pitchFamily="34" charset="0"/>
                <a:ea typeface="SimHei" charset="-122"/>
                <a:cs typeface="Arial" panose="020B0604020202020204" pitchFamily="34" charset="0"/>
              </a:rPr>
              <a:t>Full IDEs</a:t>
            </a:r>
            <a:endParaRPr lang="zh-CN" altLang="en-US" sz="3800" noProof="1">
              <a:latin typeface="Arial" panose="020B0604020202020204" pitchFamily="34" charset="0"/>
              <a:ea typeface="SimHei" charset="-122"/>
              <a:cs typeface="Arial" panose="020B0604020202020204" pitchFamily="34" charset="0"/>
            </a:endParaRPr>
          </a:p>
        </p:txBody>
      </p:sp>
      <p:sp>
        <p:nvSpPr>
          <p:cNvPr id="5" name="Rectangle 4">
            <a:extLst>
              <a:ext uri="{FF2B5EF4-FFF2-40B4-BE49-F238E27FC236}">
                <a16:creationId xmlns:a16="http://schemas.microsoft.com/office/drawing/2014/main" id="{EDFE648F-091B-44BB-B536-1C6D5F3B759A}"/>
              </a:ext>
            </a:extLst>
          </p:cNvPr>
          <p:cNvSpPr/>
          <p:nvPr/>
        </p:nvSpPr>
        <p:spPr>
          <a:xfrm>
            <a:off x="467348" y="1305043"/>
            <a:ext cx="11304442" cy="2492990"/>
          </a:xfrm>
          <a:prstGeom prst="rect">
            <a:avLst/>
          </a:prstGeom>
        </p:spPr>
        <p:txBody>
          <a:bodyPr wrap="square">
            <a:spAutoFit/>
          </a:bodyPr>
          <a:lstStyle/>
          <a:p>
            <a:pPr marL="457200" indent="-457200">
              <a:buClr>
                <a:srgbClr val="0070C0"/>
              </a:buClr>
              <a:buFont typeface="Wingdings" panose="05000000000000000000" pitchFamily="2" charset="2"/>
              <a:buChar char="§"/>
            </a:pPr>
            <a:r>
              <a:rPr lang="en-US" altLang="zh-CN" sz="2600" dirty="0">
                <a:latin typeface="Arial" panose="020B0604020202020204" pitchFamily="34" charset="0"/>
                <a:ea typeface="STXinwei" charset="-122"/>
                <a:cs typeface="Arial" panose="020B0604020202020204" pitchFamily="34" charset="0"/>
              </a:rPr>
              <a:t>Development Environment Designed specifically for Python</a:t>
            </a:r>
          </a:p>
          <a:p>
            <a:pPr marL="457200" indent="-457200">
              <a:buClr>
                <a:srgbClr val="0070C0"/>
              </a:buClr>
              <a:buFont typeface="Wingdings" panose="05000000000000000000" pitchFamily="2" charset="2"/>
              <a:buChar char="§"/>
            </a:pPr>
            <a:r>
              <a:rPr lang="en-US" altLang="zh-CN" sz="2600" dirty="0">
                <a:latin typeface="Arial" panose="020B0604020202020204" pitchFamily="34" charset="0"/>
                <a:ea typeface="STXinwei" charset="-122"/>
                <a:cs typeface="Arial" panose="020B0604020202020204" pitchFamily="34" charset="0"/>
              </a:rPr>
              <a:t>Larger Program</a:t>
            </a:r>
          </a:p>
          <a:p>
            <a:pPr marL="457200" indent="-457200">
              <a:buClr>
                <a:srgbClr val="0070C0"/>
              </a:buClr>
              <a:buFont typeface="Wingdings" panose="05000000000000000000" pitchFamily="2" charset="2"/>
              <a:buChar char="§"/>
            </a:pPr>
            <a:r>
              <a:rPr lang="en-US" altLang="zh-CN" sz="2600" dirty="0">
                <a:latin typeface="Arial" panose="020B0604020202020204" pitchFamily="34" charset="0"/>
                <a:ea typeface="STXinwei" charset="-122"/>
                <a:cs typeface="Arial" panose="020B0604020202020204" pitchFamily="34" charset="0"/>
              </a:rPr>
              <a:t>Most of them need to pay</a:t>
            </a:r>
          </a:p>
          <a:p>
            <a:pPr marL="457200" indent="-457200">
              <a:buClr>
                <a:srgbClr val="0070C0"/>
              </a:buClr>
              <a:buFont typeface="Wingdings" panose="05000000000000000000" pitchFamily="2" charset="2"/>
              <a:buChar char="§"/>
            </a:pPr>
            <a:r>
              <a:rPr lang="en-US" altLang="zh-CN" sz="2600" dirty="0">
                <a:latin typeface="Arial" panose="020B0604020202020204" pitchFamily="34" charset="0"/>
                <a:ea typeface="STXinwei" charset="-122"/>
                <a:cs typeface="Arial" panose="020B0604020202020204" pitchFamily="34" charset="0"/>
              </a:rPr>
              <a:t>A lots of extra functionally tailored for Python</a:t>
            </a:r>
          </a:p>
          <a:p>
            <a:pPr marL="457200" indent="-457200">
              <a:buClr>
                <a:srgbClr val="0070C0"/>
              </a:buClr>
              <a:buFont typeface="Wingdings" panose="05000000000000000000" pitchFamily="2" charset="2"/>
              <a:buChar char="§"/>
            </a:pPr>
            <a:endParaRPr lang="en-US" altLang="zh-CN" sz="2600" dirty="0">
              <a:latin typeface="Arial" panose="020B0604020202020204" pitchFamily="34" charset="0"/>
              <a:ea typeface="STXinwei" charset="-122"/>
              <a:cs typeface="Arial" panose="020B0604020202020204" pitchFamily="34" charset="0"/>
            </a:endParaRPr>
          </a:p>
          <a:p>
            <a:pPr>
              <a:buClr>
                <a:srgbClr val="0070C0"/>
              </a:buClr>
            </a:pPr>
            <a:r>
              <a:rPr lang="en-US" altLang="zh-CN" sz="2600" b="1" dirty="0">
                <a:latin typeface="Arial" panose="020B0604020202020204" pitchFamily="34" charset="0"/>
                <a:ea typeface="STXinwei" charset="-122"/>
                <a:cs typeface="Arial" panose="020B0604020202020204" pitchFamily="34" charset="0"/>
              </a:rPr>
              <a:t>Most popular: PyCharm</a:t>
            </a:r>
          </a:p>
        </p:txBody>
      </p:sp>
    </p:spTree>
    <p:extLst>
      <p:ext uri="{BB962C8B-B14F-4D97-AF65-F5344CB8AC3E}">
        <p14:creationId xmlns:p14="http://schemas.microsoft.com/office/powerpoint/2010/main" val="3619368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2A235-BAE1-4DBA-B0AE-4E6D30AC98F8}"/>
              </a:ext>
            </a:extLst>
          </p:cNvPr>
          <p:cNvSpPr txBox="1">
            <a:spLocks/>
          </p:cNvSpPr>
          <p:nvPr/>
        </p:nvSpPr>
        <p:spPr>
          <a:xfrm>
            <a:off x="467348" y="259200"/>
            <a:ext cx="830379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800" noProof="1">
                <a:latin typeface="Arial" panose="020B0604020202020204" pitchFamily="34" charset="0"/>
                <a:ea typeface="SimHei" charset="-122"/>
                <a:cs typeface="Arial" panose="020B0604020202020204" pitchFamily="34" charset="0"/>
              </a:rPr>
              <a:t>Notebook Environments</a:t>
            </a:r>
            <a:endParaRPr lang="zh-CN" altLang="en-US" sz="3800" noProof="1">
              <a:latin typeface="Arial" panose="020B0604020202020204" pitchFamily="34" charset="0"/>
              <a:ea typeface="SimHei" charset="-122"/>
              <a:cs typeface="Arial" panose="020B0604020202020204" pitchFamily="34" charset="0"/>
            </a:endParaRPr>
          </a:p>
        </p:txBody>
      </p:sp>
      <p:sp>
        <p:nvSpPr>
          <p:cNvPr id="5" name="Rectangle 4">
            <a:extLst>
              <a:ext uri="{FF2B5EF4-FFF2-40B4-BE49-F238E27FC236}">
                <a16:creationId xmlns:a16="http://schemas.microsoft.com/office/drawing/2014/main" id="{EDFE648F-091B-44BB-B536-1C6D5F3B759A}"/>
              </a:ext>
            </a:extLst>
          </p:cNvPr>
          <p:cNvSpPr/>
          <p:nvPr/>
        </p:nvSpPr>
        <p:spPr>
          <a:xfrm>
            <a:off x="467348" y="1305043"/>
            <a:ext cx="11304442" cy="2492990"/>
          </a:xfrm>
          <a:prstGeom prst="rect">
            <a:avLst/>
          </a:prstGeom>
        </p:spPr>
        <p:txBody>
          <a:bodyPr wrap="square">
            <a:spAutoFit/>
          </a:bodyPr>
          <a:lstStyle/>
          <a:p>
            <a:pPr marL="457200" indent="-457200">
              <a:buClr>
                <a:srgbClr val="0070C0"/>
              </a:buClr>
              <a:buFont typeface="Wingdings" panose="05000000000000000000" pitchFamily="2" charset="2"/>
              <a:buChar char="§"/>
            </a:pPr>
            <a:r>
              <a:rPr lang="en-US" altLang="zh-CN" sz="2600" dirty="0">
                <a:latin typeface="Arial" panose="020B0604020202020204" pitchFamily="34" charset="0"/>
                <a:ea typeface="STXinwei" charset="-122"/>
                <a:cs typeface="Arial" panose="020B0604020202020204" pitchFamily="34" charset="0"/>
              </a:rPr>
              <a:t>Great for learning</a:t>
            </a:r>
          </a:p>
          <a:p>
            <a:pPr marL="457200" indent="-457200">
              <a:buClr>
                <a:srgbClr val="0070C0"/>
              </a:buClr>
              <a:buFont typeface="Wingdings" panose="05000000000000000000" pitchFamily="2" charset="2"/>
              <a:buChar char="§"/>
            </a:pPr>
            <a:r>
              <a:rPr lang="en-US" altLang="zh-CN" sz="2600" dirty="0">
                <a:latin typeface="Arial" panose="020B0604020202020204" pitchFamily="34" charset="0"/>
                <a:ea typeface="STXinwei" charset="-122"/>
                <a:cs typeface="Arial" panose="020B0604020202020204" pitchFamily="34" charset="0"/>
              </a:rPr>
              <a:t>See input and output immediately next to each other</a:t>
            </a:r>
          </a:p>
          <a:p>
            <a:pPr marL="457200" indent="-457200">
              <a:buClr>
                <a:srgbClr val="0070C0"/>
              </a:buClr>
              <a:buFont typeface="Wingdings" panose="05000000000000000000" pitchFamily="2" charset="2"/>
              <a:buChar char="§"/>
            </a:pPr>
            <a:r>
              <a:rPr lang="en-US" altLang="zh-CN" sz="2600" dirty="0">
                <a:latin typeface="Arial" panose="020B0604020202020204" pitchFamily="34" charset="0"/>
                <a:ea typeface="STXinwei" charset="-122"/>
                <a:cs typeface="Arial" panose="020B0604020202020204" pitchFamily="34" charset="0"/>
              </a:rPr>
              <a:t>Support in-line markdown notes, visualizations, videos and more</a:t>
            </a:r>
          </a:p>
          <a:p>
            <a:pPr marL="457200" indent="-457200">
              <a:buClr>
                <a:srgbClr val="0070C0"/>
              </a:buClr>
              <a:buFont typeface="Wingdings" panose="05000000000000000000" pitchFamily="2" charset="2"/>
              <a:buChar char="§"/>
            </a:pPr>
            <a:r>
              <a:rPr lang="en-US" altLang="zh-CN" sz="2600" dirty="0">
                <a:latin typeface="Arial" panose="020B0604020202020204" pitchFamily="34" charset="0"/>
                <a:ea typeface="STXinwei" charset="-122"/>
                <a:cs typeface="Arial" panose="020B0604020202020204" pitchFamily="34" charset="0"/>
              </a:rPr>
              <a:t>Special file format which isn’t “.</a:t>
            </a:r>
            <a:r>
              <a:rPr lang="en-US" altLang="zh-CN" sz="2600" dirty="0" err="1">
                <a:latin typeface="Arial" panose="020B0604020202020204" pitchFamily="34" charset="0"/>
                <a:ea typeface="STXinwei" charset="-122"/>
                <a:cs typeface="Arial" panose="020B0604020202020204" pitchFamily="34" charset="0"/>
              </a:rPr>
              <a:t>py</a:t>
            </a:r>
            <a:r>
              <a:rPr lang="en-US" altLang="zh-CN" sz="2600" dirty="0">
                <a:latin typeface="Arial" panose="020B0604020202020204" pitchFamily="34" charset="0"/>
                <a:ea typeface="STXinwei" charset="-122"/>
                <a:cs typeface="Arial" panose="020B0604020202020204" pitchFamily="34" charset="0"/>
              </a:rPr>
              <a:t>”</a:t>
            </a:r>
          </a:p>
          <a:p>
            <a:pPr marL="457200" indent="-457200">
              <a:buClr>
                <a:srgbClr val="0070C0"/>
              </a:buClr>
              <a:buFont typeface="Wingdings" panose="05000000000000000000" pitchFamily="2" charset="2"/>
              <a:buChar char="§"/>
            </a:pPr>
            <a:endParaRPr lang="en-US" altLang="zh-CN" sz="2600" dirty="0">
              <a:latin typeface="Arial" panose="020B0604020202020204" pitchFamily="34" charset="0"/>
              <a:ea typeface="STXinwei" charset="-122"/>
              <a:cs typeface="Arial" panose="020B0604020202020204" pitchFamily="34" charset="0"/>
            </a:endParaRPr>
          </a:p>
          <a:p>
            <a:pPr>
              <a:buClr>
                <a:srgbClr val="0070C0"/>
              </a:buClr>
            </a:pPr>
            <a:r>
              <a:rPr lang="en-US" altLang="zh-CN" sz="2600" b="1" dirty="0">
                <a:latin typeface="Arial" panose="020B0604020202020204" pitchFamily="34" charset="0"/>
                <a:ea typeface="STXinwei" charset="-122"/>
                <a:cs typeface="Arial" panose="020B0604020202020204" pitchFamily="34" charset="0"/>
              </a:rPr>
              <a:t>Most popular: </a:t>
            </a:r>
            <a:r>
              <a:rPr lang="en-US" altLang="zh-CN" sz="2600" b="1" dirty="0" err="1">
                <a:latin typeface="Arial" panose="020B0604020202020204" pitchFamily="34" charset="0"/>
                <a:ea typeface="STXinwei" charset="-122"/>
                <a:cs typeface="Arial" panose="020B0604020202020204" pitchFamily="34" charset="0"/>
              </a:rPr>
              <a:t>Jupyter</a:t>
            </a:r>
            <a:r>
              <a:rPr lang="en-US" altLang="zh-CN" sz="2600" b="1" dirty="0">
                <a:latin typeface="Arial" panose="020B0604020202020204" pitchFamily="34" charset="0"/>
                <a:ea typeface="STXinwei" charset="-122"/>
                <a:cs typeface="Arial" panose="020B0604020202020204" pitchFamily="34" charset="0"/>
              </a:rPr>
              <a:t> Notebook</a:t>
            </a:r>
          </a:p>
        </p:txBody>
      </p:sp>
    </p:spTree>
    <p:extLst>
      <p:ext uri="{BB962C8B-B14F-4D97-AF65-F5344CB8AC3E}">
        <p14:creationId xmlns:p14="http://schemas.microsoft.com/office/powerpoint/2010/main" val="3399219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2A235-BAE1-4DBA-B0AE-4E6D30AC98F8}"/>
              </a:ext>
            </a:extLst>
          </p:cNvPr>
          <p:cNvSpPr txBox="1">
            <a:spLocks/>
          </p:cNvSpPr>
          <p:nvPr/>
        </p:nvSpPr>
        <p:spPr>
          <a:xfrm>
            <a:off x="467348" y="259200"/>
            <a:ext cx="830379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800" noProof="1">
                <a:latin typeface="Arial" panose="020B0604020202020204" pitchFamily="34" charset="0"/>
                <a:ea typeface="SimHei" charset="-122"/>
                <a:cs typeface="Arial" panose="020B0604020202020204" pitchFamily="34" charset="0"/>
              </a:rPr>
              <a:t>Running Python Code</a:t>
            </a:r>
            <a:endParaRPr lang="zh-CN" altLang="en-US" sz="3800" noProof="1">
              <a:latin typeface="Arial" panose="020B0604020202020204" pitchFamily="34" charset="0"/>
              <a:ea typeface="SimHei" charset="-122"/>
              <a:cs typeface="Arial" panose="020B0604020202020204" pitchFamily="34" charset="0"/>
            </a:endParaRPr>
          </a:p>
        </p:txBody>
      </p:sp>
      <p:sp>
        <p:nvSpPr>
          <p:cNvPr id="5" name="Rectangle 4">
            <a:extLst>
              <a:ext uri="{FF2B5EF4-FFF2-40B4-BE49-F238E27FC236}">
                <a16:creationId xmlns:a16="http://schemas.microsoft.com/office/drawing/2014/main" id="{EDFE648F-091B-44BB-B536-1C6D5F3B759A}"/>
              </a:ext>
            </a:extLst>
          </p:cNvPr>
          <p:cNvSpPr/>
          <p:nvPr/>
        </p:nvSpPr>
        <p:spPr>
          <a:xfrm>
            <a:off x="467348" y="1305043"/>
            <a:ext cx="11304442" cy="892552"/>
          </a:xfrm>
          <a:prstGeom prst="rect">
            <a:avLst/>
          </a:prstGeom>
        </p:spPr>
        <p:txBody>
          <a:bodyPr wrap="square">
            <a:spAutoFit/>
          </a:bodyPr>
          <a:lstStyle/>
          <a:p>
            <a:pPr marL="514350" indent="-514350">
              <a:buClr>
                <a:srgbClr val="0070C0"/>
              </a:buClr>
              <a:buFont typeface="+mj-lt"/>
              <a:buAutoNum type="arabicPeriod"/>
            </a:pPr>
            <a:r>
              <a:rPr lang="en-US" altLang="zh-CN" sz="2600" b="1" dirty="0">
                <a:latin typeface="Arial" panose="020B0604020202020204" pitchFamily="34" charset="0"/>
                <a:ea typeface="STXinwei" charset="-122"/>
                <a:cs typeface="Arial" panose="020B0604020202020204" pitchFamily="34" charset="0"/>
              </a:rPr>
              <a:t>Try text editor create a .</a:t>
            </a:r>
            <a:r>
              <a:rPr lang="en-US" altLang="zh-CN" sz="2600" b="1" dirty="0" err="1">
                <a:latin typeface="Arial" panose="020B0604020202020204" pitchFamily="34" charset="0"/>
                <a:ea typeface="STXinwei" charset="-122"/>
                <a:cs typeface="Arial" panose="020B0604020202020204" pitchFamily="34" charset="0"/>
              </a:rPr>
              <a:t>py</a:t>
            </a:r>
            <a:r>
              <a:rPr lang="en-US" altLang="zh-CN" sz="2600" b="1" dirty="0">
                <a:latin typeface="Arial" panose="020B0604020202020204" pitchFamily="34" charset="0"/>
                <a:ea typeface="STXinwei" charset="-122"/>
                <a:cs typeface="Arial" panose="020B0604020202020204" pitchFamily="34" charset="0"/>
              </a:rPr>
              <a:t> file and run it under command prompt</a:t>
            </a:r>
          </a:p>
          <a:p>
            <a:pPr marL="514350" indent="-514350">
              <a:buClr>
                <a:srgbClr val="0070C0"/>
              </a:buClr>
              <a:buFont typeface="+mj-lt"/>
              <a:buAutoNum type="arabicPeriod"/>
            </a:pPr>
            <a:r>
              <a:rPr lang="en-US" altLang="zh-CN" sz="2600" b="1" dirty="0">
                <a:latin typeface="Arial" panose="020B0604020202020204" pitchFamily="34" charset="0"/>
                <a:ea typeface="STXinwei" charset="-122"/>
                <a:cs typeface="Arial" panose="020B0604020202020204" pitchFamily="34" charset="0"/>
              </a:rPr>
              <a:t>Try using </a:t>
            </a:r>
            <a:r>
              <a:rPr lang="en-US" altLang="zh-CN" sz="2600" b="1" dirty="0" err="1">
                <a:latin typeface="Arial" panose="020B0604020202020204" pitchFamily="34" charset="0"/>
                <a:ea typeface="STXinwei" charset="-122"/>
                <a:cs typeface="Arial" panose="020B0604020202020204" pitchFamily="34" charset="0"/>
              </a:rPr>
              <a:t>Jupyter</a:t>
            </a:r>
            <a:r>
              <a:rPr lang="en-US" altLang="zh-CN" sz="2600" b="1" dirty="0">
                <a:latin typeface="Arial" panose="020B0604020202020204" pitchFamily="34" charset="0"/>
                <a:ea typeface="STXinwei" charset="-122"/>
                <a:cs typeface="Arial" panose="020B0604020202020204" pitchFamily="34" charset="0"/>
              </a:rPr>
              <a:t> Notebook for the same code in .</a:t>
            </a:r>
            <a:r>
              <a:rPr lang="en-US" altLang="zh-CN" sz="2600" b="1" dirty="0" err="1">
                <a:latin typeface="Arial" panose="020B0604020202020204" pitchFamily="34" charset="0"/>
                <a:ea typeface="STXinwei" charset="-122"/>
                <a:cs typeface="Arial" panose="020B0604020202020204" pitchFamily="34" charset="0"/>
              </a:rPr>
              <a:t>py</a:t>
            </a:r>
            <a:r>
              <a:rPr lang="en-US" altLang="zh-CN" sz="2600" b="1">
                <a:latin typeface="Arial" panose="020B0604020202020204" pitchFamily="34" charset="0"/>
                <a:ea typeface="STXinwei" charset="-122"/>
                <a:cs typeface="Arial" panose="020B0604020202020204" pitchFamily="34" charset="0"/>
              </a:rPr>
              <a:t> file</a:t>
            </a:r>
            <a:endParaRPr lang="en-US" altLang="zh-CN" sz="2600" b="1" dirty="0">
              <a:latin typeface="Arial" panose="020B0604020202020204" pitchFamily="34" charset="0"/>
              <a:ea typeface="STXinwei" charset="-122"/>
              <a:cs typeface="Arial" panose="020B0604020202020204" pitchFamily="34" charset="0"/>
            </a:endParaRPr>
          </a:p>
        </p:txBody>
      </p:sp>
    </p:spTree>
    <p:extLst>
      <p:ext uri="{BB962C8B-B14F-4D97-AF65-F5344CB8AC3E}">
        <p14:creationId xmlns:p14="http://schemas.microsoft.com/office/powerpoint/2010/main" val="1266398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2A235-BAE1-4DBA-B0AE-4E6D30AC98F8}"/>
              </a:ext>
            </a:extLst>
          </p:cNvPr>
          <p:cNvSpPr txBox="1">
            <a:spLocks/>
          </p:cNvSpPr>
          <p:nvPr/>
        </p:nvSpPr>
        <p:spPr>
          <a:xfrm>
            <a:off x="467348" y="259200"/>
            <a:ext cx="830379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800" noProof="1">
                <a:latin typeface="Arial" panose="020B0604020202020204" pitchFamily="34" charset="0"/>
                <a:ea typeface="SimHei" charset="-122"/>
                <a:cs typeface="Arial" panose="020B0604020202020204" pitchFamily="34" charset="0"/>
              </a:rPr>
              <a:t>Git – Resolve conflict in collaboration</a:t>
            </a:r>
            <a:endParaRPr lang="zh-CN" altLang="en-US" sz="3800" noProof="1">
              <a:latin typeface="Arial" panose="020B0604020202020204" pitchFamily="34" charset="0"/>
              <a:ea typeface="SimHei" charset="-122"/>
              <a:cs typeface="Arial" panose="020B0604020202020204" pitchFamily="34" charset="0"/>
            </a:endParaRPr>
          </a:p>
        </p:txBody>
      </p:sp>
      <p:sp>
        <p:nvSpPr>
          <p:cNvPr id="3" name="TextBox 2">
            <a:extLst>
              <a:ext uri="{FF2B5EF4-FFF2-40B4-BE49-F238E27FC236}">
                <a16:creationId xmlns:a16="http://schemas.microsoft.com/office/drawing/2014/main" id="{F60742D6-B0B8-4A5C-BBE5-FF757A7A7D76}"/>
              </a:ext>
            </a:extLst>
          </p:cNvPr>
          <p:cNvSpPr txBox="1"/>
          <p:nvPr/>
        </p:nvSpPr>
        <p:spPr>
          <a:xfrm>
            <a:off x="969092" y="1493718"/>
            <a:ext cx="10213052" cy="923330"/>
          </a:xfrm>
          <a:prstGeom prst="rect">
            <a:avLst/>
          </a:prstGeom>
          <a:noFill/>
        </p:spPr>
        <p:txBody>
          <a:bodyPr wrap="none" rtlCol="0">
            <a:spAutoFit/>
          </a:bodyPr>
          <a:lstStyle/>
          <a:p>
            <a:r>
              <a:rPr lang="en-US" sz="1800" dirty="0"/>
              <a:t>Imagine 2 developers in a team changed a same code file, whose version will be the final version?</a:t>
            </a:r>
          </a:p>
          <a:p>
            <a:endParaRPr lang="en-US" sz="1800" dirty="0"/>
          </a:p>
          <a:p>
            <a:r>
              <a:rPr lang="en-US" sz="1800" dirty="0"/>
              <a:t>In order to resolve conflict scenario, here we introduce GIT</a:t>
            </a:r>
            <a:endParaRPr lang="en-SG" sz="1800" dirty="0"/>
          </a:p>
        </p:txBody>
      </p:sp>
      <p:pic>
        <p:nvPicPr>
          <p:cNvPr id="4098" name="Picture 2" descr="Image result for git merge conflict scenarios">
            <a:extLst>
              <a:ext uri="{FF2B5EF4-FFF2-40B4-BE49-F238E27FC236}">
                <a16:creationId xmlns:a16="http://schemas.microsoft.com/office/drawing/2014/main" id="{7A5B0AFC-79FD-427C-9DAF-8141B0D732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6191" y="3039461"/>
            <a:ext cx="7859618" cy="2953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29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2A235-BAE1-4DBA-B0AE-4E6D30AC98F8}"/>
              </a:ext>
            </a:extLst>
          </p:cNvPr>
          <p:cNvSpPr txBox="1">
            <a:spLocks/>
          </p:cNvSpPr>
          <p:nvPr/>
        </p:nvSpPr>
        <p:spPr>
          <a:xfrm>
            <a:off x="467347" y="259200"/>
            <a:ext cx="10242805"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800" noProof="1">
                <a:latin typeface="Arial" panose="020B0604020202020204" pitchFamily="34" charset="0"/>
                <a:ea typeface="SimHei" charset="-122"/>
                <a:cs typeface="Arial" panose="020B0604020202020204" pitchFamily="34" charset="0"/>
              </a:rPr>
              <a:t>Download Course Material from GitHub</a:t>
            </a:r>
            <a:endParaRPr lang="zh-CN" altLang="en-US" sz="3800" noProof="1">
              <a:latin typeface="Arial" panose="020B0604020202020204" pitchFamily="34" charset="0"/>
              <a:ea typeface="SimHei" charset="-122"/>
              <a:cs typeface="Arial" panose="020B0604020202020204" pitchFamily="34" charset="0"/>
            </a:endParaRPr>
          </a:p>
        </p:txBody>
      </p:sp>
      <p:sp>
        <p:nvSpPr>
          <p:cNvPr id="5" name="Rectangle 4">
            <a:extLst>
              <a:ext uri="{FF2B5EF4-FFF2-40B4-BE49-F238E27FC236}">
                <a16:creationId xmlns:a16="http://schemas.microsoft.com/office/drawing/2014/main" id="{EDFE648F-091B-44BB-B536-1C6D5F3B759A}"/>
              </a:ext>
            </a:extLst>
          </p:cNvPr>
          <p:cNvSpPr/>
          <p:nvPr/>
        </p:nvSpPr>
        <p:spPr>
          <a:xfrm>
            <a:off x="467348" y="1305043"/>
            <a:ext cx="11304442" cy="954107"/>
          </a:xfrm>
          <a:prstGeom prst="rect">
            <a:avLst/>
          </a:prstGeom>
        </p:spPr>
        <p:txBody>
          <a:bodyPr wrap="square">
            <a:spAutoFit/>
          </a:bodyPr>
          <a:lstStyle/>
          <a:p>
            <a:pPr marL="514350" indent="-514350">
              <a:buClr>
                <a:srgbClr val="0070C0"/>
              </a:buClr>
              <a:buFont typeface="Arial" panose="020B0604020202020204" pitchFamily="34" charset="0"/>
              <a:buChar char="•"/>
            </a:pPr>
            <a:r>
              <a:rPr lang="en-US" altLang="zh-CN" sz="2600" dirty="0">
                <a:latin typeface="Arial" panose="020B0604020202020204" pitchFamily="34" charset="0"/>
                <a:ea typeface="STXinwei" charset="-122"/>
                <a:cs typeface="Arial" panose="020B0604020202020204" pitchFamily="34" charset="0"/>
              </a:rPr>
              <a:t>Visit </a:t>
            </a:r>
            <a:r>
              <a:rPr lang="en-SG" sz="2800" dirty="0">
                <a:hlinkClick r:id="rId2"/>
              </a:rPr>
              <a:t>https://github.com/seeyouu87/YiduAi_Python_fundamental</a:t>
            </a:r>
            <a:r>
              <a:rPr lang="en-SG" sz="2800" dirty="0"/>
              <a:t> and Download the repository as Zip file</a:t>
            </a:r>
            <a:endParaRPr lang="en-US" altLang="zh-CN" sz="2600" dirty="0">
              <a:latin typeface="Arial" panose="020B0604020202020204" pitchFamily="34" charset="0"/>
              <a:ea typeface="STXinwei" charset="-122"/>
              <a:cs typeface="Arial" panose="020B0604020202020204" pitchFamily="34" charset="0"/>
            </a:endParaRPr>
          </a:p>
        </p:txBody>
      </p:sp>
      <p:pic>
        <p:nvPicPr>
          <p:cNvPr id="3" name="Picture 2">
            <a:extLst>
              <a:ext uri="{FF2B5EF4-FFF2-40B4-BE49-F238E27FC236}">
                <a16:creationId xmlns:a16="http://schemas.microsoft.com/office/drawing/2014/main" id="{83A3E81F-D646-49BC-B893-7A93DF992F51}"/>
              </a:ext>
            </a:extLst>
          </p:cNvPr>
          <p:cNvPicPr>
            <a:picLocks noChangeAspect="1"/>
          </p:cNvPicPr>
          <p:nvPr/>
        </p:nvPicPr>
        <p:blipFill>
          <a:blip r:embed="rId3"/>
          <a:stretch>
            <a:fillRect/>
          </a:stretch>
        </p:blipFill>
        <p:spPr>
          <a:xfrm>
            <a:off x="138112" y="2709862"/>
            <a:ext cx="11915775" cy="1438275"/>
          </a:xfrm>
          <a:prstGeom prst="rect">
            <a:avLst/>
          </a:prstGeom>
          <a:noFill/>
          <a:ln>
            <a:solidFill>
              <a:srgbClr val="FF0000"/>
            </a:solidFill>
          </a:ln>
        </p:spPr>
      </p:pic>
      <p:pic>
        <p:nvPicPr>
          <p:cNvPr id="10" name="Picture 9">
            <a:extLst>
              <a:ext uri="{FF2B5EF4-FFF2-40B4-BE49-F238E27FC236}">
                <a16:creationId xmlns:a16="http://schemas.microsoft.com/office/drawing/2014/main" id="{592BB155-8658-42E9-9F6A-BFB0FE775C5D}"/>
              </a:ext>
            </a:extLst>
          </p:cNvPr>
          <p:cNvPicPr>
            <a:picLocks noChangeAspect="1"/>
          </p:cNvPicPr>
          <p:nvPr/>
        </p:nvPicPr>
        <p:blipFill>
          <a:blip r:embed="rId4"/>
          <a:stretch>
            <a:fillRect/>
          </a:stretch>
        </p:blipFill>
        <p:spPr>
          <a:xfrm>
            <a:off x="7158037" y="3553788"/>
            <a:ext cx="4895850" cy="2971800"/>
          </a:xfrm>
          <a:prstGeom prst="rect">
            <a:avLst/>
          </a:prstGeom>
        </p:spPr>
      </p:pic>
      <p:sp>
        <p:nvSpPr>
          <p:cNvPr id="4" name="Rectangle 3">
            <a:extLst>
              <a:ext uri="{FF2B5EF4-FFF2-40B4-BE49-F238E27FC236}">
                <a16:creationId xmlns:a16="http://schemas.microsoft.com/office/drawing/2014/main" id="{5C6A35D1-631F-46E3-BB21-3BD86828047C}"/>
              </a:ext>
            </a:extLst>
          </p:cNvPr>
          <p:cNvSpPr/>
          <p:nvPr/>
        </p:nvSpPr>
        <p:spPr>
          <a:xfrm>
            <a:off x="10244831" y="3536032"/>
            <a:ext cx="1784412" cy="4855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Arrow Connector 6">
            <a:extLst>
              <a:ext uri="{FF2B5EF4-FFF2-40B4-BE49-F238E27FC236}">
                <a16:creationId xmlns:a16="http://schemas.microsoft.com/office/drawing/2014/main" id="{8D9DF9B6-DB91-456B-BBA8-F1AD1EC042C0}"/>
              </a:ext>
            </a:extLst>
          </p:cNvPr>
          <p:cNvCxnSpPr/>
          <p:nvPr/>
        </p:nvCxnSpPr>
        <p:spPr>
          <a:xfrm flipV="1">
            <a:off x="9072979" y="3963454"/>
            <a:ext cx="1171852" cy="781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70594F0-4732-4D00-823E-D2060C52E1CD}"/>
              </a:ext>
            </a:extLst>
          </p:cNvPr>
          <p:cNvSpPr txBox="1"/>
          <p:nvPr/>
        </p:nvSpPr>
        <p:spPr>
          <a:xfrm>
            <a:off x="6677772" y="4649281"/>
            <a:ext cx="2395207" cy="400110"/>
          </a:xfrm>
          <a:prstGeom prst="rect">
            <a:avLst/>
          </a:prstGeom>
          <a:noFill/>
        </p:spPr>
        <p:txBody>
          <a:bodyPr wrap="none" rtlCol="0">
            <a:spAutoFit/>
          </a:bodyPr>
          <a:lstStyle/>
          <a:p>
            <a:r>
              <a:rPr lang="en-US" sz="2000" b="1" dirty="0">
                <a:solidFill>
                  <a:srgbClr val="FF0000"/>
                </a:solidFill>
              </a:rPr>
              <a:t>Click HERE FIRST</a:t>
            </a:r>
            <a:endParaRPr lang="en-SG" sz="2000" b="1" dirty="0">
              <a:solidFill>
                <a:srgbClr val="FF0000"/>
              </a:solidFill>
            </a:endParaRPr>
          </a:p>
        </p:txBody>
      </p:sp>
      <p:sp>
        <p:nvSpPr>
          <p:cNvPr id="11" name="TextBox 10">
            <a:extLst>
              <a:ext uri="{FF2B5EF4-FFF2-40B4-BE49-F238E27FC236}">
                <a16:creationId xmlns:a16="http://schemas.microsoft.com/office/drawing/2014/main" id="{AEC58110-7C90-4868-AC22-58A8ED9E9F0F}"/>
              </a:ext>
            </a:extLst>
          </p:cNvPr>
          <p:cNvSpPr txBox="1"/>
          <p:nvPr/>
        </p:nvSpPr>
        <p:spPr>
          <a:xfrm>
            <a:off x="4631383" y="5893317"/>
            <a:ext cx="2526654" cy="400110"/>
          </a:xfrm>
          <a:prstGeom prst="rect">
            <a:avLst/>
          </a:prstGeom>
          <a:noFill/>
        </p:spPr>
        <p:txBody>
          <a:bodyPr wrap="none" rtlCol="0">
            <a:spAutoFit/>
          </a:bodyPr>
          <a:lstStyle/>
          <a:p>
            <a:r>
              <a:rPr lang="en-US" sz="2000" b="1" dirty="0">
                <a:solidFill>
                  <a:srgbClr val="FF0000"/>
                </a:solidFill>
              </a:rPr>
              <a:t>THEN CLICK HERE</a:t>
            </a:r>
            <a:endParaRPr lang="en-SG" sz="2000" b="1" dirty="0">
              <a:solidFill>
                <a:srgbClr val="FF0000"/>
              </a:solidFill>
            </a:endParaRPr>
          </a:p>
        </p:txBody>
      </p:sp>
      <p:cxnSp>
        <p:nvCxnSpPr>
          <p:cNvPr id="13" name="Straight Arrow Connector 12">
            <a:extLst>
              <a:ext uri="{FF2B5EF4-FFF2-40B4-BE49-F238E27FC236}">
                <a16:creationId xmlns:a16="http://schemas.microsoft.com/office/drawing/2014/main" id="{FCFDF32B-0211-4CAB-B664-E391D54615F6}"/>
              </a:ext>
            </a:extLst>
          </p:cNvPr>
          <p:cNvCxnSpPr>
            <a:cxnSpLocks/>
          </p:cNvCxnSpPr>
          <p:nvPr/>
        </p:nvCxnSpPr>
        <p:spPr>
          <a:xfrm>
            <a:off x="7069261" y="6093372"/>
            <a:ext cx="2261170" cy="120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638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2D63D3-36DB-4D0D-AB77-56BAD82AADD6}"/>
              </a:ext>
            </a:extLst>
          </p:cNvPr>
          <p:cNvSpPr txBox="1">
            <a:spLocks/>
          </p:cNvSpPr>
          <p:nvPr/>
        </p:nvSpPr>
        <p:spPr>
          <a:xfrm>
            <a:off x="467347" y="259200"/>
            <a:ext cx="10242805"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800" noProof="1">
                <a:latin typeface="Arial" panose="020B0604020202020204" pitchFamily="34" charset="0"/>
                <a:ea typeface="SimHei" charset="-122"/>
                <a:cs typeface="Arial" panose="020B0604020202020204" pitchFamily="34" charset="0"/>
              </a:rPr>
              <a:t>Solve 2 problems by end of this course</a:t>
            </a:r>
            <a:endParaRPr lang="zh-CN" altLang="en-US" sz="3800" noProof="1">
              <a:latin typeface="Arial" panose="020B0604020202020204" pitchFamily="34" charset="0"/>
              <a:ea typeface="SimHei" charset="-122"/>
              <a:cs typeface="Arial" panose="020B0604020202020204" pitchFamily="34" charset="0"/>
            </a:endParaRPr>
          </a:p>
        </p:txBody>
      </p:sp>
      <p:sp>
        <p:nvSpPr>
          <p:cNvPr id="3" name="Rectangle 2">
            <a:extLst>
              <a:ext uri="{FF2B5EF4-FFF2-40B4-BE49-F238E27FC236}">
                <a16:creationId xmlns:a16="http://schemas.microsoft.com/office/drawing/2014/main" id="{56D81653-F83C-4E04-9245-E06F0D6667B1}"/>
              </a:ext>
            </a:extLst>
          </p:cNvPr>
          <p:cNvSpPr/>
          <p:nvPr/>
        </p:nvSpPr>
        <p:spPr>
          <a:xfrm>
            <a:off x="467348" y="1305043"/>
            <a:ext cx="11304442" cy="1292662"/>
          </a:xfrm>
          <a:prstGeom prst="rect">
            <a:avLst/>
          </a:prstGeom>
        </p:spPr>
        <p:txBody>
          <a:bodyPr wrap="square">
            <a:spAutoFit/>
          </a:bodyPr>
          <a:lstStyle/>
          <a:p>
            <a:pPr marL="514350" indent="-514350">
              <a:buClr>
                <a:srgbClr val="0070C0"/>
              </a:buClr>
              <a:buFont typeface="+mj-lt"/>
              <a:buAutoNum type="arabicPeriod"/>
            </a:pPr>
            <a:r>
              <a:rPr lang="en-US" altLang="zh-CN" sz="2600" dirty="0">
                <a:latin typeface="Arial" panose="020B0604020202020204" pitchFamily="34" charset="0"/>
                <a:ea typeface="STXinwei" charset="-122"/>
                <a:cs typeface="Arial" panose="020B0604020202020204" pitchFamily="34" charset="0"/>
              </a:rPr>
              <a:t>Robo-advisor</a:t>
            </a:r>
          </a:p>
          <a:p>
            <a:pPr marL="514350" indent="-514350">
              <a:buClr>
                <a:srgbClr val="0070C0"/>
              </a:buClr>
              <a:buFont typeface="+mj-lt"/>
              <a:buAutoNum type="arabicPeriod"/>
            </a:pPr>
            <a:endParaRPr lang="en-US" altLang="zh-CN" sz="2600" dirty="0">
              <a:latin typeface="Arial" panose="020B0604020202020204" pitchFamily="34" charset="0"/>
              <a:ea typeface="STXinwei" charset="-122"/>
              <a:cs typeface="Arial" panose="020B0604020202020204" pitchFamily="34" charset="0"/>
            </a:endParaRPr>
          </a:p>
          <a:p>
            <a:pPr marL="514350" indent="-514350">
              <a:buClr>
                <a:srgbClr val="0070C0"/>
              </a:buClr>
              <a:buFont typeface="+mj-lt"/>
              <a:buAutoNum type="arabicPeriod"/>
            </a:pPr>
            <a:r>
              <a:rPr lang="en-US" altLang="zh-CN" sz="2600" dirty="0">
                <a:latin typeface="Arial" panose="020B0604020202020204" pitchFamily="34" charset="0"/>
                <a:ea typeface="STXinwei" charset="-122"/>
                <a:cs typeface="Arial" panose="020B0604020202020204" pitchFamily="34" charset="0"/>
              </a:rPr>
              <a:t>Survey form application for insurance agency</a:t>
            </a:r>
          </a:p>
        </p:txBody>
      </p:sp>
    </p:spTree>
    <p:extLst>
      <p:ext uri="{BB962C8B-B14F-4D97-AF65-F5344CB8AC3E}">
        <p14:creationId xmlns:p14="http://schemas.microsoft.com/office/powerpoint/2010/main" val="2973385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9880A6-23EA-4E62-B16D-4F1C1FE50933}"/>
              </a:ext>
            </a:extLst>
          </p:cNvPr>
          <p:cNvSpPr txBox="1">
            <a:spLocks/>
          </p:cNvSpPr>
          <p:nvPr/>
        </p:nvSpPr>
        <p:spPr>
          <a:xfrm>
            <a:off x="467348" y="259200"/>
            <a:ext cx="830379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SG" altLang="zh-CN" sz="3800" noProof="1">
                <a:latin typeface="Arial" panose="020B0604020202020204" pitchFamily="34" charset="0"/>
                <a:ea typeface="SimHei" charset="-122"/>
                <a:cs typeface="Arial" panose="020B0604020202020204" pitchFamily="34" charset="0"/>
              </a:rPr>
              <a:t>Python Syntax</a:t>
            </a:r>
            <a:endParaRPr lang="zh-CN" altLang="en-US" sz="3800" noProof="1">
              <a:latin typeface="Arial" panose="020B0604020202020204" pitchFamily="34" charset="0"/>
              <a:ea typeface="SimHei" charset="-122"/>
              <a:cs typeface="Arial" panose="020B0604020202020204" pitchFamily="34" charset="0"/>
            </a:endParaRPr>
          </a:p>
        </p:txBody>
      </p:sp>
      <p:sp>
        <p:nvSpPr>
          <p:cNvPr id="3" name="Rectangle 2">
            <a:extLst>
              <a:ext uri="{FF2B5EF4-FFF2-40B4-BE49-F238E27FC236}">
                <a16:creationId xmlns:a16="http://schemas.microsoft.com/office/drawing/2014/main" id="{FA4D9FC3-D823-4956-9D5D-B0D6725A4CC6}"/>
              </a:ext>
            </a:extLst>
          </p:cNvPr>
          <p:cNvSpPr/>
          <p:nvPr/>
        </p:nvSpPr>
        <p:spPr>
          <a:xfrm>
            <a:off x="467348" y="1305043"/>
            <a:ext cx="11304442" cy="1692771"/>
          </a:xfrm>
          <a:prstGeom prst="rect">
            <a:avLst/>
          </a:prstGeom>
        </p:spPr>
        <p:txBody>
          <a:bodyPr wrap="square">
            <a:spAutoFit/>
          </a:bodyPr>
          <a:lstStyle/>
          <a:p>
            <a:pPr marL="514350" indent="-514350">
              <a:buClr>
                <a:srgbClr val="0070C0"/>
              </a:buClr>
              <a:buFont typeface="Arial" panose="020B0604020202020204" pitchFamily="34" charset="0"/>
              <a:buChar char="•"/>
            </a:pPr>
            <a:r>
              <a:rPr lang="en-US" altLang="zh-CN" sz="2600" dirty="0">
                <a:latin typeface="Arial" panose="020B0604020202020204" pitchFamily="34" charset="0"/>
                <a:ea typeface="STXinwei" charset="-122"/>
                <a:cs typeface="Arial" panose="020B0604020202020204" pitchFamily="34" charset="0"/>
              </a:rPr>
              <a:t>Line by line execution</a:t>
            </a:r>
          </a:p>
          <a:p>
            <a:pPr marL="514350" indent="-514350">
              <a:buClr>
                <a:srgbClr val="0070C0"/>
              </a:buClr>
              <a:buFont typeface="Arial" panose="020B0604020202020204" pitchFamily="34" charset="0"/>
              <a:buChar char="•"/>
            </a:pPr>
            <a:endParaRPr lang="en-US" altLang="zh-CN" sz="2600" dirty="0">
              <a:latin typeface="Arial" panose="020B0604020202020204" pitchFamily="34" charset="0"/>
              <a:ea typeface="STXinwei" charset="-122"/>
              <a:cs typeface="Arial" panose="020B0604020202020204" pitchFamily="34" charset="0"/>
            </a:endParaRPr>
          </a:p>
          <a:p>
            <a:pPr marL="514350" indent="-514350">
              <a:buClr>
                <a:srgbClr val="0070C0"/>
              </a:buClr>
              <a:buFont typeface="Arial" panose="020B0604020202020204" pitchFamily="34" charset="0"/>
              <a:buChar char="•"/>
            </a:pPr>
            <a:r>
              <a:rPr lang="en-US" altLang="zh-CN" sz="2600" dirty="0">
                <a:latin typeface="Arial" panose="020B0604020202020204" pitchFamily="34" charset="0"/>
                <a:ea typeface="STXinwei" charset="-122"/>
                <a:cs typeface="Arial" panose="020B0604020202020204" pitchFamily="34" charset="0"/>
              </a:rPr>
              <a:t>Using indentation to mark blocks of code</a:t>
            </a:r>
          </a:p>
          <a:p>
            <a:pPr marL="514350" indent="-514350">
              <a:buClr>
                <a:srgbClr val="0070C0"/>
              </a:buClr>
              <a:buFont typeface="Arial" panose="020B0604020202020204" pitchFamily="34" charset="0"/>
              <a:buChar char="•"/>
            </a:pPr>
            <a:endParaRPr lang="en-US" altLang="zh-CN" sz="2600" dirty="0">
              <a:latin typeface="Arial" panose="020B0604020202020204" pitchFamily="34" charset="0"/>
              <a:ea typeface="STXinwei" charset="-122"/>
              <a:cs typeface="Arial" panose="020B0604020202020204" pitchFamily="34" charset="0"/>
            </a:endParaRPr>
          </a:p>
        </p:txBody>
      </p:sp>
      <p:sp>
        <p:nvSpPr>
          <p:cNvPr id="4" name="Rectangle: Rounded Corners 3">
            <a:hlinkClick r:id="rId2"/>
            <a:extLst>
              <a:ext uri="{FF2B5EF4-FFF2-40B4-BE49-F238E27FC236}">
                <a16:creationId xmlns:a16="http://schemas.microsoft.com/office/drawing/2014/main" id="{0B7F693D-311A-41DB-A450-AE0DA3411014}"/>
              </a:ext>
            </a:extLst>
          </p:cNvPr>
          <p:cNvSpPr/>
          <p:nvPr/>
        </p:nvSpPr>
        <p:spPr>
          <a:xfrm>
            <a:off x="3793067" y="3429000"/>
            <a:ext cx="4605866" cy="1120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dirty="0"/>
              <a:t>Check </a:t>
            </a:r>
            <a:r>
              <a:rPr lang="en-SG" sz="2000" b="1" dirty="0" err="1"/>
              <a:t>Jupyter</a:t>
            </a:r>
            <a:r>
              <a:rPr lang="en-SG" sz="2000" b="1" dirty="0"/>
              <a:t> notebook for demo</a:t>
            </a:r>
          </a:p>
        </p:txBody>
      </p:sp>
    </p:spTree>
    <p:extLst>
      <p:ext uri="{BB962C8B-B14F-4D97-AF65-F5344CB8AC3E}">
        <p14:creationId xmlns:p14="http://schemas.microsoft.com/office/powerpoint/2010/main" val="2153881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2A235-BAE1-4DBA-B0AE-4E6D30AC98F8}"/>
              </a:ext>
            </a:extLst>
          </p:cNvPr>
          <p:cNvSpPr txBox="1">
            <a:spLocks/>
          </p:cNvSpPr>
          <p:nvPr/>
        </p:nvSpPr>
        <p:spPr>
          <a:xfrm>
            <a:off x="467348" y="259200"/>
            <a:ext cx="830379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800" noProof="1">
                <a:latin typeface="Arial" panose="020B0604020202020204" pitchFamily="34" charset="0"/>
                <a:ea typeface="SimHei" charset="-122"/>
                <a:cs typeface="Arial" panose="020B0604020202020204" pitchFamily="34" charset="0"/>
              </a:rPr>
              <a:t>Data Types</a:t>
            </a:r>
            <a:endParaRPr lang="zh-CN" altLang="en-US" sz="3800" noProof="1">
              <a:latin typeface="Arial" panose="020B0604020202020204" pitchFamily="34" charset="0"/>
              <a:ea typeface="SimHei" charset="-122"/>
              <a:cs typeface="Arial" panose="020B0604020202020204" pitchFamily="34" charset="0"/>
            </a:endParaRPr>
          </a:p>
        </p:txBody>
      </p:sp>
      <p:sp>
        <p:nvSpPr>
          <p:cNvPr id="5" name="Rectangle 4">
            <a:extLst>
              <a:ext uri="{FF2B5EF4-FFF2-40B4-BE49-F238E27FC236}">
                <a16:creationId xmlns:a16="http://schemas.microsoft.com/office/drawing/2014/main" id="{EDFE648F-091B-44BB-B536-1C6D5F3B759A}"/>
              </a:ext>
            </a:extLst>
          </p:cNvPr>
          <p:cNvSpPr/>
          <p:nvPr/>
        </p:nvSpPr>
        <p:spPr>
          <a:xfrm>
            <a:off x="467348" y="1305043"/>
            <a:ext cx="11304442" cy="1292662"/>
          </a:xfrm>
          <a:prstGeom prst="rect">
            <a:avLst/>
          </a:prstGeom>
        </p:spPr>
        <p:txBody>
          <a:bodyPr wrap="square">
            <a:spAutoFit/>
          </a:bodyPr>
          <a:lstStyle/>
          <a:p>
            <a:pPr marL="514350" indent="-514350">
              <a:buClr>
                <a:srgbClr val="0070C0"/>
              </a:buClr>
              <a:buFont typeface="Arial" panose="020B0604020202020204" pitchFamily="34" charset="0"/>
              <a:buChar char="•"/>
            </a:pPr>
            <a:r>
              <a:rPr lang="en-US" altLang="zh-CN" sz="2600" dirty="0">
                <a:latin typeface="Arial" panose="020B0604020202020204" pitchFamily="34" charset="0"/>
                <a:ea typeface="STXinwei" charset="-122"/>
                <a:cs typeface="Arial" panose="020B0604020202020204" pitchFamily="34" charset="0"/>
              </a:rPr>
              <a:t>Primitive type: Integers, Float, string, </a:t>
            </a:r>
            <a:r>
              <a:rPr lang="en-US" altLang="zh-CN" sz="2600" dirty="0" err="1">
                <a:latin typeface="Arial" panose="020B0604020202020204" pitchFamily="34" charset="0"/>
                <a:ea typeface="STXinwei" charset="-122"/>
                <a:cs typeface="Arial" panose="020B0604020202020204" pitchFamily="34" charset="0"/>
              </a:rPr>
              <a:t>boolean</a:t>
            </a:r>
            <a:endParaRPr lang="en-US" altLang="zh-CN" sz="2600" dirty="0">
              <a:latin typeface="Arial" panose="020B0604020202020204" pitchFamily="34" charset="0"/>
              <a:ea typeface="STXinwei" charset="-122"/>
              <a:cs typeface="Arial" panose="020B0604020202020204" pitchFamily="34" charset="0"/>
            </a:endParaRPr>
          </a:p>
          <a:p>
            <a:pPr marL="514350" indent="-514350">
              <a:buClr>
                <a:srgbClr val="0070C0"/>
              </a:buClr>
              <a:buFont typeface="Arial" panose="020B0604020202020204" pitchFamily="34" charset="0"/>
              <a:buChar char="•"/>
            </a:pPr>
            <a:endParaRPr lang="en-US" altLang="zh-CN" sz="2600" dirty="0">
              <a:latin typeface="Arial" panose="020B0604020202020204" pitchFamily="34" charset="0"/>
              <a:ea typeface="STXinwei" charset="-122"/>
              <a:cs typeface="Arial" panose="020B0604020202020204" pitchFamily="34" charset="0"/>
            </a:endParaRPr>
          </a:p>
          <a:p>
            <a:pPr marL="514350" indent="-514350">
              <a:buClr>
                <a:srgbClr val="0070C0"/>
              </a:buClr>
              <a:buFont typeface="Arial" panose="020B0604020202020204" pitchFamily="34" charset="0"/>
              <a:buChar char="•"/>
            </a:pPr>
            <a:r>
              <a:rPr lang="en-US" altLang="zh-CN" sz="2600" dirty="0">
                <a:latin typeface="Arial" panose="020B0604020202020204" pitchFamily="34" charset="0"/>
                <a:ea typeface="STXinwei" charset="-122"/>
                <a:cs typeface="Arial" panose="020B0604020202020204" pitchFamily="34" charset="0"/>
              </a:rPr>
              <a:t>Non-primitive type: list, tuple, dictionary, set</a:t>
            </a:r>
          </a:p>
        </p:txBody>
      </p:sp>
      <p:graphicFrame>
        <p:nvGraphicFramePr>
          <p:cNvPr id="4" name="Table 3">
            <a:extLst>
              <a:ext uri="{FF2B5EF4-FFF2-40B4-BE49-F238E27FC236}">
                <a16:creationId xmlns:a16="http://schemas.microsoft.com/office/drawing/2014/main" id="{BAA5776C-E2FE-4131-9676-0733190676B4}"/>
              </a:ext>
            </a:extLst>
          </p:cNvPr>
          <p:cNvGraphicFramePr>
            <a:graphicFrameLocks noGrp="1"/>
          </p:cNvGraphicFramePr>
          <p:nvPr>
            <p:extLst>
              <p:ext uri="{D42A27DB-BD31-4B8C-83A1-F6EECF244321}">
                <p14:modId xmlns:p14="http://schemas.microsoft.com/office/powerpoint/2010/main" val="1990619269"/>
              </p:ext>
            </p:extLst>
          </p:nvPr>
        </p:nvGraphicFramePr>
        <p:xfrm>
          <a:off x="1027027" y="2607138"/>
          <a:ext cx="7883355" cy="1854200"/>
        </p:xfrm>
        <a:graphic>
          <a:graphicData uri="http://schemas.openxmlformats.org/drawingml/2006/table">
            <a:tbl>
              <a:tblPr firstRow="1" bandRow="1">
                <a:tableStyleId>{1805B279-2762-406B-89E3-82B650EC0748}</a:tableStyleId>
              </a:tblPr>
              <a:tblGrid>
                <a:gridCol w="1225868">
                  <a:extLst>
                    <a:ext uri="{9D8B030D-6E8A-4147-A177-3AD203B41FA5}">
                      <a16:colId xmlns:a16="http://schemas.microsoft.com/office/drawing/2014/main" val="4105658649"/>
                    </a:ext>
                  </a:extLst>
                </a:gridCol>
                <a:gridCol w="777922">
                  <a:extLst>
                    <a:ext uri="{9D8B030D-6E8A-4147-A177-3AD203B41FA5}">
                      <a16:colId xmlns:a16="http://schemas.microsoft.com/office/drawing/2014/main" val="2545901554"/>
                    </a:ext>
                  </a:extLst>
                </a:gridCol>
                <a:gridCol w="5879565">
                  <a:extLst>
                    <a:ext uri="{9D8B030D-6E8A-4147-A177-3AD203B41FA5}">
                      <a16:colId xmlns:a16="http://schemas.microsoft.com/office/drawing/2014/main" val="2044343732"/>
                    </a:ext>
                  </a:extLst>
                </a:gridCol>
              </a:tblGrid>
              <a:tr h="370840">
                <a:tc>
                  <a:txBody>
                    <a:bodyPr/>
                    <a:lstStyle/>
                    <a:p>
                      <a:r>
                        <a:rPr lang="en-SG" dirty="0"/>
                        <a:t>Name</a:t>
                      </a:r>
                    </a:p>
                  </a:txBody>
                  <a:tcPr/>
                </a:tc>
                <a:tc>
                  <a:txBody>
                    <a:bodyPr/>
                    <a:lstStyle/>
                    <a:p>
                      <a:r>
                        <a:rPr lang="en-SG" dirty="0"/>
                        <a:t>Type</a:t>
                      </a:r>
                    </a:p>
                  </a:txBody>
                  <a:tcPr/>
                </a:tc>
                <a:tc>
                  <a:txBody>
                    <a:bodyPr/>
                    <a:lstStyle/>
                    <a:p>
                      <a:r>
                        <a:rPr lang="en-SG" dirty="0"/>
                        <a:t>Description</a:t>
                      </a:r>
                    </a:p>
                  </a:txBody>
                  <a:tcPr/>
                </a:tc>
                <a:extLst>
                  <a:ext uri="{0D108BD9-81ED-4DB2-BD59-A6C34878D82A}">
                    <a16:rowId xmlns:a16="http://schemas.microsoft.com/office/drawing/2014/main" val="130602413"/>
                  </a:ext>
                </a:extLst>
              </a:tr>
              <a:tr h="370840">
                <a:tc>
                  <a:txBody>
                    <a:bodyPr/>
                    <a:lstStyle/>
                    <a:p>
                      <a:r>
                        <a:rPr lang="en-SG" dirty="0"/>
                        <a:t>Integers</a:t>
                      </a:r>
                    </a:p>
                  </a:txBody>
                  <a:tcPr/>
                </a:tc>
                <a:tc>
                  <a:txBody>
                    <a:bodyPr/>
                    <a:lstStyle/>
                    <a:p>
                      <a:r>
                        <a:rPr lang="en-SG" dirty="0"/>
                        <a:t>int</a:t>
                      </a:r>
                    </a:p>
                  </a:txBody>
                  <a:tcPr/>
                </a:tc>
                <a:tc>
                  <a:txBody>
                    <a:bodyPr/>
                    <a:lstStyle/>
                    <a:p>
                      <a:r>
                        <a:rPr lang="en-SG" dirty="0"/>
                        <a:t>Whole numbers, such as age = 32</a:t>
                      </a:r>
                    </a:p>
                  </a:txBody>
                  <a:tcPr/>
                </a:tc>
                <a:extLst>
                  <a:ext uri="{0D108BD9-81ED-4DB2-BD59-A6C34878D82A}">
                    <a16:rowId xmlns:a16="http://schemas.microsoft.com/office/drawing/2014/main" val="3622641735"/>
                  </a:ext>
                </a:extLst>
              </a:tr>
              <a:tr h="370840">
                <a:tc>
                  <a:txBody>
                    <a:bodyPr/>
                    <a:lstStyle/>
                    <a:p>
                      <a:r>
                        <a:rPr lang="en-SG" dirty="0"/>
                        <a:t>Floating point</a:t>
                      </a:r>
                    </a:p>
                  </a:txBody>
                  <a:tcPr/>
                </a:tc>
                <a:tc>
                  <a:txBody>
                    <a:bodyPr/>
                    <a:lstStyle/>
                    <a:p>
                      <a:r>
                        <a:rPr lang="en-SG" dirty="0"/>
                        <a:t>float</a:t>
                      </a:r>
                    </a:p>
                  </a:txBody>
                  <a:tcPr/>
                </a:tc>
                <a:tc>
                  <a:txBody>
                    <a:bodyPr/>
                    <a:lstStyle/>
                    <a:p>
                      <a:r>
                        <a:rPr lang="en-SG" dirty="0"/>
                        <a:t>Numbers with a decimal point: 2.33, 4.66 (money value)</a:t>
                      </a:r>
                    </a:p>
                  </a:txBody>
                  <a:tcPr/>
                </a:tc>
                <a:extLst>
                  <a:ext uri="{0D108BD9-81ED-4DB2-BD59-A6C34878D82A}">
                    <a16:rowId xmlns:a16="http://schemas.microsoft.com/office/drawing/2014/main" val="2901768384"/>
                  </a:ext>
                </a:extLst>
              </a:tr>
              <a:tr h="370840">
                <a:tc>
                  <a:txBody>
                    <a:bodyPr/>
                    <a:lstStyle/>
                    <a:p>
                      <a:r>
                        <a:rPr lang="en-SG" dirty="0"/>
                        <a:t>Strings</a:t>
                      </a:r>
                    </a:p>
                  </a:txBody>
                  <a:tcPr/>
                </a:tc>
                <a:tc>
                  <a:txBody>
                    <a:bodyPr/>
                    <a:lstStyle/>
                    <a:p>
                      <a:r>
                        <a:rPr lang="en-SG" dirty="0"/>
                        <a:t>str</a:t>
                      </a:r>
                    </a:p>
                  </a:txBody>
                  <a:tcPr/>
                </a:tc>
                <a:tc>
                  <a:txBody>
                    <a:bodyPr/>
                    <a:lstStyle/>
                    <a:p>
                      <a:r>
                        <a:rPr lang="en-SG" dirty="0"/>
                        <a:t>Ordered sequence of characters: “hello”, “same”, “1222”(any plain text)</a:t>
                      </a:r>
                    </a:p>
                  </a:txBody>
                  <a:tcPr/>
                </a:tc>
                <a:extLst>
                  <a:ext uri="{0D108BD9-81ED-4DB2-BD59-A6C34878D82A}">
                    <a16:rowId xmlns:a16="http://schemas.microsoft.com/office/drawing/2014/main" val="2053413487"/>
                  </a:ext>
                </a:extLst>
              </a:tr>
              <a:tr h="370840">
                <a:tc>
                  <a:txBody>
                    <a:bodyPr/>
                    <a:lstStyle/>
                    <a:p>
                      <a:r>
                        <a:rPr lang="en-SG" dirty="0"/>
                        <a:t>Boolean</a:t>
                      </a:r>
                    </a:p>
                  </a:txBody>
                  <a:tcPr/>
                </a:tc>
                <a:tc>
                  <a:txBody>
                    <a:bodyPr/>
                    <a:lstStyle/>
                    <a:p>
                      <a:r>
                        <a:rPr lang="en-SG" dirty="0"/>
                        <a:t>bool</a:t>
                      </a:r>
                    </a:p>
                  </a:txBody>
                  <a:tcPr/>
                </a:tc>
                <a:tc>
                  <a:txBody>
                    <a:bodyPr/>
                    <a:lstStyle/>
                    <a:p>
                      <a:r>
                        <a:rPr lang="en-SG" dirty="0"/>
                        <a:t>Logical value indicating True or False (to represent status)</a:t>
                      </a:r>
                    </a:p>
                  </a:txBody>
                  <a:tcPr/>
                </a:tc>
                <a:extLst>
                  <a:ext uri="{0D108BD9-81ED-4DB2-BD59-A6C34878D82A}">
                    <a16:rowId xmlns:a16="http://schemas.microsoft.com/office/drawing/2014/main" val="3397622944"/>
                  </a:ext>
                </a:extLst>
              </a:tr>
            </a:tbl>
          </a:graphicData>
        </a:graphic>
      </p:graphicFrame>
      <p:graphicFrame>
        <p:nvGraphicFramePr>
          <p:cNvPr id="6" name="Table 5">
            <a:extLst>
              <a:ext uri="{FF2B5EF4-FFF2-40B4-BE49-F238E27FC236}">
                <a16:creationId xmlns:a16="http://schemas.microsoft.com/office/drawing/2014/main" id="{34970B69-EC44-4A44-9540-CF276534954E}"/>
              </a:ext>
            </a:extLst>
          </p:cNvPr>
          <p:cNvGraphicFramePr>
            <a:graphicFrameLocks noGrp="1"/>
          </p:cNvGraphicFramePr>
          <p:nvPr>
            <p:extLst>
              <p:ext uri="{D42A27DB-BD31-4B8C-83A1-F6EECF244321}">
                <p14:modId xmlns:p14="http://schemas.microsoft.com/office/powerpoint/2010/main" val="4014637249"/>
              </p:ext>
            </p:extLst>
          </p:nvPr>
        </p:nvGraphicFramePr>
        <p:xfrm>
          <a:off x="1027027" y="4597280"/>
          <a:ext cx="8783018" cy="2001520"/>
        </p:xfrm>
        <a:graphic>
          <a:graphicData uri="http://schemas.openxmlformats.org/drawingml/2006/table">
            <a:tbl>
              <a:tblPr firstRow="1" bandRow="1">
                <a:tableStyleId>{1805B279-2762-406B-89E3-82B650EC0748}</a:tableStyleId>
              </a:tblPr>
              <a:tblGrid>
                <a:gridCol w="1365766">
                  <a:extLst>
                    <a:ext uri="{9D8B030D-6E8A-4147-A177-3AD203B41FA5}">
                      <a16:colId xmlns:a16="http://schemas.microsoft.com/office/drawing/2014/main" val="4105658649"/>
                    </a:ext>
                  </a:extLst>
                </a:gridCol>
                <a:gridCol w="866700">
                  <a:extLst>
                    <a:ext uri="{9D8B030D-6E8A-4147-A177-3AD203B41FA5}">
                      <a16:colId xmlns:a16="http://schemas.microsoft.com/office/drawing/2014/main" val="2545901554"/>
                    </a:ext>
                  </a:extLst>
                </a:gridCol>
                <a:gridCol w="6550552">
                  <a:extLst>
                    <a:ext uri="{9D8B030D-6E8A-4147-A177-3AD203B41FA5}">
                      <a16:colId xmlns:a16="http://schemas.microsoft.com/office/drawing/2014/main" val="2044343732"/>
                    </a:ext>
                  </a:extLst>
                </a:gridCol>
              </a:tblGrid>
              <a:tr h="370840">
                <a:tc>
                  <a:txBody>
                    <a:bodyPr/>
                    <a:lstStyle/>
                    <a:p>
                      <a:r>
                        <a:rPr lang="en-SG" dirty="0"/>
                        <a:t>Name</a:t>
                      </a:r>
                    </a:p>
                  </a:txBody>
                  <a:tcPr/>
                </a:tc>
                <a:tc>
                  <a:txBody>
                    <a:bodyPr/>
                    <a:lstStyle/>
                    <a:p>
                      <a:r>
                        <a:rPr lang="en-SG" dirty="0"/>
                        <a:t>Type</a:t>
                      </a:r>
                    </a:p>
                  </a:txBody>
                  <a:tcPr/>
                </a:tc>
                <a:tc>
                  <a:txBody>
                    <a:bodyPr/>
                    <a:lstStyle/>
                    <a:p>
                      <a:r>
                        <a:rPr lang="en-SG" dirty="0"/>
                        <a:t>Description</a:t>
                      </a:r>
                    </a:p>
                  </a:txBody>
                  <a:tcPr/>
                </a:tc>
                <a:extLst>
                  <a:ext uri="{0D108BD9-81ED-4DB2-BD59-A6C34878D82A}">
                    <a16:rowId xmlns:a16="http://schemas.microsoft.com/office/drawing/2014/main" val="130602413"/>
                  </a:ext>
                </a:extLst>
              </a:tr>
              <a:tr h="370840">
                <a:tc>
                  <a:txBody>
                    <a:bodyPr/>
                    <a:lstStyle/>
                    <a:p>
                      <a:r>
                        <a:rPr lang="en-SG" dirty="0"/>
                        <a:t>List</a:t>
                      </a:r>
                    </a:p>
                  </a:txBody>
                  <a:tcPr/>
                </a:tc>
                <a:tc>
                  <a:txBody>
                    <a:bodyPr/>
                    <a:lstStyle/>
                    <a:p>
                      <a:r>
                        <a:rPr lang="en-SG" dirty="0"/>
                        <a:t>list</a:t>
                      </a:r>
                    </a:p>
                  </a:txBody>
                  <a:tcPr/>
                </a:tc>
                <a:tc>
                  <a:txBody>
                    <a:bodyPr/>
                    <a:lstStyle/>
                    <a:p>
                      <a:r>
                        <a:rPr lang="en-SG" dirty="0"/>
                        <a:t>Ordered sequence of objects: [10, “123”, True, 2.222] (to store ordered data)</a:t>
                      </a:r>
                    </a:p>
                  </a:txBody>
                  <a:tcPr/>
                </a:tc>
                <a:extLst>
                  <a:ext uri="{0D108BD9-81ED-4DB2-BD59-A6C34878D82A}">
                    <a16:rowId xmlns:a16="http://schemas.microsoft.com/office/drawing/2014/main" val="3622641735"/>
                  </a:ext>
                </a:extLst>
              </a:tr>
              <a:tr h="370840">
                <a:tc>
                  <a:txBody>
                    <a:bodyPr/>
                    <a:lstStyle/>
                    <a:p>
                      <a:r>
                        <a:rPr lang="en-SG" dirty="0"/>
                        <a:t>Dictionaries</a:t>
                      </a:r>
                    </a:p>
                  </a:txBody>
                  <a:tcPr/>
                </a:tc>
                <a:tc>
                  <a:txBody>
                    <a:bodyPr/>
                    <a:lstStyle/>
                    <a:p>
                      <a:r>
                        <a:rPr lang="en-SG" dirty="0" err="1"/>
                        <a:t>dict</a:t>
                      </a:r>
                      <a:endParaRPr lang="en-SG" dirty="0"/>
                    </a:p>
                  </a:txBody>
                  <a:tcPr/>
                </a:tc>
                <a:tc>
                  <a:txBody>
                    <a:bodyPr/>
                    <a:lstStyle/>
                    <a:p>
                      <a:r>
                        <a:rPr lang="en-SG" dirty="0"/>
                        <a:t>Unordered key-value pairs: {“</a:t>
                      </a:r>
                      <a:r>
                        <a:rPr lang="en-SG" dirty="0" err="1"/>
                        <a:t>mykey</a:t>
                      </a:r>
                      <a:r>
                        <a:rPr lang="en-SG" dirty="0"/>
                        <a:t>”:”</a:t>
                      </a:r>
                      <a:r>
                        <a:rPr lang="en-SG" dirty="0" err="1"/>
                        <a:t>myvalue</a:t>
                      </a:r>
                      <a:r>
                        <a:rPr lang="en-SG" dirty="0"/>
                        <a:t>”, “age”:32} (to store value pairs require search)</a:t>
                      </a:r>
                    </a:p>
                  </a:txBody>
                  <a:tcPr/>
                </a:tc>
                <a:extLst>
                  <a:ext uri="{0D108BD9-81ED-4DB2-BD59-A6C34878D82A}">
                    <a16:rowId xmlns:a16="http://schemas.microsoft.com/office/drawing/2014/main" val="2901768384"/>
                  </a:ext>
                </a:extLst>
              </a:tr>
              <a:tr h="370840">
                <a:tc>
                  <a:txBody>
                    <a:bodyPr/>
                    <a:lstStyle/>
                    <a:p>
                      <a:r>
                        <a:rPr lang="en-SG" dirty="0"/>
                        <a:t>Tuples</a:t>
                      </a:r>
                    </a:p>
                  </a:txBody>
                  <a:tcPr/>
                </a:tc>
                <a:tc>
                  <a:txBody>
                    <a:bodyPr/>
                    <a:lstStyle/>
                    <a:p>
                      <a:r>
                        <a:rPr lang="en-SG" dirty="0" err="1"/>
                        <a:t>tup</a:t>
                      </a:r>
                      <a:endParaRPr lang="en-SG" dirty="0"/>
                    </a:p>
                  </a:txBody>
                  <a:tcPr/>
                </a:tc>
                <a:tc>
                  <a:txBody>
                    <a:bodyPr/>
                    <a:lstStyle/>
                    <a:p>
                      <a:r>
                        <a:rPr lang="en-SG" dirty="0"/>
                        <a:t>Ordered immutable sequence of objects: (1,”hello”,3.333) (to store read-only list)</a:t>
                      </a:r>
                    </a:p>
                  </a:txBody>
                  <a:tcPr/>
                </a:tc>
                <a:extLst>
                  <a:ext uri="{0D108BD9-81ED-4DB2-BD59-A6C34878D82A}">
                    <a16:rowId xmlns:a16="http://schemas.microsoft.com/office/drawing/2014/main" val="2053413487"/>
                  </a:ext>
                </a:extLst>
              </a:tr>
              <a:tr h="370840">
                <a:tc>
                  <a:txBody>
                    <a:bodyPr/>
                    <a:lstStyle/>
                    <a:p>
                      <a:r>
                        <a:rPr lang="en-SG" dirty="0"/>
                        <a:t>Sets</a:t>
                      </a:r>
                    </a:p>
                  </a:txBody>
                  <a:tcPr/>
                </a:tc>
                <a:tc>
                  <a:txBody>
                    <a:bodyPr/>
                    <a:lstStyle/>
                    <a:p>
                      <a:r>
                        <a:rPr lang="en-SG" dirty="0"/>
                        <a:t>set</a:t>
                      </a:r>
                    </a:p>
                  </a:txBody>
                  <a:tcPr/>
                </a:tc>
                <a:tc>
                  <a:txBody>
                    <a:bodyPr/>
                    <a:lstStyle/>
                    <a:p>
                      <a:r>
                        <a:rPr lang="en-SG" dirty="0"/>
                        <a:t>Unordered collection of unique objects: {“a”,123} (to store unique objects)</a:t>
                      </a:r>
                    </a:p>
                  </a:txBody>
                  <a:tcPr/>
                </a:tc>
                <a:extLst>
                  <a:ext uri="{0D108BD9-81ED-4DB2-BD59-A6C34878D82A}">
                    <a16:rowId xmlns:a16="http://schemas.microsoft.com/office/drawing/2014/main" val="3397622944"/>
                  </a:ext>
                </a:extLst>
              </a:tr>
            </a:tbl>
          </a:graphicData>
        </a:graphic>
      </p:graphicFrame>
    </p:spTree>
    <p:extLst>
      <p:ext uri="{BB962C8B-B14F-4D97-AF65-F5344CB8AC3E}">
        <p14:creationId xmlns:p14="http://schemas.microsoft.com/office/powerpoint/2010/main" val="3291772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2A235-BAE1-4DBA-B0AE-4E6D30AC98F8}"/>
              </a:ext>
            </a:extLst>
          </p:cNvPr>
          <p:cNvSpPr txBox="1">
            <a:spLocks/>
          </p:cNvSpPr>
          <p:nvPr/>
        </p:nvSpPr>
        <p:spPr>
          <a:xfrm>
            <a:off x="467348" y="259200"/>
            <a:ext cx="830379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800" noProof="1">
                <a:latin typeface="Arial" panose="020B0604020202020204" pitchFamily="34" charset="0"/>
                <a:ea typeface="SimHei" charset="-122"/>
                <a:cs typeface="Arial" panose="020B0604020202020204" pitchFamily="34" charset="0"/>
              </a:rPr>
              <a:t>Number</a:t>
            </a:r>
            <a:endParaRPr lang="zh-CN" altLang="en-US" sz="3800" noProof="1">
              <a:latin typeface="Arial" panose="020B0604020202020204" pitchFamily="34" charset="0"/>
              <a:ea typeface="SimHei" charset="-122"/>
              <a:cs typeface="Arial" panose="020B0604020202020204" pitchFamily="34" charset="0"/>
            </a:endParaRPr>
          </a:p>
        </p:txBody>
      </p:sp>
      <p:sp>
        <p:nvSpPr>
          <p:cNvPr id="5" name="Rectangle 4">
            <a:extLst>
              <a:ext uri="{FF2B5EF4-FFF2-40B4-BE49-F238E27FC236}">
                <a16:creationId xmlns:a16="http://schemas.microsoft.com/office/drawing/2014/main" id="{EDFE648F-091B-44BB-B536-1C6D5F3B759A}"/>
              </a:ext>
            </a:extLst>
          </p:cNvPr>
          <p:cNvSpPr/>
          <p:nvPr/>
        </p:nvSpPr>
        <p:spPr>
          <a:xfrm>
            <a:off x="467348" y="1305043"/>
            <a:ext cx="11304442" cy="2893100"/>
          </a:xfrm>
          <a:prstGeom prst="rect">
            <a:avLst/>
          </a:prstGeom>
        </p:spPr>
        <p:txBody>
          <a:bodyPr wrap="square">
            <a:spAutoFit/>
          </a:bodyPr>
          <a:lstStyle/>
          <a:p>
            <a:pPr marL="514350" indent="-514350">
              <a:buClr>
                <a:srgbClr val="0070C0"/>
              </a:buClr>
              <a:buFont typeface="+mj-lt"/>
              <a:buAutoNum type="arabicPeriod"/>
            </a:pPr>
            <a:r>
              <a:rPr lang="en-US" altLang="zh-CN" sz="2600" b="1" dirty="0">
                <a:latin typeface="Arial" panose="020B0604020202020204" pitchFamily="34" charset="0"/>
                <a:ea typeface="STXinwei" charset="-122"/>
                <a:cs typeface="Arial" panose="020B0604020202020204" pitchFamily="34" charset="0"/>
              </a:rPr>
              <a:t>Include floating number (interest rate) and integer (age)</a:t>
            </a:r>
          </a:p>
          <a:p>
            <a:pPr marL="514350" indent="-514350">
              <a:buClr>
                <a:srgbClr val="0070C0"/>
              </a:buClr>
              <a:buFont typeface="+mj-lt"/>
              <a:buAutoNum type="arabicPeriod"/>
            </a:pPr>
            <a:endParaRPr lang="en-US" altLang="zh-CN" sz="2600" b="1" dirty="0">
              <a:latin typeface="Arial" panose="020B0604020202020204" pitchFamily="34" charset="0"/>
              <a:ea typeface="STXinwei" charset="-122"/>
              <a:cs typeface="Arial" panose="020B0604020202020204" pitchFamily="34" charset="0"/>
            </a:endParaRPr>
          </a:p>
          <a:p>
            <a:pPr marL="514350" indent="-514350">
              <a:buClr>
                <a:srgbClr val="0070C0"/>
              </a:buClr>
              <a:buFont typeface="+mj-lt"/>
              <a:buAutoNum type="arabicPeriod"/>
            </a:pPr>
            <a:r>
              <a:rPr lang="en-US" altLang="zh-CN" sz="2600" b="1" dirty="0">
                <a:latin typeface="Arial" panose="020B0604020202020204" pitchFamily="34" charset="0"/>
                <a:ea typeface="STXinwei" charset="-122"/>
                <a:cs typeface="Arial" panose="020B0604020202020204" pitchFamily="34" charset="0"/>
              </a:rPr>
              <a:t>Mainly used for mathematical operations</a:t>
            </a:r>
          </a:p>
          <a:p>
            <a:pPr marL="514350" indent="-514350">
              <a:buClr>
                <a:srgbClr val="0070C0"/>
              </a:buClr>
              <a:buFont typeface="+mj-lt"/>
              <a:buAutoNum type="arabicPeriod"/>
            </a:pPr>
            <a:endParaRPr lang="en-US" altLang="zh-CN" sz="2600" b="1" dirty="0">
              <a:latin typeface="Arial" panose="020B0604020202020204" pitchFamily="34" charset="0"/>
              <a:ea typeface="STXinwei" charset="-122"/>
              <a:cs typeface="Arial" panose="020B0604020202020204" pitchFamily="34" charset="0"/>
            </a:endParaRPr>
          </a:p>
          <a:p>
            <a:pPr marL="514350" indent="-514350">
              <a:buClr>
                <a:srgbClr val="0070C0"/>
              </a:buClr>
              <a:buFont typeface="+mj-lt"/>
              <a:buAutoNum type="arabicPeriod"/>
            </a:pPr>
            <a:r>
              <a:rPr lang="en-US" altLang="zh-CN" sz="2600" b="1" dirty="0">
                <a:latin typeface="Arial" panose="020B0604020202020204" pitchFamily="34" charset="0"/>
                <a:ea typeface="STXinwei" charset="-122"/>
                <a:cs typeface="Arial" panose="020B0604020202020204" pitchFamily="34" charset="0"/>
              </a:rPr>
              <a:t>Example: </a:t>
            </a:r>
            <a:r>
              <a:rPr lang="en-US" altLang="zh-CN" sz="2600" b="1" dirty="0" err="1">
                <a:latin typeface="Arial" panose="020B0604020202020204" pitchFamily="34" charset="0"/>
                <a:ea typeface="STXinwei" charset="-122"/>
                <a:cs typeface="Arial" panose="020B0604020202020204" pitchFamily="34" charset="0"/>
              </a:rPr>
              <a:t>annual_income</a:t>
            </a:r>
            <a:r>
              <a:rPr lang="en-US" altLang="zh-CN" sz="2600" b="1" dirty="0">
                <a:latin typeface="Arial" panose="020B0604020202020204" pitchFamily="34" charset="0"/>
                <a:ea typeface="STXinwei" charset="-122"/>
                <a:cs typeface="Arial" panose="020B0604020202020204" pitchFamily="34" charset="0"/>
              </a:rPr>
              <a:t> = sum(</a:t>
            </a:r>
            <a:r>
              <a:rPr lang="en-US" altLang="zh-CN" sz="2600" b="1" dirty="0" err="1">
                <a:latin typeface="Arial" panose="020B0604020202020204" pitchFamily="34" charset="0"/>
                <a:ea typeface="STXinwei" charset="-122"/>
                <a:cs typeface="Arial" panose="020B0604020202020204" pitchFamily="34" charset="0"/>
              </a:rPr>
              <a:t>monthly_income</a:t>
            </a:r>
            <a:r>
              <a:rPr lang="en-US" altLang="zh-CN" sz="2600" b="1" dirty="0">
                <a:latin typeface="Arial" panose="020B0604020202020204" pitchFamily="34" charset="0"/>
                <a:ea typeface="STXinwei" charset="-122"/>
                <a:cs typeface="Arial" panose="020B0604020202020204" pitchFamily="34" charset="0"/>
              </a:rPr>
              <a:t>)</a:t>
            </a:r>
          </a:p>
          <a:p>
            <a:pPr marL="514350" indent="-514350">
              <a:buClr>
                <a:srgbClr val="0070C0"/>
              </a:buClr>
              <a:buFont typeface="+mj-lt"/>
              <a:buAutoNum type="arabicPeriod"/>
            </a:pPr>
            <a:endParaRPr lang="en-US" altLang="zh-CN" sz="2600" b="1" dirty="0">
              <a:latin typeface="Arial" panose="020B0604020202020204" pitchFamily="34" charset="0"/>
              <a:ea typeface="STXinwei" charset="-122"/>
              <a:cs typeface="Arial" panose="020B0604020202020204" pitchFamily="34" charset="0"/>
            </a:endParaRPr>
          </a:p>
          <a:p>
            <a:pPr marL="514350" indent="-514350">
              <a:buClr>
                <a:srgbClr val="0070C0"/>
              </a:buClr>
              <a:buFont typeface="+mj-lt"/>
              <a:buAutoNum type="arabicPeriod"/>
            </a:pPr>
            <a:r>
              <a:rPr lang="en-US" altLang="zh-CN" sz="2600" b="1" dirty="0" err="1">
                <a:latin typeface="Arial" panose="020B0604020202020204" pitchFamily="34" charset="0"/>
                <a:ea typeface="STXinwei" charset="-122"/>
                <a:cs typeface="Arial" panose="020B0604020202020204" pitchFamily="34" charset="0"/>
              </a:rPr>
              <a:t>Future_value</a:t>
            </a:r>
            <a:r>
              <a:rPr lang="en-US" altLang="zh-CN" sz="2600" b="1" dirty="0">
                <a:latin typeface="Arial" panose="020B0604020202020204" pitchFamily="34" charset="0"/>
                <a:ea typeface="STXinwei" charset="-122"/>
                <a:cs typeface="Arial" panose="020B0604020202020204" pitchFamily="34" charset="0"/>
              </a:rPr>
              <a:t> = current * (1+ </a:t>
            </a:r>
            <a:r>
              <a:rPr lang="en-US" altLang="zh-CN" sz="2600" b="1" dirty="0" err="1">
                <a:latin typeface="Arial" panose="020B0604020202020204" pitchFamily="34" charset="0"/>
                <a:ea typeface="STXinwei" charset="-122"/>
                <a:cs typeface="Arial" panose="020B0604020202020204" pitchFamily="34" charset="0"/>
              </a:rPr>
              <a:t>interest_rate</a:t>
            </a:r>
            <a:r>
              <a:rPr lang="en-US" altLang="zh-CN" sz="2600" b="1" dirty="0">
                <a:latin typeface="Arial" panose="020B0604020202020204" pitchFamily="34" charset="0"/>
                <a:ea typeface="STXinwei" charset="-122"/>
                <a:cs typeface="Arial" panose="020B0604020202020204" pitchFamily="34" charset="0"/>
              </a:rPr>
              <a:t>)</a:t>
            </a:r>
          </a:p>
        </p:txBody>
      </p:sp>
    </p:spTree>
    <p:extLst>
      <p:ext uri="{BB962C8B-B14F-4D97-AF65-F5344CB8AC3E}">
        <p14:creationId xmlns:p14="http://schemas.microsoft.com/office/powerpoint/2010/main" val="533135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2A235-BAE1-4DBA-B0AE-4E6D30AC98F8}"/>
              </a:ext>
            </a:extLst>
          </p:cNvPr>
          <p:cNvSpPr txBox="1">
            <a:spLocks/>
          </p:cNvSpPr>
          <p:nvPr/>
        </p:nvSpPr>
        <p:spPr>
          <a:xfrm>
            <a:off x="467348" y="259200"/>
            <a:ext cx="830379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800" noProof="1">
                <a:latin typeface="Arial" panose="020B0604020202020204" pitchFamily="34" charset="0"/>
                <a:ea typeface="SimHei" charset="-122"/>
                <a:cs typeface="Arial" panose="020B0604020202020204" pitchFamily="34" charset="0"/>
              </a:rPr>
              <a:t>Boolean</a:t>
            </a:r>
            <a:endParaRPr lang="zh-CN" altLang="en-US" sz="3800" noProof="1">
              <a:latin typeface="Arial" panose="020B0604020202020204" pitchFamily="34" charset="0"/>
              <a:ea typeface="SimHei" charset="-122"/>
              <a:cs typeface="Arial" panose="020B0604020202020204" pitchFamily="34" charset="0"/>
            </a:endParaRPr>
          </a:p>
        </p:txBody>
      </p:sp>
      <p:sp>
        <p:nvSpPr>
          <p:cNvPr id="5" name="Rectangle 4">
            <a:extLst>
              <a:ext uri="{FF2B5EF4-FFF2-40B4-BE49-F238E27FC236}">
                <a16:creationId xmlns:a16="http://schemas.microsoft.com/office/drawing/2014/main" id="{EDFE648F-091B-44BB-B536-1C6D5F3B759A}"/>
              </a:ext>
            </a:extLst>
          </p:cNvPr>
          <p:cNvSpPr/>
          <p:nvPr/>
        </p:nvSpPr>
        <p:spPr>
          <a:xfrm>
            <a:off x="467348" y="1305043"/>
            <a:ext cx="11304442" cy="1292662"/>
          </a:xfrm>
          <a:prstGeom prst="rect">
            <a:avLst/>
          </a:prstGeom>
        </p:spPr>
        <p:txBody>
          <a:bodyPr wrap="square">
            <a:spAutoFit/>
          </a:bodyPr>
          <a:lstStyle/>
          <a:p>
            <a:pPr marL="514350" indent="-514350">
              <a:buAutoNum type="arabicPeriod"/>
            </a:pPr>
            <a:r>
              <a:rPr lang="en-US" altLang="zh-CN" sz="2600" dirty="0">
                <a:latin typeface="Arial" panose="020B0604020202020204" pitchFamily="34" charset="0"/>
                <a:ea typeface="STXinwei" charset="-122"/>
                <a:cs typeface="Arial" panose="020B0604020202020204" pitchFamily="34" charset="0"/>
              </a:rPr>
              <a:t>Indicate True or False value ( is PR? Has housing loan?)</a:t>
            </a:r>
            <a:br>
              <a:rPr lang="en-US" altLang="zh-CN" sz="2600" dirty="0">
                <a:latin typeface="Arial" panose="020B0604020202020204" pitchFamily="34" charset="0"/>
                <a:ea typeface="STXinwei" charset="-122"/>
                <a:cs typeface="Arial" panose="020B0604020202020204" pitchFamily="34" charset="0"/>
              </a:rPr>
            </a:br>
            <a:endParaRPr lang="en-US" altLang="zh-CN" sz="2600" dirty="0">
              <a:latin typeface="Arial" panose="020B0604020202020204" pitchFamily="34" charset="0"/>
              <a:ea typeface="STXinwei" charset="-122"/>
              <a:cs typeface="Arial" panose="020B0604020202020204" pitchFamily="34" charset="0"/>
            </a:endParaRPr>
          </a:p>
          <a:p>
            <a:pPr marL="514350" indent="-514350">
              <a:buAutoNum type="arabicPeriod"/>
            </a:pPr>
            <a:r>
              <a:rPr lang="en-US" altLang="zh-CN" sz="2600" dirty="0">
                <a:latin typeface="Arial" panose="020B0604020202020204" pitchFamily="34" charset="0"/>
                <a:ea typeface="STXinwei" charset="-122"/>
                <a:cs typeface="Arial" panose="020B0604020202020204" pitchFamily="34" charset="0"/>
              </a:rPr>
              <a:t>True: mean “yes” or “positive” in computer programming </a:t>
            </a:r>
          </a:p>
        </p:txBody>
      </p:sp>
      <p:sp>
        <p:nvSpPr>
          <p:cNvPr id="4" name="Rectangle: Rounded Corners 3">
            <a:hlinkClick r:id="rId2"/>
            <a:extLst>
              <a:ext uri="{FF2B5EF4-FFF2-40B4-BE49-F238E27FC236}">
                <a16:creationId xmlns:a16="http://schemas.microsoft.com/office/drawing/2014/main" id="{8328A82F-4497-45B1-B9FF-4D9F6A42E44D}"/>
              </a:ext>
            </a:extLst>
          </p:cNvPr>
          <p:cNvSpPr/>
          <p:nvPr/>
        </p:nvSpPr>
        <p:spPr>
          <a:xfrm>
            <a:off x="3217333" y="3519311"/>
            <a:ext cx="5181600" cy="1120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dirty="0"/>
              <a:t>Check </a:t>
            </a:r>
            <a:r>
              <a:rPr lang="en-SG" sz="2000" b="1" dirty="0" err="1"/>
              <a:t>Jupyter</a:t>
            </a:r>
            <a:r>
              <a:rPr lang="en-SG" sz="2000" b="1" dirty="0"/>
              <a:t> notebook for hands on</a:t>
            </a:r>
          </a:p>
        </p:txBody>
      </p:sp>
    </p:spTree>
    <p:extLst>
      <p:ext uri="{BB962C8B-B14F-4D97-AF65-F5344CB8AC3E}">
        <p14:creationId xmlns:p14="http://schemas.microsoft.com/office/powerpoint/2010/main" val="259580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313929-6C97-435E-A0BF-64AAB665A04E}"/>
              </a:ext>
            </a:extLst>
          </p:cNvPr>
          <p:cNvPicPr>
            <a:picLocks noChangeAspect="1"/>
          </p:cNvPicPr>
          <p:nvPr/>
        </p:nvPicPr>
        <p:blipFill>
          <a:blip r:embed="rId2"/>
          <a:stretch>
            <a:fillRect/>
          </a:stretch>
        </p:blipFill>
        <p:spPr>
          <a:xfrm>
            <a:off x="6370716" y="2675219"/>
            <a:ext cx="5539978" cy="2308324"/>
          </a:xfrm>
          <a:prstGeom prst="rect">
            <a:avLst/>
          </a:prstGeom>
        </p:spPr>
      </p:pic>
      <p:pic>
        <p:nvPicPr>
          <p:cNvPr id="5" name="Picture 4">
            <a:extLst>
              <a:ext uri="{FF2B5EF4-FFF2-40B4-BE49-F238E27FC236}">
                <a16:creationId xmlns:a16="http://schemas.microsoft.com/office/drawing/2014/main" id="{383B1944-7C06-407C-9846-F0E3B13CF991}"/>
              </a:ext>
            </a:extLst>
          </p:cNvPr>
          <p:cNvPicPr>
            <a:picLocks noChangeAspect="1"/>
          </p:cNvPicPr>
          <p:nvPr/>
        </p:nvPicPr>
        <p:blipFill>
          <a:blip r:embed="rId3"/>
          <a:stretch>
            <a:fillRect/>
          </a:stretch>
        </p:blipFill>
        <p:spPr>
          <a:xfrm>
            <a:off x="6370716" y="2675219"/>
            <a:ext cx="5539978" cy="2308324"/>
          </a:xfrm>
          <a:prstGeom prst="rect">
            <a:avLst/>
          </a:prstGeom>
        </p:spPr>
      </p:pic>
      <p:pic>
        <p:nvPicPr>
          <p:cNvPr id="8" name="Picture 7">
            <a:extLst>
              <a:ext uri="{FF2B5EF4-FFF2-40B4-BE49-F238E27FC236}">
                <a16:creationId xmlns:a16="http://schemas.microsoft.com/office/drawing/2014/main" id="{3D8CB3C2-4ABC-4C3F-B488-BB0D7D604F93}"/>
              </a:ext>
            </a:extLst>
          </p:cNvPr>
          <p:cNvPicPr>
            <a:picLocks noChangeAspect="1"/>
          </p:cNvPicPr>
          <p:nvPr/>
        </p:nvPicPr>
        <p:blipFill>
          <a:blip r:embed="rId4"/>
          <a:stretch>
            <a:fillRect/>
          </a:stretch>
        </p:blipFill>
        <p:spPr>
          <a:xfrm>
            <a:off x="6370716" y="2675219"/>
            <a:ext cx="5539978" cy="2308324"/>
          </a:xfrm>
          <a:prstGeom prst="rect">
            <a:avLst/>
          </a:prstGeom>
        </p:spPr>
      </p:pic>
      <p:sp>
        <p:nvSpPr>
          <p:cNvPr id="6" name="标题 1">
            <a:extLst>
              <a:ext uri="{FF2B5EF4-FFF2-40B4-BE49-F238E27FC236}">
                <a16:creationId xmlns:a16="http://schemas.microsoft.com/office/drawing/2014/main" id="{7D63761F-CE6F-2D43-A07D-22B3BCA85533}"/>
              </a:ext>
            </a:extLst>
          </p:cNvPr>
          <p:cNvSpPr txBox="1">
            <a:spLocks/>
          </p:cNvSpPr>
          <p:nvPr/>
        </p:nvSpPr>
        <p:spPr>
          <a:xfrm>
            <a:off x="467348" y="259200"/>
            <a:ext cx="830379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800" noProof="1">
                <a:latin typeface="Arial" panose="020B0604020202020204" pitchFamily="34" charset="0"/>
                <a:ea typeface="SimHei" charset="-122"/>
                <a:cs typeface="Arial" panose="020B0604020202020204" pitchFamily="34" charset="0"/>
              </a:rPr>
              <a:t>Self introduction</a:t>
            </a:r>
            <a:endParaRPr lang="zh-CN" altLang="en-US" sz="3800" noProof="1">
              <a:latin typeface="Arial" panose="020B0604020202020204" pitchFamily="34" charset="0"/>
              <a:ea typeface="SimHei" charset="-122"/>
              <a:cs typeface="Arial" panose="020B0604020202020204" pitchFamily="34" charset="0"/>
            </a:endParaRPr>
          </a:p>
        </p:txBody>
      </p:sp>
      <p:pic>
        <p:nvPicPr>
          <p:cNvPr id="19" name="Picture 18">
            <a:extLst>
              <a:ext uri="{FF2B5EF4-FFF2-40B4-BE49-F238E27FC236}">
                <a16:creationId xmlns:a16="http://schemas.microsoft.com/office/drawing/2014/main" id="{8AD079F7-5CC7-4051-96FF-1BD95FD0F78A}"/>
              </a:ext>
            </a:extLst>
          </p:cNvPr>
          <p:cNvPicPr>
            <a:picLocks noChangeAspect="1"/>
          </p:cNvPicPr>
          <p:nvPr/>
        </p:nvPicPr>
        <p:blipFill>
          <a:blip r:embed="rId5"/>
          <a:stretch>
            <a:fillRect/>
          </a:stretch>
        </p:blipFill>
        <p:spPr>
          <a:xfrm>
            <a:off x="6370716" y="2675219"/>
            <a:ext cx="5539978" cy="2308324"/>
          </a:xfrm>
          <a:prstGeom prst="rect">
            <a:avLst/>
          </a:prstGeom>
        </p:spPr>
      </p:pic>
      <p:sp>
        <p:nvSpPr>
          <p:cNvPr id="9" name="Rectangle 8">
            <a:extLst>
              <a:ext uri="{FF2B5EF4-FFF2-40B4-BE49-F238E27FC236}">
                <a16:creationId xmlns:a16="http://schemas.microsoft.com/office/drawing/2014/main" id="{D9EA0985-1DD8-4B3E-8E9F-BFA6CE1AB462}"/>
              </a:ext>
            </a:extLst>
          </p:cNvPr>
          <p:cNvSpPr/>
          <p:nvPr/>
        </p:nvSpPr>
        <p:spPr>
          <a:xfrm>
            <a:off x="415162" y="1894655"/>
            <a:ext cx="8725543" cy="3293209"/>
          </a:xfrm>
          <a:prstGeom prst="rect">
            <a:avLst/>
          </a:prstGeom>
        </p:spPr>
        <p:txBody>
          <a:bodyPr wrap="square">
            <a:spAutoFit/>
          </a:bodyPr>
          <a:lstStyle/>
          <a:p>
            <a:pPr>
              <a:buClr>
                <a:srgbClr val="0070C0"/>
              </a:buClr>
            </a:pPr>
            <a:r>
              <a:rPr lang="en-US" altLang="zh-CN" sz="2600" dirty="0">
                <a:latin typeface="Arial" panose="020B0604020202020204" pitchFamily="34" charset="0"/>
                <a:ea typeface="STXinwei" charset="-122"/>
                <a:cs typeface="Arial" panose="020B0604020202020204" pitchFamily="34" charset="0"/>
              </a:rPr>
              <a:t>Tan See Youu</a:t>
            </a:r>
          </a:p>
          <a:p>
            <a:pPr>
              <a:buClr>
                <a:srgbClr val="0070C0"/>
              </a:buClr>
            </a:pPr>
            <a:r>
              <a:rPr lang="en-US" altLang="zh-CN" sz="2600" dirty="0">
                <a:latin typeface="Arial" panose="020B0604020202020204" pitchFamily="34" charset="0"/>
                <a:ea typeface="STXinwei" charset="-122"/>
                <a:cs typeface="Arial" panose="020B0604020202020204" pitchFamily="34" charset="0"/>
              </a:rPr>
              <a:t>Developer Team Lead at </a:t>
            </a:r>
            <a:r>
              <a:rPr lang="en-US" altLang="zh-CN" sz="2600" dirty="0" err="1">
                <a:latin typeface="Arial" panose="020B0604020202020204" pitchFamily="34" charset="0"/>
                <a:ea typeface="STXinwei" charset="-122"/>
                <a:cs typeface="Arial" panose="020B0604020202020204" pitchFamily="34" charset="0"/>
              </a:rPr>
              <a:t>Qixiang</a:t>
            </a:r>
            <a:r>
              <a:rPr lang="en-US" altLang="zh-CN" sz="2600" dirty="0">
                <a:latin typeface="Arial" panose="020B0604020202020204" pitchFamily="34" charset="0"/>
                <a:ea typeface="STXinwei" charset="-122"/>
                <a:cs typeface="Arial" panose="020B0604020202020204" pitchFamily="34" charset="0"/>
              </a:rPr>
              <a:t> </a:t>
            </a:r>
            <a:r>
              <a:rPr lang="en-US" altLang="zh-CN" sz="2600" dirty="0" err="1">
                <a:latin typeface="Arial" panose="020B0604020202020204" pitchFamily="34" charset="0"/>
                <a:ea typeface="STXinwei" charset="-122"/>
                <a:cs typeface="Arial" panose="020B0604020202020204" pitchFamily="34" charset="0"/>
              </a:rPr>
              <a:t>Techonology</a:t>
            </a:r>
            <a:endParaRPr lang="en-US" altLang="zh-CN" sz="2600" dirty="0">
              <a:latin typeface="Arial" panose="020B0604020202020204" pitchFamily="34" charset="0"/>
              <a:ea typeface="STXinwei" charset="-122"/>
              <a:cs typeface="Arial" panose="020B0604020202020204" pitchFamily="34" charset="0"/>
            </a:endParaRPr>
          </a:p>
          <a:p>
            <a:pPr>
              <a:buClr>
                <a:srgbClr val="0070C0"/>
              </a:buClr>
            </a:pPr>
            <a:endParaRPr lang="en-US" altLang="zh-CN" sz="2600" dirty="0">
              <a:latin typeface="Arial" panose="020B0604020202020204" pitchFamily="34" charset="0"/>
              <a:ea typeface="STXinwei" charset="-122"/>
              <a:cs typeface="Arial" panose="020B0604020202020204" pitchFamily="34" charset="0"/>
            </a:endParaRPr>
          </a:p>
          <a:p>
            <a:pPr>
              <a:buClr>
                <a:srgbClr val="0070C0"/>
              </a:buClr>
            </a:pPr>
            <a:r>
              <a:rPr lang="en-US" altLang="zh-CN" sz="2600" dirty="0">
                <a:latin typeface="Arial" panose="020B0604020202020204" pitchFamily="34" charset="0"/>
                <a:ea typeface="STXinwei" charset="-122"/>
                <a:cs typeface="Arial" panose="020B0604020202020204" pitchFamily="34" charset="0"/>
              </a:rPr>
              <a:t>10 years experiences in Web application</a:t>
            </a:r>
          </a:p>
          <a:p>
            <a:pPr>
              <a:buClr>
                <a:srgbClr val="0070C0"/>
              </a:buClr>
            </a:pPr>
            <a:r>
              <a:rPr lang="en-US" altLang="zh-CN" sz="2600" dirty="0">
                <a:latin typeface="Arial" panose="020B0604020202020204" pitchFamily="34" charset="0"/>
                <a:ea typeface="STXinwei" charset="-122"/>
                <a:cs typeface="Arial" panose="020B0604020202020204" pitchFamily="34" charset="0"/>
              </a:rPr>
              <a:t>5 years in Python programming</a:t>
            </a:r>
          </a:p>
          <a:p>
            <a:pPr>
              <a:buClr>
                <a:srgbClr val="0070C0"/>
              </a:buClr>
            </a:pPr>
            <a:endParaRPr lang="en-US" altLang="zh-CN" sz="2600" dirty="0">
              <a:latin typeface="Arial" panose="020B0604020202020204" pitchFamily="34" charset="0"/>
              <a:ea typeface="STXinwei" charset="-122"/>
              <a:cs typeface="Arial" panose="020B0604020202020204" pitchFamily="34" charset="0"/>
            </a:endParaRPr>
          </a:p>
          <a:p>
            <a:pPr>
              <a:buClr>
                <a:srgbClr val="0070C0"/>
              </a:buClr>
            </a:pPr>
            <a:r>
              <a:rPr lang="en-US" altLang="zh-CN" sz="2600" dirty="0">
                <a:latin typeface="Arial" panose="020B0604020202020204" pitchFamily="34" charset="0"/>
                <a:ea typeface="STXinwei" charset="-122"/>
                <a:cs typeface="Arial" panose="020B0604020202020204" pitchFamily="34" charset="0"/>
              </a:rPr>
              <a:t>Current work: </a:t>
            </a:r>
          </a:p>
          <a:p>
            <a:pPr>
              <a:buClr>
                <a:srgbClr val="0070C0"/>
              </a:buClr>
            </a:pPr>
            <a:r>
              <a:rPr lang="en-US" altLang="zh-CN" sz="2600" dirty="0">
                <a:latin typeface="Arial" panose="020B0604020202020204" pitchFamily="34" charset="0"/>
                <a:ea typeface="STXinwei" charset="-122"/>
                <a:cs typeface="Arial" panose="020B0604020202020204" pitchFamily="34" charset="0"/>
              </a:rPr>
              <a:t>Design and implement </a:t>
            </a:r>
            <a:r>
              <a:rPr lang="en-US" altLang="zh-CN" sz="2600" dirty="0" err="1">
                <a:latin typeface="Arial" panose="020B0604020202020204" pitchFamily="34" charset="0"/>
                <a:ea typeface="STXinwei" charset="-122"/>
                <a:cs typeface="Arial" panose="020B0604020202020204" pitchFamily="34" charset="0"/>
              </a:rPr>
              <a:t>Xindots</a:t>
            </a:r>
            <a:r>
              <a:rPr lang="en-US" altLang="zh-CN" sz="2600" dirty="0">
                <a:latin typeface="Arial" panose="020B0604020202020204" pitchFamily="34" charset="0"/>
                <a:ea typeface="STXinwei" charset="-122"/>
                <a:cs typeface="Arial" panose="020B0604020202020204" pitchFamily="34" charset="0"/>
              </a:rPr>
              <a:t> App Framework</a:t>
            </a:r>
            <a:endParaRPr lang="en-SG" altLang="zh-CN" sz="2600" dirty="0">
              <a:latin typeface="Arial" panose="020B0604020202020204" pitchFamily="34" charset="0"/>
              <a:ea typeface="STXinwei" charset="-122"/>
              <a:cs typeface="Arial" panose="020B0604020202020204" pitchFamily="34" charset="0"/>
            </a:endParaRPr>
          </a:p>
        </p:txBody>
      </p:sp>
    </p:spTree>
    <p:extLst>
      <p:ext uri="{BB962C8B-B14F-4D97-AF65-F5344CB8AC3E}">
        <p14:creationId xmlns:p14="http://schemas.microsoft.com/office/powerpoint/2010/main" val="426404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2A235-BAE1-4DBA-B0AE-4E6D30AC98F8}"/>
              </a:ext>
            </a:extLst>
          </p:cNvPr>
          <p:cNvSpPr txBox="1">
            <a:spLocks/>
          </p:cNvSpPr>
          <p:nvPr/>
        </p:nvSpPr>
        <p:spPr>
          <a:xfrm>
            <a:off x="467348" y="259200"/>
            <a:ext cx="830379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800" noProof="1">
                <a:latin typeface="Arial" panose="020B0604020202020204" pitchFamily="34" charset="0"/>
                <a:ea typeface="SimHei" charset="-122"/>
                <a:cs typeface="Arial" panose="020B0604020202020204" pitchFamily="34" charset="0"/>
              </a:rPr>
              <a:t>String</a:t>
            </a:r>
            <a:endParaRPr lang="zh-CN" altLang="en-US" sz="3800" noProof="1">
              <a:latin typeface="Arial" panose="020B0604020202020204" pitchFamily="34" charset="0"/>
              <a:ea typeface="SimHei" charset="-122"/>
              <a:cs typeface="Arial" panose="020B0604020202020204" pitchFamily="34" charset="0"/>
            </a:endParaRPr>
          </a:p>
        </p:txBody>
      </p:sp>
      <p:sp>
        <p:nvSpPr>
          <p:cNvPr id="5" name="Rectangle 4">
            <a:extLst>
              <a:ext uri="{FF2B5EF4-FFF2-40B4-BE49-F238E27FC236}">
                <a16:creationId xmlns:a16="http://schemas.microsoft.com/office/drawing/2014/main" id="{EDFE648F-091B-44BB-B536-1C6D5F3B759A}"/>
              </a:ext>
            </a:extLst>
          </p:cNvPr>
          <p:cNvSpPr/>
          <p:nvPr/>
        </p:nvSpPr>
        <p:spPr>
          <a:xfrm>
            <a:off x="467348" y="1305043"/>
            <a:ext cx="11304442" cy="3847207"/>
          </a:xfrm>
          <a:prstGeom prst="rect">
            <a:avLst/>
          </a:prstGeom>
        </p:spPr>
        <p:txBody>
          <a:bodyPr wrap="square">
            <a:spAutoFit/>
          </a:bodyPr>
          <a:lstStyle/>
          <a:p>
            <a:pPr marL="457200" indent="-457200">
              <a:buFont typeface="+mj-lt"/>
              <a:buAutoNum type="arabicPeriod"/>
            </a:pPr>
            <a:r>
              <a:rPr lang="en-US" sz="2400" dirty="0"/>
              <a:t>String literals in python are surrounded by either single quotation marks, or double quotation marks. </a:t>
            </a:r>
          </a:p>
          <a:p>
            <a:pPr marL="514350" indent="-514350">
              <a:buFont typeface="+mj-lt"/>
              <a:buAutoNum type="arabicPeriod"/>
            </a:pPr>
            <a:endParaRPr lang="en-US" altLang="zh-CN" sz="2400" dirty="0">
              <a:latin typeface="Arial" panose="020B0604020202020204" pitchFamily="34" charset="0"/>
              <a:ea typeface="STXinwei" charset="-122"/>
              <a:cs typeface="Arial" panose="020B0604020202020204" pitchFamily="34" charset="0"/>
            </a:endParaRPr>
          </a:p>
          <a:p>
            <a:pPr marL="514350" indent="-514350">
              <a:buFont typeface="+mj-lt"/>
              <a:buAutoNum type="arabicPeriod"/>
            </a:pPr>
            <a:r>
              <a:rPr lang="en-US" altLang="zh-CN" sz="2400" dirty="0">
                <a:latin typeface="Arial" panose="020B0604020202020204" pitchFamily="34" charset="0"/>
                <a:ea typeface="STXinwei" charset="-122"/>
                <a:cs typeface="Arial" panose="020B0604020202020204" pitchFamily="34" charset="0"/>
              </a:rPr>
              <a:t>For example: name, address are string fields</a:t>
            </a:r>
          </a:p>
          <a:p>
            <a:pPr marL="514350" indent="-514350">
              <a:buFont typeface="+mj-lt"/>
              <a:buAutoNum type="arabicPeriod"/>
            </a:pPr>
            <a:endParaRPr lang="en-US" altLang="zh-CN" sz="2400" dirty="0">
              <a:latin typeface="Arial" panose="020B0604020202020204" pitchFamily="34" charset="0"/>
              <a:ea typeface="STXinwei" charset="-122"/>
              <a:cs typeface="Arial" panose="020B0604020202020204" pitchFamily="34" charset="0"/>
            </a:endParaRPr>
          </a:p>
          <a:p>
            <a:pPr marL="514350" indent="-514350">
              <a:buFont typeface="+mj-lt"/>
              <a:buAutoNum type="arabicPeriod"/>
            </a:pPr>
            <a:r>
              <a:rPr lang="en-US" altLang="zh-CN" sz="2400" dirty="0">
                <a:latin typeface="Arial" panose="020B0604020202020204" pitchFamily="34" charset="0"/>
                <a:ea typeface="STXinwei" charset="-122"/>
                <a:cs typeface="Arial" panose="020B0604020202020204" pitchFamily="34" charset="0"/>
              </a:rPr>
              <a:t>Name =‘Tan See Youu’</a:t>
            </a:r>
          </a:p>
          <a:p>
            <a:pPr marL="514350" indent="-514350">
              <a:buFont typeface="+mj-lt"/>
              <a:buAutoNum type="arabicPeriod"/>
            </a:pPr>
            <a:endParaRPr lang="en-US" altLang="zh-CN" sz="2400" dirty="0">
              <a:latin typeface="Arial" panose="020B0604020202020204" pitchFamily="34" charset="0"/>
              <a:ea typeface="STXinwei" charset="-122"/>
              <a:cs typeface="Arial" panose="020B0604020202020204" pitchFamily="34" charset="0"/>
            </a:endParaRPr>
          </a:p>
          <a:p>
            <a:pPr marL="514350" indent="-514350">
              <a:buFont typeface="+mj-lt"/>
              <a:buAutoNum type="arabicPeriod"/>
            </a:pPr>
            <a:r>
              <a:rPr lang="en-US" altLang="zh-CN" sz="2400" dirty="0">
                <a:latin typeface="Arial" panose="020B0604020202020204" pitchFamily="34" charset="0"/>
                <a:ea typeface="STXinwei" charset="-122"/>
                <a:cs typeface="Arial" panose="020B0604020202020204" pitchFamily="34" charset="0"/>
              </a:rPr>
              <a:t>Address=‘NUS COM2’</a:t>
            </a:r>
            <a:br>
              <a:rPr lang="en-US" altLang="zh-CN" sz="2600" dirty="0">
                <a:latin typeface="Arial" panose="020B0604020202020204" pitchFamily="34" charset="0"/>
                <a:ea typeface="STXinwei" charset="-122"/>
                <a:cs typeface="Arial" panose="020B0604020202020204" pitchFamily="34" charset="0"/>
              </a:rPr>
            </a:br>
            <a:br>
              <a:rPr lang="en-US" altLang="zh-CN" sz="2600" dirty="0">
                <a:latin typeface="Arial" panose="020B0604020202020204" pitchFamily="34" charset="0"/>
                <a:ea typeface="STXinwei" charset="-122"/>
                <a:cs typeface="Arial" panose="020B0604020202020204" pitchFamily="34" charset="0"/>
              </a:rPr>
            </a:br>
            <a:endParaRPr lang="en-US" altLang="zh-CN" sz="2600" b="1" dirty="0">
              <a:latin typeface="Arial" panose="020B0604020202020204" pitchFamily="34" charset="0"/>
              <a:ea typeface="STXinwei" charset="-122"/>
              <a:cs typeface="Arial" panose="020B0604020202020204" pitchFamily="34" charset="0"/>
            </a:endParaRPr>
          </a:p>
        </p:txBody>
      </p:sp>
    </p:spTree>
    <p:extLst>
      <p:ext uri="{BB962C8B-B14F-4D97-AF65-F5344CB8AC3E}">
        <p14:creationId xmlns:p14="http://schemas.microsoft.com/office/powerpoint/2010/main" val="1656603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9F1A5-1A9D-4B9A-A66D-9BA11650898B}"/>
              </a:ext>
            </a:extLst>
          </p:cNvPr>
          <p:cNvSpPr txBox="1">
            <a:spLocks/>
          </p:cNvSpPr>
          <p:nvPr/>
        </p:nvSpPr>
        <p:spPr>
          <a:xfrm>
            <a:off x="467348" y="259200"/>
            <a:ext cx="830379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800" noProof="1">
                <a:latin typeface="Arial" panose="020B0604020202020204" pitchFamily="34" charset="0"/>
                <a:ea typeface="SimHei" charset="-122"/>
                <a:cs typeface="Arial" panose="020B0604020202020204" pitchFamily="34" charset="0"/>
              </a:rPr>
              <a:t>Example (profile summary)</a:t>
            </a:r>
            <a:endParaRPr lang="zh-CN" altLang="en-US" sz="3800" noProof="1">
              <a:latin typeface="Arial" panose="020B0604020202020204" pitchFamily="34" charset="0"/>
              <a:ea typeface="SimHei" charset="-122"/>
              <a:cs typeface="Arial" panose="020B0604020202020204" pitchFamily="34" charset="0"/>
            </a:endParaRPr>
          </a:p>
        </p:txBody>
      </p:sp>
      <p:sp>
        <p:nvSpPr>
          <p:cNvPr id="3" name="Rectangle 2">
            <a:extLst>
              <a:ext uri="{FF2B5EF4-FFF2-40B4-BE49-F238E27FC236}">
                <a16:creationId xmlns:a16="http://schemas.microsoft.com/office/drawing/2014/main" id="{E69EE88F-3A24-4C7A-A11E-1FC5ABBA9D71}"/>
              </a:ext>
            </a:extLst>
          </p:cNvPr>
          <p:cNvSpPr/>
          <p:nvPr/>
        </p:nvSpPr>
        <p:spPr>
          <a:xfrm>
            <a:off x="467348" y="1305043"/>
            <a:ext cx="11304442" cy="4493538"/>
          </a:xfrm>
          <a:prstGeom prst="rect">
            <a:avLst/>
          </a:prstGeom>
        </p:spPr>
        <p:txBody>
          <a:bodyPr wrap="square">
            <a:spAutoFit/>
          </a:bodyPr>
          <a:lstStyle/>
          <a:p>
            <a:pPr marL="514350" indent="-514350">
              <a:buAutoNum type="arabicPeriod"/>
            </a:pPr>
            <a:r>
              <a:rPr lang="en-US" altLang="zh-CN" sz="2600" dirty="0">
                <a:latin typeface="Arial" panose="020B0604020202020204" pitchFamily="34" charset="0"/>
                <a:ea typeface="STXinwei" charset="-122"/>
                <a:cs typeface="Arial" panose="020B0604020202020204" pitchFamily="34" charset="0"/>
              </a:rPr>
              <a:t>Name: Tan See Youu (string)</a:t>
            </a:r>
          </a:p>
          <a:p>
            <a:pPr marL="514350" indent="-514350">
              <a:buAutoNum type="arabicPeriod"/>
            </a:pPr>
            <a:endParaRPr lang="en-US" altLang="zh-CN" sz="2600" dirty="0">
              <a:latin typeface="Arial" panose="020B0604020202020204" pitchFamily="34" charset="0"/>
              <a:ea typeface="STXinwei" charset="-122"/>
              <a:cs typeface="Arial" panose="020B0604020202020204" pitchFamily="34" charset="0"/>
            </a:endParaRPr>
          </a:p>
          <a:p>
            <a:pPr marL="514350" indent="-514350">
              <a:buAutoNum type="arabicPeriod"/>
            </a:pPr>
            <a:r>
              <a:rPr lang="en-US" altLang="zh-CN" sz="2600" dirty="0">
                <a:latin typeface="Arial" panose="020B0604020202020204" pitchFamily="34" charset="0"/>
                <a:ea typeface="STXinwei" charset="-122"/>
                <a:cs typeface="Arial" panose="020B0604020202020204" pitchFamily="34" charset="0"/>
              </a:rPr>
              <a:t>Age: 32 (integer)</a:t>
            </a:r>
          </a:p>
          <a:p>
            <a:pPr marL="514350" indent="-514350">
              <a:buAutoNum type="arabicPeriod"/>
            </a:pPr>
            <a:endParaRPr lang="en-US" altLang="zh-CN" sz="2600" dirty="0">
              <a:latin typeface="Arial" panose="020B0604020202020204" pitchFamily="34" charset="0"/>
              <a:ea typeface="STXinwei" charset="-122"/>
              <a:cs typeface="Arial" panose="020B0604020202020204" pitchFamily="34" charset="0"/>
            </a:endParaRPr>
          </a:p>
          <a:p>
            <a:pPr marL="514350" indent="-514350">
              <a:buAutoNum type="arabicPeriod"/>
            </a:pPr>
            <a:r>
              <a:rPr lang="en-US" altLang="zh-CN" sz="2600" dirty="0">
                <a:latin typeface="Arial" panose="020B0604020202020204" pitchFamily="34" charset="0"/>
                <a:ea typeface="STXinwei" charset="-122"/>
                <a:cs typeface="Arial" panose="020B0604020202020204" pitchFamily="34" charset="0"/>
              </a:rPr>
              <a:t>Is PR: True (Boolean)</a:t>
            </a:r>
          </a:p>
          <a:p>
            <a:pPr marL="514350" indent="-514350">
              <a:buAutoNum type="arabicPeriod"/>
            </a:pPr>
            <a:endParaRPr lang="en-US" altLang="zh-CN" sz="2600" dirty="0">
              <a:latin typeface="Arial" panose="020B0604020202020204" pitchFamily="34" charset="0"/>
              <a:ea typeface="STXinwei" charset="-122"/>
              <a:cs typeface="Arial" panose="020B0604020202020204" pitchFamily="34" charset="0"/>
            </a:endParaRPr>
          </a:p>
          <a:p>
            <a:pPr marL="514350" indent="-514350">
              <a:buAutoNum type="arabicPeriod"/>
            </a:pPr>
            <a:r>
              <a:rPr lang="en-US" altLang="zh-CN" sz="2600" dirty="0">
                <a:latin typeface="Arial" panose="020B0604020202020204" pitchFamily="34" charset="0"/>
                <a:ea typeface="STXinwei" charset="-122"/>
                <a:cs typeface="Arial" panose="020B0604020202020204" pitchFamily="34" charset="0"/>
              </a:rPr>
              <a:t>Has Housing loan?: True (Boolean)</a:t>
            </a:r>
          </a:p>
          <a:p>
            <a:pPr marL="514350" indent="-514350">
              <a:buAutoNum type="arabicPeriod"/>
            </a:pPr>
            <a:endParaRPr lang="en-US" altLang="zh-CN" sz="2600" dirty="0">
              <a:latin typeface="Arial" panose="020B0604020202020204" pitchFamily="34" charset="0"/>
              <a:ea typeface="STXinwei" charset="-122"/>
              <a:cs typeface="Arial" panose="020B0604020202020204" pitchFamily="34" charset="0"/>
            </a:endParaRPr>
          </a:p>
          <a:p>
            <a:pPr marL="514350" indent="-514350">
              <a:buAutoNum type="arabicPeriod"/>
            </a:pPr>
            <a:r>
              <a:rPr lang="en-US" altLang="zh-CN" sz="2600" dirty="0">
                <a:latin typeface="Arial" panose="020B0604020202020204" pitchFamily="34" charset="0"/>
                <a:ea typeface="STXinwei" charset="-122"/>
                <a:cs typeface="Arial" panose="020B0604020202020204" pitchFamily="34" charset="0"/>
              </a:rPr>
              <a:t>Is Single? : True (Boolean)</a:t>
            </a:r>
          </a:p>
          <a:p>
            <a:pPr marL="514350" indent="-514350">
              <a:buAutoNum type="arabicPeriod"/>
            </a:pPr>
            <a:endParaRPr lang="en-US" altLang="zh-CN" sz="2600" dirty="0">
              <a:latin typeface="Arial" panose="020B0604020202020204" pitchFamily="34" charset="0"/>
              <a:ea typeface="STXinwei" charset="-122"/>
              <a:cs typeface="Arial" panose="020B0604020202020204" pitchFamily="34" charset="0"/>
            </a:endParaRPr>
          </a:p>
          <a:p>
            <a:pPr marL="514350" indent="-514350">
              <a:buAutoNum type="arabicPeriod"/>
            </a:pPr>
            <a:r>
              <a:rPr lang="en-US" altLang="zh-CN" sz="2600" dirty="0">
                <a:latin typeface="Arial" panose="020B0604020202020204" pitchFamily="34" charset="0"/>
                <a:ea typeface="STXinwei" charset="-122"/>
                <a:cs typeface="Arial" panose="020B0604020202020204" pitchFamily="34" charset="0"/>
              </a:rPr>
              <a:t>Address</a:t>
            </a:r>
            <a:r>
              <a:rPr lang="en-US" altLang="zh-CN" sz="2600">
                <a:latin typeface="Arial" panose="020B0604020202020204" pitchFamily="34" charset="0"/>
                <a:ea typeface="STXinwei" charset="-122"/>
                <a:cs typeface="Arial" panose="020B0604020202020204" pitchFamily="34" charset="0"/>
              </a:rPr>
              <a:t>: “NUS COM2” </a:t>
            </a:r>
            <a:r>
              <a:rPr lang="en-US" altLang="zh-CN" sz="2600" dirty="0">
                <a:latin typeface="Arial" panose="020B0604020202020204" pitchFamily="34" charset="0"/>
                <a:ea typeface="STXinwei" charset="-122"/>
                <a:cs typeface="Arial" panose="020B0604020202020204" pitchFamily="34" charset="0"/>
              </a:rPr>
              <a:t>(string) </a:t>
            </a:r>
          </a:p>
        </p:txBody>
      </p:sp>
    </p:spTree>
    <p:extLst>
      <p:ext uri="{BB962C8B-B14F-4D97-AF65-F5344CB8AC3E}">
        <p14:creationId xmlns:p14="http://schemas.microsoft.com/office/powerpoint/2010/main" val="3437309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2A235-BAE1-4DBA-B0AE-4E6D30AC98F8}"/>
              </a:ext>
            </a:extLst>
          </p:cNvPr>
          <p:cNvSpPr txBox="1">
            <a:spLocks/>
          </p:cNvSpPr>
          <p:nvPr/>
        </p:nvSpPr>
        <p:spPr>
          <a:xfrm>
            <a:off x="467348" y="259200"/>
            <a:ext cx="830379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800" noProof="1">
                <a:latin typeface="Arial" panose="020B0604020202020204" pitchFamily="34" charset="0"/>
                <a:ea typeface="SimHei" charset="-122"/>
                <a:cs typeface="Arial" panose="020B0604020202020204" pitchFamily="34" charset="0"/>
              </a:rPr>
              <a:t>List</a:t>
            </a:r>
            <a:endParaRPr lang="zh-CN" altLang="en-US" sz="3800" noProof="1">
              <a:latin typeface="Arial" panose="020B0604020202020204" pitchFamily="34" charset="0"/>
              <a:ea typeface="SimHei" charset="-122"/>
              <a:cs typeface="Arial" panose="020B0604020202020204" pitchFamily="34" charset="0"/>
            </a:endParaRPr>
          </a:p>
        </p:txBody>
      </p:sp>
      <p:sp>
        <p:nvSpPr>
          <p:cNvPr id="5" name="Rectangle 4">
            <a:extLst>
              <a:ext uri="{FF2B5EF4-FFF2-40B4-BE49-F238E27FC236}">
                <a16:creationId xmlns:a16="http://schemas.microsoft.com/office/drawing/2014/main" id="{EDFE648F-091B-44BB-B536-1C6D5F3B759A}"/>
              </a:ext>
            </a:extLst>
          </p:cNvPr>
          <p:cNvSpPr/>
          <p:nvPr/>
        </p:nvSpPr>
        <p:spPr>
          <a:xfrm>
            <a:off x="467348" y="1305043"/>
            <a:ext cx="11304442" cy="6093976"/>
          </a:xfrm>
          <a:prstGeom prst="rect">
            <a:avLst/>
          </a:prstGeom>
        </p:spPr>
        <p:txBody>
          <a:bodyPr wrap="square">
            <a:spAutoFit/>
          </a:bodyPr>
          <a:lstStyle/>
          <a:p>
            <a:pPr marL="514350" indent="-514350">
              <a:buClr>
                <a:srgbClr val="0070C0"/>
              </a:buClr>
              <a:buFont typeface="+mj-lt"/>
              <a:buAutoNum type="arabicPeriod"/>
            </a:pPr>
            <a:r>
              <a:rPr lang="en-US" altLang="zh-CN" sz="2600" dirty="0">
                <a:latin typeface="Arial" panose="020B0604020202020204" pitchFamily="34" charset="0"/>
                <a:ea typeface="STXinwei" charset="-122"/>
                <a:cs typeface="Arial" panose="020B0604020202020204" pitchFamily="34" charset="0"/>
              </a:rPr>
              <a:t>List are ordered sequences that can hold a variety of object types</a:t>
            </a:r>
          </a:p>
          <a:p>
            <a:pPr marL="514350" indent="-514350">
              <a:buClr>
                <a:srgbClr val="0070C0"/>
              </a:buClr>
              <a:buFont typeface="+mj-lt"/>
              <a:buAutoNum type="arabicPeriod"/>
            </a:pPr>
            <a:endParaRPr lang="en-US" altLang="zh-CN" sz="2600" dirty="0">
              <a:latin typeface="Arial" panose="020B0604020202020204" pitchFamily="34" charset="0"/>
              <a:ea typeface="STXinwei" charset="-122"/>
              <a:cs typeface="Arial" panose="020B0604020202020204" pitchFamily="34" charset="0"/>
            </a:endParaRPr>
          </a:p>
          <a:p>
            <a:pPr marL="514350" indent="-514350">
              <a:buClr>
                <a:srgbClr val="0070C0"/>
              </a:buClr>
              <a:buFont typeface="+mj-lt"/>
              <a:buAutoNum type="arabicPeriod"/>
            </a:pPr>
            <a:r>
              <a:rPr lang="en-US" altLang="zh-CN" sz="2600" dirty="0">
                <a:latin typeface="Arial" panose="020B0604020202020204" pitchFamily="34" charset="0"/>
                <a:ea typeface="STXinwei" charset="-122"/>
                <a:cs typeface="Arial" panose="020B0604020202020204" pitchFamily="34" charset="0"/>
              </a:rPr>
              <a:t>They use [] brackets and commas to separate objects in the list, </a:t>
            </a:r>
            <a:r>
              <a:rPr lang="en-US" altLang="zh-CN" sz="2600" dirty="0" err="1">
                <a:latin typeface="Arial" panose="020B0604020202020204" pitchFamily="34" charset="0"/>
                <a:ea typeface="STXinwei" charset="-122"/>
                <a:cs typeface="Arial" panose="020B0604020202020204" pitchFamily="34" charset="0"/>
              </a:rPr>
              <a:t>eg</a:t>
            </a:r>
            <a:r>
              <a:rPr lang="en-US" altLang="zh-CN" sz="2600" dirty="0">
                <a:latin typeface="Arial" panose="020B0604020202020204" pitchFamily="34" charset="0"/>
                <a:ea typeface="STXinwei" charset="-122"/>
                <a:cs typeface="Arial" panose="020B0604020202020204" pitchFamily="34" charset="0"/>
              </a:rPr>
              <a:t>: </a:t>
            </a:r>
            <a:br>
              <a:rPr lang="en-US" altLang="zh-CN" sz="2600" dirty="0">
                <a:latin typeface="Arial" panose="020B0604020202020204" pitchFamily="34" charset="0"/>
                <a:ea typeface="STXinwei" charset="-122"/>
                <a:cs typeface="Arial" panose="020B0604020202020204" pitchFamily="34" charset="0"/>
              </a:rPr>
            </a:br>
            <a:r>
              <a:rPr lang="en-US" altLang="zh-CN" sz="2600" dirty="0">
                <a:latin typeface="Arial" panose="020B0604020202020204" pitchFamily="34" charset="0"/>
                <a:ea typeface="STXinwei" charset="-122"/>
                <a:cs typeface="Arial" panose="020B0604020202020204" pitchFamily="34" charset="0"/>
              </a:rPr>
              <a:t>HDB type= [“1-Room”, “2-Room”, “3-Room”]</a:t>
            </a:r>
          </a:p>
          <a:p>
            <a:pPr marL="514350" indent="-514350">
              <a:buClr>
                <a:srgbClr val="0070C0"/>
              </a:buClr>
              <a:buFont typeface="+mj-lt"/>
              <a:buAutoNum type="arabicPeriod"/>
            </a:pPr>
            <a:endParaRPr lang="en-US" altLang="zh-CN" sz="2600" dirty="0">
              <a:latin typeface="Arial" panose="020B0604020202020204" pitchFamily="34" charset="0"/>
              <a:ea typeface="STXinwei" charset="-122"/>
              <a:cs typeface="Arial" panose="020B0604020202020204" pitchFamily="34" charset="0"/>
            </a:endParaRPr>
          </a:p>
          <a:p>
            <a:pPr marL="514350" indent="-514350">
              <a:buClr>
                <a:srgbClr val="0070C0"/>
              </a:buClr>
              <a:buFont typeface="+mj-lt"/>
              <a:buAutoNum type="arabicPeriod"/>
            </a:pPr>
            <a:r>
              <a:rPr lang="en-US" altLang="zh-CN" sz="2600" dirty="0">
                <a:latin typeface="Arial" panose="020B0604020202020204" pitchFamily="34" charset="0"/>
                <a:ea typeface="STXinwei" charset="-122"/>
                <a:cs typeface="Arial" panose="020B0604020202020204" pitchFamily="34" charset="0"/>
              </a:rPr>
              <a:t>Sequences type in python are supporting index </a:t>
            </a:r>
            <a:r>
              <a:rPr lang="en-SG" altLang="zh-CN" sz="2600" dirty="0">
                <a:latin typeface="Arial" panose="020B0604020202020204" pitchFamily="34" charset="0"/>
                <a:ea typeface="STXinwei" charset="-122"/>
                <a:cs typeface="Arial" panose="020B0604020202020204" pitchFamily="34" charset="0"/>
              </a:rPr>
              <a:t>and </a:t>
            </a:r>
            <a:r>
              <a:rPr lang="en-US" altLang="zh-CN" sz="2600" dirty="0">
                <a:latin typeface="Arial" panose="020B0604020202020204" pitchFamily="34" charset="0"/>
                <a:ea typeface="STXinwei" charset="-122"/>
                <a:cs typeface="Arial" panose="020B0604020202020204" pitchFamily="34" charset="0"/>
              </a:rPr>
              <a:t>reverse sequence, so besides [‘h’, ‘e’, ‘l’, ‘l’ , ‘o’][2], [‘h’, ‘e’, ‘l’, ‘l’ , ‘o’][-2] is also supported, you may refer to the table below for clearer understanding:</a:t>
            </a:r>
          </a:p>
          <a:p>
            <a:pPr marL="514350" indent="-514350">
              <a:buClr>
                <a:srgbClr val="0070C0"/>
              </a:buClr>
              <a:buFont typeface="+mj-lt"/>
              <a:buAutoNum type="arabicPeriod"/>
            </a:pPr>
            <a:endParaRPr lang="en-US" altLang="zh-CN" sz="2600" b="1" dirty="0">
              <a:latin typeface="Arial" panose="020B0604020202020204" pitchFamily="34" charset="0"/>
              <a:ea typeface="STXinwei" charset="-122"/>
              <a:cs typeface="Arial" panose="020B0604020202020204" pitchFamily="34" charset="0"/>
            </a:endParaRPr>
          </a:p>
          <a:p>
            <a:pPr marL="514350" indent="-514350">
              <a:buClr>
                <a:srgbClr val="0070C0"/>
              </a:buClr>
              <a:buFont typeface="+mj-lt"/>
              <a:buAutoNum type="arabicPeriod"/>
            </a:pPr>
            <a:endParaRPr lang="en-US" altLang="zh-CN" sz="2600" b="1" dirty="0">
              <a:latin typeface="Arial" panose="020B0604020202020204" pitchFamily="34" charset="0"/>
              <a:ea typeface="STXinwei" charset="-122"/>
              <a:cs typeface="Arial" panose="020B0604020202020204" pitchFamily="34" charset="0"/>
            </a:endParaRPr>
          </a:p>
          <a:p>
            <a:pPr marL="514350" indent="-514350">
              <a:buClr>
                <a:srgbClr val="0070C0"/>
              </a:buClr>
              <a:buFont typeface="+mj-lt"/>
              <a:buAutoNum type="arabicPeriod"/>
            </a:pPr>
            <a:endParaRPr lang="en-US" altLang="zh-CN" sz="2600" b="1" dirty="0">
              <a:latin typeface="Arial" panose="020B0604020202020204" pitchFamily="34" charset="0"/>
              <a:ea typeface="STXinwei" charset="-122"/>
              <a:cs typeface="Arial" panose="020B0604020202020204" pitchFamily="34" charset="0"/>
            </a:endParaRPr>
          </a:p>
          <a:p>
            <a:pPr marL="514350" indent="-514350">
              <a:buClr>
                <a:srgbClr val="0070C0"/>
              </a:buClr>
              <a:buFont typeface="+mj-lt"/>
              <a:buAutoNum type="arabicPeriod"/>
            </a:pPr>
            <a:endParaRPr lang="en-US" altLang="zh-CN" sz="2600" b="1" dirty="0">
              <a:latin typeface="Arial" panose="020B0604020202020204" pitchFamily="34" charset="0"/>
              <a:ea typeface="STXinwei" charset="-122"/>
              <a:cs typeface="Arial" panose="020B0604020202020204" pitchFamily="34" charset="0"/>
            </a:endParaRPr>
          </a:p>
          <a:p>
            <a:pPr marL="514350" indent="-514350">
              <a:buClr>
                <a:srgbClr val="0070C0"/>
              </a:buClr>
              <a:buFont typeface="+mj-lt"/>
              <a:buAutoNum type="arabicPeriod"/>
            </a:pPr>
            <a:r>
              <a:rPr lang="en-US" altLang="zh-CN" sz="2600" dirty="0">
                <a:latin typeface="Arial" panose="020B0604020202020204" pitchFamily="34" charset="0"/>
                <a:ea typeface="STXinwei" charset="-122"/>
                <a:cs typeface="Arial" panose="020B0604020202020204" pitchFamily="34" charset="0"/>
              </a:rPr>
              <a:t>List support slicing</a:t>
            </a:r>
          </a:p>
          <a:p>
            <a:pPr marL="514350" indent="-514350">
              <a:buClr>
                <a:srgbClr val="0070C0"/>
              </a:buClr>
              <a:buFont typeface="+mj-lt"/>
              <a:buAutoNum type="arabicPeriod"/>
            </a:pPr>
            <a:endParaRPr lang="en-US" altLang="zh-CN" sz="2600" b="1" dirty="0">
              <a:latin typeface="Arial" panose="020B0604020202020204" pitchFamily="34" charset="0"/>
              <a:ea typeface="STXinwei" charset="-122"/>
              <a:cs typeface="Arial" panose="020B0604020202020204" pitchFamily="34" charset="0"/>
            </a:endParaRPr>
          </a:p>
          <a:p>
            <a:pPr marL="514350" indent="-514350">
              <a:buClr>
                <a:srgbClr val="0070C0"/>
              </a:buClr>
              <a:buFont typeface="+mj-lt"/>
              <a:buAutoNum type="arabicPeriod"/>
            </a:pPr>
            <a:endParaRPr lang="en-US" altLang="zh-CN" sz="2600" b="1" dirty="0">
              <a:latin typeface="Arial" panose="020B0604020202020204" pitchFamily="34" charset="0"/>
              <a:ea typeface="STXinwei" charset="-122"/>
              <a:cs typeface="Arial" panose="020B0604020202020204" pitchFamily="34" charset="0"/>
            </a:endParaRPr>
          </a:p>
        </p:txBody>
      </p:sp>
      <p:graphicFrame>
        <p:nvGraphicFramePr>
          <p:cNvPr id="4" name="Table 3">
            <a:extLst>
              <a:ext uri="{FF2B5EF4-FFF2-40B4-BE49-F238E27FC236}">
                <a16:creationId xmlns:a16="http://schemas.microsoft.com/office/drawing/2014/main" id="{B7CB2B92-44BB-4791-98EC-CECD38351B7F}"/>
              </a:ext>
            </a:extLst>
          </p:cNvPr>
          <p:cNvGraphicFramePr>
            <a:graphicFrameLocks noGrp="1"/>
          </p:cNvGraphicFramePr>
          <p:nvPr>
            <p:extLst>
              <p:ext uri="{D42A27DB-BD31-4B8C-83A1-F6EECF244321}">
                <p14:modId xmlns:p14="http://schemas.microsoft.com/office/powerpoint/2010/main" val="1946587415"/>
              </p:ext>
            </p:extLst>
          </p:nvPr>
        </p:nvGraphicFramePr>
        <p:xfrm>
          <a:off x="1747915" y="4854655"/>
          <a:ext cx="8128000" cy="1112520"/>
        </p:xfrm>
        <a:graphic>
          <a:graphicData uri="http://schemas.openxmlformats.org/drawingml/2006/table">
            <a:tbl>
              <a:tblPr firstRow="1" bandRow="1">
                <a:tableStyleId>{4B8DADED-8BF0-4F06-B4B7-FE3297705B54}</a:tableStyleId>
              </a:tblPr>
              <a:tblGrid>
                <a:gridCol w="4064000">
                  <a:extLst>
                    <a:ext uri="{9D8B030D-6E8A-4147-A177-3AD203B41FA5}">
                      <a16:colId xmlns:a16="http://schemas.microsoft.com/office/drawing/2014/main" val="2739898079"/>
                    </a:ext>
                  </a:extLst>
                </a:gridCol>
                <a:gridCol w="4064000">
                  <a:extLst>
                    <a:ext uri="{9D8B030D-6E8A-4147-A177-3AD203B41FA5}">
                      <a16:colId xmlns:a16="http://schemas.microsoft.com/office/drawing/2014/main" val="1178582084"/>
                    </a:ext>
                  </a:extLst>
                </a:gridCol>
              </a:tblGrid>
              <a:tr h="370840">
                <a:tc>
                  <a:txBody>
                    <a:bodyPr/>
                    <a:lstStyle/>
                    <a:p>
                      <a:endParaRPr lang="en-SG" dirty="0"/>
                    </a:p>
                  </a:txBody>
                  <a:tcPr/>
                </a:tc>
                <a:tc>
                  <a:txBody>
                    <a:bodyPr/>
                    <a:lstStyle/>
                    <a:p>
                      <a:r>
                        <a:rPr lang="en-US" altLang="zh-CN" sz="1400" dirty="0">
                          <a:latin typeface="Arial" panose="020B0604020202020204" pitchFamily="34" charset="0"/>
                          <a:ea typeface="STXinwei" charset="-122"/>
                          <a:cs typeface="Arial" panose="020B0604020202020204" pitchFamily="34" charset="0"/>
                        </a:rPr>
                        <a:t>H  E    L   </a:t>
                      </a:r>
                      <a:r>
                        <a:rPr lang="en-US" altLang="zh-CN" sz="1400" dirty="0" err="1">
                          <a:latin typeface="Arial" panose="020B0604020202020204" pitchFamily="34" charset="0"/>
                          <a:ea typeface="STXinwei" charset="-122"/>
                          <a:cs typeface="Arial" panose="020B0604020202020204" pitchFamily="34" charset="0"/>
                        </a:rPr>
                        <a:t>L</a:t>
                      </a:r>
                      <a:r>
                        <a:rPr lang="en-US" altLang="zh-CN" sz="1400" dirty="0">
                          <a:latin typeface="Arial" panose="020B0604020202020204" pitchFamily="34" charset="0"/>
                          <a:ea typeface="STXinwei" charset="-122"/>
                          <a:cs typeface="Arial" panose="020B0604020202020204" pitchFamily="34" charset="0"/>
                        </a:rPr>
                        <a:t>   O</a:t>
                      </a:r>
                      <a:endParaRPr lang="en-SG" dirty="0"/>
                    </a:p>
                  </a:txBody>
                  <a:tcPr/>
                </a:tc>
                <a:extLst>
                  <a:ext uri="{0D108BD9-81ED-4DB2-BD59-A6C34878D82A}">
                    <a16:rowId xmlns:a16="http://schemas.microsoft.com/office/drawing/2014/main" val="389548315"/>
                  </a:ext>
                </a:extLst>
              </a:tr>
              <a:tr h="370840">
                <a:tc>
                  <a:txBody>
                    <a:bodyPr/>
                    <a:lstStyle/>
                    <a:p>
                      <a:r>
                        <a:rPr lang="en-US" dirty="0"/>
                        <a:t>Index</a:t>
                      </a:r>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sz="1400" dirty="0">
                          <a:latin typeface="Arial" panose="020B0604020202020204" pitchFamily="34" charset="0"/>
                          <a:ea typeface="STXinwei" charset="-122"/>
                          <a:cs typeface="Arial" panose="020B0604020202020204" pitchFamily="34" charset="0"/>
                        </a:rPr>
                        <a:t>0   1    2   3   4</a:t>
                      </a:r>
                    </a:p>
                  </a:txBody>
                  <a:tcPr/>
                </a:tc>
                <a:extLst>
                  <a:ext uri="{0D108BD9-81ED-4DB2-BD59-A6C34878D82A}">
                    <a16:rowId xmlns:a16="http://schemas.microsoft.com/office/drawing/2014/main" val="2789085405"/>
                  </a:ext>
                </a:extLst>
              </a:tr>
              <a:tr h="370840">
                <a:tc>
                  <a:txBody>
                    <a:bodyPr/>
                    <a:lstStyle/>
                    <a:p>
                      <a:r>
                        <a:rPr lang="en-US" dirty="0"/>
                        <a:t>Reverse index</a:t>
                      </a:r>
                      <a:endParaRPr lang="en-SG" dirty="0"/>
                    </a:p>
                  </a:txBody>
                  <a:tcPr/>
                </a:tc>
                <a:tc>
                  <a:txBody>
                    <a:bodyPr/>
                    <a:lstStyle/>
                    <a:p>
                      <a:r>
                        <a:rPr lang="en-US" dirty="0"/>
                        <a:t>0  -4  -3  -2   -1</a:t>
                      </a:r>
                      <a:endParaRPr lang="en-SG" dirty="0"/>
                    </a:p>
                  </a:txBody>
                  <a:tcPr/>
                </a:tc>
                <a:extLst>
                  <a:ext uri="{0D108BD9-81ED-4DB2-BD59-A6C34878D82A}">
                    <a16:rowId xmlns:a16="http://schemas.microsoft.com/office/drawing/2014/main" val="2931693959"/>
                  </a:ext>
                </a:extLst>
              </a:tr>
            </a:tbl>
          </a:graphicData>
        </a:graphic>
      </p:graphicFrame>
    </p:spTree>
    <p:extLst>
      <p:ext uri="{BB962C8B-B14F-4D97-AF65-F5344CB8AC3E}">
        <p14:creationId xmlns:p14="http://schemas.microsoft.com/office/powerpoint/2010/main" val="1951654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2A235-BAE1-4DBA-B0AE-4E6D30AC98F8}"/>
              </a:ext>
            </a:extLst>
          </p:cNvPr>
          <p:cNvSpPr txBox="1">
            <a:spLocks/>
          </p:cNvSpPr>
          <p:nvPr/>
        </p:nvSpPr>
        <p:spPr>
          <a:xfrm>
            <a:off x="467348" y="259200"/>
            <a:ext cx="830379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SG" altLang="zh-CN" sz="3800" noProof="1">
                <a:latin typeface="Arial" panose="020B0604020202020204" pitchFamily="34" charset="0"/>
                <a:ea typeface="SimHei" charset="-122"/>
                <a:cs typeface="Arial" panose="020B0604020202020204" pitchFamily="34" charset="0"/>
              </a:rPr>
              <a:t>Tuples</a:t>
            </a:r>
            <a:endParaRPr lang="zh-CN" altLang="en-US" sz="3800" noProof="1">
              <a:latin typeface="Arial" panose="020B0604020202020204" pitchFamily="34" charset="0"/>
              <a:ea typeface="SimHei" charset="-122"/>
              <a:cs typeface="Arial" panose="020B0604020202020204" pitchFamily="34" charset="0"/>
            </a:endParaRPr>
          </a:p>
        </p:txBody>
      </p:sp>
      <p:sp>
        <p:nvSpPr>
          <p:cNvPr id="5" name="Rectangle 4">
            <a:extLst>
              <a:ext uri="{FF2B5EF4-FFF2-40B4-BE49-F238E27FC236}">
                <a16:creationId xmlns:a16="http://schemas.microsoft.com/office/drawing/2014/main" id="{EDFE648F-091B-44BB-B536-1C6D5F3B759A}"/>
              </a:ext>
            </a:extLst>
          </p:cNvPr>
          <p:cNvSpPr/>
          <p:nvPr/>
        </p:nvSpPr>
        <p:spPr>
          <a:xfrm>
            <a:off x="467348" y="1305043"/>
            <a:ext cx="11304442" cy="3293209"/>
          </a:xfrm>
          <a:prstGeom prst="rect">
            <a:avLst/>
          </a:prstGeom>
        </p:spPr>
        <p:txBody>
          <a:bodyPr wrap="square">
            <a:spAutoFit/>
          </a:bodyPr>
          <a:lstStyle/>
          <a:p>
            <a:pPr marL="457200" indent="-457200">
              <a:buFont typeface="+mj-lt"/>
              <a:buAutoNum type="arabicPeriod"/>
            </a:pPr>
            <a:r>
              <a:rPr lang="en-US" altLang="zh-CN" sz="2600" dirty="0">
                <a:latin typeface="Arial" panose="020B0604020202020204" pitchFamily="34" charset="0"/>
                <a:ea typeface="STXinwei" charset="-122"/>
                <a:cs typeface="Arial" panose="020B0604020202020204" pitchFamily="34" charset="0"/>
              </a:rPr>
              <a:t>Tuples are very similar to lists, however they have one key differences – immutability. </a:t>
            </a:r>
          </a:p>
          <a:p>
            <a:pPr marL="457200" indent="-457200">
              <a:buFont typeface="+mj-lt"/>
              <a:buAutoNum type="arabicPeriod"/>
            </a:pPr>
            <a:endParaRPr lang="en-US" altLang="zh-CN" sz="2600" dirty="0">
              <a:latin typeface="Arial" panose="020B0604020202020204" pitchFamily="34" charset="0"/>
              <a:ea typeface="STXinwei" charset="-122"/>
              <a:cs typeface="Arial" panose="020B0604020202020204" pitchFamily="34" charset="0"/>
            </a:endParaRPr>
          </a:p>
          <a:p>
            <a:pPr marL="457200" indent="-457200">
              <a:buFont typeface="+mj-lt"/>
              <a:buAutoNum type="arabicPeriod"/>
            </a:pPr>
            <a:r>
              <a:rPr lang="en-US" altLang="zh-CN" sz="2600" dirty="0">
                <a:latin typeface="Arial" panose="020B0604020202020204" pitchFamily="34" charset="0"/>
                <a:ea typeface="STXinwei" charset="-122"/>
                <a:cs typeface="Arial" panose="020B0604020202020204" pitchFamily="34" charset="0"/>
              </a:rPr>
              <a:t>Once an element is inside a tuple, it cannot be reassigned.</a:t>
            </a:r>
          </a:p>
          <a:p>
            <a:pPr marL="457200" indent="-457200">
              <a:buFont typeface="+mj-lt"/>
              <a:buAutoNum type="arabicPeriod"/>
            </a:pPr>
            <a:endParaRPr lang="en-US" altLang="zh-CN" sz="2600" dirty="0">
              <a:latin typeface="Arial" panose="020B0604020202020204" pitchFamily="34" charset="0"/>
              <a:ea typeface="STXinwei" charset="-122"/>
              <a:cs typeface="Arial" panose="020B0604020202020204" pitchFamily="34" charset="0"/>
            </a:endParaRPr>
          </a:p>
          <a:p>
            <a:pPr marL="457200" indent="-457200">
              <a:buFont typeface="+mj-lt"/>
              <a:buAutoNum type="arabicPeriod"/>
            </a:pPr>
            <a:r>
              <a:rPr lang="en-US" altLang="zh-CN" sz="2600" dirty="0">
                <a:latin typeface="Arial" panose="020B0604020202020204" pitchFamily="34" charset="0"/>
                <a:ea typeface="STXinwei" charset="-122"/>
                <a:cs typeface="Arial" panose="020B0604020202020204" pitchFamily="34" charset="0"/>
              </a:rPr>
              <a:t>Tuples use parenthesis: (</a:t>
            </a:r>
            <a:r>
              <a:rPr lang="en-US" altLang="zh-CN" sz="2600" dirty="0" err="1">
                <a:latin typeface="Arial" panose="020B0604020202020204" pitchFamily="34" charset="0"/>
                <a:ea typeface="STXinwei" charset="-122"/>
                <a:cs typeface="Arial" panose="020B0604020202020204" pitchFamily="34" charset="0"/>
              </a:rPr>
              <a:t>lat</a:t>
            </a:r>
            <a:r>
              <a:rPr lang="en-US" altLang="zh-CN" sz="2600" dirty="0">
                <a:latin typeface="Arial" panose="020B0604020202020204" pitchFamily="34" charset="0"/>
                <a:ea typeface="STXinwei" charset="-122"/>
                <a:cs typeface="Arial" panose="020B0604020202020204" pitchFamily="34" charset="0"/>
              </a:rPr>
              <a:t>, </a:t>
            </a:r>
            <a:r>
              <a:rPr lang="en-US" altLang="zh-CN" sz="2600" dirty="0" err="1">
                <a:latin typeface="Arial" panose="020B0604020202020204" pitchFamily="34" charset="0"/>
                <a:ea typeface="STXinwei" charset="-122"/>
                <a:cs typeface="Arial" panose="020B0604020202020204" pitchFamily="34" charset="0"/>
              </a:rPr>
              <a:t>lng</a:t>
            </a:r>
            <a:r>
              <a:rPr lang="en-US" altLang="zh-CN" sz="2600" dirty="0">
                <a:latin typeface="Arial" panose="020B0604020202020204" pitchFamily="34" charset="0"/>
                <a:ea typeface="STXinwei" charset="-122"/>
                <a:cs typeface="Arial" panose="020B0604020202020204" pitchFamily="34" charset="0"/>
              </a:rPr>
              <a:t>)</a:t>
            </a:r>
            <a:br>
              <a:rPr lang="en-US" altLang="zh-CN" sz="2600" dirty="0">
                <a:latin typeface="Arial" panose="020B0604020202020204" pitchFamily="34" charset="0"/>
                <a:ea typeface="STXinwei" charset="-122"/>
                <a:cs typeface="Arial" panose="020B0604020202020204" pitchFamily="34" charset="0"/>
              </a:rPr>
            </a:br>
            <a:br>
              <a:rPr lang="en-US" altLang="zh-CN" sz="2600" dirty="0">
                <a:latin typeface="Arial" panose="020B0604020202020204" pitchFamily="34" charset="0"/>
                <a:ea typeface="STXinwei" charset="-122"/>
                <a:cs typeface="Arial" panose="020B0604020202020204" pitchFamily="34" charset="0"/>
              </a:rPr>
            </a:br>
            <a:endParaRPr lang="en-US" altLang="zh-CN" sz="2600" b="1" dirty="0">
              <a:latin typeface="Arial" panose="020B0604020202020204" pitchFamily="34" charset="0"/>
              <a:ea typeface="STXinwei" charset="-122"/>
              <a:cs typeface="Arial" panose="020B0604020202020204" pitchFamily="34" charset="0"/>
            </a:endParaRPr>
          </a:p>
        </p:txBody>
      </p:sp>
      <p:sp>
        <p:nvSpPr>
          <p:cNvPr id="6" name="Rectangle: Rounded Corners 5">
            <a:hlinkClick r:id="rId2"/>
            <a:extLst>
              <a:ext uri="{FF2B5EF4-FFF2-40B4-BE49-F238E27FC236}">
                <a16:creationId xmlns:a16="http://schemas.microsoft.com/office/drawing/2014/main" id="{4C43592B-8113-41D5-8031-49242EC7CBB4}"/>
              </a:ext>
            </a:extLst>
          </p:cNvPr>
          <p:cNvSpPr/>
          <p:nvPr/>
        </p:nvSpPr>
        <p:spPr>
          <a:xfrm>
            <a:off x="3505200" y="4128911"/>
            <a:ext cx="5181600" cy="1120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b="1" dirty="0"/>
              <a:t>Check </a:t>
            </a:r>
            <a:r>
              <a:rPr lang="en-SG" sz="2000" b="1" dirty="0" err="1"/>
              <a:t>Jupyter</a:t>
            </a:r>
            <a:r>
              <a:rPr lang="en-SG" sz="2000" b="1" dirty="0"/>
              <a:t> notebook for hands on</a:t>
            </a:r>
          </a:p>
        </p:txBody>
      </p:sp>
    </p:spTree>
    <p:extLst>
      <p:ext uri="{BB962C8B-B14F-4D97-AF65-F5344CB8AC3E}">
        <p14:creationId xmlns:p14="http://schemas.microsoft.com/office/powerpoint/2010/main" val="423884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17B856-44CA-475B-B092-A68CD3B7BE90}"/>
              </a:ext>
            </a:extLst>
          </p:cNvPr>
          <p:cNvSpPr txBox="1">
            <a:spLocks/>
          </p:cNvSpPr>
          <p:nvPr/>
        </p:nvSpPr>
        <p:spPr>
          <a:xfrm>
            <a:off x="467348" y="259200"/>
            <a:ext cx="830379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SG" altLang="zh-CN" sz="3800" noProof="1">
                <a:latin typeface="Arial" panose="020B0604020202020204" pitchFamily="34" charset="0"/>
                <a:ea typeface="SimHei" charset="-122"/>
                <a:cs typeface="Arial" panose="020B0604020202020204" pitchFamily="34" charset="0"/>
              </a:rPr>
              <a:t>Differences between tuples and list</a:t>
            </a:r>
            <a:endParaRPr lang="zh-CN" altLang="en-US" sz="3800" noProof="1">
              <a:latin typeface="Arial" panose="020B0604020202020204" pitchFamily="34" charset="0"/>
              <a:ea typeface="SimHei" charset="-122"/>
              <a:cs typeface="Arial" panose="020B0604020202020204" pitchFamily="34" charset="0"/>
            </a:endParaRPr>
          </a:p>
        </p:txBody>
      </p:sp>
      <p:graphicFrame>
        <p:nvGraphicFramePr>
          <p:cNvPr id="4" name="Table 3">
            <a:extLst>
              <a:ext uri="{FF2B5EF4-FFF2-40B4-BE49-F238E27FC236}">
                <a16:creationId xmlns:a16="http://schemas.microsoft.com/office/drawing/2014/main" id="{64AA691A-6CB8-42F6-8A79-3FB3C1AD8986}"/>
              </a:ext>
            </a:extLst>
          </p:cNvPr>
          <p:cNvGraphicFramePr>
            <a:graphicFrameLocks noGrp="1"/>
          </p:cNvGraphicFramePr>
          <p:nvPr>
            <p:extLst>
              <p:ext uri="{D42A27DB-BD31-4B8C-83A1-F6EECF244321}">
                <p14:modId xmlns:p14="http://schemas.microsoft.com/office/powerpoint/2010/main" val="1708032433"/>
              </p:ext>
            </p:extLst>
          </p:nvPr>
        </p:nvGraphicFramePr>
        <p:xfrm>
          <a:off x="990599" y="1524000"/>
          <a:ext cx="9873344" cy="3090816"/>
        </p:xfrm>
        <a:graphic>
          <a:graphicData uri="http://schemas.openxmlformats.org/drawingml/2006/table">
            <a:tbl>
              <a:tblPr firstRow="1" bandRow="1">
                <a:tableStyleId>{1805B279-2762-406B-89E3-82B650EC0748}</a:tableStyleId>
              </a:tblPr>
              <a:tblGrid>
                <a:gridCol w="4936672">
                  <a:extLst>
                    <a:ext uri="{9D8B030D-6E8A-4147-A177-3AD203B41FA5}">
                      <a16:colId xmlns:a16="http://schemas.microsoft.com/office/drawing/2014/main" val="3009130677"/>
                    </a:ext>
                  </a:extLst>
                </a:gridCol>
                <a:gridCol w="4936672">
                  <a:extLst>
                    <a:ext uri="{9D8B030D-6E8A-4147-A177-3AD203B41FA5}">
                      <a16:colId xmlns:a16="http://schemas.microsoft.com/office/drawing/2014/main" val="4133827068"/>
                    </a:ext>
                  </a:extLst>
                </a:gridCol>
              </a:tblGrid>
              <a:tr h="694992">
                <a:tc>
                  <a:txBody>
                    <a:bodyPr/>
                    <a:lstStyle/>
                    <a:p>
                      <a:r>
                        <a:rPr lang="en-US" altLang="zh-CN" sz="2000" dirty="0"/>
                        <a:t>List</a:t>
                      </a:r>
                      <a:endParaRPr lang="en-SG" sz="2000" dirty="0"/>
                    </a:p>
                  </a:txBody>
                  <a:tcPr/>
                </a:tc>
                <a:tc>
                  <a:txBody>
                    <a:bodyPr/>
                    <a:lstStyle/>
                    <a:p>
                      <a:r>
                        <a:rPr lang="en-US" altLang="zh-CN" sz="2000" dirty="0"/>
                        <a:t>Tuple</a:t>
                      </a:r>
                      <a:endParaRPr lang="en-SG" sz="2000" dirty="0"/>
                    </a:p>
                  </a:txBody>
                  <a:tcPr/>
                </a:tc>
                <a:extLst>
                  <a:ext uri="{0D108BD9-81ED-4DB2-BD59-A6C34878D82A}">
                    <a16:rowId xmlns:a16="http://schemas.microsoft.com/office/drawing/2014/main" val="4204521185"/>
                  </a:ext>
                </a:extLst>
              </a:tr>
              <a:tr h="694992">
                <a:tc>
                  <a:txBody>
                    <a:bodyPr/>
                    <a:lstStyle/>
                    <a:p>
                      <a:r>
                        <a:rPr lang="en-US" altLang="zh-CN" sz="2000" dirty="0"/>
                        <a:t>Use square bracket to represent </a:t>
                      </a:r>
                      <a:r>
                        <a:rPr lang="en-SG" altLang="zh-CN" sz="2000" dirty="0"/>
                        <a:t>[]</a:t>
                      </a:r>
                      <a:endParaRPr lang="en-SG" sz="2000" dirty="0"/>
                    </a:p>
                  </a:txBody>
                  <a:tcPr/>
                </a:tc>
                <a:tc>
                  <a:txBody>
                    <a:bodyPr/>
                    <a:lstStyle/>
                    <a:p>
                      <a:r>
                        <a:rPr lang="en-SG" sz="2000" dirty="0"/>
                        <a:t>Use parenthesis () to represent</a:t>
                      </a:r>
                    </a:p>
                  </a:txBody>
                  <a:tcPr/>
                </a:tc>
                <a:extLst>
                  <a:ext uri="{0D108BD9-81ED-4DB2-BD59-A6C34878D82A}">
                    <a16:rowId xmlns:a16="http://schemas.microsoft.com/office/drawing/2014/main" val="3215538854"/>
                  </a:ext>
                </a:extLst>
              </a:tr>
              <a:tr h="694992">
                <a:tc>
                  <a:txBody>
                    <a:bodyPr/>
                    <a:lstStyle/>
                    <a:p>
                      <a:r>
                        <a:rPr lang="en-SG" sz="2000" dirty="0"/>
                        <a:t>List element can be modified: </a:t>
                      </a:r>
                      <a:r>
                        <a:rPr lang="en-SG" sz="2000" dirty="0" err="1"/>
                        <a:t>mylist</a:t>
                      </a:r>
                      <a:r>
                        <a:rPr lang="en-SG" sz="2000" dirty="0"/>
                        <a:t> = [1,2]</a:t>
                      </a:r>
                    </a:p>
                    <a:p>
                      <a:r>
                        <a:rPr lang="en-SG" sz="2000" dirty="0" err="1"/>
                        <a:t>mylist</a:t>
                      </a:r>
                      <a:r>
                        <a:rPr lang="en-SG" sz="2000" dirty="0"/>
                        <a:t>[0] = 3</a:t>
                      </a:r>
                    </a:p>
                    <a:p>
                      <a:r>
                        <a:rPr lang="en-SG" sz="2000" dirty="0" err="1"/>
                        <a:t>Mylist</a:t>
                      </a:r>
                      <a:r>
                        <a:rPr lang="en-SG" sz="2000" dirty="0"/>
                        <a:t> = [3, 2]</a:t>
                      </a:r>
                    </a:p>
                  </a:txBody>
                  <a:tcPr/>
                </a:tc>
                <a:tc>
                  <a:txBody>
                    <a:bodyPr/>
                    <a:lstStyle/>
                    <a:p>
                      <a:r>
                        <a:rPr lang="en-SG" sz="2000" dirty="0"/>
                        <a:t>Tuple is immutable t = (1, 2, 3), which t can only be read, cannot be modified</a:t>
                      </a:r>
                    </a:p>
                  </a:txBody>
                  <a:tcPr/>
                </a:tc>
                <a:extLst>
                  <a:ext uri="{0D108BD9-81ED-4DB2-BD59-A6C34878D82A}">
                    <a16:rowId xmlns:a16="http://schemas.microsoft.com/office/drawing/2014/main" val="926046888"/>
                  </a:ext>
                </a:extLst>
              </a:tr>
              <a:tr h="694992">
                <a:tc>
                  <a:txBody>
                    <a:bodyPr/>
                    <a:lstStyle/>
                    <a:p>
                      <a:endParaRPr lang="en-SG" sz="2000" dirty="0"/>
                    </a:p>
                  </a:txBody>
                  <a:tcPr/>
                </a:tc>
                <a:tc>
                  <a:txBody>
                    <a:bodyPr/>
                    <a:lstStyle/>
                    <a:p>
                      <a:endParaRPr lang="en-SG" sz="2000" dirty="0"/>
                    </a:p>
                  </a:txBody>
                  <a:tcPr/>
                </a:tc>
                <a:extLst>
                  <a:ext uri="{0D108BD9-81ED-4DB2-BD59-A6C34878D82A}">
                    <a16:rowId xmlns:a16="http://schemas.microsoft.com/office/drawing/2014/main" val="2455353787"/>
                  </a:ext>
                </a:extLst>
              </a:tr>
            </a:tbl>
          </a:graphicData>
        </a:graphic>
      </p:graphicFrame>
    </p:spTree>
    <p:extLst>
      <p:ext uri="{BB962C8B-B14F-4D97-AF65-F5344CB8AC3E}">
        <p14:creationId xmlns:p14="http://schemas.microsoft.com/office/powerpoint/2010/main" val="3315506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2A235-BAE1-4DBA-B0AE-4E6D30AC98F8}"/>
              </a:ext>
            </a:extLst>
          </p:cNvPr>
          <p:cNvSpPr txBox="1">
            <a:spLocks/>
          </p:cNvSpPr>
          <p:nvPr/>
        </p:nvSpPr>
        <p:spPr>
          <a:xfrm>
            <a:off x="467348" y="259200"/>
            <a:ext cx="830379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SG" altLang="zh-CN" sz="3800" noProof="1">
                <a:latin typeface="Arial" panose="020B0604020202020204" pitchFamily="34" charset="0"/>
                <a:ea typeface="SimHei" charset="-122"/>
                <a:cs typeface="Arial" panose="020B0604020202020204" pitchFamily="34" charset="0"/>
              </a:rPr>
              <a:t>Dictionary</a:t>
            </a:r>
            <a:endParaRPr lang="zh-CN" altLang="en-US" sz="3800" noProof="1">
              <a:latin typeface="Arial" panose="020B0604020202020204" pitchFamily="34" charset="0"/>
              <a:ea typeface="SimHei" charset="-122"/>
              <a:cs typeface="Arial" panose="020B0604020202020204" pitchFamily="34" charset="0"/>
            </a:endParaRPr>
          </a:p>
        </p:txBody>
      </p:sp>
      <p:sp>
        <p:nvSpPr>
          <p:cNvPr id="5" name="Rectangle 4">
            <a:extLst>
              <a:ext uri="{FF2B5EF4-FFF2-40B4-BE49-F238E27FC236}">
                <a16:creationId xmlns:a16="http://schemas.microsoft.com/office/drawing/2014/main" id="{EDFE648F-091B-44BB-B536-1C6D5F3B759A}"/>
              </a:ext>
            </a:extLst>
          </p:cNvPr>
          <p:cNvSpPr/>
          <p:nvPr/>
        </p:nvSpPr>
        <p:spPr>
          <a:xfrm>
            <a:off x="467348" y="1305043"/>
            <a:ext cx="11304442" cy="4801314"/>
          </a:xfrm>
          <a:prstGeom prst="rect">
            <a:avLst/>
          </a:prstGeom>
        </p:spPr>
        <p:txBody>
          <a:bodyPr wrap="square">
            <a:spAutoFit/>
          </a:bodyPr>
          <a:lstStyle/>
          <a:p>
            <a:pPr marL="457200" indent="-457200">
              <a:buFont typeface="+mj-lt"/>
              <a:buAutoNum type="arabicPeriod"/>
            </a:pPr>
            <a:r>
              <a:rPr lang="en-US" sz="2400" dirty="0"/>
              <a:t>Dictionary are unordered mappings for storing objects. Similar to list store object in ordered sequence, Dictionary store object as key-value pair</a:t>
            </a:r>
          </a:p>
          <a:p>
            <a:pPr marL="457200" indent="-457200">
              <a:buFont typeface="+mj-lt"/>
              <a:buAutoNum type="arabicPeriod"/>
            </a:pPr>
            <a:endParaRPr lang="en-US" altLang="zh-CN" sz="2400" dirty="0">
              <a:latin typeface="Arial" panose="020B0604020202020204" pitchFamily="34" charset="0"/>
              <a:ea typeface="STXinwei" charset="-122"/>
              <a:cs typeface="Arial" panose="020B0604020202020204" pitchFamily="34" charset="0"/>
            </a:endParaRPr>
          </a:p>
          <a:p>
            <a:pPr marL="514350" indent="-514350">
              <a:buFont typeface="+mj-lt"/>
              <a:buAutoNum type="arabicPeriod"/>
            </a:pPr>
            <a:r>
              <a:rPr lang="en-US" altLang="zh-CN" sz="2600" dirty="0">
                <a:latin typeface="Arial" panose="020B0604020202020204" pitchFamily="34" charset="0"/>
                <a:ea typeface="STXinwei" charset="-122"/>
                <a:cs typeface="Arial" panose="020B0604020202020204" pitchFamily="34" charset="0"/>
              </a:rPr>
              <a:t>This key-value pair allow users to quickly grab objects without needing to know an index location</a:t>
            </a:r>
          </a:p>
          <a:p>
            <a:pPr marL="514350" indent="-514350">
              <a:buFont typeface="+mj-lt"/>
              <a:buAutoNum type="arabicPeriod"/>
            </a:pPr>
            <a:endParaRPr lang="en-US" altLang="zh-CN" sz="2600" dirty="0">
              <a:latin typeface="Arial" panose="020B0604020202020204" pitchFamily="34" charset="0"/>
              <a:ea typeface="STXinwei" charset="-122"/>
              <a:cs typeface="Arial" panose="020B0604020202020204" pitchFamily="34" charset="0"/>
            </a:endParaRPr>
          </a:p>
          <a:p>
            <a:pPr marL="514350" indent="-514350">
              <a:buFont typeface="+mj-lt"/>
              <a:buAutoNum type="arabicPeriod"/>
            </a:pPr>
            <a:r>
              <a:rPr lang="en-US" altLang="zh-CN" sz="2600" dirty="0">
                <a:latin typeface="Arial" panose="020B0604020202020204" pitchFamily="34" charset="0"/>
                <a:ea typeface="STXinwei" charset="-122"/>
                <a:cs typeface="Arial" panose="020B0604020202020204" pitchFamily="34" charset="0"/>
              </a:rPr>
              <a:t>Use curly braces {} and colons to signify the keys and their associated values. </a:t>
            </a:r>
            <a:r>
              <a:rPr lang="en-US" altLang="zh-CN" sz="2600" dirty="0" err="1">
                <a:latin typeface="Arial" panose="020B0604020202020204" pitchFamily="34" charset="0"/>
                <a:ea typeface="STXinwei" charset="-122"/>
                <a:cs typeface="Arial" panose="020B0604020202020204" pitchFamily="34" charset="0"/>
              </a:rPr>
              <a:t>Eg</a:t>
            </a:r>
            <a:r>
              <a:rPr lang="en-US" altLang="zh-CN" sz="2600" dirty="0">
                <a:latin typeface="Arial" panose="020B0604020202020204" pitchFamily="34" charset="0"/>
                <a:ea typeface="STXinwei" charset="-122"/>
                <a:cs typeface="Arial" panose="020B0604020202020204" pitchFamily="34" charset="0"/>
              </a:rPr>
              <a:t>: {‘key1’:’value1’, ‘key2’:’value2’}</a:t>
            </a:r>
          </a:p>
          <a:p>
            <a:pPr marL="514350" indent="-514350">
              <a:buFont typeface="+mj-lt"/>
              <a:buAutoNum type="arabicPeriod"/>
            </a:pPr>
            <a:endParaRPr lang="en-US" altLang="zh-CN" sz="2600" dirty="0">
              <a:latin typeface="Arial" panose="020B0604020202020204" pitchFamily="34" charset="0"/>
              <a:ea typeface="STXinwei" charset="-122"/>
              <a:cs typeface="Arial" panose="020B0604020202020204" pitchFamily="34" charset="0"/>
            </a:endParaRPr>
          </a:p>
          <a:p>
            <a:pPr marL="514350" indent="-514350">
              <a:buFont typeface="+mj-lt"/>
              <a:buAutoNum type="arabicPeriod"/>
            </a:pPr>
            <a:r>
              <a:rPr lang="en-US" altLang="zh-CN" sz="2600" dirty="0">
                <a:latin typeface="Arial" panose="020B0604020202020204" pitchFamily="34" charset="0"/>
                <a:ea typeface="STXinwei" charset="-122"/>
                <a:cs typeface="Arial" panose="020B0604020202020204" pitchFamily="34" charset="0"/>
              </a:rPr>
              <a:t>{“</a:t>
            </a:r>
            <a:r>
              <a:rPr lang="en-US" altLang="zh-CN" sz="2600" dirty="0" err="1">
                <a:latin typeface="Arial" panose="020B0604020202020204" pitchFamily="34" charset="0"/>
                <a:ea typeface="STXinwei" charset="-122"/>
                <a:cs typeface="Arial" panose="020B0604020202020204" pitchFamily="34" charset="0"/>
              </a:rPr>
              <a:t>name”:”tan</a:t>
            </a:r>
            <a:r>
              <a:rPr lang="en-US" altLang="zh-CN" sz="2600" dirty="0">
                <a:latin typeface="Arial" panose="020B0604020202020204" pitchFamily="34" charset="0"/>
                <a:ea typeface="STXinwei" charset="-122"/>
                <a:cs typeface="Arial" panose="020B0604020202020204" pitchFamily="34" charset="0"/>
              </a:rPr>
              <a:t> see youu”, “age”:32}</a:t>
            </a:r>
            <a:br>
              <a:rPr lang="en-US" altLang="zh-CN" sz="2600" dirty="0">
                <a:latin typeface="Arial" panose="020B0604020202020204" pitchFamily="34" charset="0"/>
                <a:ea typeface="STXinwei" charset="-122"/>
                <a:cs typeface="Arial" panose="020B0604020202020204" pitchFamily="34" charset="0"/>
              </a:rPr>
            </a:br>
            <a:br>
              <a:rPr lang="en-US" altLang="zh-CN" sz="2600" dirty="0">
                <a:latin typeface="Arial" panose="020B0604020202020204" pitchFamily="34" charset="0"/>
                <a:ea typeface="STXinwei" charset="-122"/>
                <a:cs typeface="Arial" panose="020B0604020202020204" pitchFamily="34" charset="0"/>
              </a:rPr>
            </a:br>
            <a:endParaRPr lang="en-US" altLang="zh-CN" sz="2600" b="1" dirty="0">
              <a:latin typeface="Arial" panose="020B0604020202020204" pitchFamily="34" charset="0"/>
              <a:ea typeface="STXinwei" charset="-122"/>
              <a:cs typeface="Arial" panose="020B0604020202020204" pitchFamily="34" charset="0"/>
            </a:endParaRPr>
          </a:p>
        </p:txBody>
      </p:sp>
    </p:spTree>
    <p:extLst>
      <p:ext uri="{BB962C8B-B14F-4D97-AF65-F5344CB8AC3E}">
        <p14:creationId xmlns:p14="http://schemas.microsoft.com/office/powerpoint/2010/main" val="2888761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2A235-BAE1-4DBA-B0AE-4E6D30AC98F8}"/>
              </a:ext>
            </a:extLst>
          </p:cNvPr>
          <p:cNvSpPr txBox="1">
            <a:spLocks/>
          </p:cNvSpPr>
          <p:nvPr/>
        </p:nvSpPr>
        <p:spPr>
          <a:xfrm>
            <a:off x="467348" y="259200"/>
            <a:ext cx="830379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SG" altLang="zh-CN" sz="3800" noProof="1">
                <a:latin typeface="Arial" panose="020B0604020202020204" pitchFamily="34" charset="0"/>
                <a:ea typeface="SimHei" charset="-122"/>
                <a:cs typeface="Arial" panose="020B0604020202020204" pitchFamily="34" charset="0"/>
              </a:rPr>
              <a:t>Sets</a:t>
            </a:r>
            <a:endParaRPr lang="zh-CN" altLang="en-US" sz="3800" noProof="1">
              <a:latin typeface="Arial" panose="020B0604020202020204" pitchFamily="34" charset="0"/>
              <a:ea typeface="SimHei" charset="-122"/>
              <a:cs typeface="Arial" panose="020B0604020202020204" pitchFamily="34" charset="0"/>
            </a:endParaRPr>
          </a:p>
        </p:txBody>
      </p:sp>
      <p:sp>
        <p:nvSpPr>
          <p:cNvPr id="5" name="Rectangle 4">
            <a:extLst>
              <a:ext uri="{FF2B5EF4-FFF2-40B4-BE49-F238E27FC236}">
                <a16:creationId xmlns:a16="http://schemas.microsoft.com/office/drawing/2014/main" id="{EDFE648F-091B-44BB-B536-1C6D5F3B759A}"/>
              </a:ext>
            </a:extLst>
          </p:cNvPr>
          <p:cNvSpPr/>
          <p:nvPr/>
        </p:nvSpPr>
        <p:spPr>
          <a:xfrm>
            <a:off x="467348" y="1305043"/>
            <a:ext cx="11304442" cy="3631763"/>
          </a:xfrm>
          <a:prstGeom prst="rect">
            <a:avLst/>
          </a:prstGeom>
        </p:spPr>
        <p:txBody>
          <a:bodyPr wrap="square">
            <a:spAutoFit/>
          </a:bodyPr>
          <a:lstStyle/>
          <a:p>
            <a:pPr marL="457200" indent="-457200">
              <a:buFont typeface="+mj-lt"/>
              <a:buAutoNum type="arabicPeriod"/>
            </a:pPr>
            <a:r>
              <a:rPr lang="en-US" sz="2400" dirty="0"/>
              <a:t>Sets are unordered collections of unique elements</a:t>
            </a:r>
          </a:p>
          <a:p>
            <a:pPr marL="457200" indent="-457200">
              <a:buFont typeface="+mj-lt"/>
              <a:buAutoNum type="arabicPeriod"/>
            </a:pPr>
            <a:endParaRPr lang="en-US" altLang="zh-CN" sz="2400" dirty="0">
              <a:latin typeface="Arial" panose="020B0604020202020204" pitchFamily="34" charset="0"/>
              <a:ea typeface="STXinwei" charset="-122"/>
              <a:cs typeface="Arial" panose="020B0604020202020204" pitchFamily="34" charset="0"/>
            </a:endParaRPr>
          </a:p>
          <a:p>
            <a:pPr marL="514350" indent="-514350">
              <a:buFont typeface="+mj-lt"/>
              <a:buAutoNum type="arabicPeriod"/>
            </a:pPr>
            <a:r>
              <a:rPr lang="en-US" altLang="zh-CN" sz="2600" dirty="0">
                <a:latin typeface="Arial" panose="020B0604020202020204" pitchFamily="34" charset="0"/>
                <a:ea typeface="STXinwei" charset="-122"/>
                <a:cs typeface="Arial" panose="020B0604020202020204" pitchFamily="34" charset="0"/>
              </a:rPr>
              <a:t>There can only be one representative of the same object. </a:t>
            </a:r>
            <a:r>
              <a:rPr lang="en-US" altLang="zh-CN" sz="2600" dirty="0" err="1">
                <a:latin typeface="Arial" panose="020B0604020202020204" pitchFamily="34" charset="0"/>
                <a:ea typeface="STXinwei" charset="-122"/>
                <a:cs typeface="Arial" panose="020B0604020202020204" pitchFamily="34" charset="0"/>
              </a:rPr>
              <a:t>Eg</a:t>
            </a:r>
            <a:r>
              <a:rPr lang="en-US" altLang="zh-CN" sz="2600" dirty="0">
                <a:latin typeface="Arial" panose="020B0604020202020204" pitchFamily="34" charset="0"/>
                <a:ea typeface="STXinwei" charset="-122"/>
                <a:cs typeface="Arial" panose="020B0604020202020204" pitchFamily="34" charset="0"/>
              </a:rPr>
              <a:t>: </a:t>
            </a:r>
            <a:r>
              <a:rPr lang="en-US" altLang="zh-CN" sz="2600" dirty="0" err="1">
                <a:latin typeface="Arial" panose="020B0604020202020204" pitchFamily="34" charset="0"/>
                <a:ea typeface="STXinwei" charset="-122"/>
                <a:cs typeface="Arial" panose="020B0604020202020204" pitchFamily="34" charset="0"/>
              </a:rPr>
              <a:t>my_set</a:t>
            </a:r>
            <a:r>
              <a:rPr lang="en-US" altLang="zh-CN" sz="2600" dirty="0">
                <a:latin typeface="Arial" panose="020B0604020202020204" pitchFamily="34" charset="0"/>
                <a:ea typeface="STXinwei" charset="-122"/>
                <a:cs typeface="Arial" panose="020B0604020202020204" pitchFamily="34" charset="0"/>
              </a:rPr>
              <a:t>=set() or {“</a:t>
            </a:r>
            <a:r>
              <a:rPr lang="en-US" altLang="zh-CN" sz="2600" dirty="0" err="1">
                <a:latin typeface="Arial" panose="020B0604020202020204" pitchFamily="34" charset="0"/>
                <a:ea typeface="STXinwei" charset="-122"/>
                <a:cs typeface="Arial" panose="020B0604020202020204" pitchFamily="34" charset="0"/>
              </a:rPr>
              <a:t>AXA”,”AIA”,”Prudential</a:t>
            </a:r>
            <a:r>
              <a:rPr lang="en-US" altLang="zh-CN" sz="2600" dirty="0">
                <a:latin typeface="Arial" panose="020B0604020202020204" pitchFamily="34" charset="0"/>
                <a:ea typeface="STXinwei" charset="-122"/>
                <a:cs typeface="Arial" panose="020B0604020202020204" pitchFamily="34" charset="0"/>
              </a:rPr>
              <a:t>”}</a:t>
            </a:r>
          </a:p>
          <a:p>
            <a:pPr marL="514350" indent="-514350">
              <a:buFont typeface="+mj-lt"/>
              <a:buAutoNum type="arabicPeriod"/>
            </a:pPr>
            <a:endParaRPr lang="en-US" altLang="zh-CN" sz="2600" dirty="0">
              <a:latin typeface="Arial" panose="020B0604020202020204" pitchFamily="34" charset="0"/>
              <a:ea typeface="STXinwei" charset="-122"/>
              <a:cs typeface="Arial" panose="020B0604020202020204" pitchFamily="34" charset="0"/>
            </a:endParaRPr>
          </a:p>
          <a:p>
            <a:pPr marL="514350" indent="-514350">
              <a:buFont typeface="+mj-lt"/>
              <a:buAutoNum type="arabicPeriod"/>
            </a:pPr>
            <a:r>
              <a:rPr lang="en-US" altLang="zh-CN" sz="2600" dirty="0">
                <a:latin typeface="Arial" panose="020B0604020202020204" pitchFamily="34" charset="0"/>
                <a:ea typeface="STXinwei" charset="-122"/>
                <a:cs typeface="Arial" panose="020B0604020202020204" pitchFamily="34" charset="0"/>
              </a:rPr>
              <a:t>Python provide built-in method for sets operation such as union and intersection</a:t>
            </a:r>
            <a:br>
              <a:rPr lang="en-US" altLang="zh-CN" sz="2600" dirty="0">
                <a:latin typeface="Arial" panose="020B0604020202020204" pitchFamily="34" charset="0"/>
                <a:ea typeface="STXinwei" charset="-122"/>
                <a:cs typeface="Arial" panose="020B0604020202020204" pitchFamily="34" charset="0"/>
              </a:rPr>
            </a:br>
            <a:br>
              <a:rPr lang="en-US" altLang="zh-CN" sz="2600" dirty="0">
                <a:latin typeface="Arial" panose="020B0604020202020204" pitchFamily="34" charset="0"/>
                <a:ea typeface="STXinwei" charset="-122"/>
                <a:cs typeface="Arial" panose="020B0604020202020204" pitchFamily="34" charset="0"/>
              </a:rPr>
            </a:br>
            <a:endParaRPr lang="en-US" altLang="zh-CN" sz="2600" b="1" dirty="0">
              <a:latin typeface="Arial" panose="020B0604020202020204" pitchFamily="34" charset="0"/>
              <a:ea typeface="STXinwei" charset="-122"/>
              <a:cs typeface="Arial" panose="020B0604020202020204" pitchFamily="34" charset="0"/>
            </a:endParaRPr>
          </a:p>
        </p:txBody>
      </p:sp>
    </p:spTree>
    <p:extLst>
      <p:ext uri="{BB962C8B-B14F-4D97-AF65-F5344CB8AC3E}">
        <p14:creationId xmlns:p14="http://schemas.microsoft.com/office/powerpoint/2010/main" val="2855065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17B856-44CA-475B-B092-A68CD3B7BE90}"/>
              </a:ext>
            </a:extLst>
          </p:cNvPr>
          <p:cNvSpPr txBox="1">
            <a:spLocks/>
          </p:cNvSpPr>
          <p:nvPr/>
        </p:nvSpPr>
        <p:spPr>
          <a:xfrm>
            <a:off x="467347" y="259200"/>
            <a:ext cx="9035881"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SG" altLang="zh-CN" sz="3800" noProof="1">
                <a:latin typeface="Arial" panose="020B0604020202020204" pitchFamily="34" charset="0"/>
                <a:ea typeface="SimHei" charset="-122"/>
                <a:cs typeface="Arial" panose="020B0604020202020204" pitchFamily="34" charset="0"/>
              </a:rPr>
              <a:t>Differences between list and sets</a:t>
            </a:r>
            <a:endParaRPr lang="zh-CN" altLang="en-US" sz="3800" noProof="1">
              <a:latin typeface="Arial" panose="020B0604020202020204" pitchFamily="34" charset="0"/>
              <a:ea typeface="SimHei" charset="-122"/>
              <a:cs typeface="Arial" panose="020B0604020202020204" pitchFamily="34" charset="0"/>
            </a:endParaRPr>
          </a:p>
        </p:txBody>
      </p:sp>
      <p:graphicFrame>
        <p:nvGraphicFramePr>
          <p:cNvPr id="5" name="Table 4">
            <a:extLst>
              <a:ext uri="{FF2B5EF4-FFF2-40B4-BE49-F238E27FC236}">
                <a16:creationId xmlns:a16="http://schemas.microsoft.com/office/drawing/2014/main" id="{18EBB6CC-E8D7-4376-9CA8-0645E78AEF6D}"/>
              </a:ext>
            </a:extLst>
          </p:cNvPr>
          <p:cNvGraphicFramePr>
            <a:graphicFrameLocks noGrp="1"/>
          </p:cNvGraphicFramePr>
          <p:nvPr>
            <p:extLst>
              <p:ext uri="{D42A27DB-BD31-4B8C-83A1-F6EECF244321}">
                <p14:modId xmlns:p14="http://schemas.microsoft.com/office/powerpoint/2010/main" val="1415709704"/>
              </p:ext>
            </p:extLst>
          </p:nvPr>
        </p:nvGraphicFramePr>
        <p:xfrm>
          <a:off x="990599" y="1524000"/>
          <a:ext cx="9873344" cy="2786016"/>
        </p:xfrm>
        <a:graphic>
          <a:graphicData uri="http://schemas.openxmlformats.org/drawingml/2006/table">
            <a:tbl>
              <a:tblPr firstRow="1" bandRow="1">
                <a:tableStyleId>{1805B279-2762-406B-89E3-82B650EC0748}</a:tableStyleId>
              </a:tblPr>
              <a:tblGrid>
                <a:gridCol w="4936672">
                  <a:extLst>
                    <a:ext uri="{9D8B030D-6E8A-4147-A177-3AD203B41FA5}">
                      <a16:colId xmlns:a16="http://schemas.microsoft.com/office/drawing/2014/main" val="3009130677"/>
                    </a:ext>
                  </a:extLst>
                </a:gridCol>
                <a:gridCol w="4936672">
                  <a:extLst>
                    <a:ext uri="{9D8B030D-6E8A-4147-A177-3AD203B41FA5}">
                      <a16:colId xmlns:a16="http://schemas.microsoft.com/office/drawing/2014/main" val="4133827068"/>
                    </a:ext>
                  </a:extLst>
                </a:gridCol>
              </a:tblGrid>
              <a:tr h="694992">
                <a:tc>
                  <a:txBody>
                    <a:bodyPr/>
                    <a:lstStyle/>
                    <a:p>
                      <a:r>
                        <a:rPr lang="en-US" altLang="zh-CN" sz="2000" dirty="0"/>
                        <a:t>List</a:t>
                      </a:r>
                      <a:endParaRPr lang="en-SG" sz="2000" dirty="0"/>
                    </a:p>
                  </a:txBody>
                  <a:tcPr/>
                </a:tc>
                <a:tc>
                  <a:txBody>
                    <a:bodyPr/>
                    <a:lstStyle/>
                    <a:p>
                      <a:r>
                        <a:rPr lang="en-US" sz="2000" dirty="0"/>
                        <a:t>Sets</a:t>
                      </a:r>
                      <a:endParaRPr lang="en-SG" sz="2000" dirty="0"/>
                    </a:p>
                  </a:txBody>
                  <a:tcPr/>
                </a:tc>
                <a:extLst>
                  <a:ext uri="{0D108BD9-81ED-4DB2-BD59-A6C34878D82A}">
                    <a16:rowId xmlns:a16="http://schemas.microsoft.com/office/drawing/2014/main" val="4204521185"/>
                  </a:ext>
                </a:extLst>
              </a:tr>
              <a:tr h="694992">
                <a:tc>
                  <a:txBody>
                    <a:bodyPr/>
                    <a:lstStyle/>
                    <a:p>
                      <a:r>
                        <a:rPr lang="en-US" altLang="zh-CN" sz="2000" dirty="0"/>
                        <a:t>Use square bracket to represent </a:t>
                      </a:r>
                      <a:r>
                        <a:rPr lang="en-SG" altLang="zh-CN" sz="2000" dirty="0"/>
                        <a:t>[]</a:t>
                      </a:r>
                      <a:endParaRPr lang="en-SG" sz="2000" dirty="0"/>
                    </a:p>
                  </a:txBody>
                  <a:tcPr/>
                </a:tc>
                <a:tc>
                  <a:txBody>
                    <a:bodyPr/>
                    <a:lstStyle/>
                    <a:p>
                      <a:r>
                        <a:rPr lang="en-SG" sz="2000" dirty="0"/>
                        <a:t>Use curly </a:t>
                      </a:r>
                      <a:r>
                        <a:rPr lang="en-US" altLang="zh-CN" sz="2000" dirty="0"/>
                        <a:t>bracket</a:t>
                      </a:r>
                      <a:r>
                        <a:rPr lang="en-SG" sz="2000" dirty="0"/>
                        <a:t> {} to represent</a:t>
                      </a:r>
                    </a:p>
                  </a:txBody>
                  <a:tcPr/>
                </a:tc>
                <a:extLst>
                  <a:ext uri="{0D108BD9-81ED-4DB2-BD59-A6C34878D82A}">
                    <a16:rowId xmlns:a16="http://schemas.microsoft.com/office/drawing/2014/main" val="3215538854"/>
                  </a:ext>
                </a:extLst>
              </a:tr>
              <a:tr h="694992">
                <a:tc>
                  <a:txBody>
                    <a:bodyPr/>
                    <a:lstStyle/>
                    <a:p>
                      <a:r>
                        <a:rPr lang="en-SG" sz="2000" dirty="0"/>
                        <a:t>List allow duplicate element such as: [1,2,2,2,3,3,3]</a:t>
                      </a:r>
                    </a:p>
                  </a:txBody>
                  <a:tcPr/>
                </a:tc>
                <a:tc>
                  <a:txBody>
                    <a:bodyPr/>
                    <a:lstStyle/>
                    <a:p>
                      <a:r>
                        <a:rPr lang="en-SG" sz="2000" dirty="0"/>
                        <a:t>Sets doesn’t allow </a:t>
                      </a:r>
                      <a:r>
                        <a:rPr lang="en-SG" sz="2000"/>
                        <a:t>duplicate element</a:t>
                      </a:r>
                      <a:endParaRPr lang="en-SG" sz="2000" dirty="0"/>
                    </a:p>
                  </a:txBody>
                  <a:tcPr/>
                </a:tc>
                <a:extLst>
                  <a:ext uri="{0D108BD9-81ED-4DB2-BD59-A6C34878D82A}">
                    <a16:rowId xmlns:a16="http://schemas.microsoft.com/office/drawing/2014/main" val="926046888"/>
                  </a:ext>
                </a:extLst>
              </a:tr>
              <a:tr h="694992">
                <a:tc>
                  <a:txBody>
                    <a:bodyPr/>
                    <a:lstStyle/>
                    <a:p>
                      <a:endParaRPr lang="en-SG" sz="2000" dirty="0"/>
                    </a:p>
                  </a:txBody>
                  <a:tcPr/>
                </a:tc>
                <a:tc>
                  <a:txBody>
                    <a:bodyPr/>
                    <a:lstStyle/>
                    <a:p>
                      <a:endParaRPr lang="en-SG" sz="2000" dirty="0"/>
                    </a:p>
                  </a:txBody>
                  <a:tcPr/>
                </a:tc>
                <a:extLst>
                  <a:ext uri="{0D108BD9-81ED-4DB2-BD59-A6C34878D82A}">
                    <a16:rowId xmlns:a16="http://schemas.microsoft.com/office/drawing/2014/main" val="2455353787"/>
                  </a:ext>
                </a:extLst>
              </a:tr>
            </a:tbl>
          </a:graphicData>
        </a:graphic>
      </p:graphicFrame>
    </p:spTree>
    <p:extLst>
      <p:ext uri="{BB962C8B-B14F-4D97-AF65-F5344CB8AC3E}">
        <p14:creationId xmlns:p14="http://schemas.microsoft.com/office/powerpoint/2010/main" val="31280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7D63761F-CE6F-2D43-A07D-22B3BCA85533}"/>
              </a:ext>
            </a:extLst>
          </p:cNvPr>
          <p:cNvSpPr txBox="1">
            <a:spLocks/>
          </p:cNvSpPr>
          <p:nvPr/>
        </p:nvSpPr>
        <p:spPr>
          <a:xfrm>
            <a:off x="467348" y="259200"/>
            <a:ext cx="6152114"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800" noProof="1">
                <a:latin typeface="Arial" panose="020B0604020202020204" pitchFamily="34" charset="0"/>
                <a:ea typeface="SimHei" charset="-122"/>
                <a:cs typeface="Arial" panose="020B0604020202020204" pitchFamily="34" charset="0"/>
              </a:rPr>
              <a:t>Thank You</a:t>
            </a:r>
            <a:endParaRPr lang="zh-CN" altLang="en-US" sz="3800" noProof="1">
              <a:latin typeface="Arial" panose="020B0604020202020204" pitchFamily="34" charset="0"/>
              <a:ea typeface="SimHei" charset="-122"/>
              <a:cs typeface="Arial" panose="020B0604020202020204" pitchFamily="34" charset="0"/>
            </a:endParaRPr>
          </a:p>
        </p:txBody>
      </p:sp>
      <p:sp>
        <p:nvSpPr>
          <p:cNvPr id="8" name="Text Placeholder 1">
            <a:extLst>
              <a:ext uri="{FF2B5EF4-FFF2-40B4-BE49-F238E27FC236}">
                <a16:creationId xmlns:a16="http://schemas.microsoft.com/office/drawing/2014/main" id="{199FD951-5F31-1941-B9F7-603E66EC9F24}"/>
              </a:ext>
            </a:extLst>
          </p:cNvPr>
          <p:cNvSpPr txBox="1">
            <a:spLocks/>
          </p:cNvSpPr>
          <p:nvPr/>
        </p:nvSpPr>
        <p:spPr>
          <a:xfrm>
            <a:off x="3698644" y="2544071"/>
            <a:ext cx="4572031" cy="1384995"/>
          </a:xfrm>
          <a:prstGeom prst="rect">
            <a:avLst/>
          </a:prstGeom>
        </p:spPr>
        <p:txBody>
          <a:bodyPr vert="horz" lIns="91440" tIns="45720" rIns="91440" bIns="45720" rtlCol="0" anchor="ctr">
            <a:noAutofit/>
          </a:bodyPr>
          <a:lstStyle/>
          <a:p>
            <a:pPr marL="0" marR="0" lvl="0" indent="0" algn="ctr" defTabSz="914327" rtl="0" eaLnBrk="1" fontAlgn="auto" latinLnBrk="0" hangingPunct="1">
              <a:lnSpc>
                <a:spcPct val="100000"/>
              </a:lnSpc>
              <a:spcBef>
                <a:spcPts val="0"/>
              </a:spcBef>
              <a:spcAft>
                <a:spcPts val="0"/>
              </a:spcAft>
              <a:buClrTx/>
              <a:buSzTx/>
              <a:buFontTx/>
              <a:buNone/>
              <a:tabLst/>
              <a:defRPr/>
            </a:pPr>
            <a:r>
              <a:rPr kumimoji="0" lang="en-US" sz="8800" b="1" i="0" u="none" strike="noStrike" kern="1200" cap="none" spc="0" normalizeH="0" baseline="0" noProof="0" dirty="0">
                <a:ln>
                  <a:noFill/>
                </a:ln>
                <a:solidFill>
                  <a:srgbClr val="44546A"/>
                </a:solidFill>
                <a:effectLst/>
                <a:uLnTx/>
                <a:uFillTx/>
                <a:latin typeface="Arial" charset="0"/>
                <a:ea typeface="Arial" charset="0"/>
                <a:cs typeface="Arial" charset="0"/>
              </a:rPr>
              <a:t>Q&amp;A</a:t>
            </a:r>
          </a:p>
        </p:txBody>
      </p:sp>
      <p:pic>
        <p:nvPicPr>
          <p:cNvPr id="9" name="Picture 8" descr="D:\Slidework\Jobs\TechEd2007 - Brian Marble\Template\Design\Round 3\images\Hand.png">
            <a:extLst>
              <a:ext uri="{FF2B5EF4-FFF2-40B4-BE49-F238E27FC236}">
                <a16:creationId xmlns:a16="http://schemas.microsoft.com/office/drawing/2014/main" id="{C6EF0B8E-A1D7-184A-9033-A8C6E2AAC766}"/>
              </a:ext>
            </a:extLst>
          </p:cNvPr>
          <p:cNvPicPr>
            <a:picLocks noChangeAspect="1" noChangeArrowheads="1"/>
          </p:cNvPicPr>
          <p:nvPr/>
        </p:nvPicPr>
        <p:blipFill>
          <a:blip r:embed="rId2"/>
          <a:srcRect/>
          <a:stretch>
            <a:fillRect/>
          </a:stretch>
        </p:blipFill>
        <p:spPr bwMode="auto">
          <a:xfrm>
            <a:off x="4413023" y="2428868"/>
            <a:ext cx="663575" cy="515937"/>
          </a:xfrm>
          <a:prstGeom prst="rect">
            <a:avLst/>
          </a:prstGeom>
          <a:noFill/>
          <a:ln w="9525">
            <a:noFill/>
            <a:miter lim="800000"/>
            <a:headEnd/>
            <a:tailEnd/>
          </a:ln>
        </p:spPr>
      </p:pic>
    </p:spTree>
    <p:extLst>
      <p:ext uri="{BB962C8B-B14F-4D97-AF65-F5344CB8AC3E}">
        <p14:creationId xmlns:p14="http://schemas.microsoft.com/office/powerpoint/2010/main" val="3608917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7D63761F-CE6F-2D43-A07D-22B3BCA85533}"/>
              </a:ext>
            </a:extLst>
          </p:cNvPr>
          <p:cNvSpPr txBox="1">
            <a:spLocks/>
          </p:cNvSpPr>
          <p:nvPr/>
        </p:nvSpPr>
        <p:spPr>
          <a:xfrm>
            <a:off x="467348" y="259200"/>
            <a:ext cx="830379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800" noProof="1">
                <a:latin typeface="Arial" panose="020B0604020202020204" pitchFamily="34" charset="0"/>
                <a:ea typeface="SimHei" charset="-122"/>
                <a:cs typeface="Arial" panose="020B0604020202020204" pitchFamily="34" charset="0"/>
              </a:rPr>
              <a:t>Overview</a:t>
            </a:r>
            <a:endParaRPr lang="zh-CN" altLang="en-US" sz="3800" noProof="1">
              <a:latin typeface="Arial" panose="020B0604020202020204" pitchFamily="34" charset="0"/>
              <a:ea typeface="SimHei" charset="-122"/>
              <a:cs typeface="Arial" panose="020B0604020202020204" pitchFamily="34" charset="0"/>
            </a:endParaRPr>
          </a:p>
        </p:txBody>
      </p:sp>
      <p:sp>
        <p:nvSpPr>
          <p:cNvPr id="17" name="Rectangle 16">
            <a:extLst>
              <a:ext uri="{FF2B5EF4-FFF2-40B4-BE49-F238E27FC236}">
                <a16:creationId xmlns:a16="http://schemas.microsoft.com/office/drawing/2014/main" id="{DDF7ABD9-F38A-4544-8AA8-FB5332692A1E}"/>
              </a:ext>
            </a:extLst>
          </p:cNvPr>
          <p:cNvSpPr/>
          <p:nvPr/>
        </p:nvSpPr>
        <p:spPr>
          <a:xfrm>
            <a:off x="467348" y="1305043"/>
            <a:ext cx="11304442" cy="2492990"/>
          </a:xfrm>
          <a:prstGeom prst="rect">
            <a:avLst/>
          </a:prstGeom>
        </p:spPr>
        <p:txBody>
          <a:bodyPr wrap="square">
            <a:spAutoFit/>
          </a:bodyPr>
          <a:lstStyle/>
          <a:p>
            <a:pPr marL="285750" indent="-285750">
              <a:buClr>
                <a:srgbClr val="0070C0"/>
              </a:buClr>
              <a:buFont typeface="Wingdings" charset="2"/>
              <a:buChar char="q"/>
            </a:pPr>
            <a:r>
              <a:rPr lang="en-US" altLang="zh-CN" sz="2600" dirty="0">
                <a:latin typeface="Arial" panose="020B0604020202020204" pitchFamily="34" charset="0"/>
                <a:ea typeface="STXinwei" charset="-122"/>
                <a:cs typeface="Arial" panose="020B0604020202020204" pitchFamily="34" charset="0"/>
              </a:rPr>
              <a:t> Python setup – Python installation, </a:t>
            </a:r>
            <a:r>
              <a:rPr lang="en-US" altLang="zh-CN" sz="2600" dirty="0" err="1">
                <a:latin typeface="Arial" panose="020B0604020202020204" pitchFamily="34" charset="0"/>
                <a:ea typeface="STXinwei" charset="-122"/>
                <a:cs typeface="Arial" panose="020B0604020202020204" pitchFamily="34" charset="0"/>
              </a:rPr>
              <a:t>Jupyter</a:t>
            </a:r>
            <a:r>
              <a:rPr lang="en-US" altLang="zh-CN" sz="2600" dirty="0">
                <a:latin typeface="Arial" panose="020B0604020202020204" pitchFamily="34" charset="0"/>
                <a:ea typeface="STXinwei" charset="-122"/>
                <a:cs typeface="Arial" panose="020B0604020202020204" pitchFamily="34" charset="0"/>
              </a:rPr>
              <a:t> notebooks, Git and etc.</a:t>
            </a:r>
          </a:p>
          <a:p>
            <a:pPr marL="285750" indent="-285750">
              <a:buClr>
                <a:srgbClr val="0070C0"/>
              </a:buClr>
              <a:buFont typeface="Wingdings" charset="2"/>
              <a:buChar char="q"/>
            </a:pPr>
            <a:r>
              <a:rPr lang="en-US" altLang="zh-CN" sz="2600" dirty="0">
                <a:latin typeface="Arial" panose="020B0604020202020204" pitchFamily="34" charset="0"/>
                <a:ea typeface="STXinwei" charset="-122"/>
                <a:cs typeface="Arial" panose="020B0604020202020204" pitchFamily="34" charset="0"/>
              </a:rPr>
              <a:t> Data structure – Numbers, Strings, Lists, Dictionaries and etc.</a:t>
            </a:r>
          </a:p>
          <a:p>
            <a:pPr marL="285750" indent="-285750">
              <a:buClr>
                <a:srgbClr val="0070C0"/>
              </a:buClr>
              <a:buFont typeface="Wingdings" charset="2"/>
              <a:buChar char="q"/>
            </a:pPr>
            <a:r>
              <a:rPr lang="en-US" altLang="zh-CN" sz="2600" dirty="0">
                <a:latin typeface="Arial" panose="020B0604020202020204" pitchFamily="34" charset="0"/>
                <a:ea typeface="STXinwei" charset="-122"/>
                <a:cs typeface="Arial" panose="020B0604020202020204" pitchFamily="34" charset="0"/>
              </a:rPr>
              <a:t> Operators and statements</a:t>
            </a:r>
          </a:p>
          <a:p>
            <a:pPr marL="285750" indent="-285750">
              <a:buClr>
                <a:srgbClr val="0070C0"/>
              </a:buClr>
              <a:buFont typeface="Wingdings" charset="2"/>
              <a:buChar char="q"/>
            </a:pPr>
            <a:r>
              <a:rPr lang="en-US" altLang="zh-CN" sz="2600" dirty="0">
                <a:latin typeface="Arial" panose="020B0604020202020204" pitchFamily="34" charset="0"/>
                <a:ea typeface="STXinwei" charset="-122"/>
                <a:cs typeface="Arial" panose="020B0604020202020204" pitchFamily="34" charset="0"/>
              </a:rPr>
              <a:t> Methods and functions – Methods, functions, lambda expression</a:t>
            </a:r>
          </a:p>
          <a:p>
            <a:pPr marL="285750" indent="-285750">
              <a:buClr>
                <a:srgbClr val="0070C0"/>
              </a:buClr>
              <a:buFont typeface="Wingdings" charset="2"/>
              <a:buChar char="q"/>
            </a:pPr>
            <a:r>
              <a:rPr lang="en-US" altLang="zh-CN" sz="2600" dirty="0">
                <a:latin typeface="Arial" panose="020B0604020202020204" pitchFamily="34" charset="0"/>
                <a:ea typeface="STXinwei" charset="-122"/>
                <a:cs typeface="Arial" panose="020B0604020202020204" pitchFamily="34" charset="0"/>
              </a:rPr>
              <a:t>Object oriented programming(OOP) and modules</a:t>
            </a:r>
          </a:p>
          <a:p>
            <a:pPr marL="285750" indent="-285750">
              <a:buClr>
                <a:srgbClr val="0070C0"/>
              </a:buClr>
              <a:buFont typeface="Wingdings" charset="2"/>
              <a:buChar char="q"/>
            </a:pPr>
            <a:r>
              <a:rPr lang="en-US" altLang="zh-CN" sz="2600" dirty="0">
                <a:latin typeface="Arial" panose="020B0604020202020204" pitchFamily="34" charset="0"/>
                <a:ea typeface="STXinwei" charset="-122"/>
                <a:cs typeface="Arial" panose="020B0604020202020204" pitchFamily="34" charset="0"/>
              </a:rPr>
              <a:t>Logging, Errors and exception handling</a:t>
            </a:r>
          </a:p>
        </p:txBody>
      </p:sp>
    </p:spTree>
    <p:extLst>
      <p:ext uri="{BB962C8B-B14F-4D97-AF65-F5344CB8AC3E}">
        <p14:creationId xmlns:p14="http://schemas.microsoft.com/office/powerpoint/2010/main" val="4090477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7D63761F-CE6F-2D43-A07D-22B3BCA85533}"/>
              </a:ext>
            </a:extLst>
          </p:cNvPr>
          <p:cNvSpPr txBox="1">
            <a:spLocks/>
          </p:cNvSpPr>
          <p:nvPr/>
        </p:nvSpPr>
        <p:spPr>
          <a:xfrm>
            <a:off x="467348" y="259200"/>
            <a:ext cx="830379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800" noProof="1">
                <a:latin typeface="Arial" panose="020B0604020202020204" pitchFamily="34" charset="0"/>
                <a:ea typeface="SimHei" charset="-122"/>
                <a:cs typeface="Arial" panose="020B0604020202020204" pitchFamily="34" charset="0"/>
              </a:rPr>
              <a:t>What is Python?</a:t>
            </a:r>
            <a:endParaRPr lang="zh-CN" altLang="en-US" sz="3800" noProof="1">
              <a:latin typeface="Arial" panose="020B0604020202020204" pitchFamily="34" charset="0"/>
              <a:ea typeface="SimHei" charset="-122"/>
              <a:cs typeface="Arial" panose="020B0604020202020204" pitchFamily="34" charset="0"/>
            </a:endParaRPr>
          </a:p>
        </p:txBody>
      </p:sp>
      <p:pic>
        <p:nvPicPr>
          <p:cNvPr id="4098" name="Picture 2" descr="Image result for python">
            <a:extLst>
              <a:ext uri="{FF2B5EF4-FFF2-40B4-BE49-F238E27FC236}">
                <a16:creationId xmlns:a16="http://schemas.microsoft.com/office/drawing/2014/main" id="{CBDEFFA6-35BE-43B1-ACFC-61A5B8B08C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5127" y="1596091"/>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monty python's flying circus">
            <a:extLst>
              <a:ext uri="{FF2B5EF4-FFF2-40B4-BE49-F238E27FC236}">
                <a16:creationId xmlns:a16="http://schemas.microsoft.com/office/drawing/2014/main" id="{36AB9C96-C6D0-4975-9886-582BCE00DE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5840" y="1597477"/>
            <a:ext cx="3013132" cy="466031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116665E-4485-4E15-87C7-3D1B7F5F7729}"/>
              </a:ext>
            </a:extLst>
          </p:cNvPr>
          <p:cNvSpPr/>
          <p:nvPr/>
        </p:nvSpPr>
        <p:spPr>
          <a:xfrm>
            <a:off x="6370354" y="4138792"/>
            <a:ext cx="4545806" cy="1169551"/>
          </a:xfrm>
          <a:prstGeom prst="rect">
            <a:avLst/>
          </a:prstGeom>
        </p:spPr>
        <p:txBody>
          <a:bodyPr wrap="square">
            <a:spAutoFit/>
          </a:bodyPr>
          <a:lstStyle/>
          <a:p>
            <a:pPr marL="342900" indent="-342900">
              <a:buFont typeface="+mj-lt"/>
              <a:buAutoNum type="arabicPeriod"/>
            </a:pPr>
            <a:r>
              <a:rPr lang="en-US" dirty="0">
                <a:solidFill>
                  <a:srgbClr val="555555"/>
                </a:solidFill>
                <a:latin typeface="verdana" panose="020B0604030504040204" pitchFamily="34" charset="0"/>
              </a:rPr>
              <a:t>Beautiful is better than ugly.</a:t>
            </a:r>
          </a:p>
          <a:p>
            <a:pPr marL="342900" indent="-342900">
              <a:buFont typeface="+mj-lt"/>
              <a:buAutoNum type="arabicPeriod"/>
            </a:pPr>
            <a:r>
              <a:rPr lang="en-US" dirty="0">
                <a:solidFill>
                  <a:srgbClr val="555555"/>
                </a:solidFill>
                <a:latin typeface="verdana" panose="020B0604030504040204" pitchFamily="34" charset="0"/>
              </a:rPr>
              <a:t>Explicit is better than implicit.</a:t>
            </a:r>
          </a:p>
          <a:p>
            <a:pPr marL="342900" indent="-342900">
              <a:buFont typeface="+mj-lt"/>
              <a:buAutoNum type="arabicPeriod"/>
            </a:pPr>
            <a:r>
              <a:rPr lang="en-US" dirty="0">
                <a:solidFill>
                  <a:srgbClr val="555555"/>
                </a:solidFill>
                <a:latin typeface="verdana" panose="020B0604030504040204" pitchFamily="34" charset="0"/>
              </a:rPr>
              <a:t>Simple is better than complex.</a:t>
            </a:r>
          </a:p>
          <a:p>
            <a:pPr marL="342900" indent="-342900">
              <a:buFont typeface="+mj-lt"/>
              <a:buAutoNum type="arabicPeriod"/>
            </a:pPr>
            <a:r>
              <a:rPr lang="en-US" dirty="0">
                <a:solidFill>
                  <a:srgbClr val="555555"/>
                </a:solidFill>
                <a:latin typeface="verdana" panose="020B0604030504040204" pitchFamily="34" charset="0"/>
              </a:rPr>
              <a:t>Complex is better than complicated.</a:t>
            </a:r>
          </a:p>
          <a:p>
            <a:pPr marL="342900" indent="-342900">
              <a:buFont typeface="+mj-lt"/>
              <a:buAutoNum type="arabicPeriod"/>
            </a:pPr>
            <a:r>
              <a:rPr lang="en-US" dirty="0">
                <a:solidFill>
                  <a:srgbClr val="555555"/>
                </a:solidFill>
                <a:latin typeface="verdana" panose="020B0604030504040204" pitchFamily="34" charset="0"/>
              </a:rPr>
              <a:t>Flat is better than nested.</a:t>
            </a:r>
          </a:p>
        </p:txBody>
      </p:sp>
    </p:spTree>
    <p:extLst>
      <p:ext uri="{BB962C8B-B14F-4D97-AF65-F5344CB8AC3E}">
        <p14:creationId xmlns:p14="http://schemas.microsoft.com/office/powerpoint/2010/main" val="3846712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2A235-BAE1-4DBA-B0AE-4E6D30AC98F8}"/>
              </a:ext>
            </a:extLst>
          </p:cNvPr>
          <p:cNvSpPr txBox="1">
            <a:spLocks/>
          </p:cNvSpPr>
          <p:nvPr/>
        </p:nvSpPr>
        <p:spPr>
          <a:xfrm>
            <a:off x="467348" y="259200"/>
            <a:ext cx="830379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800" noProof="1">
                <a:latin typeface="Arial" panose="020B0604020202020204" pitchFamily="34" charset="0"/>
                <a:ea typeface="SimHei" charset="-122"/>
                <a:cs typeface="Arial" panose="020B0604020202020204" pitchFamily="34" charset="0"/>
              </a:rPr>
              <a:t>Advantages of Python</a:t>
            </a:r>
            <a:endParaRPr lang="zh-CN" altLang="en-US" sz="3800" noProof="1">
              <a:latin typeface="Arial" panose="020B0604020202020204" pitchFamily="34" charset="0"/>
              <a:ea typeface="SimHei" charset="-122"/>
              <a:cs typeface="Arial" panose="020B0604020202020204" pitchFamily="34" charset="0"/>
            </a:endParaRPr>
          </a:p>
        </p:txBody>
      </p:sp>
      <p:sp>
        <p:nvSpPr>
          <p:cNvPr id="3" name="Rectangle 2">
            <a:extLst>
              <a:ext uri="{FF2B5EF4-FFF2-40B4-BE49-F238E27FC236}">
                <a16:creationId xmlns:a16="http://schemas.microsoft.com/office/drawing/2014/main" id="{26E73869-13E8-4C4A-B1AC-1119966EC9EB}"/>
              </a:ext>
            </a:extLst>
          </p:cNvPr>
          <p:cNvSpPr/>
          <p:nvPr/>
        </p:nvSpPr>
        <p:spPr>
          <a:xfrm>
            <a:off x="467348" y="1305043"/>
            <a:ext cx="11304442" cy="2893100"/>
          </a:xfrm>
          <a:prstGeom prst="rect">
            <a:avLst/>
          </a:prstGeom>
        </p:spPr>
        <p:txBody>
          <a:bodyPr wrap="square">
            <a:spAutoFit/>
          </a:bodyPr>
          <a:lstStyle/>
          <a:p>
            <a:pPr marL="457200" indent="-457200">
              <a:buClr>
                <a:srgbClr val="0070C0"/>
              </a:buClr>
              <a:buFont typeface="Wingdings" panose="05000000000000000000" pitchFamily="2" charset="2"/>
              <a:buChar char="§"/>
            </a:pPr>
            <a:r>
              <a:rPr lang="en-US" altLang="zh-CN" sz="2600" dirty="0">
                <a:latin typeface="Arial" panose="020B0604020202020204" pitchFamily="34" charset="0"/>
                <a:ea typeface="STXinwei" charset="-122"/>
                <a:cs typeface="Arial" panose="020B0604020202020204" pitchFamily="34" charset="0"/>
              </a:rPr>
              <a:t>Less coding required (Simple)</a:t>
            </a:r>
          </a:p>
          <a:p>
            <a:pPr marL="457200" indent="-457200">
              <a:buClr>
                <a:srgbClr val="0070C0"/>
              </a:buClr>
              <a:buFont typeface="Wingdings" panose="05000000000000000000" pitchFamily="2" charset="2"/>
              <a:buChar char="§"/>
            </a:pPr>
            <a:r>
              <a:rPr lang="en-US" altLang="zh-CN" sz="2600" dirty="0">
                <a:latin typeface="Arial" panose="020B0604020202020204" pitchFamily="34" charset="0"/>
                <a:ea typeface="STXinwei" charset="-122"/>
                <a:cs typeface="Arial" panose="020B0604020202020204" pitchFamily="34" charset="0"/>
              </a:rPr>
              <a:t>Learning Ease and Support Available (Simple)</a:t>
            </a:r>
          </a:p>
          <a:p>
            <a:pPr marL="457200" indent="-457200">
              <a:buClr>
                <a:srgbClr val="0070C0"/>
              </a:buClr>
              <a:buFont typeface="Wingdings" panose="05000000000000000000" pitchFamily="2" charset="2"/>
              <a:buChar char="§"/>
            </a:pPr>
            <a:r>
              <a:rPr lang="en-US" altLang="zh-CN" sz="2600" dirty="0">
                <a:latin typeface="Arial" panose="020B0604020202020204" pitchFamily="34" charset="0"/>
                <a:ea typeface="STXinwei" charset="-122"/>
                <a:cs typeface="Arial" panose="020B0604020202020204" pitchFamily="34" charset="0"/>
              </a:rPr>
              <a:t>Clean code and easy to understand (Beautiful)</a:t>
            </a:r>
          </a:p>
          <a:p>
            <a:pPr marL="457200" indent="-457200">
              <a:buClr>
                <a:srgbClr val="0070C0"/>
              </a:buClr>
              <a:buFont typeface="Wingdings" panose="05000000000000000000" pitchFamily="2" charset="2"/>
              <a:buChar char="§"/>
            </a:pPr>
            <a:r>
              <a:rPr lang="en-US" altLang="zh-CN" sz="2600" dirty="0">
                <a:latin typeface="Arial" panose="020B0604020202020204" pitchFamily="34" charset="0"/>
                <a:ea typeface="STXinwei" charset="-122"/>
                <a:cs typeface="Arial" panose="020B0604020202020204" pitchFamily="34" charset="0"/>
              </a:rPr>
              <a:t>User-friendly Data Structures (Explicit)</a:t>
            </a:r>
          </a:p>
          <a:p>
            <a:pPr marL="457200" indent="-457200">
              <a:buClr>
                <a:srgbClr val="0070C0"/>
              </a:buClr>
              <a:buFont typeface="Wingdings" panose="05000000000000000000" pitchFamily="2" charset="2"/>
              <a:buChar char="§"/>
            </a:pPr>
            <a:r>
              <a:rPr lang="en-US" altLang="zh-CN" sz="2600" dirty="0">
                <a:latin typeface="Arial" panose="020B0604020202020204" pitchFamily="34" charset="0"/>
                <a:ea typeface="STXinwei" charset="-122"/>
                <a:cs typeface="Arial" panose="020B0604020202020204" pitchFamily="34" charset="0"/>
              </a:rPr>
              <a:t>Presence of Third Party Modules (Flat)</a:t>
            </a:r>
          </a:p>
          <a:p>
            <a:pPr marL="457200" indent="-457200">
              <a:buClr>
                <a:srgbClr val="0070C0"/>
              </a:buClr>
              <a:buFont typeface="Wingdings" panose="05000000000000000000" pitchFamily="2" charset="2"/>
              <a:buChar char="§"/>
            </a:pPr>
            <a:r>
              <a:rPr lang="en-US" altLang="zh-CN" sz="2600" dirty="0">
                <a:latin typeface="Arial" panose="020B0604020202020204" pitchFamily="34" charset="0"/>
                <a:ea typeface="STXinwei" charset="-122"/>
                <a:cs typeface="Arial" panose="020B0604020202020204" pitchFamily="34" charset="0"/>
              </a:rPr>
              <a:t>Extensive Support Libraries(Flat)</a:t>
            </a:r>
          </a:p>
          <a:p>
            <a:pPr marL="457200" indent="-457200">
              <a:buClr>
                <a:srgbClr val="0070C0"/>
              </a:buClr>
              <a:buFont typeface="Wingdings" panose="05000000000000000000" pitchFamily="2" charset="2"/>
              <a:buChar char="§"/>
            </a:pPr>
            <a:r>
              <a:rPr lang="en-US" altLang="zh-CN" sz="2600" dirty="0">
                <a:latin typeface="Arial" panose="020B0604020202020204" pitchFamily="34" charset="0"/>
                <a:ea typeface="STXinwei" charset="-122"/>
                <a:cs typeface="Arial" panose="020B0604020202020204" pitchFamily="34" charset="0"/>
              </a:rPr>
              <a:t>Productivity and Speed(Simple)</a:t>
            </a:r>
          </a:p>
        </p:txBody>
      </p:sp>
    </p:spTree>
    <p:extLst>
      <p:ext uri="{BB962C8B-B14F-4D97-AF65-F5344CB8AC3E}">
        <p14:creationId xmlns:p14="http://schemas.microsoft.com/office/powerpoint/2010/main" val="3818653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7D63761F-CE6F-2D43-A07D-22B3BCA85533}"/>
              </a:ext>
            </a:extLst>
          </p:cNvPr>
          <p:cNvSpPr txBox="1">
            <a:spLocks/>
          </p:cNvSpPr>
          <p:nvPr/>
        </p:nvSpPr>
        <p:spPr>
          <a:xfrm>
            <a:off x="467348" y="259200"/>
            <a:ext cx="830379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800" noProof="1">
                <a:latin typeface="Arial" panose="020B0604020202020204" pitchFamily="34" charset="0"/>
                <a:ea typeface="SimHei" charset="-122"/>
                <a:cs typeface="Arial" panose="020B0604020202020204" pitchFamily="34" charset="0"/>
              </a:rPr>
              <a:t>Applications</a:t>
            </a:r>
            <a:r>
              <a:rPr lang="zh-CN" altLang="en-US" sz="3800" noProof="1">
                <a:latin typeface="Arial" panose="020B0604020202020204" pitchFamily="34" charset="0"/>
                <a:ea typeface="SimHei" charset="-122"/>
                <a:cs typeface="Arial" panose="020B0604020202020204" pitchFamily="34" charset="0"/>
              </a:rPr>
              <a:t> </a:t>
            </a:r>
            <a:r>
              <a:rPr lang="en-US" altLang="zh-CN" sz="3800" noProof="1">
                <a:latin typeface="Arial" panose="020B0604020202020204" pitchFamily="34" charset="0"/>
                <a:ea typeface="SimHei" charset="-122"/>
                <a:cs typeface="Arial" panose="020B0604020202020204" pitchFamily="34" charset="0"/>
              </a:rPr>
              <a:t>of</a:t>
            </a:r>
            <a:r>
              <a:rPr lang="zh-CN" altLang="en-US" sz="3800" noProof="1">
                <a:latin typeface="Arial" panose="020B0604020202020204" pitchFamily="34" charset="0"/>
                <a:ea typeface="SimHei" charset="-122"/>
                <a:cs typeface="Arial" panose="020B0604020202020204" pitchFamily="34" charset="0"/>
              </a:rPr>
              <a:t> </a:t>
            </a:r>
            <a:r>
              <a:rPr lang="en-US" altLang="zh-CN" sz="3800" noProof="1">
                <a:latin typeface="Arial" panose="020B0604020202020204" pitchFamily="34" charset="0"/>
                <a:ea typeface="SimHei" charset="-122"/>
                <a:cs typeface="Arial" panose="020B0604020202020204" pitchFamily="34" charset="0"/>
              </a:rPr>
              <a:t>Python Programming</a:t>
            </a:r>
            <a:endParaRPr lang="zh-CN" altLang="en-US" sz="3800" noProof="1">
              <a:latin typeface="Arial" panose="020B0604020202020204" pitchFamily="34" charset="0"/>
              <a:ea typeface="SimHei" charset="-122"/>
              <a:cs typeface="Arial" panose="020B0604020202020204" pitchFamily="34" charset="0"/>
            </a:endParaRPr>
          </a:p>
        </p:txBody>
      </p:sp>
      <p:pic>
        <p:nvPicPr>
          <p:cNvPr id="4098" name="Picture 2" descr="Image result for python programming applications">
            <a:extLst>
              <a:ext uri="{FF2B5EF4-FFF2-40B4-BE49-F238E27FC236}">
                <a16:creationId xmlns:a16="http://schemas.microsoft.com/office/drawing/2014/main" id="{C916FC63-81DD-4B26-A814-971049A6E3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1165" y="1131982"/>
            <a:ext cx="4852017" cy="5587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79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2A235-BAE1-4DBA-B0AE-4E6D30AC98F8}"/>
              </a:ext>
            </a:extLst>
          </p:cNvPr>
          <p:cNvSpPr txBox="1">
            <a:spLocks/>
          </p:cNvSpPr>
          <p:nvPr/>
        </p:nvSpPr>
        <p:spPr>
          <a:xfrm>
            <a:off x="467348" y="259200"/>
            <a:ext cx="830379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800" noProof="1">
                <a:latin typeface="Arial" panose="020B0604020202020204" pitchFamily="34" charset="0"/>
                <a:ea typeface="SimHei" charset="-122"/>
                <a:cs typeface="Arial" panose="020B0604020202020204" pitchFamily="34" charset="0"/>
              </a:rPr>
              <a:t>Python setup</a:t>
            </a:r>
            <a:endParaRPr lang="zh-CN" altLang="en-US" sz="3800" noProof="1">
              <a:latin typeface="Arial" panose="020B0604020202020204" pitchFamily="34" charset="0"/>
              <a:ea typeface="SimHei" charset="-122"/>
              <a:cs typeface="Arial" panose="020B0604020202020204" pitchFamily="34" charset="0"/>
            </a:endParaRPr>
          </a:p>
        </p:txBody>
      </p:sp>
      <p:sp>
        <p:nvSpPr>
          <p:cNvPr id="3" name="Rectangle 2">
            <a:extLst>
              <a:ext uri="{FF2B5EF4-FFF2-40B4-BE49-F238E27FC236}">
                <a16:creationId xmlns:a16="http://schemas.microsoft.com/office/drawing/2014/main" id="{10A1BE29-1E05-452E-96FA-B180260B154B}"/>
              </a:ext>
            </a:extLst>
          </p:cNvPr>
          <p:cNvSpPr/>
          <p:nvPr/>
        </p:nvSpPr>
        <p:spPr>
          <a:xfrm>
            <a:off x="467349" y="1447321"/>
            <a:ext cx="8303789" cy="369332"/>
          </a:xfrm>
          <a:prstGeom prst="rect">
            <a:avLst/>
          </a:prstGeom>
        </p:spPr>
        <p:txBody>
          <a:bodyPr wrap="square">
            <a:spAutoFit/>
          </a:bodyPr>
          <a:lstStyle/>
          <a:p>
            <a:r>
              <a:rPr lang="en-US" sz="1800" b="1" dirty="0">
                <a:solidFill>
                  <a:srgbClr val="111111"/>
                </a:solidFill>
                <a:latin typeface="Lato"/>
              </a:rPr>
              <a:t>To Install, visit : </a:t>
            </a:r>
            <a:r>
              <a:rPr lang="en-SG" sz="1800" dirty="0">
                <a:hlinkClick r:id="rId2"/>
              </a:rPr>
              <a:t>https://www.anaconda.com/distribution/#download-section</a:t>
            </a:r>
            <a:r>
              <a:rPr lang="en-US" sz="1800" b="1" dirty="0">
                <a:solidFill>
                  <a:srgbClr val="111111"/>
                </a:solidFill>
                <a:latin typeface="Lato"/>
              </a:rPr>
              <a:t> </a:t>
            </a:r>
          </a:p>
        </p:txBody>
      </p:sp>
      <p:pic>
        <p:nvPicPr>
          <p:cNvPr id="4" name="Picture 3">
            <a:extLst>
              <a:ext uri="{FF2B5EF4-FFF2-40B4-BE49-F238E27FC236}">
                <a16:creationId xmlns:a16="http://schemas.microsoft.com/office/drawing/2014/main" id="{269D12CB-9473-4C68-9555-3D9697312428}"/>
              </a:ext>
            </a:extLst>
          </p:cNvPr>
          <p:cNvPicPr>
            <a:picLocks noChangeAspect="1"/>
          </p:cNvPicPr>
          <p:nvPr/>
        </p:nvPicPr>
        <p:blipFill>
          <a:blip r:embed="rId3"/>
          <a:stretch>
            <a:fillRect/>
          </a:stretch>
        </p:blipFill>
        <p:spPr>
          <a:xfrm>
            <a:off x="1846555" y="2234491"/>
            <a:ext cx="8916140" cy="4059718"/>
          </a:xfrm>
          <a:prstGeom prst="rect">
            <a:avLst/>
          </a:prstGeom>
        </p:spPr>
      </p:pic>
    </p:spTree>
    <p:extLst>
      <p:ext uri="{BB962C8B-B14F-4D97-AF65-F5344CB8AC3E}">
        <p14:creationId xmlns:p14="http://schemas.microsoft.com/office/powerpoint/2010/main" val="4020221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2A235-BAE1-4DBA-B0AE-4E6D30AC98F8}"/>
              </a:ext>
            </a:extLst>
          </p:cNvPr>
          <p:cNvSpPr txBox="1">
            <a:spLocks/>
          </p:cNvSpPr>
          <p:nvPr/>
        </p:nvSpPr>
        <p:spPr>
          <a:xfrm>
            <a:off x="467348" y="259200"/>
            <a:ext cx="830379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800" noProof="1">
                <a:latin typeface="Arial" panose="020B0604020202020204" pitchFamily="34" charset="0"/>
                <a:ea typeface="SimHei" charset="-122"/>
                <a:cs typeface="Arial" panose="020B0604020202020204" pitchFamily="34" charset="0"/>
              </a:rPr>
              <a:t>Development Environment</a:t>
            </a:r>
            <a:endParaRPr lang="zh-CN" altLang="en-US" sz="3800" noProof="1">
              <a:latin typeface="Arial" panose="020B0604020202020204" pitchFamily="34" charset="0"/>
              <a:ea typeface="SimHei" charset="-122"/>
              <a:cs typeface="Arial" panose="020B0604020202020204" pitchFamily="34" charset="0"/>
            </a:endParaRPr>
          </a:p>
        </p:txBody>
      </p:sp>
      <p:sp>
        <p:nvSpPr>
          <p:cNvPr id="5" name="Rectangle 4">
            <a:extLst>
              <a:ext uri="{FF2B5EF4-FFF2-40B4-BE49-F238E27FC236}">
                <a16:creationId xmlns:a16="http://schemas.microsoft.com/office/drawing/2014/main" id="{EDFE648F-091B-44BB-B536-1C6D5F3B759A}"/>
              </a:ext>
            </a:extLst>
          </p:cNvPr>
          <p:cNvSpPr/>
          <p:nvPr/>
        </p:nvSpPr>
        <p:spPr>
          <a:xfrm>
            <a:off x="467348" y="1305043"/>
            <a:ext cx="11304442" cy="892552"/>
          </a:xfrm>
          <a:prstGeom prst="rect">
            <a:avLst/>
          </a:prstGeom>
        </p:spPr>
        <p:txBody>
          <a:bodyPr wrap="square">
            <a:spAutoFit/>
          </a:bodyPr>
          <a:lstStyle/>
          <a:p>
            <a:pPr marL="457200" indent="-457200">
              <a:buClr>
                <a:srgbClr val="0070C0"/>
              </a:buClr>
              <a:buFont typeface="Wingdings" panose="05000000000000000000" pitchFamily="2" charset="2"/>
              <a:buChar char="§"/>
            </a:pPr>
            <a:r>
              <a:rPr lang="en-US" altLang="zh-CN" sz="2600" dirty="0">
                <a:latin typeface="Arial" panose="020B0604020202020204" pitchFamily="34" charset="0"/>
                <a:ea typeface="STXinwei" charset="-122"/>
                <a:cs typeface="Arial" panose="020B0604020202020204" pitchFamily="34" charset="0"/>
              </a:rPr>
              <a:t>There are several ways to run Python</a:t>
            </a:r>
          </a:p>
          <a:p>
            <a:pPr marL="457200" indent="-457200">
              <a:buClr>
                <a:srgbClr val="0070C0"/>
              </a:buClr>
              <a:buFont typeface="Wingdings" panose="05000000000000000000" pitchFamily="2" charset="2"/>
              <a:buChar char="§"/>
            </a:pPr>
            <a:r>
              <a:rPr lang="en-US" altLang="zh-CN" sz="2600" dirty="0">
                <a:latin typeface="Arial" panose="020B0604020202020204" pitchFamily="34" charset="0"/>
                <a:ea typeface="STXinwei" charset="-122"/>
                <a:cs typeface="Arial" panose="020B0604020202020204" pitchFamily="34" charset="0"/>
              </a:rPr>
              <a:t>There are 3 main types of environments</a:t>
            </a:r>
          </a:p>
        </p:txBody>
      </p:sp>
      <p:sp>
        <p:nvSpPr>
          <p:cNvPr id="6" name="TextBox 5">
            <a:extLst>
              <a:ext uri="{FF2B5EF4-FFF2-40B4-BE49-F238E27FC236}">
                <a16:creationId xmlns:a16="http://schemas.microsoft.com/office/drawing/2014/main" id="{FEF794FD-1C52-4C20-93E1-4C50FF1BFA45}"/>
              </a:ext>
            </a:extLst>
          </p:cNvPr>
          <p:cNvSpPr txBox="1"/>
          <p:nvPr/>
        </p:nvSpPr>
        <p:spPr>
          <a:xfrm>
            <a:off x="1639409" y="2193528"/>
            <a:ext cx="4456591" cy="1508105"/>
          </a:xfrm>
          <a:prstGeom prst="rect">
            <a:avLst/>
          </a:prstGeom>
          <a:noFill/>
        </p:spPr>
        <p:txBody>
          <a:bodyPr wrap="square" rtlCol="0">
            <a:spAutoFit/>
          </a:bodyPr>
          <a:lstStyle/>
          <a:p>
            <a:pPr marL="457200" lvl="8" indent="-457200">
              <a:buClr>
                <a:srgbClr val="0070C0"/>
              </a:buClr>
              <a:buFont typeface="Arial" panose="020B0604020202020204" pitchFamily="34" charset="0"/>
              <a:buChar char="•"/>
            </a:pPr>
            <a:r>
              <a:rPr lang="en-US" altLang="zh-CN" sz="2600" dirty="0">
                <a:latin typeface="Arial" panose="020B0604020202020204" pitchFamily="34" charset="0"/>
                <a:ea typeface="STXinwei" charset="-122"/>
                <a:cs typeface="Arial" panose="020B0604020202020204" pitchFamily="34" charset="0"/>
              </a:rPr>
              <a:t>Text Editors</a:t>
            </a:r>
          </a:p>
          <a:p>
            <a:pPr marL="457200" lvl="7" indent="-457200">
              <a:buClr>
                <a:srgbClr val="0070C0"/>
              </a:buClr>
              <a:buFont typeface="Arial" panose="020B0604020202020204" pitchFamily="34" charset="0"/>
              <a:buChar char="•"/>
            </a:pPr>
            <a:r>
              <a:rPr lang="en-US" altLang="zh-CN" sz="2600" dirty="0">
                <a:latin typeface="Arial" panose="020B0604020202020204" pitchFamily="34" charset="0"/>
                <a:ea typeface="STXinwei" charset="-122"/>
                <a:cs typeface="Arial" panose="020B0604020202020204" pitchFamily="34" charset="0"/>
              </a:rPr>
              <a:t>Full IDEs</a:t>
            </a:r>
          </a:p>
          <a:p>
            <a:pPr marL="457200" lvl="7" indent="-457200">
              <a:buClr>
                <a:srgbClr val="0070C0"/>
              </a:buClr>
              <a:buFont typeface="Arial" panose="020B0604020202020204" pitchFamily="34" charset="0"/>
              <a:buChar char="•"/>
            </a:pPr>
            <a:r>
              <a:rPr lang="en-US" altLang="zh-CN" sz="2600" dirty="0">
                <a:latin typeface="Arial" panose="020B0604020202020204" pitchFamily="34" charset="0"/>
                <a:ea typeface="STXinwei" charset="-122"/>
                <a:cs typeface="Arial" panose="020B0604020202020204" pitchFamily="34" charset="0"/>
              </a:rPr>
              <a:t>Notebook environments</a:t>
            </a:r>
          </a:p>
          <a:p>
            <a:endParaRPr lang="en-SG" dirty="0"/>
          </a:p>
        </p:txBody>
      </p:sp>
    </p:spTree>
    <p:extLst>
      <p:ext uri="{BB962C8B-B14F-4D97-AF65-F5344CB8AC3E}">
        <p14:creationId xmlns:p14="http://schemas.microsoft.com/office/powerpoint/2010/main" val="2536081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2A235-BAE1-4DBA-B0AE-4E6D30AC98F8}"/>
              </a:ext>
            </a:extLst>
          </p:cNvPr>
          <p:cNvSpPr txBox="1">
            <a:spLocks/>
          </p:cNvSpPr>
          <p:nvPr/>
        </p:nvSpPr>
        <p:spPr>
          <a:xfrm>
            <a:off x="467348" y="259200"/>
            <a:ext cx="8303790" cy="6121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800" noProof="1">
                <a:latin typeface="Arial" panose="020B0604020202020204" pitchFamily="34" charset="0"/>
                <a:ea typeface="SimHei" charset="-122"/>
                <a:cs typeface="Arial" panose="020B0604020202020204" pitchFamily="34" charset="0"/>
              </a:rPr>
              <a:t>Text Editors</a:t>
            </a:r>
            <a:endParaRPr lang="zh-CN" altLang="en-US" sz="3800" noProof="1">
              <a:latin typeface="Arial" panose="020B0604020202020204" pitchFamily="34" charset="0"/>
              <a:ea typeface="SimHei" charset="-122"/>
              <a:cs typeface="Arial" panose="020B0604020202020204" pitchFamily="34" charset="0"/>
            </a:endParaRPr>
          </a:p>
        </p:txBody>
      </p:sp>
      <p:sp>
        <p:nvSpPr>
          <p:cNvPr id="5" name="Rectangle 4">
            <a:extLst>
              <a:ext uri="{FF2B5EF4-FFF2-40B4-BE49-F238E27FC236}">
                <a16:creationId xmlns:a16="http://schemas.microsoft.com/office/drawing/2014/main" id="{EDFE648F-091B-44BB-B536-1C6D5F3B759A}"/>
              </a:ext>
            </a:extLst>
          </p:cNvPr>
          <p:cNvSpPr/>
          <p:nvPr/>
        </p:nvSpPr>
        <p:spPr>
          <a:xfrm>
            <a:off x="467348" y="1305043"/>
            <a:ext cx="11304442" cy="2492990"/>
          </a:xfrm>
          <a:prstGeom prst="rect">
            <a:avLst/>
          </a:prstGeom>
        </p:spPr>
        <p:txBody>
          <a:bodyPr wrap="square">
            <a:spAutoFit/>
          </a:bodyPr>
          <a:lstStyle/>
          <a:p>
            <a:pPr marL="457200" indent="-457200">
              <a:buClr>
                <a:srgbClr val="0070C0"/>
              </a:buClr>
              <a:buFont typeface="Wingdings" panose="05000000000000000000" pitchFamily="2" charset="2"/>
              <a:buChar char="§"/>
            </a:pPr>
            <a:r>
              <a:rPr lang="en-US" altLang="zh-CN" sz="2600" dirty="0">
                <a:latin typeface="Arial" panose="020B0604020202020204" pitchFamily="34" charset="0"/>
                <a:ea typeface="STXinwei" charset="-122"/>
                <a:cs typeface="Arial" panose="020B0604020202020204" pitchFamily="34" charset="0"/>
              </a:rPr>
              <a:t>General Editor for any text file</a:t>
            </a:r>
          </a:p>
          <a:p>
            <a:pPr marL="457200" indent="-457200">
              <a:buClr>
                <a:srgbClr val="0070C0"/>
              </a:buClr>
              <a:buFont typeface="Wingdings" panose="05000000000000000000" pitchFamily="2" charset="2"/>
              <a:buChar char="§"/>
            </a:pPr>
            <a:r>
              <a:rPr lang="en-US" altLang="zh-CN" sz="2600" dirty="0">
                <a:latin typeface="Arial" panose="020B0604020202020204" pitchFamily="34" charset="0"/>
                <a:ea typeface="STXinwei" charset="-122"/>
                <a:cs typeface="Arial" panose="020B0604020202020204" pitchFamily="34" charset="0"/>
              </a:rPr>
              <a:t>Work with a variety of file types</a:t>
            </a:r>
          </a:p>
          <a:p>
            <a:pPr marL="457200" indent="-457200">
              <a:buClr>
                <a:srgbClr val="0070C0"/>
              </a:buClr>
              <a:buFont typeface="Wingdings" panose="05000000000000000000" pitchFamily="2" charset="2"/>
              <a:buChar char="§"/>
            </a:pPr>
            <a:r>
              <a:rPr lang="en-US" altLang="zh-CN" sz="2600" dirty="0">
                <a:latin typeface="Arial" panose="020B0604020202020204" pitchFamily="34" charset="0"/>
                <a:ea typeface="STXinwei" charset="-122"/>
                <a:cs typeface="Arial" panose="020B0604020202020204" pitchFamily="34" charset="0"/>
              </a:rPr>
              <a:t>Can be customized with plugins an add-ons</a:t>
            </a:r>
          </a:p>
          <a:p>
            <a:pPr marL="457200" indent="-457200">
              <a:buClr>
                <a:srgbClr val="0070C0"/>
              </a:buClr>
              <a:buFont typeface="Wingdings" panose="05000000000000000000" pitchFamily="2" charset="2"/>
              <a:buChar char="§"/>
            </a:pPr>
            <a:r>
              <a:rPr lang="en-US" altLang="zh-CN" sz="2600" dirty="0">
                <a:latin typeface="Arial" panose="020B0604020202020204" pitchFamily="34" charset="0"/>
                <a:ea typeface="STXinwei" charset="-122"/>
                <a:cs typeface="Arial" panose="020B0604020202020204" pitchFamily="34" charset="0"/>
              </a:rPr>
              <a:t>Most are not designed for only Python</a:t>
            </a:r>
          </a:p>
          <a:p>
            <a:pPr marL="457200" indent="-457200">
              <a:buClr>
                <a:srgbClr val="0070C0"/>
              </a:buClr>
              <a:buFont typeface="Wingdings" panose="05000000000000000000" pitchFamily="2" charset="2"/>
              <a:buChar char="§"/>
            </a:pPr>
            <a:endParaRPr lang="en-US" altLang="zh-CN" sz="2600" dirty="0">
              <a:latin typeface="Arial" panose="020B0604020202020204" pitchFamily="34" charset="0"/>
              <a:ea typeface="STXinwei" charset="-122"/>
              <a:cs typeface="Arial" panose="020B0604020202020204" pitchFamily="34" charset="0"/>
            </a:endParaRPr>
          </a:p>
          <a:p>
            <a:pPr>
              <a:buClr>
                <a:srgbClr val="0070C0"/>
              </a:buClr>
            </a:pPr>
            <a:r>
              <a:rPr lang="en-US" altLang="zh-CN" sz="2600" b="1" dirty="0">
                <a:latin typeface="Arial" panose="020B0604020202020204" pitchFamily="34" charset="0"/>
                <a:ea typeface="STXinwei" charset="-122"/>
                <a:cs typeface="Arial" panose="020B0604020202020204" pitchFamily="34" charset="0"/>
              </a:rPr>
              <a:t>Most popular: sublime text, VS Code</a:t>
            </a:r>
          </a:p>
        </p:txBody>
      </p:sp>
    </p:spTree>
    <p:extLst>
      <p:ext uri="{BB962C8B-B14F-4D97-AF65-F5344CB8AC3E}">
        <p14:creationId xmlns:p14="http://schemas.microsoft.com/office/powerpoint/2010/main" val="41951639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自定义设计方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gularization" id="{EBBC5E59-E9BF-3F4D-B3E2-FAC4D64E879B}" vid="{3002D087-D1D3-9F43-9566-1FC3E3A8CD64}"/>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自定义设计方案</Template>
  <TotalTime>21695</TotalTime>
  <Words>1387</Words>
  <Application>Microsoft Office PowerPoint</Application>
  <PresentationFormat>Widescreen</PresentationFormat>
  <Paragraphs>213</Paragraphs>
  <Slides>28</Slides>
  <Notes>4</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28</vt:i4>
      </vt:variant>
    </vt:vector>
  </HeadingPairs>
  <TitlesOfParts>
    <vt:vector size="37" baseType="lpstr">
      <vt:lpstr>Lato</vt:lpstr>
      <vt:lpstr>Arial</vt:lpstr>
      <vt:lpstr>Calibri</vt:lpstr>
      <vt:lpstr>Calibri Light</vt:lpstr>
      <vt:lpstr>verdana</vt:lpstr>
      <vt:lpstr>Wingdings</vt:lpstr>
      <vt:lpstr>自定义设计方案</vt:lpstr>
      <vt:lpstr>Custom Design</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Rep0246</dc:creator>
  <cp:lastModifiedBy>tan see youu</cp:lastModifiedBy>
  <cp:revision>189</cp:revision>
  <cp:lastPrinted>2018-03-11T04:33:43Z</cp:lastPrinted>
  <dcterms:created xsi:type="dcterms:W3CDTF">2018-11-29T16:14:48Z</dcterms:created>
  <dcterms:modified xsi:type="dcterms:W3CDTF">2019-08-13T16:18:17Z</dcterms:modified>
</cp:coreProperties>
</file>