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650" r:id="rId2"/>
  </p:sldMasterIdLst>
  <p:notesMasterIdLst>
    <p:notesMasterId r:id="rId26"/>
  </p:notesMasterIdLst>
  <p:sldIdLst>
    <p:sldId id="310" r:id="rId3"/>
    <p:sldId id="336" r:id="rId4"/>
    <p:sldId id="344" r:id="rId5"/>
    <p:sldId id="357" r:id="rId6"/>
    <p:sldId id="358" r:id="rId7"/>
    <p:sldId id="359" r:id="rId8"/>
    <p:sldId id="360" r:id="rId9"/>
    <p:sldId id="361" r:id="rId10"/>
    <p:sldId id="362" r:id="rId11"/>
    <p:sldId id="363" r:id="rId12"/>
    <p:sldId id="368" r:id="rId13"/>
    <p:sldId id="365" r:id="rId14"/>
    <p:sldId id="369" r:id="rId15"/>
    <p:sldId id="364" r:id="rId16"/>
    <p:sldId id="370" r:id="rId17"/>
    <p:sldId id="366" r:id="rId18"/>
    <p:sldId id="371" r:id="rId19"/>
    <p:sldId id="372" r:id="rId20"/>
    <p:sldId id="374" r:id="rId21"/>
    <p:sldId id="373" r:id="rId22"/>
    <p:sldId id="375" r:id="rId23"/>
    <p:sldId id="356" r:id="rId24"/>
    <p:sldId id="311" r:id="rId25"/>
  </p:sldIdLst>
  <p:sldSz cx="12192000" cy="6858000"/>
  <p:notesSz cx="6858000" cy="9144000"/>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8DADED-8BF0-4F06-B4B7-FE3297705B54}">
  <a:tblStyle styleId="{4B8DADED-8BF0-4F06-B4B7-FE3297705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05B279-2762-406B-89E3-82B650EC074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8"/>
    <p:restoredTop sz="94627"/>
  </p:normalViewPr>
  <p:slideViewPr>
    <p:cSldViewPr snapToGrid="0">
      <p:cViewPr varScale="1">
        <p:scale>
          <a:sx n="86" d="100"/>
          <a:sy n="86"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406736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BAEC-ECBB-064A-AE74-DD4E4D96F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9A100-7918-0F48-AA34-0DBE6285C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274B80-8186-3F4E-A48E-470E69D61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050ADB-2FFE-8646-A622-DCC7636C6FE1}"/>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6" name="Footer Placeholder 5">
            <a:extLst>
              <a:ext uri="{FF2B5EF4-FFF2-40B4-BE49-F238E27FC236}">
                <a16:creationId xmlns:a16="http://schemas.microsoft.com/office/drawing/2014/main" id="{6B0365FC-BE5E-FC4C-9DD8-0E1BB7B41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2B365-0BDE-1243-897C-EEE749015352}"/>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8731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AE7D-3604-8646-9851-3748D9D86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CFF48-4F0C-8348-B7A8-E48E9ED5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01072-1776-2241-A8CB-7132207DB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C70061-3687-C24F-B746-6B1625190366}"/>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6" name="Footer Placeholder 5">
            <a:extLst>
              <a:ext uri="{FF2B5EF4-FFF2-40B4-BE49-F238E27FC236}">
                <a16:creationId xmlns:a16="http://schemas.microsoft.com/office/drawing/2014/main" id="{3EE30946-FA1B-B549-9594-C7C93FDCA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DFD39-EE95-8646-9C9B-A6668D72E938}"/>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4282611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40D3-13B6-EC49-9305-6CFC7B34F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AB8E6-A6CD-3940-8466-8CEC8E54FF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5C766-34DB-8A40-A69D-8E7887FD8C43}"/>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5" name="Footer Placeholder 4">
            <a:extLst>
              <a:ext uri="{FF2B5EF4-FFF2-40B4-BE49-F238E27FC236}">
                <a16:creationId xmlns:a16="http://schemas.microsoft.com/office/drawing/2014/main" id="{ED3E7F36-4ECB-F94F-8447-E345172CB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11E08-CF52-594C-959A-BD6A9F88DDFB}"/>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549598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CD2CA-4C53-FA4C-914C-52C395B3F1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FA04D-AF2B-6547-8ACD-6BAD40023C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8C338-922F-5948-AFE3-26F5A98C4DA2}"/>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5" name="Footer Placeholder 4">
            <a:extLst>
              <a:ext uri="{FF2B5EF4-FFF2-40B4-BE49-F238E27FC236}">
                <a16:creationId xmlns:a16="http://schemas.microsoft.com/office/drawing/2014/main" id="{64946C4F-3AA7-274E-A5B6-278C1A286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A2806-2026-4C48-900C-6A5AC8317D53}"/>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5280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169B67A-E5EA-4A92-9FC8-AC4B3FCA8484}"/>
              </a:ext>
            </a:extLst>
          </p:cNvPr>
          <p:cNvSpPr>
            <a:spLocks noGrp="1"/>
          </p:cNvSpPr>
          <p:nvPr>
            <p:ph type="title"/>
          </p:nvPr>
        </p:nvSpPr>
        <p:spPr>
          <a:xfrm>
            <a:off x="706315" y="136525"/>
            <a:ext cx="10515600" cy="804252"/>
          </a:xfrm>
          <a:prstGeom prst="rect">
            <a:avLst/>
          </a:prstGeom>
        </p:spPr>
        <p:txBody>
          <a:bodyPr/>
          <a:lstStyle/>
          <a:p>
            <a:r>
              <a:rPr lang="en-US"/>
              <a:t>Click to edit Master title style</a:t>
            </a:r>
          </a:p>
        </p:txBody>
      </p:sp>
      <p:sp>
        <p:nvSpPr>
          <p:cNvPr id="9" name="Content Placeholder 2">
            <a:extLst>
              <a:ext uri="{FF2B5EF4-FFF2-40B4-BE49-F238E27FC236}">
                <a16:creationId xmlns:a16="http://schemas.microsoft.com/office/drawing/2014/main" id="{5E20B8C8-5B12-4486-8254-4B4070AC643C}"/>
              </a:ext>
            </a:extLst>
          </p:cNvPr>
          <p:cNvSpPr>
            <a:spLocks noGrp="1"/>
          </p:cNvSpPr>
          <p:nvPr>
            <p:ph idx="1"/>
          </p:nvPr>
        </p:nvSpPr>
        <p:spPr>
          <a:xfrm>
            <a:off x="706315" y="1253331"/>
            <a:ext cx="10515600" cy="5358484"/>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2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D97D-9B80-7349-B2B1-71767F4C1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AF0CC-7895-B24A-8E82-504C8B371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631819-8205-3549-848D-9E153E3A3E2B}"/>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5" name="Footer Placeholder 4">
            <a:extLst>
              <a:ext uri="{FF2B5EF4-FFF2-40B4-BE49-F238E27FC236}">
                <a16:creationId xmlns:a16="http://schemas.microsoft.com/office/drawing/2014/main" id="{0C655EF3-7095-CA49-B331-C81E6B0B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E1947-1E4F-614D-85E1-F9AE045AC85D}"/>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154722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535-AB1C-AB46-9F6E-2ACB7697AE14}"/>
              </a:ext>
            </a:extLst>
          </p:cNvPr>
          <p:cNvSpPr>
            <a:spLocks noGrp="1"/>
          </p:cNvSpPr>
          <p:nvPr>
            <p:ph type="title"/>
          </p:nvPr>
        </p:nvSpPr>
        <p:spPr>
          <a:xfrm>
            <a:off x="838200" y="338748"/>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49666F6-AD04-6042-ACFE-3A2CF35B390C}"/>
              </a:ext>
            </a:extLst>
          </p:cNvPr>
          <p:cNvSpPr>
            <a:spLocks noGrp="1"/>
          </p:cNvSpPr>
          <p:nvPr>
            <p:ph idx="1"/>
          </p:nvPr>
        </p:nvSpPr>
        <p:spPr>
          <a:xfrm>
            <a:off x="838200" y="1799248"/>
            <a:ext cx="10515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BBC2-1934-0549-A0BB-4AB9AEF64B9C}"/>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5" name="Footer Placeholder 4">
            <a:extLst>
              <a:ext uri="{FF2B5EF4-FFF2-40B4-BE49-F238E27FC236}">
                <a16:creationId xmlns:a16="http://schemas.microsoft.com/office/drawing/2014/main" id="{9DF48EBC-90B3-F545-9C1E-263AD4BFD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582C4-5E62-F14F-9B67-D49DA264910F}"/>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6527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3DAF-E020-C540-A72E-6682DD612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67CFB-B0F1-744F-909E-59F9181F8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A7F257-137F-DC40-AA15-AE103EC84F01}"/>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5" name="Footer Placeholder 4">
            <a:extLst>
              <a:ext uri="{FF2B5EF4-FFF2-40B4-BE49-F238E27FC236}">
                <a16:creationId xmlns:a16="http://schemas.microsoft.com/office/drawing/2014/main" id="{74F9CD92-FA97-B74D-BF27-1404AB3B9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A7745-A283-D048-ADFB-17DA51435983}"/>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84696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A4A7-30F4-1F4E-9B13-9D2E11750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3C87F-F549-D549-818F-9D15F3BD6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179B2-BB2E-DA42-8CEC-709474D99C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FA77C4-1C4A-6A44-AD15-9FDF1B6E5D60}"/>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6" name="Footer Placeholder 5">
            <a:extLst>
              <a:ext uri="{FF2B5EF4-FFF2-40B4-BE49-F238E27FC236}">
                <a16:creationId xmlns:a16="http://schemas.microsoft.com/office/drawing/2014/main" id="{E5BDFF01-B592-DF46-8E9E-0102794C2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6D075-F6D8-9F46-A718-B877410FC0B6}"/>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73794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8A3B-DA61-9348-9CB3-12DE5BAB16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F2ACE2-59F4-B840-9F9A-D485A2E86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F7EAA3-AD8C-8345-9027-156F3D1A83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3A3E2D-6455-7D4F-B095-E476B6504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70CFBB-B24A-AC4C-B177-53B8C0A1CB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0E9FD-0D63-CC40-8F7B-419E37CBD3A0}"/>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8" name="Footer Placeholder 7">
            <a:extLst>
              <a:ext uri="{FF2B5EF4-FFF2-40B4-BE49-F238E27FC236}">
                <a16:creationId xmlns:a16="http://schemas.microsoft.com/office/drawing/2014/main" id="{1334ACA3-434D-764D-A1F5-E68AF6342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6DB07-D9E1-E24D-95FC-145FAF40EA09}"/>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7065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39C1-147E-1442-8F3A-4282F7C5F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7CE232-3654-0340-8A19-F3B21CC855E8}"/>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4" name="Footer Placeholder 3">
            <a:extLst>
              <a:ext uri="{FF2B5EF4-FFF2-40B4-BE49-F238E27FC236}">
                <a16:creationId xmlns:a16="http://schemas.microsoft.com/office/drawing/2014/main" id="{20E7FA11-CC58-A245-9CB7-7CDFECD24C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8AF5B-DE67-C146-89AF-AD07BE80A119}"/>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35420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57181-16C3-A24A-AE86-06BF50902EF0}"/>
              </a:ext>
            </a:extLst>
          </p:cNvPr>
          <p:cNvSpPr>
            <a:spLocks noGrp="1"/>
          </p:cNvSpPr>
          <p:nvPr>
            <p:ph type="dt" sz="half" idx="10"/>
          </p:nvPr>
        </p:nvSpPr>
        <p:spPr/>
        <p:txBody>
          <a:bodyPr/>
          <a:lstStyle/>
          <a:p>
            <a:fld id="{2F19F914-E5EE-FB49-9C05-E7A828DED5D4}" type="datetimeFigureOut">
              <a:rPr lang="en-US" smtClean="0"/>
              <a:t>8/2/2019</a:t>
            </a:fld>
            <a:endParaRPr lang="en-US"/>
          </a:p>
        </p:txBody>
      </p:sp>
      <p:sp>
        <p:nvSpPr>
          <p:cNvPr id="3" name="Footer Placeholder 2">
            <a:extLst>
              <a:ext uri="{FF2B5EF4-FFF2-40B4-BE49-F238E27FC236}">
                <a16:creationId xmlns:a16="http://schemas.microsoft.com/office/drawing/2014/main" id="{DB3DCB20-E5D1-7144-8476-1145F95764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32A36E-BCBB-2247-AA00-F6B844C0EC89}"/>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402232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5"/>
            </p:custDataLst>
            <p:extLst>
              <p:ext uri="{D42A27DB-BD31-4B8C-83A1-F6EECF244321}">
                <p14:modId xmlns:p14="http://schemas.microsoft.com/office/powerpoint/2010/main" val="1035341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0"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cxnSp>
        <p:nvCxnSpPr>
          <p:cNvPr id="7" name="Shape 7"/>
          <p:cNvCxnSpPr/>
          <p:nvPr/>
        </p:nvCxnSpPr>
        <p:spPr>
          <a:xfrm>
            <a:off x="-9144" y="1083928"/>
            <a:ext cx="12198096" cy="0"/>
          </a:xfrm>
          <a:prstGeom prst="straightConnector1">
            <a:avLst/>
          </a:prstGeom>
          <a:noFill/>
          <a:ln w="28575" cap="flat" cmpd="sng">
            <a:solidFill>
              <a:srgbClr val="9CC2E5"/>
            </a:solidFill>
            <a:prstDash val="solid"/>
            <a:miter lim="800000"/>
            <a:headEnd type="none" w="sm" len="sm"/>
            <a:tailEnd type="none" w="sm" len="sm"/>
          </a:ln>
        </p:spPr>
      </p:cxnSp>
      <p:cxnSp>
        <p:nvCxnSpPr>
          <p:cNvPr id="8" name="Shape 8"/>
          <p:cNvCxnSpPr/>
          <p:nvPr/>
        </p:nvCxnSpPr>
        <p:spPr>
          <a:xfrm>
            <a:off x="-9144" y="1033272"/>
            <a:ext cx="12198096" cy="0"/>
          </a:xfrm>
          <a:prstGeom prst="straightConnector1">
            <a:avLst/>
          </a:prstGeom>
          <a:noFill/>
          <a:ln w="57150" cap="flat" cmpd="sng">
            <a:solidFill>
              <a:srgbClr val="0070C0"/>
            </a:solidFill>
            <a:prstDash val="solid"/>
            <a:miter lim="800000"/>
            <a:headEnd type="none" w="sm" len="sm"/>
            <a:tailEnd type="none" w="sm" len="sm"/>
          </a:ln>
        </p:spPr>
      </p:cxnSp>
      <p:pic>
        <p:nvPicPr>
          <p:cNvPr id="2" name="Picture 1"/>
          <p:cNvPicPr>
            <a:picLocks noChangeAspect="1"/>
          </p:cNvPicPr>
          <p:nvPr userDrawn="1"/>
        </p:nvPicPr>
        <p:blipFill>
          <a:blip r:embed="rId8"/>
          <a:stretch>
            <a:fillRect/>
          </a:stretch>
        </p:blipFill>
        <p:spPr>
          <a:xfrm>
            <a:off x="11018953" y="-1"/>
            <a:ext cx="1170000" cy="98261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6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CAD98-ADF9-304E-AEC0-C288B88747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3BCAD-9DC3-4B4E-9041-BB01C8CBD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E1949-D20D-EE42-93FC-DE6021047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9F914-E5EE-FB49-9C05-E7A828DED5D4}" type="datetimeFigureOut">
              <a:rPr lang="en-US" smtClean="0"/>
              <a:t>8/2/2019</a:t>
            </a:fld>
            <a:endParaRPr lang="en-US"/>
          </a:p>
        </p:txBody>
      </p:sp>
      <p:sp>
        <p:nvSpPr>
          <p:cNvPr id="5" name="Footer Placeholder 4">
            <a:extLst>
              <a:ext uri="{FF2B5EF4-FFF2-40B4-BE49-F238E27FC236}">
                <a16:creationId xmlns:a16="http://schemas.microsoft.com/office/drawing/2014/main" id="{55A45F2C-014A-FA46-95F3-6E0FF530F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8116B-D240-3541-BBB3-F544057E9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838D9-7E98-EF4C-8AC8-9481AAF37A1C}" type="slidenum">
              <a:rPr lang="en-US" smtClean="0"/>
              <a:t>‹#›</a:t>
            </a:fld>
            <a:endParaRPr lang="en-US"/>
          </a:p>
        </p:txBody>
      </p:sp>
    </p:spTree>
    <p:extLst>
      <p:ext uri="{BB962C8B-B14F-4D97-AF65-F5344CB8AC3E}">
        <p14:creationId xmlns:p14="http://schemas.microsoft.com/office/powerpoint/2010/main" val="303997702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8888/notebooks/Lesson%202%20-%20Operators%2C%20statements%2C%20method%20and%20functions/Lesson%202%20notes.ipynb"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888/notebooks/Lesson%202%20-%20Operators%2C%20statements%2C%20method%20and%20functions/Lesson%202%20notes.ipynb"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EA0A89-31AD-744C-A4B2-190F21CF8497}"/>
              </a:ext>
            </a:extLst>
          </p:cNvPr>
          <p:cNvPicPr>
            <a:picLocks noChangeAspect="1"/>
          </p:cNvPicPr>
          <p:nvPr/>
        </p:nvPicPr>
        <p:blipFill rotWithShape="1">
          <a:blip r:embed="rId2"/>
          <a:srcRect l="19117" t="27047" r="18385" b="23626"/>
          <a:stretch/>
        </p:blipFill>
        <p:spPr>
          <a:xfrm>
            <a:off x="10455965" y="357809"/>
            <a:ext cx="1298714" cy="1023690"/>
          </a:xfrm>
          <a:prstGeom prst="rect">
            <a:avLst/>
          </a:prstGeom>
        </p:spPr>
      </p:pic>
      <p:sp>
        <p:nvSpPr>
          <p:cNvPr id="8" name="Rectangle 7">
            <a:extLst>
              <a:ext uri="{FF2B5EF4-FFF2-40B4-BE49-F238E27FC236}">
                <a16:creationId xmlns:a16="http://schemas.microsoft.com/office/drawing/2014/main" id="{3E74B4C6-7764-C240-A11B-C40C9C7605E1}"/>
              </a:ext>
            </a:extLst>
          </p:cNvPr>
          <p:cNvSpPr/>
          <p:nvPr/>
        </p:nvSpPr>
        <p:spPr>
          <a:xfrm>
            <a:off x="4469729" y="3404372"/>
            <a:ext cx="3248832" cy="584775"/>
          </a:xfrm>
          <a:prstGeom prst="rect">
            <a:avLst/>
          </a:prstGeom>
        </p:spPr>
        <p:txBody>
          <a:bodyPr wrap="square">
            <a:spAutoFit/>
          </a:bodyPr>
          <a:lstStyle/>
          <a:p>
            <a:pPr algn="ctr">
              <a:buClr>
                <a:srgbClr val="C50001"/>
              </a:buClr>
            </a:pPr>
            <a:r>
              <a:rPr lang="en-US" altLang="zh-CN" sz="3200" dirty="0">
                <a:latin typeface="Arial" panose="020B0604020202020204" pitchFamily="34" charset="0"/>
                <a:ea typeface="STXingkai" charset="-122"/>
                <a:cs typeface="Arial" panose="020B0604020202020204" pitchFamily="34" charset="0"/>
              </a:rPr>
              <a:t>Tan See Youu</a:t>
            </a:r>
            <a:endParaRPr lang="zh-CN" altLang="en-US" sz="3200" dirty="0">
              <a:latin typeface="Arial" panose="020B0604020202020204" pitchFamily="34" charset="0"/>
              <a:ea typeface="STXingkai" charset="-122"/>
              <a:cs typeface="Arial" panose="020B0604020202020204" pitchFamily="34" charset="0"/>
            </a:endParaRPr>
          </a:p>
        </p:txBody>
      </p:sp>
      <p:sp>
        <p:nvSpPr>
          <p:cNvPr id="9" name="标题 1">
            <a:extLst>
              <a:ext uri="{FF2B5EF4-FFF2-40B4-BE49-F238E27FC236}">
                <a16:creationId xmlns:a16="http://schemas.microsoft.com/office/drawing/2014/main" id="{2D0B4630-1FAF-7140-BB46-58D437D46AD1}"/>
              </a:ext>
            </a:extLst>
          </p:cNvPr>
          <p:cNvSpPr txBox="1">
            <a:spLocks/>
          </p:cNvSpPr>
          <p:nvPr/>
        </p:nvSpPr>
        <p:spPr>
          <a:xfrm>
            <a:off x="2302501" y="1740545"/>
            <a:ext cx="7583287"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noProof="1">
                <a:latin typeface="Arial" panose="020B0604020202020204" pitchFamily="34" charset="0"/>
                <a:ea typeface="SimHei" charset="-122"/>
                <a:cs typeface="Arial" panose="020B0604020202020204" pitchFamily="34" charset="0"/>
              </a:rPr>
              <a:t>Lesson 2</a:t>
            </a:r>
            <a:endParaRPr lang="zh-CN" altLang="en-US" sz="4800" noProof="1">
              <a:latin typeface="Arial" panose="020B0604020202020204" pitchFamily="34" charset="0"/>
              <a:ea typeface="SimHei" charset="-122"/>
              <a:cs typeface="Arial" panose="020B0604020202020204" pitchFamily="34" charset="0"/>
            </a:endParaRPr>
          </a:p>
        </p:txBody>
      </p:sp>
      <p:sp>
        <p:nvSpPr>
          <p:cNvPr id="10" name="标题 1">
            <a:extLst>
              <a:ext uri="{FF2B5EF4-FFF2-40B4-BE49-F238E27FC236}">
                <a16:creationId xmlns:a16="http://schemas.microsoft.com/office/drawing/2014/main" id="{1B8EBE0C-9B7F-1D46-81AE-F3AE79DA31A9}"/>
              </a:ext>
            </a:extLst>
          </p:cNvPr>
          <p:cNvSpPr txBox="1">
            <a:spLocks/>
          </p:cNvSpPr>
          <p:nvPr/>
        </p:nvSpPr>
        <p:spPr>
          <a:xfrm>
            <a:off x="2302500" y="2658529"/>
            <a:ext cx="7583287"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noProof="1">
                <a:latin typeface="Arial" panose="020B0604020202020204" pitchFamily="34" charset="0"/>
                <a:ea typeface="SimHei" charset="-122"/>
                <a:cs typeface="Arial" panose="020B0604020202020204" pitchFamily="34" charset="0"/>
              </a:rPr>
              <a:t>Dive into Python world – Operators, statements, method and functions</a:t>
            </a:r>
            <a:endParaRPr lang="zh-CN" altLang="en-US" sz="2800" noProof="1">
              <a:latin typeface="Arial" panose="020B0604020202020204" pitchFamily="34" charset="0"/>
              <a:ea typeface="SimHei" charset="-122"/>
              <a:cs typeface="Arial" panose="020B0604020202020204" pitchFamily="34" charset="0"/>
            </a:endParaRPr>
          </a:p>
        </p:txBody>
      </p:sp>
    </p:spTree>
    <p:extLst>
      <p:ext uri="{BB962C8B-B14F-4D97-AF65-F5344CB8AC3E}">
        <p14:creationId xmlns:p14="http://schemas.microsoft.com/office/powerpoint/2010/main" val="377590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Identity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3401801819"/>
              </p:ext>
            </p:extLst>
          </p:nvPr>
        </p:nvGraphicFramePr>
        <p:xfrm>
          <a:off x="555243" y="1339591"/>
          <a:ext cx="10612866" cy="2499360"/>
        </p:xfrm>
        <a:graphic>
          <a:graphicData uri="http://schemas.openxmlformats.org/drawingml/2006/table">
            <a:tbl>
              <a:tblPr firstRow="1" bandRow="1">
                <a:tableStyleId>{1805B279-2762-406B-89E3-82B650EC0748}</a:tableStyleId>
              </a:tblPr>
              <a:tblGrid>
                <a:gridCol w="1664174">
                  <a:extLst>
                    <a:ext uri="{9D8B030D-6E8A-4147-A177-3AD203B41FA5}">
                      <a16:colId xmlns:a16="http://schemas.microsoft.com/office/drawing/2014/main" val="679423084"/>
                    </a:ext>
                  </a:extLst>
                </a:gridCol>
                <a:gridCol w="5411070">
                  <a:extLst>
                    <a:ext uri="{9D8B030D-6E8A-4147-A177-3AD203B41FA5}">
                      <a16:colId xmlns:a16="http://schemas.microsoft.com/office/drawing/2014/main" val="736079984"/>
                    </a:ext>
                  </a:extLst>
                </a:gridCol>
                <a:gridCol w="3537622">
                  <a:extLst>
                    <a:ext uri="{9D8B030D-6E8A-4147-A177-3AD203B41FA5}">
                      <a16:colId xmlns:a16="http://schemas.microsoft.com/office/drawing/2014/main" val="680385528"/>
                    </a:ext>
                  </a:extLst>
                </a:gridCol>
              </a:tblGrid>
              <a:tr h="370840">
                <a:tc>
                  <a:txBody>
                    <a:bodyPr/>
                    <a:lstStyle/>
                    <a:p>
                      <a:pPr algn="ctr" fontAlgn="t"/>
                      <a:r>
                        <a:rPr lang="en-SG" sz="2000">
                          <a:effectLst/>
                        </a:rPr>
                        <a:t>Operator</a:t>
                      </a:r>
                    </a:p>
                  </a:txBody>
                  <a:tcPr marL="60960" marR="60960" marT="60960" marB="60960"/>
                </a:tc>
                <a:tc>
                  <a:txBody>
                    <a:bodyPr/>
                    <a:lstStyle/>
                    <a:p>
                      <a:pPr algn="ctr" fontAlgn="t"/>
                      <a:r>
                        <a:rPr lang="en-SG" sz="2000">
                          <a:effectLst/>
                        </a:rPr>
                        <a:t>Description</a:t>
                      </a:r>
                    </a:p>
                  </a:txBody>
                  <a:tcPr marL="60960" marR="60960" marT="60960" marB="60960"/>
                </a:tc>
                <a:tc>
                  <a:txBody>
                    <a:bodyPr/>
                    <a:lstStyle/>
                    <a:p>
                      <a:pPr algn="ctr" fontAlgn="t"/>
                      <a:r>
                        <a:rPr lang="en-SG" sz="2000">
                          <a:effectLst/>
                        </a:rPr>
                        <a:t>Example</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SG" sz="2000">
                          <a:effectLst/>
                        </a:rPr>
                        <a:t>is</a:t>
                      </a:r>
                    </a:p>
                  </a:txBody>
                  <a:tcPr marL="60960" marR="60960" marT="60960" marB="60960"/>
                </a:tc>
                <a:tc>
                  <a:txBody>
                    <a:bodyPr/>
                    <a:lstStyle/>
                    <a:p>
                      <a:pPr fontAlgn="t"/>
                      <a:r>
                        <a:rPr lang="en-US" sz="2000">
                          <a:effectLst/>
                        </a:rPr>
                        <a:t>Evaluates to true if the variables on either side of the operator point to the same object and false otherwise.</a:t>
                      </a:r>
                    </a:p>
                  </a:txBody>
                  <a:tcPr marL="60960" marR="60960" marT="60960" marB="60960"/>
                </a:tc>
                <a:tc>
                  <a:txBody>
                    <a:bodyPr/>
                    <a:lstStyle/>
                    <a:p>
                      <a:pPr fontAlgn="ctr"/>
                      <a:r>
                        <a:rPr lang="en-US" sz="2000">
                          <a:effectLst/>
                        </a:rPr>
                        <a:t>x is y, here </a:t>
                      </a:r>
                      <a:r>
                        <a:rPr lang="en-US" sz="2000" b="1">
                          <a:effectLst/>
                        </a:rPr>
                        <a:t>is</a:t>
                      </a:r>
                      <a:r>
                        <a:rPr lang="en-US" sz="2000">
                          <a:effectLst/>
                        </a:rPr>
                        <a:t> results in 1 if id(x) equals id(y).</a:t>
                      </a:r>
                    </a:p>
                  </a:txBody>
                  <a:tcPr marL="60960" marR="60960" marT="60960" marB="60960" anchor="ctr"/>
                </a:tc>
                <a:extLst>
                  <a:ext uri="{0D108BD9-81ED-4DB2-BD59-A6C34878D82A}">
                    <a16:rowId xmlns:a16="http://schemas.microsoft.com/office/drawing/2014/main" val="3395917838"/>
                  </a:ext>
                </a:extLst>
              </a:tr>
              <a:tr h="370840">
                <a:tc>
                  <a:txBody>
                    <a:bodyPr/>
                    <a:lstStyle/>
                    <a:p>
                      <a:pPr algn="ctr" fontAlgn="t"/>
                      <a:r>
                        <a:rPr lang="en-SG" sz="2000">
                          <a:effectLst/>
                        </a:rPr>
                        <a:t>is not</a:t>
                      </a:r>
                    </a:p>
                  </a:txBody>
                  <a:tcPr marL="60960" marR="60960" marT="60960" marB="60960"/>
                </a:tc>
                <a:tc>
                  <a:txBody>
                    <a:bodyPr/>
                    <a:lstStyle/>
                    <a:p>
                      <a:pPr fontAlgn="t"/>
                      <a:r>
                        <a:rPr lang="en-US" sz="2000">
                          <a:effectLst/>
                        </a:rPr>
                        <a:t>Evaluates to false if the variables on either side of the operator point to the same object and true otherwise.</a:t>
                      </a:r>
                    </a:p>
                  </a:txBody>
                  <a:tcPr marL="60960" marR="60960" marT="60960" marB="60960"/>
                </a:tc>
                <a:tc>
                  <a:txBody>
                    <a:bodyPr/>
                    <a:lstStyle/>
                    <a:p>
                      <a:pPr fontAlgn="ctr"/>
                      <a:r>
                        <a:rPr lang="en-US" sz="2000" dirty="0">
                          <a:effectLst/>
                        </a:rPr>
                        <a:t>x is not y, here </a:t>
                      </a:r>
                      <a:r>
                        <a:rPr lang="en-US" sz="2000" b="1" dirty="0">
                          <a:effectLst/>
                        </a:rPr>
                        <a:t>is not</a:t>
                      </a:r>
                      <a:r>
                        <a:rPr lang="en-US" sz="2000" dirty="0">
                          <a:effectLst/>
                        </a:rPr>
                        <a:t> results in 1 if id(x) is not equal to id(y).</a:t>
                      </a:r>
                    </a:p>
                  </a:txBody>
                  <a:tcPr marL="60960" marR="60960" marT="60960" marB="60960" anchor="ctr"/>
                </a:tc>
                <a:extLst>
                  <a:ext uri="{0D108BD9-81ED-4DB2-BD59-A6C34878D82A}">
                    <a16:rowId xmlns:a16="http://schemas.microsoft.com/office/drawing/2014/main" val="2121458627"/>
                  </a:ext>
                </a:extLst>
              </a:tr>
            </a:tbl>
          </a:graphicData>
        </a:graphic>
      </p:graphicFrame>
    </p:spTree>
    <p:extLst>
      <p:ext uri="{BB962C8B-B14F-4D97-AF65-F5344CB8AC3E}">
        <p14:creationId xmlns:p14="http://schemas.microsoft.com/office/powerpoint/2010/main" val="300274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Logical thinking tool - Flowchart</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9" name="Content Placeholder 8">
            <a:extLst>
              <a:ext uri="{FF2B5EF4-FFF2-40B4-BE49-F238E27FC236}">
                <a16:creationId xmlns:a16="http://schemas.microsoft.com/office/drawing/2014/main" id="{EAB0226E-5AD7-4491-926E-1F1F754F9EED}"/>
              </a:ext>
            </a:extLst>
          </p:cNvPr>
          <p:cNvGraphicFramePr>
            <a:graphicFrameLocks noGrp="1"/>
          </p:cNvGraphicFramePr>
          <p:nvPr>
            <p:ph idx="1"/>
            <p:extLst>
              <p:ext uri="{D42A27DB-BD31-4B8C-83A1-F6EECF244321}">
                <p14:modId xmlns:p14="http://schemas.microsoft.com/office/powerpoint/2010/main" val="510727711"/>
              </p:ext>
            </p:extLst>
          </p:nvPr>
        </p:nvGraphicFramePr>
        <p:xfrm>
          <a:off x="706438" y="1171852"/>
          <a:ext cx="10479426" cy="5442012"/>
        </p:xfrm>
        <a:graphic>
          <a:graphicData uri="http://schemas.openxmlformats.org/drawingml/2006/table">
            <a:tbl>
              <a:tblPr firstRow="1" bandRow="1">
                <a:tableStyleId>{1805B279-2762-406B-89E3-82B650EC0748}</a:tableStyleId>
              </a:tblPr>
              <a:tblGrid>
                <a:gridCol w="1690533">
                  <a:extLst>
                    <a:ext uri="{9D8B030D-6E8A-4147-A177-3AD203B41FA5}">
                      <a16:colId xmlns:a16="http://schemas.microsoft.com/office/drawing/2014/main" val="4150674836"/>
                    </a:ext>
                  </a:extLst>
                </a:gridCol>
                <a:gridCol w="1935332">
                  <a:extLst>
                    <a:ext uri="{9D8B030D-6E8A-4147-A177-3AD203B41FA5}">
                      <a16:colId xmlns:a16="http://schemas.microsoft.com/office/drawing/2014/main" val="3831214610"/>
                    </a:ext>
                  </a:extLst>
                </a:gridCol>
                <a:gridCol w="6853561">
                  <a:extLst>
                    <a:ext uri="{9D8B030D-6E8A-4147-A177-3AD203B41FA5}">
                      <a16:colId xmlns:a16="http://schemas.microsoft.com/office/drawing/2014/main" val="1993335281"/>
                    </a:ext>
                  </a:extLst>
                </a:gridCol>
              </a:tblGrid>
              <a:tr h="353104">
                <a:tc>
                  <a:txBody>
                    <a:bodyPr/>
                    <a:lstStyle/>
                    <a:p>
                      <a:pPr algn="ctr"/>
                      <a:r>
                        <a:rPr lang="en-SG" dirty="0">
                          <a:effectLst/>
                        </a:rPr>
                        <a:t>ANSI/ISO Shape</a:t>
                      </a:r>
                    </a:p>
                  </a:txBody>
                  <a:tcPr anchor="ctr"/>
                </a:tc>
                <a:tc>
                  <a:txBody>
                    <a:bodyPr/>
                    <a:lstStyle/>
                    <a:p>
                      <a:pPr algn="ctr"/>
                      <a:r>
                        <a:rPr lang="en-SG">
                          <a:effectLst/>
                        </a:rPr>
                        <a:t>Name</a:t>
                      </a:r>
                    </a:p>
                  </a:txBody>
                  <a:tcPr anchor="ctr"/>
                </a:tc>
                <a:tc>
                  <a:txBody>
                    <a:bodyPr/>
                    <a:lstStyle/>
                    <a:p>
                      <a:pPr algn="ctr"/>
                      <a:r>
                        <a:rPr lang="en-SG">
                          <a:effectLst/>
                        </a:rPr>
                        <a:t>Description</a:t>
                      </a:r>
                    </a:p>
                  </a:txBody>
                  <a:tcPr anchor="ctr"/>
                </a:tc>
                <a:extLst>
                  <a:ext uri="{0D108BD9-81ED-4DB2-BD59-A6C34878D82A}">
                    <a16:rowId xmlns:a16="http://schemas.microsoft.com/office/drawing/2014/main" val="3655581400"/>
                  </a:ext>
                </a:extLst>
              </a:tr>
              <a:tr h="954796">
                <a:tc>
                  <a:txBody>
                    <a:bodyPr/>
                    <a:lstStyle/>
                    <a:p>
                      <a:pPr algn="ctr"/>
                      <a:endParaRPr lang="en-SG" dirty="0">
                        <a:effectLst/>
                      </a:endParaRPr>
                    </a:p>
                  </a:txBody>
                  <a:tcPr anchor="ctr"/>
                </a:tc>
                <a:tc>
                  <a:txBody>
                    <a:bodyPr/>
                    <a:lstStyle/>
                    <a:p>
                      <a:pPr algn="ctr"/>
                      <a:r>
                        <a:rPr lang="en-SG" dirty="0">
                          <a:effectLst/>
                        </a:rPr>
                        <a:t>Flowline (Arrowhead)</a:t>
                      </a:r>
                    </a:p>
                  </a:txBody>
                  <a:tcPr anchor="ctr"/>
                </a:tc>
                <a:tc>
                  <a:txBody>
                    <a:bodyPr/>
                    <a:lstStyle/>
                    <a:p>
                      <a:r>
                        <a:rPr lang="en-US" dirty="0">
                          <a:effectLst/>
                        </a:rPr>
                        <a:t>Shows the process's order of operation. A line coming from one symbol and pointing at </a:t>
                      </a:r>
                      <a:r>
                        <a:rPr lang="en-US" dirty="0" err="1">
                          <a:effectLst/>
                        </a:rPr>
                        <a:t>another.Arrowheads</a:t>
                      </a:r>
                      <a:r>
                        <a:rPr lang="en-US" dirty="0">
                          <a:effectLst/>
                        </a:rPr>
                        <a:t> are added if the flow is not the standard top-to-bottom, left-to right.</a:t>
                      </a:r>
                    </a:p>
                  </a:txBody>
                  <a:tcPr anchor="ctr"/>
                </a:tc>
                <a:extLst>
                  <a:ext uri="{0D108BD9-81ED-4DB2-BD59-A6C34878D82A}">
                    <a16:rowId xmlns:a16="http://schemas.microsoft.com/office/drawing/2014/main" val="650593653"/>
                  </a:ext>
                </a:extLst>
              </a:tr>
              <a:tr h="1109910">
                <a:tc>
                  <a:txBody>
                    <a:bodyPr/>
                    <a:lstStyle/>
                    <a:p>
                      <a:pPr algn="ctr"/>
                      <a:endParaRPr lang="en-SG" dirty="0">
                        <a:effectLst/>
                      </a:endParaRPr>
                    </a:p>
                  </a:txBody>
                  <a:tcPr anchor="ctr"/>
                </a:tc>
                <a:tc>
                  <a:txBody>
                    <a:bodyPr/>
                    <a:lstStyle/>
                    <a:p>
                      <a:pPr algn="ctr"/>
                      <a:r>
                        <a:rPr lang="en-SG" dirty="0">
                          <a:effectLst/>
                        </a:rPr>
                        <a:t>Terminal</a:t>
                      </a:r>
                    </a:p>
                  </a:txBody>
                  <a:tcPr anchor="ctr"/>
                </a:tc>
                <a:tc>
                  <a:txBody>
                    <a:bodyPr/>
                    <a:lstStyle/>
                    <a:p>
                      <a:r>
                        <a:rPr lang="en-US" dirty="0">
                          <a:effectLst/>
                        </a:rPr>
                        <a:t>Indicates the beginning and ending of a program or sub-process. Represented as a </a:t>
                      </a:r>
                      <a:r>
                        <a:rPr lang="en-US" u="none" strike="noStrike" dirty="0">
                          <a:effectLst/>
                        </a:rPr>
                        <a:t>stadium</a:t>
                      </a:r>
                      <a:r>
                        <a:rPr lang="en-US" dirty="0">
                          <a:effectLst/>
                        </a:rPr>
                        <a:t>, oval or rounded (fillet) rectangle. They usually contain the word "Start" or "End", or another phrase signaling the start or end of a process, such as "submit inquiry" or "receive product".</a:t>
                      </a:r>
                    </a:p>
                  </a:txBody>
                  <a:tcPr anchor="ctr"/>
                </a:tc>
                <a:extLst>
                  <a:ext uri="{0D108BD9-81ED-4DB2-BD59-A6C34878D82A}">
                    <a16:rowId xmlns:a16="http://schemas.microsoft.com/office/drawing/2014/main" val="3766570219"/>
                  </a:ext>
                </a:extLst>
              </a:tr>
              <a:tr h="705195">
                <a:tc>
                  <a:txBody>
                    <a:bodyPr/>
                    <a:lstStyle/>
                    <a:p>
                      <a:pPr algn="ctr"/>
                      <a:endParaRPr lang="en-SG" dirty="0">
                        <a:effectLst/>
                      </a:endParaRPr>
                    </a:p>
                  </a:txBody>
                  <a:tcPr anchor="ctr"/>
                </a:tc>
                <a:tc>
                  <a:txBody>
                    <a:bodyPr/>
                    <a:lstStyle/>
                    <a:p>
                      <a:pPr algn="ctr"/>
                      <a:r>
                        <a:rPr lang="en-SG" dirty="0">
                          <a:effectLst/>
                        </a:rPr>
                        <a:t>Process</a:t>
                      </a:r>
                    </a:p>
                  </a:txBody>
                  <a:tcPr anchor="ctr"/>
                </a:tc>
                <a:tc>
                  <a:txBody>
                    <a:bodyPr/>
                    <a:lstStyle/>
                    <a:p>
                      <a:r>
                        <a:rPr lang="en-US" dirty="0">
                          <a:effectLst/>
                        </a:rPr>
                        <a:t>Represents a set of operations that changes value, form, or location of data. Represented as a </a:t>
                      </a:r>
                      <a:r>
                        <a:rPr lang="en-US" u="none" strike="noStrike" dirty="0">
                          <a:effectLst/>
                        </a:rPr>
                        <a:t>rectangle</a:t>
                      </a:r>
                      <a:r>
                        <a:rPr lang="en-US" dirty="0">
                          <a:effectLst/>
                        </a:rPr>
                        <a:t>.</a:t>
                      </a:r>
                    </a:p>
                  </a:txBody>
                  <a:tcPr anchor="ctr"/>
                </a:tc>
                <a:extLst>
                  <a:ext uri="{0D108BD9-81ED-4DB2-BD59-A6C34878D82A}">
                    <a16:rowId xmlns:a16="http://schemas.microsoft.com/office/drawing/2014/main" val="1772981587"/>
                  </a:ext>
                </a:extLst>
              </a:tr>
              <a:tr h="1271442">
                <a:tc>
                  <a:txBody>
                    <a:bodyPr/>
                    <a:lstStyle/>
                    <a:p>
                      <a:pPr algn="ctr"/>
                      <a:endParaRPr lang="en-SG" dirty="0">
                        <a:effectLst/>
                      </a:endParaRPr>
                    </a:p>
                  </a:txBody>
                  <a:tcPr anchor="ctr"/>
                </a:tc>
                <a:tc>
                  <a:txBody>
                    <a:bodyPr/>
                    <a:lstStyle/>
                    <a:p>
                      <a:pPr algn="ctr"/>
                      <a:r>
                        <a:rPr lang="en-SG" dirty="0">
                          <a:effectLst/>
                        </a:rPr>
                        <a:t>Decision</a:t>
                      </a:r>
                    </a:p>
                  </a:txBody>
                  <a:tcPr anchor="ctr"/>
                </a:tc>
                <a:tc>
                  <a:txBody>
                    <a:bodyPr/>
                    <a:lstStyle/>
                    <a:p>
                      <a:r>
                        <a:rPr lang="en-US" dirty="0">
                          <a:effectLst/>
                        </a:rPr>
                        <a:t>Shows a conditional operation that determines which one of the two paths the program will take.</a:t>
                      </a:r>
                      <a:r>
                        <a:rPr lang="en-US" u="none" strike="noStrike" baseline="30000" dirty="0">
                          <a:effectLst/>
                        </a:rPr>
                        <a:t> </a:t>
                      </a:r>
                      <a:r>
                        <a:rPr lang="en-US" dirty="0">
                          <a:effectLst/>
                        </a:rPr>
                        <a:t>The operation is commonly a yes/no question or true/false test. Represented as a diamond (</a:t>
                      </a:r>
                      <a:r>
                        <a:rPr lang="en-US" u="none" strike="noStrike" dirty="0">
                          <a:effectLst/>
                        </a:rPr>
                        <a:t>rhombus</a:t>
                      </a:r>
                      <a:r>
                        <a:rPr lang="en-US" dirty="0">
                          <a:effectLst/>
                        </a:rPr>
                        <a:t>).</a:t>
                      </a:r>
                    </a:p>
                  </a:txBody>
                  <a:tcPr anchor="ctr"/>
                </a:tc>
                <a:extLst>
                  <a:ext uri="{0D108BD9-81ED-4DB2-BD59-A6C34878D82A}">
                    <a16:rowId xmlns:a16="http://schemas.microsoft.com/office/drawing/2014/main" val="4214929823"/>
                  </a:ext>
                </a:extLst>
              </a:tr>
              <a:tr h="1047565">
                <a:tc>
                  <a:txBody>
                    <a:bodyPr/>
                    <a:lstStyle/>
                    <a:p>
                      <a:pPr algn="ctr"/>
                      <a:endParaRPr lang="en-SG">
                        <a:effectLst/>
                      </a:endParaRPr>
                    </a:p>
                  </a:txBody>
                  <a:tcPr anchor="ctr"/>
                </a:tc>
                <a:tc>
                  <a:txBody>
                    <a:bodyPr/>
                    <a:lstStyle/>
                    <a:p>
                      <a:pPr algn="ctr"/>
                      <a:r>
                        <a:rPr lang="en-SG" dirty="0" err="1">
                          <a:effectLst/>
                        </a:rPr>
                        <a:t>Input/Output</a:t>
                      </a:r>
                      <a:endParaRPr lang="en-SG" dirty="0">
                        <a:effectLst/>
                      </a:endParaRPr>
                    </a:p>
                  </a:txBody>
                  <a:tcPr anchor="ctr"/>
                </a:tc>
                <a:tc>
                  <a:txBody>
                    <a:bodyPr/>
                    <a:lstStyle/>
                    <a:p>
                      <a:r>
                        <a:rPr lang="en-US" dirty="0">
                          <a:effectLst/>
                        </a:rPr>
                        <a:t>Indicates the process of inputting and outputting data, as in entering data or displaying results. Represented as a </a:t>
                      </a:r>
                      <a:r>
                        <a:rPr lang="en-US" u="none" strike="noStrike" dirty="0">
                          <a:effectLst/>
                        </a:rPr>
                        <a:t>parallelogram</a:t>
                      </a:r>
                      <a:r>
                        <a:rPr lang="en-US" dirty="0">
                          <a:effectLst/>
                        </a:rPr>
                        <a:t>.</a:t>
                      </a:r>
                    </a:p>
                  </a:txBody>
                  <a:tcPr anchor="ctr"/>
                </a:tc>
                <a:extLst>
                  <a:ext uri="{0D108BD9-81ED-4DB2-BD59-A6C34878D82A}">
                    <a16:rowId xmlns:a16="http://schemas.microsoft.com/office/drawing/2014/main" val="1054307276"/>
                  </a:ext>
                </a:extLst>
              </a:tr>
            </a:tbl>
          </a:graphicData>
        </a:graphic>
      </p:graphicFrame>
      <p:pic>
        <p:nvPicPr>
          <p:cNvPr id="4098" name="Picture 2" descr="Flowchart Terminal.svg">
            <a:extLst>
              <a:ext uri="{FF2B5EF4-FFF2-40B4-BE49-F238E27FC236}">
                <a16:creationId xmlns:a16="http://schemas.microsoft.com/office/drawing/2014/main" id="{AD3EFC00-4C87-4C6E-AD88-066D49073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136" y="290887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lowchart Line.svg">
            <a:extLst>
              <a:ext uri="{FF2B5EF4-FFF2-40B4-BE49-F238E27FC236}">
                <a16:creationId xmlns:a16="http://schemas.microsoft.com/office/drawing/2014/main" id="{44A84AC2-2FC2-4AD3-87D8-03B048794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4" y="1949874"/>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lowchart Process.svg">
            <a:extLst>
              <a:ext uri="{FF2B5EF4-FFF2-40B4-BE49-F238E27FC236}">
                <a16:creationId xmlns:a16="http://schemas.microsoft.com/office/drawing/2014/main" id="{67A21130-9BA3-4F5D-A6AC-503E1E188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36" y="3761405"/>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lowchart Decision.svg">
            <a:extLst>
              <a:ext uri="{FF2B5EF4-FFF2-40B4-BE49-F238E27FC236}">
                <a16:creationId xmlns:a16="http://schemas.microsoft.com/office/drawing/2014/main" id="{C56425DF-3C41-4792-8769-6A1DD374DE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544" y="4538202"/>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lowchart IO.svg">
            <a:extLst>
              <a:ext uri="{FF2B5EF4-FFF2-40B4-BE49-F238E27FC236}">
                <a16:creationId xmlns:a16="http://schemas.microsoft.com/office/drawing/2014/main" id="{363D7C36-4343-40C9-BFC0-DFB32A0C9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544" y="5961287"/>
            <a:ext cx="95250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84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Decision making</a:t>
            </a:r>
            <a:endParaRPr lang="zh-CN" altLang="en-US" sz="3800" noProof="1">
              <a:latin typeface="Arial" panose="020B0604020202020204" pitchFamily="34" charset="0"/>
              <a:ea typeface="SimHei" charset="-122"/>
              <a:cs typeface="Arial" panose="020B0604020202020204" pitchFamily="34" charset="0"/>
            </a:endParaRPr>
          </a:p>
        </p:txBody>
      </p:sp>
      <p:pic>
        <p:nvPicPr>
          <p:cNvPr id="4098" name="Picture 2" descr="Decision making statements in Python">
            <a:extLst>
              <a:ext uri="{FF2B5EF4-FFF2-40B4-BE49-F238E27FC236}">
                <a16:creationId xmlns:a16="http://schemas.microsoft.com/office/drawing/2014/main" id="{76760856-47E5-4F5A-8F73-C9A73CC49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723" y="3239697"/>
            <a:ext cx="2524125" cy="3228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E2AC45-A720-4BF5-9A80-73FC94603772}"/>
              </a:ext>
            </a:extLst>
          </p:cNvPr>
          <p:cNvSpPr txBox="1"/>
          <p:nvPr/>
        </p:nvSpPr>
        <p:spPr>
          <a:xfrm>
            <a:off x="467347" y="1436892"/>
            <a:ext cx="10372287" cy="1600438"/>
          </a:xfrm>
          <a:prstGeom prst="rect">
            <a:avLst/>
          </a:prstGeom>
          <a:noFill/>
        </p:spPr>
        <p:txBody>
          <a:bodyPr wrap="square" rtlCol="0">
            <a:spAutoFit/>
          </a:bodyPr>
          <a:lstStyle/>
          <a:p>
            <a:r>
              <a:rPr lang="en-US" dirty="0"/>
              <a:t>Decision making is anticipation of conditions occurring while execution of the program and specifying actions taken according to the conditions.</a:t>
            </a:r>
          </a:p>
          <a:p>
            <a:endParaRPr lang="en-US" dirty="0"/>
          </a:p>
          <a:p>
            <a:r>
              <a:rPr lang="en-US" dirty="0"/>
              <a:t>Decision structures evaluate multiple expressions which produce TRUE or FALSE as outcome. You need to determine which action to take and which statements to execute if outcome is TRUE or FALSE otherwise.</a:t>
            </a:r>
          </a:p>
          <a:p>
            <a:endParaRPr lang="en-US" dirty="0"/>
          </a:p>
          <a:p>
            <a:r>
              <a:rPr lang="en-US" dirty="0"/>
              <a:t>Following is the general form of a typical decision making structure found in most of the programming languages −</a:t>
            </a:r>
            <a:endParaRPr lang="en-SG" dirty="0"/>
          </a:p>
        </p:txBody>
      </p:sp>
    </p:spTree>
    <p:extLst>
      <p:ext uri="{BB962C8B-B14F-4D97-AF65-F5344CB8AC3E}">
        <p14:creationId xmlns:p14="http://schemas.microsoft.com/office/powerpoint/2010/main" val="241925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3520A-5E39-4998-87AB-199A2C3337FA}"/>
              </a:ext>
            </a:extLst>
          </p:cNvPr>
          <p:cNvSpPr>
            <a:spLocks noGrp="1"/>
          </p:cNvSpPr>
          <p:nvPr>
            <p:ph idx="1"/>
          </p:nvPr>
        </p:nvSpPr>
        <p:spPr/>
        <p:txBody>
          <a:bodyPr/>
          <a:lstStyle/>
          <a:p>
            <a:pPr marL="285750" indent="-285750">
              <a:buFont typeface="Arial" panose="020B0604020202020204" pitchFamily="34" charset="0"/>
              <a:buChar char="•"/>
            </a:pPr>
            <a:r>
              <a:rPr lang="en-US" sz="2000" dirty="0"/>
              <a:t>Use either word editing software installed in your PC or visit </a:t>
            </a:r>
            <a:r>
              <a:rPr lang="en-SG" sz="2000" dirty="0">
                <a:hlinkClick r:id="rId2"/>
              </a:rPr>
              <a:t>https://www.draw.io/</a:t>
            </a:r>
            <a:r>
              <a:rPr lang="en-SG" sz="2000" dirty="0"/>
              <a:t> </a:t>
            </a:r>
          </a:p>
          <a:p>
            <a:pPr marL="285750" indent="-285750">
              <a:buFont typeface="Arial" panose="020B0604020202020204" pitchFamily="34" charset="0"/>
              <a:buChar char="•"/>
            </a:pPr>
            <a:r>
              <a:rPr lang="en-SG" sz="2000" dirty="0"/>
              <a:t>Use the </a:t>
            </a:r>
            <a:r>
              <a:rPr lang="en-SG" sz="2000" dirty="0">
                <a:hlinkClick r:id="rId2"/>
              </a:rPr>
              <a:t>https://www.draw.io/</a:t>
            </a:r>
            <a:r>
              <a:rPr lang="en-SG" sz="2000" dirty="0"/>
              <a:t> feature or Ms Word’s shape draw the following: </a:t>
            </a:r>
          </a:p>
          <a:p>
            <a:pPr lvl="2"/>
            <a:endParaRPr lang="en-SG" sz="2000" dirty="0"/>
          </a:p>
          <a:p>
            <a:pPr lvl="2"/>
            <a:r>
              <a:rPr lang="en-SG" sz="2000" dirty="0"/>
              <a:t>Assume you are designing a </a:t>
            </a:r>
            <a:r>
              <a:rPr lang="en-SG" sz="2000" dirty="0" err="1"/>
              <a:t>robo</a:t>
            </a:r>
            <a:r>
              <a:rPr lang="en-SG" sz="2000" dirty="0"/>
              <a:t>-advisor system to collect user’s information, do the following:</a:t>
            </a:r>
          </a:p>
          <a:p>
            <a:pPr marL="457200" lvl="2" indent="-457200">
              <a:buFont typeface="+mj-lt"/>
              <a:buAutoNum type="arabicPeriod"/>
            </a:pPr>
            <a:r>
              <a:rPr lang="en-SG" sz="2000" dirty="0"/>
              <a:t>Collect user’s annual income</a:t>
            </a:r>
          </a:p>
          <a:p>
            <a:pPr marL="457200" lvl="2" indent="-457200">
              <a:buFont typeface="+mj-lt"/>
              <a:buAutoNum type="arabicPeriod"/>
            </a:pPr>
            <a:r>
              <a:rPr lang="en-SG" sz="2000" dirty="0"/>
              <a:t>Collect user’s annual expense</a:t>
            </a:r>
          </a:p>
          <a:p>
            <a:pPr marL="457200" lvl="2" indent="-457200">
              <a:buFont typeface="+mj-lt"/>
              <a:buAutoNum type="arabicPeriod"/>
            </a:pPr>
            <a:r>
              <a:rPr lang="en-SG" sz="2000" dirty="0"/>
              <a:t>If net income more than 100000, display “</a:t>
            </a:r>
            <a:r>
              <a:rPr lang="en-US" sz="2000" dirty="0"/>
              <a:t>You can try high risk investment”</a:t>
            </a:r>
            <a:endParaRPr lang="en-SG" sz="2000" dirty="0"/>
          </a:p>
          <a:p>
            <a:pPr marL="457200" lvl="2" indent="-457200">
              <a:buFont typeface="+mj-lt"/>
              <a:buAutoNum type="arabicPeriod"/>
            </a:pPr>
            <a:r>
              <a:rPr lang="en-US" sz="2000" dirty="0"/>
              <a:t>if lower, display “You can try low risk investment”</a:t>
            </a:r>
            <a:endParaRPr lang="en-SG" sz="2000" dirty="0"/>
          </a:p>
        </p:txBody>
      </p:sp>
      <p:sp>
        <p:nvSpPr>
          <p:cNvPr id="4" name="标题 1">
            <a:extLst>
              <a:ext uri="{FF2B5EF4-FFF2-40B4-BE49-F238E27FC236}">
                <a16:creationId xmlns:a16="http://schemas.microsoft.com/office/drawing/2014/main" id="{87559FC6-A7FD-43E7-985F-90E380060D5D}"/>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Hands-on: Draw your flowchart</a:t>
            </a:r>
            <a:endParaRPr lang="zh-CN" altLang="en-US" sz="3800" noProof="1">
              <a:latin typeface="Arial" panose="020B0604020202020204" pitchFamily="34" charset="0"/>
              <a:ea typeface="SimHei" charset="-122"/>
              <a:cs typeface="Arial" panose="020B0604020202020204" pitchFamily="34" charset="0"/>
            </a:endParaRPr>
          </a:p>
        </p:txBody>
      </p:sp>
    </p:spTree>
    <p:extLst>
      <p:ext uri="{BB962C8B-B14F-4D97-AF65-F5344CB8AC3E}">
        <p14:creationId xmlns:p14="http://schemas.microsoft.com/office/powerpoint/2010/main" val="206644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Decision making statements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7" name="Table 6">
            <a:extLst>
              <a:ext uri="{FF2B5EF4-FFF2-40B4-BE49-F238E27FC236}">
                <a16:creationId xmlns:a16="http://schemas.microsoft.com/office/drawing/2014/main" id="{72A5DB40-0C82-4C5D-BB01-6D91CE8C8013}"/>
              </a:ext>
            </a:extLst>
          </p:cNvPr>
          <p:cNvGraphicFramePr>
            <a:graphicFrameLocks noGrp="1"/>
          </p:cNvGraphicFramePr>
          <p:nvPr>
            <p:extLst>
              <p:ext uri="{D42A27DB-BD31-4B8C-83A1-F6EECF244321}">
                <p14:modId xmlns:p14="http://schemas.microsoft.com/office/powerpoint/2010/main" val="347866454"/>
              </p:ext>
            </p:extLst>
          </p:nvPr>
        </p:nvGraphicFramePr>
        <p:xfrm>
          <a:off x="555242" y="1339591"/>
          <a:ext cx="10577355" cy="3352800"/>
        </p:xfrm>
        <a:graphic>
          <a:graphicData uri="http://schemas.openxmlformats.org/drawingml/2006/table">
            <a:tbl>
              <a:tblPr firstRow="1" bandRow="1">
                <a:tableStyleId>{1805B279-2762-406B-89E3-82B650EC0748}</a:tableStyleId>
              </a:tblPr>
              <a:tblGrid>
                <a:gridCol w="3004704">
                  <a:extLst>
                    <a:ext uri="{9D8B030D-6E8A-4147-A177-3AD203B41FA5}">
                      <a16:colId xmlns:a16="http://schemas.microsoft.com/office/drawing/2014/main" val="679423084"/>
                    </a:ext>
                  </a:extLst>
                </a:gridCol>
                <a:gridCol w="7572651">
                  <a:extLst>
                    <a:ext uri="{9D8B030D-6E8A-4147-A177-3AD203B41FA5}">
                      <a16:colId xmlns:a16="http://schemas.microsoft.com/office/drawing/2014/main" val="736079984"/>
                    </a:ext>
                  </a:extLst>
                </a:gridCol>
              </a:tblGrid>
              <a:tr h="370840">
                <a:tc>
                  <a:txBody>
                    <a:bodyPr/>
                    <a:lstStyle/>
                    <a:p>
                      <a:pPr algn="ctr" fontAlgn="t"/>
                      <a:r>
                        <a:rPr lang="en-SG" sz="2000" dirty="0">
                          <a:effectLst/>
                        </a:rPr>
                        <a:t>Statements</a:t>
                      </a:r>
                    </a:p>
                  </a:txBody>
                  <a:tcPr marL="60960" marR="60960" marT="60960" marB="60960"/>
                </a:tc>
                <a:tc>
                  <a:txBody>
                    <a:bodyPr/>
                    <a:lstStyle/>
                    <a:p>
                      <a:pPr algn="ctr" fontAlgn="t"/>
                      <a:r>
                        <a:rPr lang="en-SG" sz="2000">
                          <a:effectLst/>
                        </a:rPr>
                        <a:t>Description</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SG" sz="2000" dirty="0">
                          <a:effectLst/>
                        </a:rPr>
                        <a:t>if statement</a:t>
                      </a:r>
                    </a:p>
                  </a:txBody>
                  <a:tcPr marL="60960" marR="60960" marT="60960" marB="60960"/>
                </a:tc>
                <a:tc>
                  <a:txBody>
                    <a:bodyPr/>
                    <a:lstStyle/>
                    <a:p>
                      <a:pPr fontAlgn="t"/>
                      <a:r>
                        <a:rPr lang="en-US" sz="2000" dirty="0">
                          <a:effectLst/>
                        </a:rPr>
                        <a:t>consists of a </a:t>
                      </a:r>
                      <a:r>
                        <a:rPr lang="en-US" sz="2000" dirty="0" err="1">
                          <a:effectLst/>
                        </a:rPr>
                        <a:t>boolean</a:t>
                      </a:r>
                      <a:r>
                        <a:rPr lang="en-US" sz="2000" dirty="0">
                          <a:effectLst/>
                        </a:rPr>
                        <a:t> expression followed by one or more statements.</a:t>
                      </a:r>
                    </a:p>
                  </a:txBody>
                  <a:tcPr marL="60960" marR="60960" marT="60960" marB="60960"/>
                </a:tc>
                <a:extLst>
                  <a:ext uri="{0D108BD9-81ED-4DB2-BD59-A6C34878D82A}">
                    <a16:rowId xmlns:a16="http://schemas.microsoft.com/office/drawing/2014/main" val="3395917838"/>
                  </a:ext>
                </a:extLst>
              </a:tr>
              <a:tr h="370840">
                <a:tc>
                  <a:txBody>
                    <a:bodyPr/>
                    <a:lstStyle/>
                    <a:p>
                      <a:pPr algn="ctr" fontAlgn="t"/>
                      <a:r>
                        <a:rPr lang="en-SG" sz="2000" dirty="0">
                          <a:effectLst/>
                        </a:rPr>
                        <a:t>if...else statement</a:t>
                      </a:r>
                    </a:p>
                  </a:txBody>
                  <a:tcPr marL="60960" marR="60960" marT="60960" marB="60960"/>
                </a:tc>
                <a:tc>
                  <a:txBody>
                    <a:bodyPr/>
                    <a:lstStyle/>
                    <a:p>
                      <a:pPr fontAlgn="t"/>
                      <a:r>
                        <a:rPr lang="en-US" sz="2000" dirty="0">
                          <a:effectLst/>
                        </a:rPr>
                        <a:t>if statement can be followed by an optional else statement, which executes when the </a:t>
                      </a:r>
                      <a:r>
                        <a:rPr lang="en-US" sz="2000" dirty="0" err="1">
                          <a:effectLst/>
                        </a:rPr>
                        <a:t>boolean</a:t>
                      </a:r>
                      <a:r>
                        <a:rPr lang="en-US" sz="2000" dirty="0">
                          <a:effectLst/>
                        </a:rPr>
                        <a:t> expression is FALSE.</a:t>
                      </a:r>
                    </a:p>
                  </a:txBody>
                  <a:tcPr marL="60960" marR="60960" marT="60960" marB="60960"/>
                </a:tc>
                <a:extLst>
                  <a:ext uri="{0D108BD9-81ED-4DB2-BD59-A6C34878D82A}">
                    <a16:rowId xmlns:a16="http://schemas.microsoft.com/office/drawing/2014/main" val="2121458627"/>
                  </a:ext>
                </a:extLst>
              </a:tr>
              <a:tr h="370840">
                <a:tc>
                  <a:txBody>
                    <a:bodyPr/>
                    <a:lstStyle/>
                    <a:p>
                      <a:pPr algn="ctr" fontAlgn="t"/>
                      <a:r>
                        <a:rPr lang="en-SG" sz="2000" dirty="0">
                          <a:effectLst/>
                        </a:rPr>
                        <a:t>if...</a:t>
                      </a:r>
                      <a:r>
                        <a:rPr lang="en-SG" sz="2000" dirty="0" err="1">
                          <a:effectLst/>
                        </a:rPr>
                        <a:t>elif</a:t>
                      </a:r>
                      <a:r>
                        <a:rPr lang="en-SG" sz="2000" dirty="0">
                          <a:effectLst/>
                        </a:rPr>
                        <a:t>...else Statement</a:t>
                      </a:r>
                    </a:p>
                  </a:txBody>
                  <a:tcPr marL="60960" marR="60960" marT="60960" marB="60960"/>
                </a:tc>
                <a:tc>
                  <a:txBody>
                    <a:bodyPr/>
                    <a:lstStyle/>
                    <a:p>
                      <a:pPr fontAlgn="t"/>
                      <a:r>
                        <a:rPr lang="en-US" sz="2000" dirty="0">
                          <a:effectLst/>
                        </a:rPr>
                        <a:t>The </a:t>
                      </a:r>
                      <a:r>
                        <a:rPr lang="en-US" sz="2000" dirty="0" err="1">
                          <a:effectLst/>
                        </a:rPr>
                        <a:t>elif</a:t>
                      </a:r>
                      <a:r>
                        <a:rPr lang="en-US" sz="2000" dirty="0">
                          <a:effectLst/>
                        </a:rPr>
                        <a:t> is short for else if. It allows us to check for multiple expressions.</a:t>
                      </a:r>
                    </a:p>
                    <a:p>
                      <a:pPr fontAlgn="t"/>
                      <a:r>
                        <a:rPr lang="en-US" sz="2000" dirty="0">
                          <a:effectLst/>
                        </a:rPr>
                        <a:t>If the condition for if is False, it checks the condition of the next </a:t>
                      </a:r>
                      <a:r>
                        <a:rPr lang="en-US" sz="2000" dirty="0" err="1">
                          <a:effectLst/>
                        </a:rPr>
                        <a:t>elif</a:t>
                      </a:r>
                      <a:r>
                        <a:rPr lang="en-US" sz="2000" dirty="0">
                          <a:effectLst/>
                        </a:rPr>
                        <a:t> block and so on.</a:t>
                      </a:r>
                    </a:p>
                  </a:txBody>
                  <a:tcPr marL="60960" marR="60960" marT="60960" marB="60960"/>
                </a:tc>
                <a:extLst>
                  <a:ext uri="{0D108BD9-81ED-4DB2-BD59-A6C34878D82A}">
                    <a16:rowId xmlns:a16="http://schemas.microsoft.com/office/drawing/2014/main" val="1741569889"/>
                  </a:ext>
                </a:extLst>
              </a:tr>
              <a:tr h="370840">
                <a:tc>
                  <a:txBody>
                    <a:bodyPr/>
                    <a:lstStyle/>
                    <a:p>
                      <a:pPr algn="ctr" fontAlgn="t"/>
                      <a:r>
                        <a:rPr lang="en-US" sz="2000" dirty="0">
                          <a:effectLst/>
                        </a:rPr>
                        <a:t>nested if statement</a:t>
                      </a:r>
                    </a:p>
                    <a:p>
                      <a:pPr algn="ctr" fontAlgn="t"/>
                      <a:endParaRPr lang="en-SG" sz="2000" dirty="0">
                        <a:effectLst/>
                      </a:endParaRPr>
                    </a:p>
                  </a:txBody>
                  <a:tcPr marL="60960" marR="60960" marT="60960" marB="60960"/>
                </a:tc>
                <a:tc>
                  <a:txBody>
                    <a:bodyPr/>
                    <a:lstStyle/>
                    <a:p>
                      <a:pPr fontAlgn="t"/>
                      <a:r>
                        <a:rPr lang="en-US" sz="2000" dirty="0">
                          <a:effectLst/>
                        </a:rPr>
                        <a:t>You can use one if or else if statement inside another if or else if statement(s)</a:t>
                      </a:r>
                    </a:p>
                  </a:txBody>
                  <a:tcPr marL="60960" marR="60960" marT="60960" marB="60960"/>
                </a:tc>
                <a:extLst>
                  <a:ext uri="{0D108BD9-81ED-4DB2-BD59-A6C34878D82A}">
                    <a16:rowId xmlns:a16="http://schemas.microsoft.com/office/drawing/2014/main" val="1534026914"/>
                  </a:ext>
                </a:extLst>
              </a:tr>
            </a:tbl>
          </a:graphicData>
        </a:graphic>
      </p:graphicFrame>
      <p:sp>
        <p:nvSpPr>
          <p:cNvPr id="4" name="Rectangle: Rounded Corners 3">
            <a:hlinkClick r:id="rId2"/>
            <a:extLst>
              <a:ext uri="{FF2B5EF4-FFF2-40B4-BE49-F238E27FC236}">
                <a16:creationId xmlns:a16="http://schemas.microsoft.com/office/drawing/2014/main" id="{64766F6B-ADE2-4A22-81CD-F1C2855FB926}"/>
              </a:ext>
            </a:extLst>
          </p:cNvPr>
          <p:cNvSpPr/>
          <p:nvPr/>
        </p:nvSpPr>
        <p:spPr>
          <a:xfrm>
            <a:off x="4073097" y="5428720"/>
            <a:ext cx="4045805" cy="73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Let’s see demo</a:t>
            </a:r>
          </a:p>
        </p:txBody>
      </p:sp>
      <p:sp>
        <p:nvSpPr>
          <p:cNvPr id="3" name="TextBox 2">
            <a:extLst>
              <a:ext uri="{FF2B5EF4-FFF2-40B4-BE49-F238E27FC236}">
                <a16:creationId xmlns:a16="http://schemas.microsoft.com/office/drawing/2014/main" id="{B6B6BCF9-F4CC-4664-A60A-91E8AF5A7642}"/>
              </a:ext>
            </a:extLst>
          </p:cNvPr>
          <p:cNvSpPr txBox="1"/>
          <p:nvPr/>
        </p:nvSpPr>
        <p:spPr>
          <a:xfrm>
            <a:off x="1145219" y="4699012"/>
            <a:ext cx="7787709" cy="461665"/>
          </a:xfrm>
          <a:prstGeom prst="rect">
            <a:avLst/>
          </a:prstGeom>
          <a:noFill/>
        </p:spPr>
        <p:txBody>
          <a:bodyPr wrap="none" rtlCol="0">
            <a:spAutoFit/>
          </a:bodyPr>
          <a:lstStyle/>
          <a:p>
            <a:r>
              <a:rPr lang="en-SG" sz="2400" b="1" dirty="0"/>
              <a:t>Question: Is there switch… case… block in Python?</a:t>
            </a:r>
          </a:p>
        </p:txBody>
      </p:sp>
    </p:spTree>
    <p:extLst>
      <p:ext uri="{BB962C8B-B14F-4D97-AF65-F5344CB8AC3E}">
        <p14:creationId xmlns:p14="http://schemas.microsoft.com/office/powerpoint/2010/main" val="5195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Repeating a process(iteration)</a:t>
            </a:r>
            <a:endParaRPr lang="zh-CN" altLang="en-US" sz="3800" noProof="1">
              <a:latin typeface="Arial" panose="020B0604020202020204" pitchFamily="34" charset="0"/>
              <a:ea typeface="SimHei" charset="-122"/>
              <a:cs typeface="Arial" panose="020B0604020202020204" pitchFamily="34" charset="0"/>
            </a:endParaRPr>
          </a:p>
        </p:txBody>
      </p:sp>
      <p:pic>
        <p:nvPicPr>
          <p:cNvPr id="5122" name="Picture 2" descr="Image result for repetitive process in computing flowchart">
            <a:extLst>
              <a:ext uri="{FF2B5EF4-FFF2-40B4-BE49-F238E27FC236}">
                <a16:creationId xmlns:a16="http://schemas.microsoft.com/office/drawing/2014/main" id="{75BF9433-555E-42E7-B3C9-4B2494C3F2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34" r="28613"/>
          <a:stretch/>
        </p:blipFill>
        <p:spPr bwMode="auto">
          <a:xfrm>
            <a:off x="8238477" y="1533617"/>
            <a:ext cx="3479014" cy="44410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618E8F-604C-405F-A973-48B5A1E2FB1B}"/>
              </a:ext>
            </a:extLst>
          </p:cNvPr>
          <p:cNvSpPr txBox="1"/>
          <p:nvPr/>
        </p:nvSpPr>
        <p:spPr>
          <a:xfrm>
            <a:off x="585926" y="1944210"/>
            <a:ext cx="7403977" cy="2554545"/>
          </a:xfrm>
          <a:prstGeom prst="rect">
            <a:avLst/>
          </a:prstGeom>
          <a:noFill/>
        </p:spPr>
        <p:txBody>
          <a:bodyPr wrap="square" rtlCol="0">
            <a:spAutoFit/>
          </a:bodyPr>
          <a:lstStyle/>
          <a:p>
            <a:r>
              <a:rPr lang="en-US" sz="2000" dirty="0"/>
              <a:t>to eliminate the workload in terms of programming and for faster execution without consuming more time.</a:t>
            </a:r>
          </a:p>
          <a:p>
            <a:endParaRPr lang="en-US" sz="2000" dirty="0"/>
          </a:p>
          <a:p>
            <a:r>
              <a:rPr lang="en-US" sz="2000" dirty="0"/>
              <a:t>Iteration is the repetition of a function or process in a computer program. Iterations of functions are common in computer programming, since they allow multiple blocks of data to be processed in sequence. This is typically done using a "while loop" or "for loop".</a:t>
            </a:r>
            <a:endParaRPr lang="en-SG" sz="2000" dirty="0"/>
          </a:p>
        </p:txBody>
      </p:sp>
    </p:spTree>
    <p:extLst>
      <p:ext uri="{BB962C8B-B14F-4D97-AF65-F5344CB8AC3E}">
        <p14:creationId xmlns:p14="http://schemas.microsoft.com/office/powerpoint/2010/main" val="12758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Loops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7" name="Table 6">
            <a:extLst>
              <a:ext uri="{FF2B5EF4-FFF2-40B4-BE49-F238E27FC236}">
                <a16:creationId xmlns:a16="http://schemas.microsoft.com/office/drawing/2014/main" id="{72A5DB40-0C82-4C5D-BB01-6D91CE8C8013}"/>
              </a:ext>
            </a:extLst>
          </p:cNvPr>
          <p:cNvGraphicFramePr>
            <a:graphicFrameLocks noGrp="1"/>
          </p:cNvGraphicFramePr>
          <p:nvPr>
            <p:extLst>
              <p:ext uri="{D42A27DB-BD31-4B8C-83A1-F6EECF244321}">
                <p14:modId xmlns:p14="http://schemas.microsoft.com/office/powerpoint/2010/main" val="1967210100"/>
              </p:ext>
            </p:extLst>
          </p:nvPr>
        </p:nvGraphicFramePr>
        <p:xfrm>
          <a:off x="546364" y="2609098"/>
          <a:ext cx="10577355" cy="1889760"/>
        </p:xfrm>
        <a:graphic>
          <a:graphicData uri="http://schemas.openxmlformats.org/drawingml/2006/table">
            <a:tbl>
              <a:tblPr firstRow="1" bandRow="1">
                <a:tableStyleId>{1805B279-2762-406B-89E3-82B650EC0748}</a:tableStyleId>
              </a:tblPr>
              <a:tblGrid>
                <a:gridCol w="2487908">
                  <a:extLst>
                    <a:ext uri="{9D8B030D-6E8A-4147-A177-3AD203B41FA5}">
                      <a16:colId xmlns:a16="http://schemas.microsoft.com/office/drawing/2014/main" val="679423084"/>
                    </a:ext>
                  </a:extLst>
                </a:gridCol>
                <a:gridCol w="8089447">
                  <a:extLst>
                    <a:ext uri="{9D8B030D-6E8A-4147-A177-3AD203B41FA5}">
                      <a16:colId xmlns:a16="http://schemas.microsoft.com/office/drawing/2014/main" val="736079984"/>
                    </a:ext>
                  </a:extLst>
                </a:gridCol>
              </a:tblGrid>
              <a:tr h="370840">
                <a:tc>
                  <a:txBody>
                    <a:bodyPr/>
                    <a:lstStyle/>
                    <a:p>
                      <a:pPr algn="ctr" fontAlgn="t"/>
                      <a:r>
                        <a:rPr lang="en-SG" sz="2000" dirty="0">
                          <a:effectLst/>
                        </a:rPr>
                        <a:t>Statements</a:t>
                      </a:r>
                    </a:p>
                  </a:txBody>
                  <a:tcPr marL="60960" marR="60960" marT="60960" marB="60960"/>
                </a:tc>
                <a:tc>
                  <a:txBody>
                    <a:bodyPr/>
                    <a:lstStyle/>
                    <a:p>
                      <a:pPr algn="ctr" fontAlgn="t"/>
                      <a:r>
                        <a:rPr lang="en-SG" sz="2000">
                          <a:effectLst/>
                        </a:rPr>
                        <a:t>Description</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US" sz="2000" dirty="0">
                          <a:effectLst/>
                        </a:rPr>
                        <a:t>F</a:t>
                      </a:r>
                      <a:r>
                        <a:rPr lang="en-SG" sz="2000" dirty="0">
                          <a:effectLst/>
                        </a:rPr>
                        <a:t>or loop</a:t>
                      </a:r>
                    </a:p>
                  </a:txBody>
                  <a:tcPr marL="60960" marR="60960" marT="60960" marB="60960"/>
                </a:tc>
                <a:tc>
                  <a:txBody>
                    <a:bodyPr/>
                    <a:lstStyle/>
                    <a:p>
                      <a:pPr fontAlgn="t"/>
                      <a:r>
                        <a:rPr lang="en-US" sz="2000" dirty="0">
                          <a:effectLst/>
                        </a:rPr>
                        <a:t>for loops are traditionally used when you have a block of code which you want to repeat a fixed number of times</a:t>
                      </a:r>
                    </a:p>
                  </a:txBody>
                  <a:tcPr marL="60960" marR="60960" marT="60960" marB="60960"/>
                </a:tc>
                <a:extLst>
                  <a:ext uri="{0D108BD9-81ED-4DB2-BD59-A6C34878D82A}">
                    <a16:rowId xmlns:a16="http://schemas.microsoft.com/office/drawing/2014/main" val="3395917838"/>
                  </a:ext>
                </a:extLst>
              </a:tr>
              <a:tr h="370840">
                <a:tc>
                  <a:txBody>
                    <a:bodyPr/>
                    <a:lstStyle/>
                    <a:p>
                      <a:pPr algn="ctr" fontAlgn="t"/>
                      <a:r>
                        <a:rPr lang="en-SG" sz="2000" dirty="0">
                          <a:effectLst/>
                        </a:rPr>
                        <a:t>While Loop</a:t>
                      </a:r>
                    </a:p>
                  </a:txBody>
                  <a:tcPr marL="60960" marR="60960" marT="60960" marB="60960"/>
                </a:tc>
                <a:tc>
                  <a:txBody>
                    <a:bodyPr/>
                    <a:lstStyle/>
                    <a:p>
                      <a:pPr fontAlgn="t"/>
                      <a:r>
                        <a:rPr lang="en-US" sz="2000" dirty="0">
                          <a:effectLst/>
                        </a:rPr>
                        <a:t>The while loop tells the computer to do something as long as the condition is met. Its construct consists of a block of code and a condition. </a:t>
                      </a:r>
                    </a:p>
                  </a:txBody>
                  <a:tcPr marL="60960" marR="60960" marT="60960" marB="60960"/>
                </a:tc>
                <a:extLst>
                  <a:ext uri="{0D108BD9-81ED-4DB2-BD59-A6C34878D82A}">
                    <a16:rowId xmlns:a16="http://schemas.microsoft.com/office/drawing/2014/main" val="2121458627"/>
                  </a:ext>
                </a:extLst>
              </a:tr>
            </a:tbl>
          </a:graphicData>
        </a:graphic>
      </p:graphicFrame>
      <p:sp>
        <p:nvSpPr>
          <p:cNvPr id="3" name="TextBox 2">
            <a:extLst>
              <a:ext uri="{FF2B5EF4-FFF2-40B4-BE49-F238E27FC236}">
                <a16:creationId xmlns:a16="http://schemas.microsoft.com/office/drawing/2014/main" id="{DB35F472-6DFB-4E4E-A3F1-F6B174C694B1}"/>
              </a:ext>
            </a:extLst>
          </p:cNvPr>
          <p:cNvSpPr txBox="1"/>
          <p:nvPr/>
        </p:nvSpPr>
        <p:spPr>
          <a:xfrm>
            <a:off x="467348" y="1432424"/>
            <a:ext cx="10656371" cy="707886"/>
          </a:xfrm>
          <a:prstGeom prst="rect">
            <a:avLst/>
          </a:prstGeom>
          <a:noFill/>
        </p:spPr>
        <p:txBody>
          <a:bodyPr wrap="square" rtlCol="0">
            <a:spAutoFit/>
          </a:bodyPr>
          <a:lstStyle/>
          <a:p>
            <a:r>
              <a:rPr lang="en-US" sz="2000" dirty="0"/>
              <a:t>To keep a computer doing useful work we need repetition, looping back over the same block of code again and again. Let’s look into loop in Python</a:t>
            </a:r>
            <a:endParaRPr lang="en-SG" sz="2000" dirty="0"/>
          </a:p>
        </p:txBody>
      </p:sp>
      <p:sp>
        <p:nvSpPr>
          <p:cNvPr id="4" name="Rectangle: Rounded Corners 3">
            <a:hlinkClick r:id="rId2"/>
            <a:extLst>
              <a:ext uri="{FF2B5EF4-FFF2-40B4-BE49-F238E27FC236}">
                <a16:creationId xmlns:a16="http://schemas.microsoft.com/office/drawing/2014/main" id="{CB4D8EF1-92D6-48EC-B6DE-EC3B62AADCE4}"/>
              </a:ext>
            </a:extLst>
          </p:cNvPr>
          <p:cNvSpPr/>
          <p:nvPr/>
        </p:nvSpPr>
        <p:spPr>
          <a:xfrm>
            <a:off x="3435658" y="4918229"/>
            <a:ext cx="436781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Let’s see demo</a:t>
            </a:r>
          </a:p>
        </p:txBody>
      </p:sp>
    </p:spTree>
    <p:extLst>
      <p:ext uri="{BB962C8B-B14F-4D97-AF65-F5344CB8AC3E}">
        <p14:creationId xmlns:p14="http://schemas.microsoft.com/office/powerpoint/2010/main" val="417811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Functions and Methods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7" name="Table 6">
            <a:extLst>
              <a:ext uri="{FF2B5EF4-FFF2-40B4-BE49-F238E27FC236}">
                <a16:creationId xmlns:a16="http://schemas.microsoft.com/office/drawing/2014/main" id="{72A5DB40-0C82-4C5D-BB01-6D91CE8C8013}"/>
              </a:ext>
            </a:extLst>
          </p:cNvPr>
          <p:cNvGraphicFramePr>
            <a:graphicFrameLocks noGrp="1"/>
          </p:cNvGraphicFramePr>
          <p:nvPr>
            <p:extLst>
              <p:ext uri="{D42A27DB-BD31-4B8C-83A1-F6EECF244321}">
                <p14:modId xmlns:p14="http://schemas.microsoft.com/office/powerpoint/2010/main" val="611008771"/>
              </p:ext>
            </p:extLst>
          </p:nvPr>
        </p:nvGraphicFramePr>
        <p:xfrm>
          <a:off x="546364" y="3026348"/>
          <a:ext cx="10577355" cy="3352800"/>
        </p:xfrm>
        <a:graphic>
          <a:graphicData uri="http://schemas.openxmlformats.org/drawingml/2006/table">
            <a:tbl>
              <a:tblPr firstRow="1" bandRow="1">
                <a:tableStyleId>{1805B279-2762-406B-89E3-82B650EC0748}</a:tableStyleId>
              </a:tblPr>
              <a:tblGrid>
                <a:gridCol w="5286265">
                  <a:extLst>
                    <a:ext uri="{9D8B030D-6E8A-4147-A177-3AD203B41FA5}">
                      <a16:colId xmlns:a16="http://schemas.microsoft.com/office/drawing/2014/main" val="679423084"/>
                    </a:ext>
                  </a:extLst>
                </a:gridCol>
                <a:gridCol w="5291090">
                  <a:extLst>
                    <a:ext uri="{9D8B030D-6E8A-4147-A177-3AD203B41FA5}">
                      <a16:colId xmlns:a16="http://schemas.microsoft.com/office/drawing/2014/main" val="736079984"/>
                    </a:ext>
                  </a:extLst>
                </a:gridCol>
              </a:tblGrid>
              <a:tr h="370840">
                <a:tc>
                  <a:txBody>
                    <a:bodyPr/>
                    <a:lstStyle/>
                    <a:p>
                      <a:pPr algn="ctr" fontAlgn="t"/>
                      <a:r>
                        <a:rPr lang="en-SG" sz="2000" dirty="0">
                          <a:effectLst/>
                        </a:rPr>
                        <a:t>Functions</a:t>
                      </a:r>
                    </a:p>
                  </a:txBody>
                  <a:tcPr marL="60960" marR="60960" marT="60960" marB="60960"/>
                </a:tc>
                <a:tc>
                  <a:txBody>
                    <a:bodyPr/>
                    <a:lstStyle/>
                    <a:p>
                      <a:pPr algn="ctr" fontAlgn="t"/>
                      <a:r>
                        <a:rPr lang="en-SG" sz="2000" dirty="0">
                          <a:effectLst/>
                        </a:rPr>
                        <a:t>Python methods</a:t>
                      </a:r>
                    </a:p>
                  </a:txBody>
                  <a:tcPr marL="60960" marR="60960" marT="60960" marB="60960"/>
                </a:tc>
                <a:extLst>
                  <a:ext uri="{0D108BD9-81ED-4DB2-BD59-A6C34878D82A}">
                    <a16:rowId xmlns:a16="http://schemas.microsoft.com/office/drawing/2014/main" val="2322192737"/>
                  </a:ext>
                </a:extLst>
              </a:tr>
              <a:tr h="370840">
                <a:tc>
                  <a:txBody>
                    <a:bodyPr/>
                    <a:lstStyle/>
                    <a:p>
                      <a:pPr marR="0" algn="l"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dk1"/>
                          </a:solidFill>
                          <a:effectLst/>
                          <a:latin typeface="Calibri"/>
                          <a:ea typeface="Calibri"/>
                          <a:cs typeface="Calibri"/>
                          <a:sym typeface="Arial"/>
                        </a:rPr>
                        <a:t>Function is block of code that is also called by its name. (independent)</a:t>
                      </a:r>
                    </a:p>
                  </a:txBody>
                  <a:tcPr marL="60960" marR="60960" marT="60960" marB="60960"/>
                </a:tc>
                <a:tc>
                  <a:txBody>
                    <a:bodyPr/>
                    <a:lstStyle/>
                    <a:p>
                      <a:pPr fontAlgn="t"/>
                      <a:r>
                        <a:rPr lang="en-US" sz="2000" dirty="0">
                          <a:effectLst/>
                        </a:rPr>
                        <a:t>Method is called by its name, but it is associated to an object (dependent).</a:t>
                      </a:r>
                    </a:p>
                  </a:txBody>
                  <a:tcPr marL="60960" marR="60960" marT="60960" marB="60960"/>
                </a:tc>
                <a:extLst>
                  <a:ext uri="{0D108BD9-81ED-4DB2-BD59-A6C34878D82A}">
                    <a16:rowId xmlns:a16="http://schemas.microsoft.com/office/drawing/2014/main" val="3395917838"/>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Calibri"/>
                          <a:ea typeface="Calibri"/>
                          <a:cs typeface="Calibri"/>
                          <a:sym typeface="Arial"/>
                        </a:rPr>
                        <a:t>Function does not deal with Class and its instance concept.</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A method is implicitly passed the object on which it is invoked.</a:t>
                      </a:r>
                    </a:p>
                  </a:txBody>
                  <a:tcPr marL="60960" marR="60960" marT="60960" marB="60960"/>
                </a:tc>
                <a:extLst>
                  <a:ext uri="{0D108BD9-81ED-4DB2-BD59-A6C34878D82A}">
                    <a16:rowId xmlns:a16="http://schemas.microsoft.com/office/drawing/2014/main" val="2029230453"/>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Calibri"/>
                          <a:ea typeface="Calibri"/>
                          <a:cs typeface="Calibri"/>
                          <a:sym typeface="Arial"/>
                        </a:rPr>
                        <a:t>It may or may not return any data.</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It may or may not return any data.</a:t>
                      </a:r>
                    </a:p>
                  </a:txBody>
                  <a:tcPr marL="60960" marR="60960" marT="60960" marB="60960"/>
                </a:tc>
                <a:extLst>
                  <a:ext uri="{0D108BD9-81ED-4DB2-BD59-A6C34878D82A}">
                    <a16:rowId xmlns:a16="http://schemas.microsoft.com/office/drawing/2014/main" val="3732903947"/>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Calibri"/>
                          <a:ea typeface="Calibri"/>
                          <a:cs typeface="Calibri"/>
                          <a:sym typeface="Arial"/>
                        </a:rPr>
                        <a:t>The function can have different parameters or may not have any at all. If any data (parameters) are passed, they are passed explicitly.</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A method can operate on the data (instance variables) that is contained by the corresponding class.</a:t>
                      </a:r>
                    </a:p>
                  </a:txBody>
                  <a:tcPr marL="60960" marR="60960" marT="60960" marB="60960"/>
                </a:tc>
                <a:extLst>
                  <a:ext uri="{0D108BD9-81ED-4DB2-BD59-A6C34878D82A}">
                    <a16:rowId xmlns:a16="http://schemas.microsoft.com/office/drawing/2014/main" val="3675899375"/>
                  </a:ext>
                </a:extLst>
              </a:tr>
            </a:tbl>
          </a:graphicData>
        </a:graphic>
      </p:graphicFrame>
      <p:sp>
        <p:nvSpPr>
          <p:cNvPr id="3" name="TextBox 2">
            <a:extLst>
              <a:ext uri="{FF2B5EF4-FFF2-40B4-BE49-F238E27FC236}">
                <a16:creationId xmlns:a16="http://schemas.microsoft.com/office/drawing/2014/main" id="{DB35F472-6DFB-4E4E-A3F1-F6B174C694B1}"/>
              </a:ext>
            </a:extLst>
          </p:cNvPr>
          <p:cNvSpPr txBox="1"/>
          <p:nvPr/>
        </p:nvSpPr>
        <p:spPr>
          <a:xfrm>
            <a:off x="467348" y="1285659"/>
            <a:ext cx="10656371" cy="1631216"/>
          </a:xfrm>
          <a:prstGeom prst="rect">
            <a:avLst/>
          </a:prstGeom>
          <a:noFill/>
        </p:spPr>
        <p:txBody>
          <a:bodyPr wrap="square" rtlCol="0">
            <a:spAutoFit/>
          </a:bodyPr>
          <a:lstStyle/>
          <a:p>
            <a:r>
              <a:rPr lang="en-US" sz="2000" dirty="0"/>
              <a:t>A function is a block of code which only runs when it is called. You can pass data, known as parameters, into a function. A function can return data as a result. We use ‘def’ to define a function</a:t>
            </a:r>
          </a:p>
          <a:p>
            <a:endParaRPr lang="en-US" sz="2000" dirty="0"/>
          </a:p>
          <a:p>
            <a:r>
              <a:rPr lang="en-US" sz="2000" dirty="0"/>
              <a:t>A method is a type of function which is a member function of a class.</a:t>
            </a:r>
            <a:endParaRPr lang="en-SG" sz="2000" dirty="0"/>
          </a:p>
        </p:txBody>
      </p:sp>
    </p:spTree>
    <p:extLst>
      <p:ext uri="{BB962C8B-B14F-4D97-AF65-F5344CB8AC3E}">
        <p14:creationId xmlns:p14="http://schemas.microsoft.com/office/powerpoint/2010/main" val="281103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Useful built-in function</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7" name="Table 6">
            <a:extLst>
              <a:ext uri="{FF2B5EF4-FFF2-40B4-BE49-F238E27FC236}">
                <a16:creationId xmlns:a16="http://schemas.microsoft.com/office/drawing/2014/main" id="{72A5DB40-0C82-4C5D-BB01-6D91CE8C8013}"/>
              </a:ext>
            </a:extLst>
          </p:cNvPr>
          <p:cNvGraphicFramePr>
            <a:graphicFrameLocks noGrp="1"/>
          </p:cNvGraphicFramePr>
          <p:nvPr>
            <p:extLst>
              <p:ext uri="{D42A27DB-BD31-4B8C-83A1-F6EECF244321}">
                <p14:modId xmlns:p14="http://schemas.microsoft.com/office/powerpoint/2010/main" val="1921319504"/>
              </p:ext>
            </p:extLst>
          </p:nvPr>
        </p:nvGraphicFramePr>
        <p:xfrm>
          <a:off x="467348" y="1383979"/>
          <a:ext cx="10577355" cy="2133600"/>
        </p:xfrm>
        <a:graphic>
          <a:graphicData uri="http://schemas.openxmlformats.org/drawingml/2006/table">
            <a:tbl>
              <a:tblPr firstRow="1" bandRow="1">
                <a:tableStyleId>{1805B279-2762-406B-89E3-82B650EC0748}</a:tableStyleId>
              </a:tblPr>
              <a:tblGrid>
                <a:gridCol w="3714035">
                  <a:extLst>
                    <a:ext uri="{9D8B030D-6E8A-4147-A177-3AD203B41FA5}">
                      <a16:colId xmlns:a16="http://schemas.microsoft.com/office/drawing/2014/main" val="679423084"/>
                    </a:ext>
                  </a:extLst>
                </a:gridCol>
                <a:gridCol w="6863320">
                  <a:extLst>
                    <a:ext uri="{9D8B030D-6E8A-4147-A177-3AD203B41FA5}">
                      <a16:colId xmlns:a16="http://schemas.microsoft.com/office/drawing/2014/main" val="736079984"/>
                    </a:ext>
                  </a:extLst>
                </a:gridCol>
              </a:tblGrid>
              <a:tr h="370840">
                <a:tc>
                  <a:txBody>
                    <a:bodyPr/>
                    <a:lstStyle/>
                    <a:p>
                      <a:pPr algn="ctr" fontAlgn="t"/>
                      <a:r>
                        <a:rPr lang="en-SG" sz="2000" dirty="0">
                          <a:effectLst/>
                        </a:rPr>
                        <a:t>Functions name</a:t>
                      </a:r>
                    </a:p>
                  </a:txBody>
                  <a:tcPr marL="60960" marR="60960" marT="60960" marB="60960"/>
                </a:tc>
                <a:tc>
                  <a:txBody>
                    <a:bodyPr/>
                    <a:lstStyle/>
                    <a:p>
                      <a:pPr algn="ctr" fontAlgn="t"/>
                      <a:r>
                        <a:rPr lang="en-SG" sz="2000" dirty="0">
                          <a:effectLst/>
                        </a:rPr>
                        <a:t>Description</a:t>
                      </a:r>
                    </a:p>
                  </a:txBody>
                  <a:tcPr marL="60960" marR="60960" marT="60960" marB="60960"/>
                </a:tc>
                <a:extLst>
                  <a:ext uri="{0D108BD9-81ED-4DB2-BD59-A6C34878D82A}">
                    <a16:rowId xmlns:a16="http://schemas.microsoft.com/office/drawing/2014/main" val="2322192737"/>
                  </a:ext>
                </a:extLst>
              </a:tr>
              <a:tr h="370840">
                <a:tc>
                  <a:txBody>
                    <a:bodyPr/>
                    <a:lstStyle/>
                    <a:p>
                      <a:pPr marR="0" algn="l"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dk1"/>
                          </a:solidFill>
                          <a:effectLst/>
                          <a:latin typeface="Calibri"/>
                          <a:ea typeface="Calibri"/>
                          <a:cs typeface="Calibri"/>
                          <a:sym typeface="Arial"/>
                        </a:rPr>
                        <a:t>input(‘&lt;string&gt;’)</a:t>
                      </a:r>
                    </a:p>
                  </a:txBody>
                  <a:tcPr marL="60960" marR="60960" marT="60960" marB="60960"/>
                </a:tc>
                <a:tc>
                  <a:txBody>
                    <a:bodyPr/>
                    <a:lstStyle/>
                    <a:p>
                      <a:pPr fontAlgn="t"/>
                      <a:r>
                        <a:rPr lang="en-US" sz="2000" dirty="0">
                          <a:effectLst/>
                        </a:rPr>
                        <a:t>Create an input field to capture user’s input</a:t>
                      </a:r>
                    </a:p>
                  </a:txBody>
                  <a:tcPr marL="60960" marR="60960" marT="60960" marB="60960"/>
                </a:tc>
                <a:extLst>
                  <a:ext uri="{0D108BD9-81ED-4DB2-BD59-A6C34878D82A}">
                    <a16:rowId xmlns:a16="http://schemas.microsoft.com/office/drawing/2014/main" val="3395917838"/>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Calibri"/>
                          <a:ea typeface="Calibri"/>
                          <a:cs typeface="Calibri"/>
                          <a:sym typeface="Arial"/>
                        </a:rPr>
                        <a:t>sum()</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Return a summation result of a list of numbers</a:t>
                      </a:r>
                    </a:p>
                  </a:txBody>
                  <a:tcPr marL="60960" marR="60960" marT="60960" marB="60960"/>
                </a:tc>
                <a:extLst>
                  <a:ext uri="{0D108BD9-81ED-4DB2-BD59-A6C34878D82A}">
                    <a16:rowId xmlns:a16="http://schemas.microsoft.com/office/drawing/2014/main" val="2029230453"/>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Calibri"/>
                          <a:ea typeface="Calibri"/>
                          <a:cs typeface="Calibri"/>
                          <a:sym typeface="Arial"/>
                        </a:rPr>
                        <a:t>max()</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Return a maximum number from several values</a:t>
                      </a:r>
                    </a:p>
                  </a:txBody>
                  <a:tcPr marL="60960" marR="60960" marT="60960" marB="60960"/>
                </a:tc>
                <a:extLst>
                  <a:ext uri="{0D108BD9-81ED-4DB2-BD59-A6C34878D82A}">
                    <a16:rowId xmlns:a16="http://schemas.microsoft.com/office/drawing/2014/main" val="3732903947"/>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Calibri"/>
                          <a:ea typeface="Calibri"/>
                          <a:cs typeface="Calibri"/>
                          <a:sym typeface="Arial"/>
                        </a:rPr>
                        <a:t>open()</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Access a file to either read or write it</a:t>
                      </a:r>
                    </a:p>
                  </a:txBody>
                  <a:tcPr marL="60960" marR="60960" marT="60960" marB="60960"/>
                </a:tc>
                <a:extLst>
                  <a:ext uri="{0D108BD9-81ED-4DB2-BD59-A6C34878D82A}">
                    <a16:rowId xmlns:a16="http://schemas.microsoft.com/office/drawing/2014/main" val="154676131"/>
                  </a:ext>
                </a:extLst>
              </a:tr>
            </a:tbl>
          </a:graphicData>
        </a:graphic>
      </p:graphicFrame>
    </p:spTree>
    <p:extLst>
      <p:ext uri="{BB962C8B-B14F-4D97-AF65-F5344CB8AC3E}">
        <p14:creationId xmlns:p14="http://schemas.microsoft.com/office/powerpoint/2010/main" val="329643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Hands-on exercise: Create a function</a:t>
            </a:r>
            <a:endParaRPr lang="zh-CN" altLang="en-US" sz="3800" noProof="1">
              <a:latin typeface="Arial" panose="020B0604020202020204" pitchFamily="34" charset="0"/>
              <a:ea typeface="SimHei" charset="-122"/>
              <a:cs typeface="Arial" panose="020B0604020202020204" pitchFamily="34" charset="0"/>
            </a:endParaRPr>
          </a:p>
        </p:txBody>
      </p:sp>
      <p:sp>
        <p:nvSpPr>
          <p:cNvPr id="4" name="TextBox 3">
            <a:extLst>
              <a:ext uri="{FF2B5EF4-FFF2-40B4-BE49-F238E27FC236}">
                <a16:creationId xmlns:a16="http://schemas.microsoft.com/office/drawing/2014/main" id="{EFA05222-4085-45E4-955D-DD6C5B07ADC5}"/>
              </a:ext>
            </a:extLst>
          </p:cNvPr>
          <p:cNvSpPr txBox="1"/>
          <p:nvPr/>
        </p:nvSpPr>
        <p:spPr>
          <a:xfrm>
            <a:off x="467348" y="1285659"/>
            <a:ext cx="10656371" cy="2677656"/>
          </a:xfrm>
          <a:prstGeom prst="rect">
            <a:avLst/>
          </a:prstGeom>
          <a:noFill/>
        </p:spPr>
        <p:txBody>
          <a:bodyPr wrap="square" rtlCol="0">
            <a:spAutoFit/>
          </a:bodyPr>
          <a:lstStyle/>
          <a:p>
            <a:r>
              <a:rPr lang="en-US" sz="2800" dirty="0"/>
              <a:t>Create a function which will display the below output:</a:t>
            </a:r>
          </a:p>
          <a:p>
            <a:r>
              <a:rPr lang="en-US" sz="2800" dirty="0"/>
              <a:t>1</a:t>
            </a:r>
          </a:p>
          <a:p>
            <a:r>
              <a:rPr lang="en-US" sz="2800" dirty="0"/>
              <a:t>22</a:t>
            </a:r>
          </a:p>
          <a:p>
            <a:r>
              <a:rPr lang="en-US" sz="2800" dirty="0"/>
              <a:t>333</a:t>
            </a:r>
          </a:p>
          <a:p>
            <a:r>
              <a:rPr lang="en-US" sz="2800" dirty="0"/>
              <a:t>4444</a:t>
            </a:r>
          </a:p>
          <a:p>
            <a:r>
              <a:rPr lang="en-US" sz="2800" dirty="0"/>
              <a:t>55555</a:t>
            </a:r>
            <a:endParaRPr lang="en-SG" sz="2800" dirty="0"/>
          </a:p>
        </p:txBody>
      </p:sp>
    </p:spTree>
    <p:extLst>
      <p:ext uri="{BB962C8B-B14F-4D97-AF65-F5344CB8AC3E}">
        <p14:creationId xmlns:p14="http://schemas.microsoft.com/office/powerpoint/2010/main" val="112495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What </a:t>
            </a:r>
            <a:r>
              <a:rPr lang="en-SG" altLang="zh-CN" sz="3800" noProof="1">
                <a:latin typeface="Arial" panose="020B0604020202020204" pitchFamily="34" charset="0"/>
                <a:ea typeface="SimHei" charset="-122"/>
                <a:cs typeface="Arial" panose="020B0604020202020204" pitchFamily="34" charset="0"/>
              </a:rPr>
              <a:t>will cover today?</a:t>
            </a:r>
            <a:endParaRPr lang="zh-CN" altLang="en-US" sz="3800" noProof="1">
              <a:latin typeface="Arial" panose="020B0604020202020204" pitchFamily="34" charset="0"/>
              <a:ea typeface="SimHei" charset="-122"/>
              <a:cs typeface="Arial" panose="020B0604020202020204" pitchFamily="34" charset="0"/>
            </a:endParaRPr>
          </a:p>
        </p:txBody>
      </p:sp>
      <p:sp>
        <p:nvSpPr>
          <p:cNvPr id="17" name="Rectangle 16">
            <a:extLst>
              <a:ext uri="{FF2B5EF4-FFF2-40B4-BE49-F238E27FC236}">
                <a16:creationId xmlns:a16="http://schemas.microsoft.com/office/drawing/2014/main" id="{DDF7ABD9-F38A-4544-8AA8-FB5332692A1E}"/>
              </a:ext>
            </a:extLst>
          </p:cNvPr>
          <p:cNvSpPr/>
          <p:nvPr/>
        </p:nvSpPr>
        <p:spPr>
          <a:xfrm>
            <a:off x="467348" y="1305043"/>
            <a:ext cx="11304442" cy="1692771"/>
          </a:xfrm>
          <a:prstGeom prst="rect">
            <a:avLst/>
          </a:prstGeom>
        </p:spPr>
        <p:txBody>
          <a:bodyPr wrap="square">
            <a:spAutoFit/>
          </a:bodyPr>
          <a:lstStyle/>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Operators: +, -, *, /, %, //</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Flowchart: Think like a computer</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Statements: if, </a:t>
            </a:r>
            <a:r>
              <a:rPr lang="en-US" altLang="zh-CN" sz="2600" dirty="0" err="1">
                <a:latin typeface="Arial" panose="020B0604020202020204" pitchFamily="34" charset="0"/>
                <a:ea typeface="STXinwei" charset="-122"/>
                <a:cs typeface="Arial" panose="020B0604020202020204" pitchFamily="34" charset="0"/>
              </a:rPr>
              <a:t>elif</a:t>
            </a:r>
            <a:r>
              <a:rPr lang="en-US" altLang="zh-CN" sz="2600" dirty="0">
                <a:latin typeface="Arial" panose="020B0604020202020204" pitchFamily="34" charset="0"/>
                <a:ea typeface="STXinwei" charset="-122"/>
                <a:cs typeface="Arial" panose="020B0604020202020204" pitchFamily="34" charset="0"/>
              </a:rPr>
              <a:t>, else, for, while</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Methods and function</a:t>
            </a:r>
          </a:p>
        </p:txBody>
      </p:sp>
    </p:spTree>
    <p:extLst>
      <p:ext uri="{BB962C8B-B14F-4D97-AF65-F5344CB8AC3E}">
        <p14:creationId xmlns:p14="http://schemas.microsoft.com/office/powerpoint/2010/main" val="409047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Useful built-in methods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7" name="Table 6">
            <a:extLst>
              <a:ext uri="{FF2B5EF4-FFF2-40B4-BE49-F238E27FC236}">
                <a16:creationId xmlns:a16="http://schemas.microsoft.com/office/drawing/2014/main" id="{72A5DB40-0C82-4C5D-BB01-6D91CE8C8013}"/>
              </a:ext>
            </a:extLst>
          </p:cNvPr>
          <p:cNvGraphicFramePr>
            <a:graphicFrameLocks noGrp="1"/>
          </p:cNvGraphicFramePr>
          <p:nvPr>
            <p:extLst>
              <p:ext uri="{D42A27DB-BD31-4B8C-83A1-F6EECF244321}">
                <p14:modId xmlns:p14="http://schemas.microsoft.com/office/powerpoint/2010/main" val="2158756968"/>
              </p:ext>
            </p:extLst>
          </p:nvPr>
        </p:nvGraphicFramePr>
        <p:xfrm>
          <a:off x="467348" y="3222035"/>
          <a:ext cx="10577355" cy="1280160"/>
        </p:xfrm>
        <a:graphic>
          <a:graphicData uri="http://schemas.openxmlformats.org/drawingml/2006/table">
            <a:tbl>
              <a:tblPr firstRow="1" bandRow="1">
                <a:tableStyleId>{1805B279-2762-406B-89E3-82B650EC0748}</a:tableStyleId>
              </a:tblPr>
              <a:tblGrid>
                <a:gridCol w="5286265">
                  <a:extLst>
                    <a:ext uri="{9D8B030D-6E8A-4147-A177-3AD203B41FA5}">
                      <a16:colId xmlns:a16="http://schemas.microsoft.com/office/drawing/2014/main" val="679423084"/>
                    </a:ext>
                  </a:extLst>
                </a:gridCol>
                <a:gridCol w="5291090">
                  <a:extLst>
                    <a:ext uri="{9D8B030D-6E8A-4147-A177-3AD203B41FA5}">
                      <a16:colId xmlns:a16="http://schemas.microsoft.com/office/drawing/2014/main" val="736079984"/>
                    </a:ext>
                  </a:extLst>
                </a:gridCol>
              </a:tblGrid>
              <a:tr h="370840">
                <a:tc>
                  <a:txBody>
                    <a:bodyPr/>
                    <a:lstStyle/>
                    <a:p>
                      <a:pPr algn="ctr" fontAlgn="t"/>
                      <a:r>
                        <a:rPr lang="en-SG" sz="2000" dirty="0">
                          <a:effectLst/>
                        </a:rPr>
                        <a:t>Python methods (example)</a:t>
                      </a:r>
                    </a:p>
                  </a:txBody>
                  <a:tcPr marL="60960" marR="60960" marT="60960" marB="60960"/>
                </a:tc>
                <a:tc>
                  <a:txBody>
                    <a:bodyPr/>
                    <a:lstStyle/>
                    <a:p>
                      <a:pPr algn="ctr" fontAlgn="t"/>
                      <a:r>
                        <a:rPr lang="en-SG" sz="2000" dirty="0">
                          <a:effectLst/>
                        </a:rPr>
                        <a:t>Description</a:t>
                      </a:r>
                    </a:p>
                  </a:txBody>
                  <a:tcPr marL="60960" marR="60960" marT="60960" marB="60960"/>
                </a:tc>
                <a:extLst>
                  <a:ext uri="{0D108BD9-81ED-4DB2-BD59-A6C34878D82A}">
                    <a16:rowId xmlns:a16="http://schemas.microsoft.com/office/drawing/2014/main" val="2322192737"/>
                  </a:ext>
                </a:extLst>
              </a:tr>
              <a:tr h="370840">
                <a:tc>
                  <a:txBody>
                    <a:bodyPr/>
                    <a:lstStyle/>
                    <a:p>
                      <a:pPr marR="0" algn="l" rtl="0" eaLnBrk="1" fontAlgn="t" hangingPunct="1">
                        <a:lnSpc>
                          <a:spcPct val="100000"/>
                        </a:lnSpc>
                        <a:spcBef>
                          <a:spcPts val="0"/>
                        </a:spcBef>
                        <a:spcAft>
                          <a:spcPts val="0"/>
                        </a:spcAft>
                        <a:buClr>
                          <a:srgbClr val="000000"/>
                        </a:buClr>
                        <a:buFont typeface="Arial"/>
                      </a:pPr>
                      <a:r>
                        <a:rPr lang="en-US" sz="2000" b="0" i="0" u="none" strike="noStrike" cap="none" dirty="0" err="1">
                          <a:solidFill>
                            <a:schemeClr val="dk1"/>
                          </a:solidFill>
                          <a:effectLst/>
                          <a:latin typeface="Calibri"/>
                          <a:ea typeface="Calibri"/>
                          <a:cs typeface="Calibri"/>
                          <a:sym typeface="Arial"/>
                        </a:rPr>
                        <a:t>math.ceil</a:t>
                      </a:r>
                      <a:r>
                        <a:rPr lang="en-US" sz="2000" b="0" i="0" u="none" strike="noStrike" cap="none" dirty="0">
                          <a:solidFill>
                            <a:schemeClr val="dk1"/>
                          </a:solidFill>
                          <a:effectLst/>
                          <a:latin typeface="Calibri"/>
                          <a:ea typeface="Calibri"/>
                          <a:cs typeface="Calibri"/>
                          <a:sym typeface="Arial"/>
                        </a:rPr>
                        <a:t>(0.01)</a:t>
                      </a:r>
                    </a:p>
                  </a:txBody>
                  <a:tcPr marL="60960" marR="60960" marT="60960" marB="60960"/>
                </a:tc>
                <a:tc>
                  <a:txBody>
                    <a:bodyPr/>
                    <a:lstStyle/>
                    <a:p>
                      <a:pPr fontAlgn="t"/>
                      <a:r>
                        <a:rPr lang="en-US" sz="2000" dirty="0">
                          <a:effectLst/>
                        </a:rPr>
                        <a:t>Return a ceiling value of a floating number</a:t>
                      </a:r>
                    </a:p>
                  </a:txBody>
                  <a:tcPr marL="60960" marR="60960" marT="60960" marB="60960"/>
                </a:tc>
                <a:extLst>
                  <a:ext uri="{0D108BD9-81ED-4DB2-BD59-A6C34878D82A}">
                    <a16:rowId xmlns:a16="http://schemas.microsoft.com/office/drawing/2014/main" val="3395917838"/>
                  </a:ext>
                </a:extLst>
              </a:tr>
              <a:tr h="37084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b="0" i="0" u="none" strike="noStrike" cap="none" dirty="0" err="1">
                          <a:solidFill>
                            <a:schemeClr val="dk1"/>
                          </a:solidFill>
                          <a:effectLst/>
                          <a:latin typeface="Calibri"/>
                          <a:ea typeface="Calibri"/>
                          <a:cs typeface="Calibri"/>
                          <a:sym typeface="Arial"/>
                        </a:rPr>
                        <a:t>math.floor</a:t>
                      </a:r>
                      <a:r>
                        <a:rPr lang="en-US" sz="2000" b="0" i="0" u="none" strike="noStrike" cap="none" dirty="0">
                          <a:solidFill>
                            <a:schemeClr val="dk1"/>
                          </a:solidFill>
                          <a:effectLst/>
                          <a:latin typeface="Calibri"/>
                          <a:ea typeface="Calibri"/>
                          <a:cs typeface="Calibri"/>
                          <a:sym typeface="Arial"/>
                        </a:rPr>
                        <a:t>(0.01) </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2000" dirty="0">
                          <a:effectLst/>
                        </a:rPr>
                        <a:t>Return a floor value of a floating number</a:t>
                      </a:r>
                    </a:p>
                  </a:txBody>
                  <a:tcPr marL="60960" marR="60960" marT="60960" marB="60960"/>
                </a:tc>
                <a:extLst>
                  <a:ext uri="{0D108BD9-81ED-4DB2-BD59-A6C34878D82A}">
                    <a16:rowId xmlns:a16="http://schemas.microsoft.com/office/drawing/2014/main" val="2029230453"/>
                  </a:ext>
                </a:extLst>
              </a:tr>
            </a:tbl>
          </a:graphicData>
        </a:graphic>
      </p:graphicFrame>
      <p:sp>
        <p:nvSpPr>
          <p:cNvPr id="4" name="TextBox 3">
            <a:extLst>
              <a:ext uri="{FF2B5EF4-FFF2-40B4-BE49-F238E27FC236}">
                <a16:creationId xmlns:a16="http://schemas.microsoft.com/office/drawing/2014/main" id="{EFA05222-4085-45E4-955D-DD6C5B07ADC5}"/>
              </a:ext>
            </a:extLst>
          </p:cNvPr>
          <p:cNvSpPr txBox="1"/>
          <p:nvPr/>
        </p:nvSpPr>
        <p:spPr>
          <a:xfrm>
            <a:off x="467348" y="1285659"/>
            <a:ext cx="10656371" cy="1631216"/>
          </a:xfrm>
          <a:prstGeom prst="rect">
            <a:avLst/>
          </a:prstGeom>
          <a:noFill/>
        </p:spPr>
        <p:txBody>
          <a:bodyPr wrap="square" rtlCol="0">
            <a:spAutoFit/>
          </a:bodyPr>
          <a:lstStyle/>
          <a:p>
            <a:r>
              <a:rPr lang="en-US" sz="2000" dirty="0"/>
              <a:t>A class is a code template for creating objects. Objects have member variables and have </a:t>
            </a:r>
            <a:r>
              <a:rPr lang="en-US" sz="2000" dirty="0" err="1"/>
              <a:t>behaviour</a:t>
            </a:r>
            <a:r>
              <a:rPr lang="en-US" sz="2000" dirty="0"/>
              <a:t> associated with them. In python a class is created by the keyword class . An object is created using the constructor of the class. This object will then be called the instance of the class.</a:t>
            </a:r>
          </a:p>
          <a:p>
            <a:r>
              <a:rPr lang="en-US" sz="2000" dirty="0"/>
              <a:t>Methods are member function of a class</a:t>
            </a:r>
            <a:endParaRPr lang="en-SG" sz="2000" dirty="0"/>
          </a:p>
        </p:txBody>
      </p:sp>
    </p:spTree>
    <p:extLst>
      <p:ext uri="{BB962C8B-B14F-4D97-AF65-F5344CB8AC3E}">
        <p14:creationId xmlns:p14="http://schemas.microsoft.com/office/powerpoint/2010/main" val="340183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1065637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Hands-on exercise: Loop and built-in function </a:t>
            </a:r>
            <a:endParaRPr lang="zh-CN" altLang="en-US" sz="3800" noProof="1">
              <a:latin typeface="Arial" panose="020B0604020202020204" pitchFamily="34" charset="0"/>
              <a:ea typeface="SimHei" charset="-122"/>
              <a:cs typeface="Arial" panose="020B0604020202020204" pitchFamily="34" charset="0"/>
            </a:endParaRPr>
          </a:p>
        </p:txBody>
      </p:sp>
      <p:sp>
        <p:nvSpPr>
          <p:cNvPr id="4" name="TextBox 3">
            <a:extLst>
              <a:ext uri="{FF2B5EF4-FFF2-40B4-BE49-F238E27FC236}">
                <a16:creationId xmlns:a16="http://schemas.microsoft.com/office/drawing/2014/main" id="{EFA05222-4085-45E4-955D-DD6C5B07ADC5}"/>
              </a:ext>
            </a:extLst>
          </p:cNvPr>
          <p:cNvSpPr txBox="1"/>
          <p:nvPr/>
        </p:nvSpPr>
        <p:spPr>
          <a:xfrm>
            <a:off x="467348" y="1285659"/>
            <a:ext cx="10656371" cy="3539430"/>
          </a:xfrm>
          <a:prstGeom prst="rect">
            <a:avLst/>
          </a:prstGeom>
          <a:noFill/>
        </p:spPr>
        <p:txBody>
          <a:bodyPr wrap="square" rtlCol="0">
            <a:spAutoFit/>
          </a:bodyPr>
          <a:lstStyle/>
          <a:p>
            <a:r>
              <a:rPr lang="en-US" sz="2800" dirty="0"/>
              <a:t>Write a code to Collect user’s expense type </a:t>
            </a:r>
            <a:r>
              <a:rPr lang="en-US" sz="2800" dirty="0" err="1"/>
              <a:t>repeatly</a:t>
            </a:r>
            <a:r>
              <a:rPr lang="en-US" sz="2800" dirty="0"/>
              <a:t> until user typed ‘q’.</a:t>
            </a:r>
          </a:p>
          <a:p>
            <a:endParaRPr lang="en-US" sz="2800" dirty="0"/>
          </a:p>
          <a:p>
            <a:endParaRPr lang="en-US" sz="2800" dirty="0"/>
          </a:p>
          <a:p>
            <a:r>
              <a:rPr lang="en-US" sz="2800" dirty="0"/>
              <a:t>Hints:</a:t>
            </a:r>
          </a:p>
          <a:p>
            <a:pPr marL="514350" indent="-514350">
              <a:buAutoNum type="arabicPeriod"/>
            </a:pPr>
            <a:r>
              <a:rPr lang="en-US" sz="2800" dirty="0"/>
              <a:t>You will need to use ‘input()’ function to ask for user input</a:t>
            </a:r>
          </a:p>
          <a:p>
            <a:pPr marL="514350" indent="-514350">
              <a:buAutoNum type="arabicPeriod"/>
            </a:pPr>
            <a:r>
              <a:rPr lang="en-SG" sz="2800" dirty="0"/>
              <a:t>Use while loop to achieve this</a:t>
            </a:r>
          </a:p>
          <a:p>
            <a:pPr marL="514350" indent="-514350">
              <a:buAutoNum type="arabicPeriod"/>
            </a:pPr>
            <a:r>
              <a:rPr lang="en-SG" sz="2800" dirty="0"/>
              <a:t>Store users input into set</a:t>
            </a:r>
          </a:p>
        </p:txBody>
      </p:sp>
    </p:spTree>
    <p:extLst>
      <p:ext uri="{BB962C8B-B14F-4D97-AF65-F5344CB8AC3E}">
        <p14:creationId xmlns:p14="http://schemas.microsoft.com/office/powerpoint/2010/main" val="811333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Basic I/O </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4493538"/>
          </a:xfrm>
          <a:prstGeom prst="rect">
            <a:avLst/>
          </a:prstGeom>
        </p:spPr>
        <p:txBody>
          <a:bodyPr wrap="square">
            <a:spAutoFit/>
          </a:bodyPr>
          <a:lstStyle/>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Python allows you to read, write and delete files</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Use the function open("</a:t>
            </a:r>
            <a:r>
              <a:rPr lang="en-US" altLang="zh-CN" sz="2600" b="1" dirty="0" err="1">
                <a:latin typeface="Arial" panose="020B0604020202020204" pitchFamily="34" charset="0"/>
                <a:ea typeface="STXinwei" charset="-122"/>
                <a:cs typeface="Arial" panose="020B0604020202020204" pitchFamily="34" charset="0"/>
              </a:rPr>
              <a:t>filename","w</a:t>
            </a:r>
            <a:r>
              <a:rPr lang="en-US" altLang="zh-CN" sz="2600" b="1" dirty="0">
                <a:latin typeface="Arial" panose="020B0604020202020204" pitchFamily="34" charset="0"/>
                <a:ea typeface="STXinwei" charset="-122"/>
                <a:cs typeface="Arial" panose="020B0604020202020204" pitchFamily="34" charset="0"/>
              </a:rPr>
              <a:t>+") to create a file. The + tells the python compiler to create a file if it does not exist</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To append data to an existing file use the command open(“filename", "a")</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Use the read function to read the ENTIRE contents of a file</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Use the </a:t>
            </a:r>
            <a:r>
              <a:rPr lang="en-US" altLang="zh-CN" sz="2600" b="1" dirty="0" err="1">
                <a:latin typeface="Arial" panose="020B0604020202020204" pitchFamily="34" charset="0"/>
                <a:ea typeface="STXinwei" charset="-122"/>
                <a:cs typeface="Arial" panose="020B0604020202020204" pitchFamily="34" charset="0"/>
              </a:rPr>
              <a:t>readlines</a:t>
            </a:r>
            <a:r>
              <a:rPr lang="en-US" altLang="zh-CN" sz="2600" b="1" dirty="0">
                <a:latin typeface="Arial" panose="020B0604020202020204" pitchFamily="34" charset="0"/>
                <a:ea typeface="STXinwei" charset="-122"/>
                <a:cs typeface="Arial" panose="020B0604020202020204" pitchFamily="34" charset="0"/>
              </a:rPr>
              <a:t> function to read the content of the file one by one.</a:t>
            </a:r>
          </a:p>
        </p:txBody>
      </p:sp>
    </p:spTree>
    <p:extLst>
      <p:ext uri="{BB962C8B-B14F-4D97-AF65-F5344CB8AC3E}">
        <p14:creationId xmlns:p14="http://schemas.microsoft.com/office/powerpoint/2010/main" val="117331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6152114"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Thank You</a:t>
            </a:r>
            <a:endParaRPr lang="zh-CN" altLang="en-US" sz="3800" noProof="1">
              <a:latin typeface="Arial" panose="020B0604020202020204" pitchFamily="34" charset="0"/>
              <a:ea typeface="SimHei" charset="-122"/>
              <a:cs typeface="Arial" panose="020B0604020202020204" pitchFamily="34" charset="0"/>
            </a:endParaRPr>
          </a:p>
        </p:txBody>
      </p:sp>
      <p:sp>
        <p:nvSpPr>
          <p:cNvPr id="8" name="Text Placeholder 1">
            <a:extLst>
              <a:ext uri="{FF2B5EF4-FFF2-40B4-BE49-F238E27FC236}">
                <a16:creationId xmlns:a16="http://schemas.microsoft.com/office/drawing/2014/main" id="{199FD951-5F31-1941-B9F7-603E66EC9F24}"/>
              </a:ext>
            </a:extLst>
          </p:cNvPr>
          <p:cNvSpPr txBox="1">
            <a:spLocks/>
          </p:cNvSpPr>
          <p:nvPr/>
        </p:nvSpPr>
        <p:spPr>
          <a:xfrm>
            <a:off x="3698644" y="2544071"/>
            <a:ext cx="4572031" cy="1384995"/>
          </a:xfrm>
          <a:prstGeom prst="rect">
            <a:avLst/>
          </a:prstGeom>
        </p:spPr>
        <p:txBody>
          <a:bodyPr vert="horz" lIns="91440" tIns="45720" rIns="91440" bIns="45720" rtlCol="0" anchor="ctr">
            <a:noAutofit/>
          </a:bodyPr>
          <a:lstStyle/>
          <a:p>
            <a:pPr marL="0" marR="0" lvl="0" indent="0" algn="ctr" defTabSz="914327"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a:ln>
                  <a:noFill/>
                </a:ln>
                <a:solidFill>
                  <a:srgbClr val="44546A"/>
                </a:solidFill>
                <a:effectLst/>
                <a:uLnTx/>
                <a:uFillTx/>
                <a:latin typeface="Arial" charset="0"/>
                <a:ea typeface="Arial" charset="0"/>
                <a:cs typeface="Arial" charset="0"/>
              </a:rPr>
              <a:t>Q&amp;A</a:t>
            </a:r>
          </a:p>
        </p:txBody>
      </p:sp>
      <p:pic>
        <p:nvPicPr>
          <p:cNvPr id="9" name="Picture 8" descr="D:\Slidework\Jobs\TechEd2007 - Brian Marble\Template\Design\Round 3\images\Hand.png">
            <a:extLst>
              <a:ext uri="{FF2B5EF4-FFF2-40B4-BE49-F238E27FC236}">
                <a16:creationId xmlns:a16="http://schemas.microsoft.com/office/drawing/2014/main" id="{C6EF0B8E-A1D7-184A-9033-A8C6E2AAC766}"/>
              </a:ext>
            </a:extLst>
          </p:cNvPr>
          <p:cNvPicPr>
            <a:picLocks noChangeAspect="1" noChangeArrowheads="1"/>
          </p:cNvPicPr>
          <p:nvPr/>
        </p:nvPicPr>
        <p:blipFill>
          <a:blip r:embed="rId2"/>
          <a:srcRect/>
          <a:stretch>
            <a:fillRect/>
          </a:stretch>
        </p:blipFill>
        <p:spPr bwMode="auto">
          <a:xfrm>
            <a:off x="4413023" y="2428868"/>
            <a:ext cx="663575" cy="515937"/>
          </a:xfrm>
          <a:prstGeom prst="rect">
            <a:avLst/>
          </a:prstGeom>
          <a:noFill/>
          <a:ln w="9525">
            <a:noFill/>
            <a:miter lim="800000"/>
            <a:headEnd/>
            <a:tailEnd/>
          </a:ln>
        </p:spPr>
      </p:pic>
    </p:spTree>
    <p:extLst>
      <p:ext uri="{BB962C8B-B14F-4D97-AF65-F5344CB8AC3E}">
        <p14:creationId xmlns:p14="http://schemas.microsoft.com/office/powerpoint/2010/main" val="360891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Python Operators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4093428"/>
          </a:xfrm>
          <a:prstGeom prst="rect">
            <a:avLst/>
          </a:prstGeom>
        </p:spPr>
        <p:txBody>
          <a:bodyPr wrap="square">
            <a:spAutoFit/>
          </a:bodyPr>
          <a:lstStyle/>
          <a:p>
            <a:r>
              <a:rPr lang="en-US" sz="3200" dirty="0"/>
              <a:t>Python language supports the following types of operators:</a:t>
            </a:r>
          </a:p>
          <a:p>
            <a:endParaRPr lang="en-US" sz="3200" dirty="0"/>
          </a:p>
          <a:p>
            <a:pPr marL="285750" indent="-285750">
              <a:buFont typeface="Arial" panose="020B0604020202020204" pitchFamily="34" charset="0"/>
              <a:buChar char="•"/>
            </a:pPr>
            <a:r>
              <a:rPr lang="en-US" sz="2800" dirty="0"/>
              <a:t>Arithmetic Operators</a:t>
            </a:r>
          </a:p>
          <a:p>
            <a:pPr marL="285750" indent="-285750">
              <a:buFont typeface="Arial" panose="020B0604020202020204" pitchFamily="34" charset="0"/>
              <a:buChar char="•"/>
            </a:pPr>
            <a:r>
              <a:rPr lang="en-US" sz="2800" dirty="0"/>
              <a:t>Comparison (Relational) Operators</a:t>
            </a:r>
          </a:p>
          <a:p>
            <a:pPr marL="285750" indent="-285750">
              <a:buFont typeface="Arial" panose="020B0604020202020204" pitchFamily="34" charset="0"/>
              <a:buChar char="•"/>
            </a:pPr>
            <a:r>
              <a:rPr lang="en-US" sz="2800" dirty="0"/>
              <a:t>Assignment Operators</a:t>
            </a:r>
          </a:p>
          <a:p>
            <a:pPr marL="285750" indent="-285750">
              <a:buFont typeface="Arial" panose="020B0604020202020204" pitchFamily="34" charset="0"/>
              <a:buChar char="•"/>
            </a:pPr>
            <a:r>
              <a:rPr lang="en-US" sz="2800" dirty="0"/>
              <a:t>Logical Operators</a:t>
            </a:r>
          </a:p>
          <a:p>
            <a:pPr marL="285750" indent="-285750">
              <a:buFont typeface="Arial" panose="020B0604020202020204" pitchFamily="34" charset="0"/>
              <a:buChar char="•"/>
            </a:pPr>
            <a:r>
              <a:rPr lang="en-US" sz="2800" dirty="0"/>
              <a:t>Bitwise Operators</a:t>
            </a:r>
          </a:p>
          <a:p>
            <a:pPr marL="285750" indent="-285750">
              <a:buFont typeface="Arial" panose="020B0604020202020204" pitchFamily="34" charset="0"/>
              <a:buChar char="•"/>
            </a:pPr>
            <a:r>
              <a:rPr lang="en-US" sz="2800" dirty="0"/>
              <a:t>Membership Operators</a:t>
            </a:r>
          </a:p>
          <a:p>
            <a:pPr marL="285750" indent="-285750">
              <a:buFont typeface="Arial" panose="020B0604020202020204" pitchFamily="34" charset="0"/>
              <a:buChar char="•"/>
            </a:pPr>
            <a:r>
              <a:rPr lang="en-US" sz="2800" dirty="0"/>
              <a:t>Identity Operators</a:t>
            </a:r>
          </a:p>
        </p:txBody>
      </p:sp>
    </p:spTree>
    <p:extLst>
      <p:ext uri="{BB962C8B-B14F-4D97-AF65-F5344CB8AC3E}">
        <p14:creationId xmlns:p14="http://schemas.microsoft.com/office/powerpoint/2010/main" val="126639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Arithmetic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2549298969"/>
              </p:ext>
            </p:extLst>
          </p:nvPr>
        </p:nvGraphicFramePr>
        <p:xfrm>
          <a:off x="555243" y="1339591"/>
          <a:ext cx="10612866" cy="3571240"/>
        </p:xfrm>
        <a:graphic>
          <a:graphicData uri="http://schemas.openxmlformats.org/drawingml/2006/table">
            <a:tbl>
              <a:tblPr firstRow="1" bandRow="1">
                <a:tableStyleId>{1805B279-2762-406B-89E3-82B650EC0748}</a:tableStyleId>
              </a:tblPr>
              <a:tblGrid>
                <a:gridCol w="1664174">
                  <a:extLst>
                    <a:ext uri="{9D8B030D-6E8A-4147-A177-3AD203B41FA5}">
                      <a16:colId xmlns:a16="http://schemas.microsoft.com/office/drawing/2014/main" val="679423084"/>
                    </a:ext>
                  </a:extLst>
                </a:gridCol>
                <a:gridCol w="5411070">
                  <a:extLst>
                    <a:ext uri="{9D8B030D-6E8A-4147-A177-3AD203B41FA5}">
                      <a16:colId xmlns:a16="http://schemas.microsoft.com/office/drawing/2014/main" val="736079984"/>
                    </a:ext>
                  </a:extLst>
                </a:gridCol>
                <a:gridCol w="3537622">
                  <a:extLst>
                    <a:ext uri="{9D8B030D-6E8A-4147-A177-3AD203B41FA5}">
                      <a16:colId xmlns:a16="http://schemas.microsoft.com/office/drawing/2014/main" val="680385528"/>
                    </a:ext>
                  </a:extLst>
                </a:gridCol>
              </a:tblGrid>
              <a:tr h="370840">
                <a:tc>
                  <a:txBody>
                    <a:bodyPr/>
                    <a:lstStyle/>
                    <a:p>
                      <a:pPr algn="ctr" fontAlgn="t"/>
                      <a:r>
                        <a:rPr lang="en-SG" dirty="0">
                          <a:effectLst/>
                        </a:rPr>
                        <a:t>Operator</a:t>
                      </a:r>
                    </a:p>
                  </a:txBody>
                  <a:tcPr marL="60960" marR="60960" marT="60960" marB="60960"/>
                </a:tc>
                <a:tc>
                  <a:txBody>
                    <a:bodyPr/>
                    <a:lstStyle/>
                    <a:p>
                      <a:pPr algn="ctr" fontAlgn="t"/>
                      <a:r>
                        <a:rPr lang="en-SG">
                          <a:effectLst/>
                        </a:rPr>
                        <a:t>Description</a:t>
                      </a:r>
                    </a:p>
                  </a:txBody>
                  <a:tcPr marL="60960" marR="60960" marT="60960" marB="60960"/>
                </a:tc>
                <a:tc>
                  <a:txBody>
                    <a:bodyPr/>
                    <a:lstStyle/>
                    <a:p>
                      <a:pPr algn="ctr" fontAlgn="t"/>
                      <a:r>
                        <a:rPr lang="en-SG">
                          <a:effectLst/>
                        </a:rPr>
                        <a:t>Example</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SG" dirty="0">
                          <a:effectLst/>
                        </a:rPr>
                        <a:t>+ Addition</a:t>
                      </a:r>
                    </a:p>
                  </a:txBody>
                  <a:tcPr marL="60960" marR="60960" marT="60960" marB="60960"/>
                </a:tc>
                <a:tc>
                  <a:txBody>
                    <a:bodyPr/>
                    <a:lstStyle/>
                    <a:p>
                      <a:pPr fontAlgn="t"/>
                      <a:r>
                        <a:rPr lang="en-US" dirty="0">
                          <a:effectLst/>
                        </a:rPr>
                        <a:t>Adds values on either side of the operator.</a:t>
                      </a:r>
                    </a:p>
                  </a:txBody>
                  <a:tcPr marL="60960" marR="60960" marT="60960" marB="60960"/>
                </a:tc>
                <a:tc>
                  <a:txBody>
                    <a:bodyPr/>
                    <a:lstStyle/>
                    <a:p>
                      <a:pPr algn="ctr" fontAlgn="t"/>
                      <a:r>
                        <a:rPr lang="en-SG">
                          <a:effectLst/>
                        </a:rPr>
                        <a:t>a + b = 30</a:t>
                      </a:r>
                    </a:p>
                  </a:txBody>
                  <a:tcPr marL="60960" marR="60960" marT="60960" marB="60960"/>
                </a:tc>
                <a:extLst>
                  <a:ext uri="{0D108BD9-81ED-4DB2-BD59-A6C34878D82A}">
                    <a16:rowId xmlns:a16="http://schemas.microsoft.com/office/drawing/2014/main" val="3395917838"/>
                  </a:ext>
                </a:extLst>
              </a:tr>
              <a:tr h="370840">
                <a:tc>
                  <a:txBody>
                    <a:bodyPr/>
                    <a:lstStyle/>
                    <a:p>
                      <a:pPr algn="ctr" fontAlgn="t"/>
                      <a:r>
                        <a:rPr lang="en-SG">
                          <a:effectLst/>
                        </a:rPr>
                        <a:t>- Subtraction</a:t>
                      </a:r>
                    </a:p>
                  </a:txBody>
                  <a:tcPr marL="60960" marR="60960" marT="60960" marB="60960"/>
                </a:tc>
                <a:tc>
                  <a:txBody>
                    <a:bodyPr/>
                    <a:lstStyle/>
                    <a:p>
                      <a:pPr fontAlgn="t"/>
                      <a:r>
                        <a:rPr lang="en-US">
                          <a:effectLst/>
                        </a:rPr>
                        <a:t>Subtracts right hand operand from left hand operand.</a:t>
                      </a:r>
                    </a:p>
                  </a:txBody>
                  <a:tcPr marL="60960" marR="60960" marT="60960" marB="60960"/>
                </a:tc>
                <a:tc>
                  <a:txBody>
                    <a:bodyPr/>
                    <a:lstStyle/>
                    <a:p>
                      <a:pPr algn="ctr" fontAlgn="t"/>
                      <a:r>
                        <a:rPr lang="en-SG">
                          <a:effectLst/>
                        </a:rPr>
                        <a:t>a – b = -10</a:t>
                      </a:r>
                    </a:p>
                  </a:txBody>
                  <a:tcPr marL="60960" marR="60960" marT="60960" marB="60960"/>
                </a:tc>
                <a:extLst>
                  <a:ext uri="{0D108BD9-81ED-4DB2-BD59-A6C34878D82A}">
                    <a16:rowId xmlns:a16="http://schemas.microsoft.com/office/drawing/2014/main" val="2121458627"/>
                  </a:ext>
                </a:extLst>
              </a:tr>
              <a:tr h="370840">
                <a:tc>
                  <a:txBody>
                    <a:bodyPr/>
                    <a:lstStyle/>
                    <a:p>
                      <a:pPr algn="ctr" fontAlgn="t"/>
                      <a:r>
                        <a:rPr lang="en-SG">
                          <a:effectLst/>
                        </a:rPr>
                        <a:t>* Multiplication</a:t>
                      </a:r>
                    </a:p>
                  </a:txBody>
                  <a:tcPr marL="60960" marR="60960" marT="60960" marB="60960"/>
                </a:tc>
                <a:tc>
                  <a:txBody>
                    <a:bodyPr/>
                    <a:lstStyle/>
                    <a:p>
                      <a:pPr fontAlgn="t"/>
                      <a:r>
                        <a:rPr lang="en-US" dirty="0">
                          <a:effectLst/>
                        </a:rPr>
                        <a:t>Multiplies values on either side of the operator</a:t>
                      </a:r>
                    </a:p>
                  </a:txBody>
                  <a:tcPr marL="60960" marR="60960" marT="60960" marB="60960"/>
                </a:tc>
                <a:tc>
                  <a:txBody>
                    <a:bodyPr/>
                    <a:lstStyle/>
                    <a:p>
                      <a:pPr algn="ctr" fontAlgn="t"/>
                      <a:r>
                        <a:rPr lang="en-SG">
                          <a:effectLst/>
                        </a:rPr>
                        <a:t>a * b = 200</a:t>
                      </a:r>
                    </a:p>
                  </a:txBody>
                  <a:tcPr marL="60960" marR="60960" marT="60960" marB="60960"/>
                </a:tc>
                <a:extLst>
                  <a:ext uri="{0D108BD9-81ED-4DB2-BD59-A6C34878D82A}">
                    <a16:rowId xmlns:a16="http://schemas.microsoft.com/office/drawing/2014/main" val="3742530122"/>
                  </a:ext>
                </a:extLst>
              </a:tr>
              <a:tr h="370840">
                <a:tc>
                  <a:txBody>
                    <a:bodyPr/>
                    <a:lstStyle/>
                    <a:p>
                      <a:pPr algn="ctr" fontAlgn="t"/>
                      <a:r>
                        <a:rPr lang="en-SG">
                          <a:effectLst/>
                        </a:rPr>
                        <a:t>/ Division</a:t>
                      </a:r>
                    </a:p>
                  </a:txBody>
                  <a:tcPr marL="60960" marR="60960" marT="60960" marB="60960"/>
                </a:tc>
                <a:tc>
                  <a:txBody>
                    <a:bodyPr/>
                    <a:lstStyle/>
                    <a:p>
                      <a:pPr fontAlgn="t"/>
                      <a:r>
                        <a:rPr lang="en-US">
                          <a:effectLst/>
                        </a:rPr>
                        <a:t>Divides left hand operand by right hand operand</a:t>
                      </a:r>
                    </a:p>
                  </a:txBody>
                  <a:tcPr marL="60960" marR="60960" marT="60960" marB="60960"/>
                </a:tc>
                <a:tc>
                  <a:txBody>
                    <a:bodyPr/>
                    <a:lstStyle/>
                    <a:p>
                      <a:pPr algn="ctr" fontAlgn="t"/>
                      <a:r>
                        <a:rPr lang="en-SG">
                          <a:effectLst/>
                        </a:rPr>
                        <a:t>b / a = 2</a:t>
                      </a:r>
                    </a:p>
                  </a:txBody>
                  <a:tcPr marL="60960" marR="60960" marT="60960" marB="60960"/>
                </a:tc>
                <a:extLst>
                  <a:ext uri="{0D108BD9-81ED-4DB2-BD59-A6C34878D82A}">
                    <a16:rowId xmlns:a16="http://schemas.microsoft.com/office/drawing/2014/main" val="2021713060"/>
                  </a:ext>
                </a:extLst>
              </a:tr>
              <a:tr h="370840">
                <a:tc>
                  <a:txBody>
                    <a:bodyPr/>
                    <a:lstStyle/>
                    <a:p>
                      <a:pPr algn="ctr" fontAlgn="t"/>
                      <a:r>
                        <a:rPr lang="en-SG">
                          <a:effectLst/>
                        </a:rPr>
                        <a:t>% Modulus</a:t>
                      </a:r>
                    </a:p>
                  </a:txBody>
                  <a:tcPr marL="60960" marR="60960" marT="60960" marB="60960"/>
                </a:tc>
                <a:tc>
                  <a:txBody>
                    <a:bodyPr/>
                    <a:lstStyle/>
                    <a:p>
                      <a:pPr fontAlgn="t"/>
                      <a:r>
                        <a:rPr lang="en-US">
                          <a:effectLst/>
                        </a:rPr>
                        <a:t>Divides left hand operand by right hand operand and returns remainder</a:t>
                      </a:r>
                    </a:p>
                  </a:txBody>
                  <a:tcPr marL="60960" marR="60960" marT="60960" marB="60960"/>
                </a:tc>
                <a:tc>
                  <a:txBody>
                    <a:bodyPr/>
                    <a:lstStyle/>
                    <a:p>
                      <a:pPr algn="ctr" fontAlgn="t"/>
                      <a:r>
                        <a:rPr lang="en-SG">
                          <a:effectLst/>
                        </a:rPr>
                        <a:t>b % a = 0</a:t>
                      </a:r>
                    </a:p>
                  </a:txBody>
                  <a:tcPr marL="60960" marR="60960" marT="60960" marB="60960"/>
                </a:tc>
                <a:extLst>
                  <a:ext uri="{0D108BD9-81ED-4DB2-BD59-A6C34878D82A}">
                    <a16:rowId xmlns:a16="http://schemas.microsoft.com/office/drawing/2014/main" val="1286062708"/>
                  </a:ext>
                </a:extLst>
              </a:tr>
              <a:tr h="370840">
                <a:tc>
                  <a:txBody>
                    <a:bodyPr/>
                    <a:lstStyle/>
                    <a:p>
                      <a:pPr algn="ctr" fontAlgn="t"/>
                      <a:r>
                        <a:rPr lang="en-SG">
                          <a:effectLst/>
                        </a:rPr>
                        <a:t>** Exponent</a:t>
                      </a:r>
                    </a:p>
                  </a:txBody>
                  <a:tcPr marL="60960" marR="60960" marT="60960" marB="60960"/>
                </a:tc>
                <a:tc>
                  <a:txBody>
                    <a:bodyPr/>
                    <a:lstStyle/>
                    <a:p>
                      <a:pPr fontAlgn="t"/>
                      <a:r>
                        <a:rPr lang="en-US" dirty="0">
                          <a:effectLst/>
                        </a:rPr>
                        <a:t>Performs exponential (power) calculation on operators</a:t>
                      </a:r>
                    </a:p>
                  </a:txBody>
                  <a:tcPr marL="60960" marR="60960" marT="60960" marB="60960"/>
                </a:tc>
                <a:tc>
                  <a:txBody>
                    <a:bodyPr/>
                    <a:lstStyle/>
                    <a:p>
                      <a:pPr algn="ctr" fontAlgn="t"/>
                      <a:r>
                        <a:rPr lang="en-US">
                          <a:effectLst/>
                        </a:rPr>
                        <a:t>a**b =10 to the power 20</a:t>
                      </a:r>
                    </a:p>
                  </a:txBody>
                  <a:tcPr marL="60960" marR="60960" marT="60960" marB="60960"/>
                </a:tc>
                <a:extLst>
                  <a:ext uri="{0D108BD9-81ED-4DB2-BD59-A6C34878D82A}">
                    <a16:rowId xmlns:a16="http://schemas.microsoft.com/office/drawing/2014/main" val="2491472912"/>
                  </a:ext>
                </a:extLst>
              </a:tr>
              <a:tr h="370840">
                <a:tc>
                  <a:txBody>
                    <a:bodyPr/>
                    <a:lstStyle/>
                    <a:p>
                      <a:pPr algn="ctr" fontAlgn="t"/>
                      <a:r>
                        <a:rPr lang="en-SG">
                          <a:effectLst/>
                        </a:rPr>
                        <a:t>//</a:t>
                      </a:r>
                    </a:p>
                  </a:txBody>
                  <a:tcPr marL="60960" marR="60960" marT="60960" marB="60960"/>
                </a:tc>
                <a:tc>
                  <a:txBody>
                    <a:bodyPr/>
                    <a:lstStyle/>
                    <a:p>
                      <a:pPr fontAlgn="t"/>
                      <a:r>
                        <a:rPr lang="en-US">
                          <a:effectLst/>
                        </a:rPr>
                        <a:t>Floor Division - The division of operands where the result is the quotient in which the digits after the decimal point are removed. But if one of the operands is negative, the result is floored, i.e., rounded away from zero (towards negative infinity) −</a:t>
                      </a:r>
                    </a:p>
                  </a:txBody>
                  <a:tcPr marL="60960" marR="60960" marT="60960" marB="60960"/>
                </a:tc>
                <a:tc>
                  <a:txBody>
                    <a:bodyPr/>
                    <a:lstStyle/>
                    <a:p>
                      <a:pPr algn="ctr" fontAlgn="t"/>
                      <a:r>
                        <a:rPr lang="en-US" dirty="0">
                          <a:effectLst/>
                        </a:rPr>
                        <a:t>9//2 = 4 and 9.0//2.0 = 4.0, -11//3 = -4, -11.0//3 = -4.0</a:t>
                      </a:r>
                    </a:p>
                  </a:txBody>
                  <a:tcPr marL="60960" marR="60960" marT="60960" marB="60960"/>
                </a:tc>
                <a:extLst>
                  <a:ext uri="{0D108BD9-81ED-4DB2-BD59-A6C34878D82A}">
                    <a16:rowId xmlns:a16="http://schemas.microsoft.com/office/drawing/2014/main" val="3525489742"/>
                  </a:ext>
                </a:extLst>
              </a:tr>
            </a:tbl>
          </a:graphicData>
        </a:graphic>
      </p:graphicFrame>
    </p:spTree>
    <p:extLst>
      <p:ext uri="{BB962C8B-B14F-4D97-AF65-F5344CB8AC3E}">
        <p14:creationId xmlns:p14="http://schemas.microsoft.com/office/powerpoint/2010/main" val="386821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Comparison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445949222"/>
              </p:ext>
            </p:extLst>
          </p:nvPr>
        </p:nvGraphicFramePr>
        <p:xfrm>
          <a:off x="555243" y="1339591"/>
          <a:ext cx="10612866" cy="3855720"/>
        </p:xfrm>
        <a:graphic>
          <a:graphicData uri="http://schemas.openxmlformats.org/drawingml/2006/table">
            <a:tbl>
              <a:tblPr firstRow="1" bandRow="1">
                <a:tableStyleId>{1805B279-2762-406B-89E3-82B650EC0748}</a:tableStyleId>
              </a:tblPr>
              <a:tblGrid>
                <a:gridCol w="1664174">
                  <a:extLst>
                    <a:ext uri="{9D8B030D-6E8A-4147-A177-3AD203B41FA5}">
                      <a16:colId xmlns:a16="http://schemas.microsoft.com/office/drawing/2014/main" val="679423084"/>
                    </a:ext>
                  </a:extLst>
                </a:gridCol>
                <a:gridCol w="5411070">
                  <a:extLst>
                    <a:ext uri="{9D8B030D-6E8A-4147-A177-3AD203B41FA5}">
                      <a16:colId xmlns:a16="http://schemas.microsoft.com/office/drawing/2014/main" val="736079984"/>
                    </a:ext>
                  </a:extLst>
                </a:gridCol>
                <a:gridCol w="3537622">
                  <a:extLst>
                    <a:ext uri="{9D8B030D-6E8A-4147-A177-3AD203B41FA5}">
                      <a16:colId xmlns:a16="http://schemas.microsoft.com/office/drawing/2014/main" val="680385528"/>
                    </a:ext>
                  </a:extLst>
                </a:gridCol>
              </a:tblGrid>
              <a:tr h="370840">
                <a:tc>
                  <a:txBody>
                    <a:bodyPr/>
                    <a:lstStyle/>
                    <a:p>
                      <a:pPr algn="ctr" fontAlgn="t"/>
                      <a:r>
                        <a:rPr lang="en-SG">
                          <a:effectLst/>
                        </a:rPr>
                        <a:t>Operator</a:t>
                      </a:r>
                    </a:p>
                  </a:txBody>
                  <a:tcPr marL="60960" marR="60960" marT="60960" marB="60960"/>
                </a:tc>
                <a:tc>
                  <a:txBody>
                    <a:bodyPr/>
                    <a:lstStyle/>
                    <a:p>
                      <a:pPr algn="ctr" fontAlgn="t"/>
                      <a:r>
                        <a:rPr lang="en-SG">
                          <a:effectLst/>
                        </a:rPr>
                        <a:t>Description</a:t>
                      </a:r>
                    </a:p>
                  </a:txBody>
                  <a:tcPr marL="60960" marR="60960" marT="60960" marB="60960"/>
                </a:tc>
                <a:tc>
                  <a:txBody>
                    <a:bodyPr/>
                    <a:lstStyle/>
                    <a:p>
                      <a:pPr algn="ctr" fontAlgn="t"/>
                      <a:r>
                        <a:rPr lang="en-SG">
                          <a:effectLst/>
                        </a:rPr>
                        <a:t>Example</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SG">
                          <a:effectLst/>
                        </a:rPr>
                        <a:t>==</a:t>
                      </a:r>
                    </a:p>
                  </a:txBody>
                  <a:tcPr marL="60960" marR="60960" marT="60960" marB="60960"/>
                </a:tc>
                <a:tc>
                  <a:txBody>
                    <a:bodyPr/>
                    <a:lstStyle/>
                    <a:p>
                      <a:pPr fontAlgn="t"/>
                      <a:r>
                        <a:rPr lang="en-US">
                          <a:effectLst/>
                        </a:rPr>
                        <a:t>If the values of two operands are equal, then the condition becomes true.</a:t>
                      </a:r>
                    </a:p>
                  </a:txBody>
                  <a:tcPr marL="60960" marR="60960" marT="60960" marB="60960"/>
                </a:tc>
                <a:tc>
                  <a:txBody>
                    <a:bodyPr/>
                    <a:lstStyle/>
                    <a:p>
                      <a:pPr algn="ctr" fontAlgn="t"/>
                      <a:r>
                        <a:rPr lang="en-US">
                          <a:effectLst/>
                        </a:rPr>
                        <a:t>(a == b) is not true.</a:t>
                      </a:r>
                    </a:p>
                  </a:txBody>
                  <a:tcPr marL="60960" marR="60960" marT="60960" marB="60960"/>
                </a:tc>
                <a:extLst>
                  <a:ext uri="{0D108BD9-81ED-4DB2-BD59-A6C34878D82A}">
                    <a16:rowId xmlns:a16="http://schemas.microsoft.com/office/drawing/2014/main" val="3395917838"/>
                  </a:ext>
                </a:extLst>
              </a:tr>
              <a:tr h="370840">
                <a:tc>
                  <a:txBody>
                    <a:bodyPr/>
                    <a:lstStyle/>
                    <a:p>
                      <a:pPr algn="ctr" fontAlgn="t"/>
                      <a:r>
                        <a:rPr lang="en-SG">
                          <a:effectLst/>
                        </a:rPr>
                        <a:t>!=</a:t>
                      </a:r>
                    </a:p>
                  </a:txBody>
                  <a:tcPr marL="60960" marR="60960" marT="60960" marB="60960"/>
                </a:tc>
                <a:tc>
                  <a:txBody>
                    <a:bodyPr/>
                    <a:lstStyle/>
                    <a:p>
                      <a:pPr fontAlgn="t"/>
                      <a:r>
                        <a:rPr lang="en-US">
                          <a:effectLst/>
                        </a:rPr>
                        <a:t>If values of two operands are not equal, then condition becomes true.</a:t>
                      </a:r>
                    </a:p>
                  </a:txBody>
                  <a:tcPr marL="60960" marR="60960" marT="60960" marB="60960"/>
                </a:tc>
                <a:tc>
                  <a:txBody>
                    <a:bodyPr/>
                    <a:lstStyle/>
                    <a:p>
                      <a:pPr algn="ctr" fontAlgn="t"/>
                      <a:r>
                        <a:rPr lang="en-SG">
                          <a:effectLst/>
                        </a:rPr>
                        <a:t>(a != b) is true.</a:t>
                      </a:r>
                    </a:p>
                  </a:txBody>
                  <a:tcPr marL="60960" marR="60960" marT="60960" marB="60960"/>
                </a:tc>
                <a:extLst>
                  <a:ext uri="{0D108BD9-81ED-4DB2-BD59-A6C34878D82A}">
                    <a16:rowId xmlns:a16="http://schemas.microsoft.com/office/drawing/2014/main" val="2121458627"/>
                  </a:ext>
                </a:extLst>
              </a:tr>
              <a:tr h="370840">
                <a:tc>
                  <a:txBody>
                    <a:bodyPr/>
                    <a:lstStyle/>
                    <a:p>
                      <a:pPr algn="ctr" fontAlgn="t"/>
                      <a:r>
                        <a:rPr lang="en-SG">
                          <a:effectLst/>
                        </a:rPr>
                        <a:t>&lt;&gt;</a:t>
                      </a:r>
                    </a:p>
                  </a:txBody>
                  <a:tcPr marL="60960" marR="60960" marT="60960" marB="60960"/>
                </a:tc>
                <a:tc>
                  <a:txBody>
                    <a:bodyPr/>
                    <a:lstStyle/>
                    <a:p>
                      <a:pPr fontAlgn="t"/>
                      <a:r>
                        <a:rPr lang="en-US">
                          <a:effectLst/>
                        </a:rPr>
                        <a:t>If values of two operands are not equal, then condition becomes true.</a:t>
                      </a:r>
                    </a:p>
                  </a:txBody>
                  <a:tcPr marL="60960" marR="60960" marT="60960" marB="60960"/>
                </a:tc>
                <a:tc>
                  <a:txBody>
                    <a:bodyPr/>
                    <a:lstStyle/>
                    <a:p>
                      <a:pPr algn="ctr" fontAlgn="t"/>
                      <a:r>
                        <a:rPr lang="en-US">
                          <a:effectLst/>
                        </a:rPr>
                        <a:t>(a &lt;&gt; b) is true. This is similar to != operator.</a:t>
                      </a:r>
                    </a:p>
                  </a:txBody>
                  <a:tcPr marL="60960" marR="60960" marT="60960" marB="60960"/>
                </a:tc>
                <a:extLst>
                  <a:ext uri="{0D108BD9-81ED-4DB2-BD59-A6C34878D82A}">
                    <a16:rowId xmlns:a16="http://schemas.microsoft.com/office/drawing/2014/main" val="3742530122"/>
                  </a:ext>
                </a:extLst>
              </a:tr>
              <a:tr h="370840">
                <a:tc>
                  <a:txBody>
                    <a:bodyPr/>
                    <a:lstStyle/>
                    <a:p>
                      <a:pPr algn="ctr" fontAlgn="t"/>
                      <a:r>
                        <a:rPr lang="en-SG">
                          <a:effectLst/>
                        </a:rPr>
                        <a:t>&gt;</a:t>
                      </a:r>
                    </a:p>
                  </a:txBody>
                  <a:tcPr marL="60960" marR="60960" marT="60960" marB="60960"/>
                </a:tc>
                <a:tc>
                  <a:txBody>
                    <a:bodyPr/>
                    <a:lstStyle/>
                    <a:p>
                      <a:pPr fontAlgn="t"/>
                      <a:r>
                        <a:rPr lang="en-US">
                          <a:effectLst/>
                        </a:rPr>
                        <a:t>If the value of left operand is greater than the value of right operand, then condition becomes true.</a:t>
                      </a:r>
                    </a:p>
                  </a:txBody>
                  <a:tcPr marL="60960" marR="60960" marT="60960" marB="60960"/>
                </a:tc>
                <a:tc>
                  <a:txBody>
                    <a:bodyPr/>
                    <a:lstStyle/>
                    <a:p>
                      <a:pPr algn="ctr" fontAlgn="t"/>
                      <a:r>
                        <a:rPr lang="en-US">
                          <a:effectLst/>
                        </a:rPr>
                        <a:t>(a &gt; b) is not true.</a:t>
                      </a:r>
                    </a:p>
                  </a:txBody>
                  <a:tcPr marL="60960" marR="60960" marT="60960" marB="60960"/>
                </a:tc>
                <a:extLst>
                  <a:ext uri="{0D108BD9-81ED-4DB2-BD59-A6C34878D82A}">
                    <a16:rowId xmlns:a16="http://schemas.microsoft.com/office/drawing/2014/main" val="2021713060"/>
                  </a:ext>
                </a:extLst>
              </a:tr>
              <a:tr h="370840">
                <a:tc>
                  <a:txBody>
                    <a:bodyPr/>
                    <a:lstStyle/>
                    <a:p>
                      <a:pPr algn="ctr" fontAlgn="t"/>
                      <a:r>
                        <a:rPr lang="en-SG">
                          <a:effectLst/>
                        </a:rPr>
                        <a:t>&lt;</a:t>
                      </a:r>
                    </a:p>
                  </a:txBody>
                  <a:tcPr marL="60960" marR="60960" marT="60960" marB="60960"/>
                </a:tc>
                <a:tc>
                  <a:txBody>
                    <a:bodyPr/>
                    <a:lstStyle/>
                    <a:p>
                      <a:pPr fontAlgn="t"/>
                      <a:r>
                        <a:rPr lang="en-US">
                          <a:effectLst/>
                        </a:rPr>
                        <a:t>If the value of left operand is less than the value of right operand, then condition becomes true.</a:t>
                      </a:r>
                    </a:p>
                  </a:txBody>
                  <a:tcPr marL="60960" marR="60960" marT="60960" marB="60960"/>
                </a:tc>
                <a:tc>
                  <a:txBody>
                    <a:bodyPr/>
                    <a:lstStyle/>
                    <a:p>
                      <a:pPr algn="ctr" fontAlgn="t"/>
                      <a:r>
                        <a:rPr lang="en-SG">
                          <a:effectLst/>
                        </a:rPr>
                        <a:t>(a &lt; b) is true.</a:t>
                      </a:r>
                    </a:p>
                  </a:txBody>
                  <a:tcPr marL="60960" marR="60960" marT="60960" marB="60960"/>
                </a:tc>
                <a:extLst>
                  <a:ext uri="{0D108BD9-81ED-4DB2-BD59-A6C34878D82A}">
                    <a16:rowId xmlns:a16="http://schemas.microsoft.com/office/drawing/2014/main" val="1286062708"/>
                  </a:ext>
                </a:extLst>
              </a:tr>
              <a:tr h="370840">
                <a:tc>
                  <a:txBody>
                    <a:bodyPr/>
                    <a:lstStyle/>
                    <a:p>
                      <a:pPr algn="ctr" fontAlgn="t"/>
                      <a:r>
                        <a:rPr lang="en-SG">
                          <a:effectLst/>
                        </a:rPr>
                        <a:t>&gt;=</a:t>
                      </a:r>
                    </a:p>
                  </a:txBody>
                  <a:tcPr marL="60960" marR="60960" marT="60960" marB="60960"/>
                </a:tc>
                <a:tc>
                  <a:txBody>
                    <a:bodyPr/>
                    <a:lstStyle/>
                    <a:p>
                      <a:pPr fontAlgn="t"/>
                      <a:r>
                        <a:rPr lang="en-US">
                          <a:effectLst/>
                        </a:rPr>
                        <a:t>If the value of left operand is greater than or equal to the value of right operand, then condition becomes true.</a:t>
                      </a:r>
                    </a:p>
                  </a:txBody>
                  <a:tcPr marL="60960" marR="60960" marT="60960" marB="60960"/>
                </a:tc>
                <a:tc>
                  <a:txBody>
                    <a:bodyPr/>
                    <a:lstStyle/>
                    <a:p>
                      <a:pPr algn="ctr" fontAlgn="t"/>
                      <a:r>
                        <a:rPr lang="en-US">
                          <a:effectLst/>
                        </a:rPr>
                        <a:t>(a &gt;= b) is not true.</a:t>
                      </a:r>
                    </a:p>
                  </a:txBody>
                  <a:tcPr marL="60960" marR="60960" marT="60960" marB="60960"/>
                </a:tc>
                <a:extLst>
                  <a:ext uri="{0D108BD9-81ED-4DB2-BD59-A6C34878D82A}">
                    <a16:rowId xmlns:a16="http://schemas.microsoft.com/office/drawing/2014/main" val="2491472912"/>
                  </a:ext>
                </a:extLst>
              </a:tr>
              <a:tr h="370840">
                <a:tc>
                  <a:txBody>
                    <a:bodyPr/>
                    <a:lstStyle/>
                    <a:p>
                      <a:pPr algn="ctr" fontAlgn="t"/>
                      <a:r>
                        <a:rPr lang="en-SG">
                          <a:effectLst/>
                        </a:rPr>
                        <a:t>&lt;=</a:t>
                      </a:r>
                    </a:p>
                  </a:txBody>
                  <a:tcPr marL="60960" marR="60960" marT="60960" marB="60960"/>
                </a:tc>
                <a:tc>
                  <a:txBody>
                    <a:bodyPr/>
                    <a:lstStyle/>
                    <a:p>
                      <a:pPr fontAlgn="t"/>
                      <a:r>
                        <a:rPr lang="en-US">
                          <a:effectLst/>
                        </a:rPr>
                        <a:t>If the value of left operand is less than or equal to the value of right operand, then condition becomes true.</a:t>
                      </a:r>
                    </a:p>
                  </a:txBody>
                  <a:tcPr marL="60960" marR="60960" marT="60960" marB="60960"/>
                </a:tc>
                <a:tc>
                  <a:txBody>
                    <a:bodyPr/>
                    <a:lstStyle/>
                    <a:p>
                      <a:pPr algn="ctr" fontAlgn="t"/>
                      <a:r>
                        <a:rPr lang="en-SG" dirty="0">
                          <a:effectLst/>
                        </a:rPr>
                        <a:t>(a &lt;= b) is true.</a:t>
                      </a:r>
                    </a:p>
                  </a:txBody>
                  <a:tcPr marL="60960" marR="60960" marT="60960" marB="60960"/>
                </a:tc>
                <a:extLst>
                  <a:ext uri="{0D108BD9-81ED-4DB2-BD59-A6C34878D82A}">
                    <a16:rowId xmlns:a16="http://schemas.microsoft.com/office/drawing/2014/main" val="3525489742"/>
                  </a:ext>
                </a:extLst>
              </a:tr>
            </a:tbl>
          </a:graphicData>
        </a:graphic>
      </p:graphicFrame>
    </p:spTree>
    <p:extLst>
      <p:ext uri="{BB962C8B-B14F-4D97-AF65-F5344CB8AC3E}">
        <p14:creationId xmlns:p14="http://schemas.microsoft.com/office/powerpoint/2010/main" val="300563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Assignment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4281047554"/>
              </p:ext>
            </p:extLst>
          </p:nvPr>
        </p:nvGraphicFramePr>
        <p:xfrm>
          <a:off x="555243" y="1339591"/>
          <a:ext cx="10612866" cy="4582160"/>
        </p:xfrm>
        <a:graphic>
          <a:graphicData uri="http://schemas.openxmlformats.org/drawingml/2006/table">
            <a:tbl>
              <a:tblPr firstRow="1" bandRow="1">
                <a:tableStyleId>{1805B279-2762-406B-89E3-82B650EC0748}</a:tableStyleId>
              </a:tblPr>
              <a:tblGrid>
                <a:gridCol w="1664174">
                  <a:extLst>
                    <a:ext uri="{9D8B030D-6E8A-4147-A177-3AD203B41FA5}">
                      <a16:colId xmlns:a16="http://schemas.microsoft.com/office/drawing/2014/main" val="679423084"/>
                    </a:ext>
                  </a:extLst>
                </a:gridCol>
                <a:gridCol w="5411070">
                  <a:extLst>
                    <a:ext uri="{9D8B030D-6E8A-4147-A177-3AD203B41FA5}">
                      <a16:colId xmlns:a16="http://schemas.microsoft.com/office/drawing/2014/main" val="736079984"/>
                    </a:ext>
                  </a:extLst>
                </a:gridCol>
                <a:gridCol w="3537622">
                  <a:extLst>
                    <a:ext uri="{9D8B030D-6E8A-4147-A177-3AD203B41FA5}">
                      <a16:colId xmlns:a16="http://schemas.microsoft.com/office/drawing/2014/main" val="680385528"/>
                    </a:ext>
                  </a:extLst>
                </a:gridCol>
              </a:tblGrid>
              <a:tr h="370840">
                <a:tc>
                  <a:txBody>
                    <a:bodyPr/>
                    <a:lstStyle/>
                    <a:p>
                      <a:pPr algn="ctr" fontAlgn="t"/>
                      <a:r>
                        <a:rPr lang="en-SG">
                          <a:effectLst/>
                        </a:rPr>
                        <a:t>Operator</a:t>
                      </a:r>
                    </a:p>
                  </a:txBody>
                  <a:tcPr marL="60960" marR="60960" marT="60960" marB="60960"/>
                </a:tc>
                <a:tc>
                  <a:txBody>
                    <a:bodyPr/>
                    <a:lstStyle/>
                    <a:p>
                      <a:pPr algn="ctr" fontAlgn="t"/>
                      <a:r>
                        <a:rPr lang="en-SG">
                          <a:effectLst/>
                        </a:rPr>
                        <a:t>Description</a:t>
                      </a:r>
                    </a:p>
                  </a:txBody>
                  <a:tcPr marL="60960" marR="60960" marT="60960" marB="60960"/>
                </a:tc>
                <a:tc>
                  <a:txBody>
                    <a:bodyPr/>
                    <a:lstStyle/>
                    <a:p>
                      <a:pPr algn="ctr" fontAlgn="t"/>
                      <a:r>
                        <a:rPr lang="en-SG">
                          <a:effectLst/>
                        </a:rPr>
                        <a:t>Example</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SG">
                          <a:effectLst/>
                        </a:rPr>
                        <a:t>=</a:t>
                      </a:r>
                    </a:p>
                  </a:txBody>
                  <a:tcPr marL="60960" marR="60960" marT="60960" marB="60960"/>
                </a:tc>
                <a:tc>
                  <a:txBody>
                    <a:bodyPr/>
                    <a:lstStyle/>
                    <a:p>
                      <a:pPr fontAlgn="t"/>
                      <a:r>
                        <a:rPr lang="en-US">
                          <a:effectLst/>
                        </a:rPr>
                        <a:t>Assigns values from right side operands to left side operand</a:t>
                      </a:r>
                    </a:p>
                  </a:txBody>
                  <a:tcPr marL="60960" marR="60960" marT="60960" marB="60960"/>
                </a:tc>
                <a:tc>
                  <a:txBody>
                    <a:bodyPr/>
                    <a:lstStyle/>
                    <a:p>
                      <a:pPr fontAlgn="ctr"/>
                      <a:r>
                        <a:rPr lang="en-US">
                          <a:effectLst/>
                        </a:rPr>
                        <a:t>c = a + b assigns value of a + b into c</a:t>
                      </a:r>
                    </a:p>
                  </a:txBody>
                  <a:tcPr marL="60960" marR="60960" marT="60960" marB="60960" anchor="ctr"/>
                </a:tc>
                <a:extLst>
                  <a:ext uri="{0D108BD9-81ED-4DB2-BD59-A6C34878D82A}">
                    <a16:rowId xmlns:a16="http://schemas.microsoft.com/office/drawing/2014/main" val="3395917838"/>
                  </a:ext>
                </a:extLst>
              </a:tr>
              <a:tr h="370840">
                <a:tc>
                  <a:txBody>
                    <a:bodyPr/>
                    <a:lstStyle/>
                    <a:p>
                      <a:pPr algn="ctr" fontAlgn="t"/>
                      <a:r>
                        <a:rPr lang="en-SG">
                          <a:effectLst/>
                        </a:rPr>
                        <a:t>+= Add AND</a:t>
                      </a:r>
                    </a:p>
                  </a:txBody>
                  <a:tcPr marL="60960" marR="60960" marT="60960" marB="60960"/>
                </a:tc>
                <a:tc>
                  <a:txBody>
                    <a:bodyPr/>
                    <a:lstStyle/>
                    <a:p>
                      <a:pPr fontAlgn="t"/>
                      <a:r>
                        <a:rPr lang="en-US">
                          <a:effectLst/>
                        </a:rPr>
                        <a:t>It adds right operand to the left operand and assign the result to left operand</a:t>
                      </a:r>
                    </a:p>
                  </a:txBody>
                  <a:tcPr marL="60960" marR="60960" marT="60960" marB="60960"/>
                </a:tc>
                <a:tc>
                  <a:txBody>
                    <a:bodyPr/>
                    <a:lstStyle/>
                    <a:p>
                      <a:pPr fontAlgn="ctr"/>
                      <a:r>
                        <a:rPr lang="en-US">
                          <a:effectLst/>
                        </a:rPr>
                        <a:t>c += a is equivalent to c = c + a</a:t>
                      </a:r>
                    </a:p>
                  </a:txBody>
                  <a:tcPr marL="60960" marR="60960" marT="60960" marB="60960" anchor="ctr"/>
                </a:tc>
                <a:extLst>
                  <a:ext uri="{0D108BD9-81ED-4DB2-BD59-A6C34878D82A}">
                    <a16:rowId xmlns:a16="http://schemas.microsoft.com/office/drawing/2014/main" val="2121458627"/>
                  </a:ext>
                </a:extLst>
              </a:tr>
              <a:tr h="370840">
                <a:tc>
                  <a:txBody>
                    <a:bodyPr/>
                    <a:lstStyle/>
                    <a:p>
                      <a:pPr algn="ctr" fontAlgn="t"/>
                      <a:r>
                        <a:rPr lang="en-SG">
                          <a:effectLst/>
                        </a:rPr>
                        <a:t>-= Subtract AND</a:t>
                      </a:r>
                    </a:p>
                  </a:txBody>
                  <a:tcPr marL="60960" marR="60960" marT="60960" marB="60960"/>
                </a:tc>
                <a:tc>
                  <a:txBody>
                    <a:bodyPr/>
                    <a:lstStyle/>
                    <a:p>
                      <a:pPr fontAlgn="t"/>
                      <a:r>
                        <a:rPr lang="en-US">
                          <a:effectLst/>
                        </a:rPr>
                        <a:t>It subtracts right operand from the left operand and assign the result to left operand</a:t>
                      </a:r>
                    </a:p>
                  </a:txBody>
                  <a:tcPr marL="60960" marR="60960" marT="60960" marB="60960"/>
                </a:tc>
                <a:tc>
                  <a:txBody>
                    <a:bodyPr/>
                    <a:lstStyle/>
                    <a:p>
                      <a:pPr fontAlgn="ctr"/>
                      <a:r>
                        <a:rPr lang="en-US">
                          <a:effectLst/>
                        </a:rPr>
                        <a:t>c -= a is equivalent to c = c - a</a:t>
                      </a:r>
                    </a:p>
                  </a:txBody>
                  <a:tcPr marL="60960" marR="60960" marT="60960" marB="60960" anchor="ctr"/>
                </a:tc>
                <a:extLst>
                  <a:ext uri="{0D108BD9-81ED-4DB2-BD59-A6C34878D82A}">
                    <a16:rowId xmlns:a16="http://schemas.microsoft.com/office/drawing/2014/main" val="3742530122"/>
                  </a:ext>
                </a:extLst>
              </a:tr>
              <a:tr h="370840">
                <a:tc>
                  <a:txBody>
                    <a:bodyPr/>
                    <a:lstStyle/>
                    <a:p>
                      <a:pPr algn="ctr" fontAlgn="t"/>
                      <a:r>
                        <a:rPr lang="en-SG">
                          <a:effectLst/>
                        </a:rPr>
                        <a:t>*= Multiply AND</a:t>
                      </a:r>
                    </a:p>
                  </a:txBody>
                  <a:tcPr marL="60960" marR="60960" marT="60960" marB="60960"/>
                </a:tc>
                <a:tc>
                  <a:txBody>
                    <a:bodyPr/>
                    <a:lstStyle/>
                    <a:p>
                      <a:pPr fontAlgn="t"/>
                      <a:r>
                        <a:rPr lang="en-US">
                          <a:effectLst/>
                        </a:rPr>
                        <a:t>It multiplies right operand with the left operand and assign the result to left operand</a:t>
                      </a:r>
                    </a:p>
                  </a:txBody>
                  <a:tcPr marL="60960" marR="60960" marT="60960" marB="60960"/>
                </a:tc>
                <a:tc>
                  <a:txBody>
                    <a:bodyPr/>
                    <a:lstStyle/>
                    <a:p>
                      <a:pPr fontAlgn="ctr"/>
                      <a:r>
                        <a:rPr lang="en-US">
                          <a:effectLst/>
                        </a:rPr>
                        <a:t>c *= a is equivalent to c = c * a</a:t>
                      </a:r>
                    </a:p>
                  </a:txBody>
                  <a:tcPr marL="60960" marR="60960" marT="60960" marB="60960" anchor="ctr"/>
                </a:tc>
                <a:extLst>
                  <a:ext uri="{0D108BD9-81ED-4DB2-BD59-A6C34878D82A}">
                    <a16:rowId xmlns:a16="http://schemas.microsoft.com/office/drawing/2014/main" val="2021713060"/>
                  </a:ext>
                </a:extLst>
              </a:tr>
              <a:tr h="370840">
                <a:tc>
                  <a:txBody>
                    <a:bodyPr/>
                    <a:lstStyle/>
                    <a:p>
                      <a:pPr algn="ctr" fontAlgn="t"/>
                      <a:r>
                        <a:rPr lang="en-SG">
                          <a:effectLst/>
                        </a:rPr>
                        <a:t>/= Divide AND</a:t>
                      </a:r>
                    </a:p>
                  </a:txBody>
                  <a:tcPr marL="60960" marR="60960" marT="60960" marB="60960"/>
                </a:tc>
                <a:tc>
                  <a:txBody>
                    <a:bodyPr/>
                    <a:lstStyle/>
                    <a:p>
                      <a:pPr fontAlgn="t"/>
                      <a:r>
                        <a:rPr lang="en-US">
                          <a:effectLst/>
                        </a:rPr>
                        <a:t>It divides left operand with the right operand and assign the result to left operand</a:t>
                      </a:r>
                    </a:p>
                  </a:txBody>
                  <a:tcPr marL="60960" marR="60960" marT="60960" marB="60960"/>
                </a:tc>
                <a:tc>
                  <a:txBody>
                    <a:bodyPr/>
                    <a:lstStyle/>
                    <a:p>
                      <a:pPr fontAlgn="ctr"/>
                      <a:r>
                        <a:rPr lang="en-US">
                          <a:effectLst/>
                        </a:rPr>
                        <a:t>c /= a is equivalent to c = c / ac /= a is equivalent to c = c / a</a:t>
                      </a:r>
                    </a:p>
                  </a:txBody>
                  <a:tcPr marL="60960" marR="60960" marT="60960" marB="60960" anchor="ctr"/>
                </a:tc>
                <a:extLst>
                  <a:ext uri="{0D108BD9-81ED-4DB2-BD59-A6C34878D82A}">
                    <a16:rowId xmlns:a16="http://schemas.microsoft.com/office/drawing/2014/main" val="1286062708"/>
                  </a:ext>
                </a:extLst>
              </a:tr>
              <a:tr h="370840">
                <a:tc>
                  <a:txBody>
                    <a:bodyPr/>
                    <a:lstStyle/>
                    <a:p>
                      <a:pPr algn="ctr" fontAlgn="t"/>
                      <a:r>
                        <a:rPr lang="en-SG">
                          <a:effectLst/>
                        </a:rPr>
                        <a:t>%= Modulus AND</a:t>
                      </a:r>
                    </a:p>
                  </a:txBody>
                  <a:tcPr marL="60960" marR="60960" marT="60960" marB="60960"/>
                </a:tc>
                <a:tc>
                  <a:txBody>
                    <a:bodyPr/>
                    <a:lstStyle/>
                    <a:p>
                      <a:pPr fontAlgn="t"/>
                      <a:r>
                        <a:rPr lang="en-US" dirty="0">
                          <a:effectLst/>
                        </a:rPr>
                        <a:t>It takes modulus using two operands and assign the result to left operand</a:t>
                      </a:r>
                    </a:p>
                  </a:txBody>
                  <a:tcPr marL="60960" marR="60960" marT="60960" marB="60960"/>
                </a:tc>
                <a:tc>
                  <a:txBody>
                    <a:bodyPr/>
                    <a:lstStyle/>
                    <a:p>
                      <a:pPr fontAlgn="ctr"/>
                      <a:r>
                        <a:rPr lang="en-US">
                          <a:effectLst/>
                        </a:rPr>
                        <a:t>c %= a is equivalent to c = c % a</a:t>
                      </a:r>
                    </a:p>
                  </a:txBody>
                  <a:tcPr marL="60960" marR="60960" marT="60960" marB="60960" anchor="ctr"/>
                </a:tc>
                <a:extLst>
                  <a:ext uri="{0D108BD9-81ED-4DB2-BD59-A6C34878D82A}">
                    <a16:rowId xmlns:a16="http://schemas.microsoft.com/office/drawing/2014/main" val="2491472912"/>
                  </a:ext>
                </a:extLst>
              </a:tr>
              <a:tr h="370840">
                <a:tc>
                  <a:txBody>
                    <a:bodyPr/>
                    <a:lstStyle/>
                    <a:p>
                      <a:pPr algn="ctr" fontAlgn="t"/>
                      <a:r>
                        <a:rPr lang="en-SG">
                          <a:effectLst/>
                        </a:rPr>
                        <a:t>**= Exponent AND</a:t>
                      </a:r>
                    </a:p>
                  </a:txBody>
                  <a:tcPr marL="60960" marR="60960" marT="60960" marB="60960"/>
                </a:tc>
                <a:tc>
                  <a:txBody>
                    <a:bodyPr/>
                    <a:lstStyle/>
                    <a:p>
                      <a:pPr fontAlgn="t"/>
                      <a:r>
                        <a:rPr lang="en-US">
                          <a:effectLst/>
                        </a:rPr>
                        <a:t>Performs exponential (power) calculation on operators and assign value to the left operand</a:t>
                      </a:r>
                    </a:p>
                  </a:txBody>
                  <a:tcPr marL="60960" marR="60960" marT="60960" marB="60960"/>
                </a:tc>
                <a:tc>
                  <a:txBody>
                    <a:bodyPr/>
                    <a:lstStyle/>
                    <a:p>
                      <a:pPr fontAlgn="ctr"/>
                      <a:r>
                        <a:rPr lang="en-US" dirty="0">
                          <a:effectLst/>
                        </a:rPr>
                        <a:t>c **= a is equivalent to c = c ** a</a:t>
                      </a:r>
                    </a:p>
                  </a:txBody>
                  <a:tcPr marL="60960" marR="60960" marT="60960" marB="60960" anchor="ctr"/>
                </a:tc>
                <a:extLst>
                  <a:ext uri="{0D108BD9-81ED-4DB2-BD59-A6C34878D82A}">
                    <a16:rowId xmlns:a16="http://schemas.microsoft.com/office/drawing/2014/main" val="3525489742"/>
                  </a:ext>
                </a:extLst>
              </a:tr>
              <a:tr h="370840">
                <a:tc>
                  <a:txBody>
                    <a:bodyPr/>
                    <a:lstStyle/>
                    <a:p>
                      <a:pPr algn="ctr" fontAlgn="t"/>
                      <a:r>
                        <a:rPr lang="en-SG" dirty="0">
                          <a:effectLst/>
                        </a:rPr>
                        <a:t>//= Floor Division</a:t>
                      </a:r>
                    </a:p>
                  </a:txBody>
                  <a:tcPr marL="60960" marR="60960" marT="60960" marB="60960"/>
                </a:tc>
                <a:tc>
                  <a:txBody>
                    <a:bodyPr/>
                    <a:lstStyle/>
                    <a:p>
                      <a:pPr fontAlgn="t"/>
                      <a:r>
                        <a:rPr lang="en-US">
                          <a:effectLst/>
                        </a:rPr>
                        <a:t>It performs floor division on operators and assign value to the left operand</a:t>
                      </a:r>
                    </a:p>
                  </a:txBody>
                  <a:tcPr marL="60960" marR="60960" marT="60960" marB="60960"/>
                </a:tc>
                <a:tc>
                  <a:txBody>
                    <a:bodyPr/>
                    <a:lstStyle/>
                    <a:p>
                      <a:pPr fontAlgn="ctr"/>
                      <a:r>
                        <a:rPr lang="en-US" dirty="0">
                          <a:effectLst/>
                        </a:rPr>
                        <a:t>c //= a is equivalent to c = c // a</a:t>
                      </a:r>
                    </a:p>
                  </a:txBody>
                  <a:tcPr marL="60960" marR="60960" marT="60960" marB="60960" anchor="ctr"/>
                </a:tc>
                <a:extLst>
                  <a:ext uri="{0D108BD9-81ED-4DB2-BD59-A6C34878D82A}">
                    <a16:rowId xmlns:a16="http://schemas.microsoft.com/office/drawing/2014/main" val="68755288"/>
                  </a:ext>
                </a:extLst>
              </a:tr>
            </a:tbl>
          </a:graphicData>
        </a:graphic>
      </p:graphicFrame>
    </p:spTree>
    <p:extLst>
      <p:ext uri="{BB962C8B-B14F-4D97-AF65-F5344CB8AC3E}">
        <p14:creationId xmlns:p14="http://schemas.microsoft.com/office/powerpoint/2010/main" val="268528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Bitwise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2917784937"/>
              </p:ext>
            </p:extLst>
          </p:nvPr>
        </p:nvGraphicFramePr>
        <p:xfrm>
          <a:off x="555243" y="2404912"/>
          <a:ext cx="10612866" cy="3342640"/>
        </p:xfrm>
        <a:graphic>
          <a:graphicData uri="http://schemas.openxmlformats.org/drawingml/2006/table">
            <a:tbl>
              <a:tblPr firstRow="1" bandRow="1">
                <a:tableStyleId>{1805B279-2762-406B-89E3-82B650EC0748}</a:tableStyleId>
              </a:tblPr>
              <a:tblGrid>
                <a:gridCol w="1664174">
                  <a:extLst>
                    <a:ext uri="{9D8B030D-6E8A-4147-A177-3AD203B41FA5}">
                      <a16:colId xmlns:a16="http://schemas.microsoft.com/office/drawing/2014/main" val="679423084"/>
                    </a:ext>
                  </a:extLst>
                </a:gridCol>
                <a:gridCol w="5411070">
                  <a:extLst>
                    <a:ext uri="{9D8B030D-6E8A-4147-A177-3AD203B41FA5}">
                      <a16:colId xmlns:a16="http://schemas.microsoft.com/office/drawing/2014/main" val="736079984"/>
                    </a:ext>
                  </a:extLst>
                </a:gridCol>
                <a:gridCol w="3537622">
                  <a:extLst>
                    <a:ext uri="{9D8B030D-6E8A-4147-A177-3AD203B41FA5}">
                      <a16:colId xmlns:a16="http://schemas.microsoft.com/office/drawing/2014/main" val="680385528"/>
                    </a:ext>
                  </a:extLst>
                </a:gridCol>
              </a:tblGrid>
              <a:tr h="370840">
                <a:tc>
                  <a:txBody>
                    <a:bodyPr/>
                    <a:lstStyle/>
                    <a:p>
                      <a:pPr algn="ctr" fontAlgn="t"/>
                      <a:r>
                        <a:rPr lang="en-SG">
                          <a:effectLst/>
                        </a:rPr>
                        <a:t>Operator</a:t>
                      </a:r>
                    </a:p>
                  </a:txBody>
                  <a:tcPr marL="60960" marR="60960" marT="60960" marB="60960"/>
                </a:tc>
                <a:tc>
                  <a:txBody>
                    <a:bodyPr/>
                    <a:lstStyle/>
                    <a:p>
                      <a:pPr algn="ctr" fontAlgn="t"/>
                      <a:r>
                        <a:rPr lang="en-SG">
                          <a:effectLst/>
                        </a:rPr>
                        <a:t>Description</a:t>
                      </a:r>
                    </a:p>
                  </a:txBody>
                  <a:tcPr marL="60960" marR="60960" marT="60960" marB="60960"/>
                </a:tc>
                <a:tc>
                  <a:txBody>
                    <a:bodyPr/>
                    <a:lstStyle/>
                    <a:p>
                      <a:pPr algn="ctr" fontAlgn="t"/>
                      <a:r>
                        <a:rPr lang="en-SG">
                          <a:effectLst/>
                        </a:rPr>
                        <a:t>Example</a:t>
                      </a:r>
                    </a:p>
                  </a:txBody>
                  <a:tcPr marL="60960" marR="60960" marT="60960" marB="60960"/>
                </a:tc>
                <a:extLst>
                  <a:ext uri="{0D108BD9-81ED-4DB2-BD59-A6C34878D82A}">
                    <a16:rowId xmlns:a16="http://schemas.microsoft.com/office/drawing/2014/main" val="2322192737"/>
                  </a:ext>
                </a:extLst>
              </a:tr>
              <a:tr h="370840">
                <a:tc>
                  <a:txBody>
                    <a:bodyPr/>
                    <a:lstStyle/>
                    <a:p>
                      <a:pPr algn="ctr" fontAlgn="t"/>
                      <a:r>
                        <a:rPr lang="en-SG" dirty="0">
                          <a:effectLst/>
                        </a:rPr>
                        <a:t>&amp; (Binary AND)</a:t>
                      </a:r>
                    </a:p>
                  </a:txBody>
                  <a:tcPr marL="60960" marR="60960" marT="60960" marB="60960"/>
                </a:tc>
                <a:tc>
                  <a:txBody>
                    <a:bodyPr/>
                    <a:lstStyle/>
                    <a:p>
                      <a:pPr fontAlgn="t"/>
                      <a:r>
                        <a:rPr lang="en-US" dirty="0">
                          <a:effectLst/>
                        </a:rPr>
                        <a:t>Operator copies a bit to the result if it exists in both operands</a:t>
                      </a:r>
                    </a:p>
                  </a:txBody>
                  <a:tcPr marL="60960" marR="60960" marT="60960" marB="60960"/>
                </a:tc>
                <a:tc>
                  <a:txBody>
                    <a:bodyPr/>
                    <a:lstStyle/>
                    <a:p>
                      <a:pPr fontAlgn="ctr"/>
                      <a:r>
                        <a:rPr lang="en-US">
                          <a:effectLst/>
                        </a:rPr>
                        <a:t>(a &amp; b) (means 0000 1100)</a:t>
                      </a:r>
                    </a:p>
                  </a:txBody>
                  <a:tcPr marL="60960" marR="60960" marT="60960" marB="60960" anchor="ctr"/>
                </a:tc>
                <a:extLst>
                  <a:ext uri="{0D108BD9-81ED-4DB2-BD59-A6C34878D82A}">
                    <a16:rowId xmlns:a16="http://schemas.microsoft.com/office/drawing/2014/main" val="3395917838"/>
                  </a:ext>
                </a:extLst>
              </a:tr>
              <a:tr h="370840">
                <a:tc>
                  <a:txBody>
                    <a:bodyPr/>
                    <a:lstStyle/>
                    <a:p>
                      <a:pPr algn="ctr" fontAlgn="t"/>
                      <a:r>
                        <a:rPr lang="en-SG" dirty="0">
                          <a:effectLst/>
                        </a:rPr>
                        <a:t>| (Binary OR)</a:t>
                      </a:r>
                    </a:p>
                  </a:txBody>
                  <a:tcPr marL="60960" marR="60960" marT="60960" marB="60960"/>
                </a:tc>
                <a:tc>
                  <a:txBody>
                    <a:bodyPr/>
                    <a:lstStyle/>
                    <a:p>
                      <a:pPr fontAlgn="t"/>
                      <a:r>
                        <a:rPr lang="en-US">
                          <a:effectLst/>
                        </a:rPr>
                        <a:t>It copies a bit if it exists in either operand.</a:t>
                      </a:r>
                    </a:p>
                  </a:txBody>
                  <a:tcPr marL="60960" marR="60960" marT="60960" marB="60960"/>
                </a:tc>
                <a:tc>
                  <a:txBody>
                    <a:bodyPr/>
                    <a:lstStyle/>
                    <a:p>
                      <a:pPr fontAlgn="ctr"/>
                      <a:r>
                        <a:rPr lang="en-US">
                          <a:effectLst/>
                        </a:rPr>
                        <a:t>(a | b) = 61 (means 0011 1101)</a:t>
                      </a:r>
                    </a:p>
                  </a:txBody>
                  <a:tcPr marL="60960" marR="60960" marT="60960" marB="60960" anchor="ctr"/>
                </a:tc>
                <a:extLst>
                  <a:ext uri="{0D108BD9-81ED-4DB2-BD59-A6C34878D82A}">
                    <a16:rowId xmlns:a16="http://schemas.microsoft.com/office/drawing/2014/main" val="2121458627"/>
                  </a:ext>
                </a:extLst>
              </a:tr>
              <a:tr h="370840">
                <a:tc>
                  <a:txBody>
                    <a:bodyPr/>
                    <a:lstStyle/>
                    <a:p>
                      <a:pPr algn="ctr" fontAlgn="t"/>
                      <a:r>
                        <a:rPr lang="en-SG" dirty="0">
                          <a:effectLst/>
                        </a:rPr>
                        <a:t>^ (Binary XOR)</a:t>
                      </a:r>
                    </a:p>
                  </a:txBody>
                  <a:tcPr marL="60960" marR="60960" marT="60960" marB="60960"/>
                </a:tc>
                <a:tc>
                  <a:txBody>
                    <a:bodyPr/>
                    <a:lstStyle/>
                    <a:p>
                      <a:pPr fontAlgn="t"/>
                      <a:r>
                        <a:rPr lang="en-US">
                          <a:effectLst/>
                        </a:rPr>
                        <a:t>It copies the bit if it is set in one operand but not both.</a:t>
                      </a:r>
                    </a:p>
                  </a:txBody>
                  <a:tcPr marL="60960" marR="60960" marT="60960" marB="60960"/>
                </a:tc>
                <a:tc>
                  <a:txBody>
                    <a:bodyPr/>
                    <a:lstStyle/>
                    <a:p>
                      <a:pPr fontAlgn="ctr"/>
                      <a:r>
                        <a:rPr lang="en-US">
                          <a:effectLst/>
                        </a:rPr>
                        <a:t>(a ^ b) = 49 (means 0011 0001)</a:t>
                      </a:r>
                    </a:p>
                  </a:txBody>
                  <a:tcPr marL="60960" marR="60960" marT="60960" marB="60960" anchor="ctr"/>
                </a:tc>
                <a:extLst>
                  <a:ext uri="{0D108BD9-81ED-4DB2-BD59-A6C34878D82A}">
                    <a16:rowId xmlns:a16="http://schemas.microsoft.com/office/drawing/2014/main" val="3742530122"/>
                  </a:ext>
                </a:extLst>
              </a:tr>
              <a:tr h="370840">
                <a:tc>
                  <a:txBody>
                    <a:bodyPr/>
                    <a:lstStyle/>
                    <a:p>
                      <a:pPr algn="ctr" fontAlgn="t"/>
                      <a:r>
                        <a:rPr lang="en-SG" dirty="0">
                          <a:effectLst/>
                        </a:rPr>
                        <a:t>~ (Binary Ones Complement)</a:t>
                      </a:r>
                    </a:p>
                  </a:txBody>
                  <a:tcPr marL="60960" marR="60960" marT="60960" marB="60960"/>
                </a:tc>
                <a:tc>
                  <a:txBody>
                    <a:bodyPr/>
                    <a:lstStyle/>
                    <a:p>
                      <a:pPr fontAlgn="ctr"/>
                      <a:r>
                        <a:rPr lang="en-US" dirty="0">
                          <a:effectLst/>
                        </a:rPr>
                        <a:t>It is unary and has the effect of 'flipping' bits.</a:t>
                      </a:r>
                    </a:p>
                  </a:txBody>
                  <a:tcPr marL="60960" marR="60960" marT="60960" marB="60960" anchor="ctr"/>
                </a:tc>
                <a:tc>
                  <a:txBody>
                    <a:bodyPr/>
                    <a:lstStyle/>
                    <a:p>
                      <a:pPr fontAlgn="ctr"/>
                      <a:r>
                        <a:rPr lang="en-US">
                          <a:effectLst/>
                        </a:rPr>
                        <a:t>(~a ) = -61 (means 1100 0011 in 2's complement form due to a signed binary number.</a:t>
                      </a:r>
                    </a:p>
                  </a:txBody>
                  <a:tcPr marL="60960" marR="60960" marT="60960" marB="60960" anchor="ctr"/>
                </a:tc>
                <a:extLst>
                  <a:ext uri="{0D108BD9-81ED-4DB2-BD59-A6C34878D82A}">
                    <a16:rowId xmlns:a16="http://schemas.microsoft.com/office/drawing/2014/main" val="2021713060"/>
                  </a:ext>
                </a:extLst>
              </a:tr>
              <a:tr h="370840">
                <a:tc>
                  <a:txBody>
                    <a:bodyPr/>
                    <a:lstStyle/>
                    <a:p>
                      <a:pPr algn="ctr" fontAlgn="t"/>
                      <a:r>
                        <a:rPr lang="en-SG">
                          <a:effectLst/>
                        </a:rPr>
                        <a:t>&lt;&lt; Binary Left Shift</a:t>
                      </a:r>
                    </a:p>
                  </a:txBody>
                  <a:tcPr marL="60960" marR="60960" marT="60960" marB="60960"/>
                </a:tc>
                <a:tc>
                  <a:txBody>
                    <a:bodyPr/>
                    <a:lstStyle/>
                    <a:p>
                      <a:pPr fontAlgn="t"/>
                      <a:r>
                        <a:rPr lang="en-US">
                          <a:effectLst/>
                        </a:rPr>
                        <a:t>The left operands value is moved left by the number of bits specified by the right operand.</a:t>
                      </a:r>
                    </a:p>
                  </a:txBody>
                  <a:tcPr marL="60960" marR="60960" marT="60960" marB="60960"/>
                </a:tc>
                <a:tc>
                  <a:txBody>
                    <a:bodyPr/>
                    <a:lstStyle/>
                    <a:p>
                      <a:pPr fontAlgn="ctr"/>
                      <a:r>
                        <a:rPr lang="en-US">
                          <a:effectLst/>
                        </a:rPr>
                        <a:t>a &lt;&lt; 2 = 240 (means 1111 0000)</a:t>
                      </a:r>
                    </a:p>
                  </a:txBody>
                  <a:tcPr marL="60960" marR="60960" marT="60960" marB="60960" anchor="ctr"/>
                </a:tc>
                <a:extLst>
                  <a:ext uri="{0D108BD9-81ED-4DB2-BD59-A6C34878D82A}">
                    <a16:rowId xmlns:a16="http://schemas.microsoft.com/office/drawing/2014/main" val="1286062708"/>
                  </a:ext>
                </a:extLst>
              </a:tr>
              <a:tr h="370840">
                <a:tc>
                  <a:txBody>
                    <a:bodyPr/>
                    <a:lstStyle/>
                    <a:p>
                      <a:pPr algn="ctr" fontAlgn="t"/>
                      <a:r>
                        <a:rPr lang="en-SG">
                          <a:effectLst/>
                        </a:rPr>
                        <a:t>&gt;&gt; Binary Right Shift</a:t>
                      </a:r>
                    </a:p>
                  </a:txBody>
                  <a:tcPr marL="60960" marR="60960" marT="60960" marB="60960"/>
                </a:tc>
                <a:tc>
                  <a:txBody>
                    <a:bodyPr/>
                    <a:lstStyle/>
                    <a:p>
                      <a:pPr fontAlgn="t"/>
                      <a:r>
                        <a:rPr lang="en-US" dirty="0">
                          <a:effectLst/>
                        </a:rPr>
                        <a:t>The left operands value is moved right by the number of bits specified by the right operand.</a:t>
                      </a:r>
                    </a:p>
                  </a:txBody>
                  <a:tcPr marL="60960" marR="60960" marT="60960" marB="60960"/>
                </a:tc>
                <a:tc>
                  <a:txBody>
                    <a:bodyPr/>
                    <a:lstStyle/>
                    <a:p>
                      <a:pPr fontAlgn="ctr"/>
                      <a:r>
                        <a:rPr lang="en-US" dirty="0">
                          <a:effectLst/>
                        </a:rPr>
                        <a:t>a &gt;&gt; 2 = 15 (means 0000 1111)</a:t>
                      </a:r>
                    </a:p>
                  </a:txBody>
                  <a:tcPr marL="60960" marR="60960" marT="60960" marB="60960" anchor="ctr"/>
                </a:tc>
                <a:extLst>
                  <a:ext uri="{0D108BD9-81ED-4DB2-BD59-A6C34878D82A}">
                    <a16:rowId xmlns:a16="http://schemas.microsoft.com/office/drawing/2014/main" val="2491472912"/>
                  </a:ext>
                </a:extLst>
              </a:tr>
            </a:tbl>
          </a:graphicData>
        </a:graphic>
      </p:graphicFrame>
      <p:sp>
        <p:nvSpPr>
          <p:cNvPr id="3" name="TextBox 2">
            <a:extLst>
              <a:ext uri="{FF2B5EF4-FFF2-40B4-BE49-F238E27FC236}">
                <a16:creationId xmlns:a16="http://schemas.microsoft.com/office/drawing/2014/main" id="{B282A898-029B-454A-83FE-F9D86C933A08}"/>
              </a:ext>
            </a:extLst>
          </p:cNvPr>
          <p:cNvSpPr txBox="1"/>
          <p:nvPr/>
        </p:nvSpPr>
        <p:spPr>
          <a:xfrm>
            <a:off x="1020932" y="1339798"/>
            <a:ext cx="2366353" cy="738664"/>
          </a:xfrm>
          <a:prstGeom prst="rect">
            <a:avLst/>
          </a:prstGeom>
          <a:noFill/>
        </p:spPr>
        <p:txBody>
          <a:bodyPr wrap="none" rtlCol="0">
            <a:spAutoFit/>
          </a:bodyPr>
          <a:lstStyle/>
          <a:p>
            <a:r>
              <a:rPr lang="pt-BR" dirty="0"/>
              <a:t>a = 0011 1100 (decimal 60)</a:t>
            </a:r>
          </a:p>
          <a:p>
            <a:r>
              <a:rPr lang="pt-BR" dirty="0"/>
              <a:t>b = 0000 1101 (decimal 13)</a:t>
            </a:r>
          </a:p>
          <a:p>
            <a:endParaRPr lang="en-SG" dirty="0"/>
          </a:p>
        </p:txBody>
      </p:sp>
    </p:spTree>
    <p:extLst>
      <p:ext uri="{BB962C8B-B14F-4D97-AF65-F5344CB8AC3E}">
        <p14:creationId xmlns:p14="http://schemas.microsoft.com/office/powerpoint/2010/main" val="181736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Logical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3650064419"/>
              </p:ext>
            </p:extLst>
          </p:nvPr>
        </p:nvGraphicFramePr>
        <p:xfrm>
          <a:off x="555243" y="1339591"/>
          <a:ext cx="10612866" cy="3048000"/>
        </p:xfrm>
        <a:graphic>
          <a:graphicData uri="http://schemas.openxmlformats.org/drawingml/2006/table">
            <a:tbl>
              <a:tblPr firstRow="1" bandRow="1">
                <a:tableStyleId>{1805B279-2762-406B-89E3-82B650EC0748}</a:tableStyleId>
              </a:tblPr>
              <a:tblGrid>
                <a:gridCol w="1664174">
                  <a:extLst>
                    <a:ext uri="{9D8B030D-6E8A-4147-A177-3AD203B41FA5}">
                      <a16:colId xmlns:a16="http://schemas.microsoft.com/office/drawing/2014/main" val="679423084"/>
                    </a:ext>
                  </a:extLst>
                </a:gridCol>
                <a:gridCol w="5411070">
                  <a:extLst>
                    <a:ext uri="{9D8B030D-6E8A-4147-A177-3AD203B41FA5}">
                      <a16:colId xmlns:a16="http://schemas.microsoft.com/office/drawing/2014/main" val="736079984"/>
                    </a:ext>
                  </a:extLst>
                </a:gridCol>
                <a:gridCol w="3537622">
                  <a:extLst>
                    <a:ext uri="{9D8B030D-6E8A-4147-A177-3AD203B41FA5}">
                      <a16:colId xmlns:a16="http://schemas.microsoft.com/office/drawing/2014/main" val="680385528"/>
                    </a:ext>
                  </a:extLst>
                </a:gridCol>
              </a:tblGrid>
              <a:tr h="370840">
                <a:tc>
                  <a:txBody>
                    <a:bodyPr/>
                    <a:lstStyle/>
                    <a:p>
                      <a:pPr algn="ctr" fontAlgn="t"/>
                      <a:r>
                        <a:rPr lang="en-SG" sz="2400" dirty="0">
                          <a:effectLst/>
                        </a:rPr>
                        <a:t>Operator</a:t>
                      </a:r>
                    </a:p>
                  </a:txBody>
                  <a:tcPr marL="60960" marR="60960" marT="60960" marB="60960"/>
                </a:tc>
                <a:tc>
                  <a:txBody>
                    <a:bodyPr/>
                    <a:lstStyle/>
                    <a:p>
                      <a:pPr algn="ctr" fontAlgn="t"/>
                      <a:r>
                        <a:rPr lang="en-SG" sz="2400" dirty="0">
                          <a:effectLst/>
                        </a:rPr>
                        <a:t>Description</a:t>
                      </a:r>
                    </a:p>
                  </a:txBody>
                  <a:tcPr marL="60960" marR="60960" marT="60960" marB="60960"/>
                </a:tc>
                <a:tc>
                  <a:txBody>
                    <a:bodyPr/>
                    <a:lstStyle/>
                    <a:p>
                      <a:pPr algn="ctr" fontAlgn="t"/>
                      <a:r>
                        <a:rPr lang="en-SG" sz="2400">
                          <a:effectLst/>
                        </a:rPr>
                        <a:t>Example</a:t>
                      </a:r>
                    </a:p>
                  </a:txBody>
                  <a:tcPr marL="60960" marR="60960" marT="60960" marB="60960"/>
                </a:tc>
                <a:extLst>
                  <a:ext uri="{0D108BD9-81ED-4DB2-BD59-A6C34878D82A}">
                    <a16:rowId xmlns:a16="http://schemas.microsoft.com/office/drawing/2014/main" val="2322192737"/>
                  </a:ext>
                </a:extLst>
              </a:tr>
              <a:tr h="370840">
                <a:tc>
                  <a:txBody>
                    <a:bodyPr/>
                    <a:lstStyle/>
                    <a:p>
                      <a:pPr fontAlgn="t"/>
                      <a:r>
                        <a:rPr lang="en-SG" sz="2400" dirty="0">
                          <a:effectLst/>
                        </a:rPr>
                        <a:t>and (Logical AND)</a:t>
                      </a:r>
                    </a:p>
                  </a:txBody>
                  <a:tcPr marL="60960" marR="60960" marT="60960" marB="60960"/>
                </a:tc>
                <a:tc>
                  <a:txBody>
                    <a:bodyPr/>
                    <a:lstStyle/>
                    <a:p>
                      <a:pPr algn="ctr" fontAlgn="t"/>
                      <a:r>
                        <a:rPr lang="en-US" sz="2400" dirty="0">
                          <a:effectLst/>
                        </a:rPr>
                        <a:t>If both the operands are true then condition becomes true.</a:t>
                      </a:r>
                    </a:p>
                  </a:txBody>
                  <a:tcPr marL="60960" marR="60960" marT="60960" marB="60960"/>
                </a:tc>
                <a:tc>
                  <a:txBody>
                    <a:bodyPr/>
                    <a:lstStyle/>
                    <a:p>
                      <a:pPr algn="ctr" fontAlgn="t"/>
                      <a:r>
                        <a:rPr lang="en-US" sz="2400">
                          <a:effectLst/>
                        </a:rPr>
                        <a:t>(a and b) is true.</a:t>
                      </a:r>
                    </a:p>
                  </a:txBody>
                  <a:tcPr marL="60960" marR="60960" marT="60960" marB="60960"/>
                </a:tc>
                <a:extLst>
                  <a:ext uri="{0D108BD9-81ED-4DB2-BD59-A6C34878D82A}">
                    <a16:rowId xmlns:a16="http://schemas.microsoft.com/office/drawing/2014/main" val="3395917838"/>
                  </a:ext>
                </a:extLst>
              </a:tr>
              <a:tr h="370840">
                <a:tc>
                  <a:txBody>
                    <a:bodyPr/>
                    <a:lstStyle/>
                    <a:p>
                      <a:pPr fontAlgn="t"/>
                      <a:r>
                        <a:rPr lang="en-SG" sz="2400" dirty="0">
                          <a:effectLst/>
                        </a:rPr>
                        <a:t>or (Logical OR)</a:t>
                      </a:r>
                    </a:p>
                  </a:txBody>
                  <a:tcPr marL="60960" marR="60960" marT="60960" marB="60960"/>
                </a:tc>
                <a:tc>
                  <a:txBody>
                    <a:bodyPr/>
                    <a:lstStyle/>
                    <a:p>
                      <a:pPr algn="ctr" fontAlgn="t"/>
                      <a:r>
                        <a:rPr lang="en-US" sz="2400" dirty="0">
                          <a:effectLst/>
                        </a:rPr>
                        <a:t>If any of the two operands are non-zero then condition becomes true.</a:t>
                      </a:r>
                    </a:p>
                  </a:txBody>
                  <a:tcPr marL="60960" marR="60960" marT="60960" marB="60960"/>
                </a:tc>
                <a:tc>
                  <a:txBody>
                    <a:bodyPr/>
                    <a:lstStyle/>
                    <a:p>
                      <a:pPr algn="ctr" fontAlgn="t"/>
                      <a:r>
                        <a:rPr lang="en-US" sz="2400">
                          <a:effectLst/>
                        </a:rPr>
                        <a:t>(a or b) is true.</a:t>
                      </a:r>
                    </a:p>
                  </a:txBody>
                  <a:tcPr marL="60960" marR="60960" marT="60960" marB="60960"/>
                </a:tc>
                <a:extLst>
                  <a:ext uri="{0D108BD9-81ED-4DB2-BD59-A6C34878D82A}">
                    <a16:rowId xmlns:a16="http://schemas.microsoft.com/office/drawing/2014/main" val="2121458627"/>
                  </a:ext>
                </a:extLst>
              </a:tr>
              <a:tr h="370840">
                <a:tc>
                  <a:txBody>
                    <a:bodyPr/>
                    <a:lstStyle/>
                    <a:p>
                      <a:pPr fontAlgn="t"/>
                      <a:r>
                        <a:rPr lang="en-SG" sz="2400" dirty="0">
                          <a:effectLst/>
                        </a:rPr>
                        <a:t>not (Logical NOT)</a:t>
                      </a:r>
                    </a:p>
                  </a:txBody>
                  <a:tcPr marL="60960" marR="60960" marT="60960" marB="60960"/>
                </a:tc>
                <a:tc>
                  <a:txBody>
                    <a:bodyPr/>
                    <a:lstStyle/>
                    <a:p>
                      <a:pPr algn="ctr" fontAlgn="t"/>
                      <a:r>
                        <a:rPr lang="en-US" sz="2400" dirty="0">
                          <a:effectLst/>
                        </a:rPr>
                        <a:t>Used to reverse the logical state of its operand.</a:t>
                      </a:r>
                    </a:p>
                  </a:txBody>
                  <a:tcPr marL="60960" marR="60960" marT="60960" marB="60960"/>
                </a:tc>
                <a:tc>
                  <a:txBody>
                    <a:bodyPr/>
                    <a:lstStyle/>
                    <a:p>
                      <a:pPr algn="ctr" fontAlgn="t"/>
                      <a:r>
                        <a:rPr lang="en-US" sz="2400" dirty="0">
                          <a:effectLst/>
                        </a:rPr>
                        <a:t>Not(a and b) is false.</a:t>
                      </a:r>
                    </a:p>
                  </a:txBody>
                  <a:tcPr marL="60960" marR="60960" marT="60960" marB="60960"/>
                </a:tc>
                <a:extLst>
                  <a:ext uri="{0D108BD9-81ED-4DB2-BD59-A6C34878D82A}">
                    <a16:rowId xmlns:a16="http://schemas.microsoft.com/office/drawing/2014/main" val="3742530122"/>
                  </a:ext>
                </a:extLst>
              </a:tr>
            </a:tbl>
          </a:graphicData>
        </a:graphic>
      </p:graphicFrame>
    </p:spTree>
    <p:extLst>
      <p:ext uri="{BB962C8B-B14F-4D97-AF65-F5344CB8AC3E}">
        <p14:creationId xmlns:p14="http://schemas.microsoft.com/office/powerpoint/2010/main" val="54519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FE55-C293-41DE-8639-221C97574B3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Membership Operators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509B850-1484-47D3-B400-E37D67FB35B4}"/>
              </a:ext>
            </a:extLst>
          </p:cNvPr>
          <p:cNvGraphicFramePr>
            <a:graphicFrameLocks noGrp="1"/>
          </p:cNvGraphicFramePr>
          <p:nvPr>
            <p:extLst>
              <p:ext uri="{D42A27DB-BD31-4B8C-83A1-F6EECF244321}">
                <p14:modId xmlns:p14="http://schemas.microsoft.com/office/powerpoint/2010/main" val="3329709488"/>
              </p:ext>
            </p:extLst>
          </p:nvPr>
        </p:nvGraphicFramePr>
        <p:xfrm>
          <a:off x="674156" y="1659038"/>
          <a:ext cx="10600485" cy="3703075"/>
        </p:xfrm>
        <a:graphic>
          <a:graphicData uri="http://schemas.openxmlformats.org/drawingml/2006/table">
            <a:tbl>
              <a:tblPr firstRow="1" bandRow="1">
                <a:tableStyleId>{1805B279-2762-406B-89E3-82B650EC0748}</a:tableStyleId>
              </a:tblPr>
              <a:tblGrid>
                <a:gridCol w="1412096">
                  <a:extLst>
                    <a:ext uri="{9D8B030D-6E8A-4147-A177-3AD203B41FA5}">
                      <a16:colId xmlns:a16="http://schemas.microsoft.com/office/drawing/2014/main" val="679423084"/>
                    </a:ext>
                  </a:extLst>
                </a:gridCol>
                <a:gridCol w="5654894">
                  <a:extLst>
                    <a:ext uri="{9D8B030D-6E8A-4147-A177-3AD203B41FA5}">
                      <a16:colId xmlns:a16="http://schemas.microsoft.com/office/drawing/2014/main" val="736079984"/>
                    </a:ext>
                  </a:extLst>
                </a:gridCol>
                <a:gridCol w="3533495">
                  <a:extLst>
                    <a:ext uri="{9D8B030D-6E8A-4147-A177-3AD203B41FA5}">
                      <a16:colId xmlns:a16="http://schemas.microsoft.com/office/drawing/2014/main" val="680385528"/>
                    </a:ext>
                  </a:extLst>
                </a:gridCol>
              </a:tblGrid>
              <a:tr h="786885">
                <a:tc>
                  <a:txBody>
                    <a:bodyPr/>
                    <a:lstStyle/>
                    <a:p>
                      <a:pPr algn="ctr" fontAlgn="t"/>
                      <a:r>
                        <a:rPr lang="en-SG" sz="2400" dirty="0">
                          <a:effectLst/>
                        </a:rPr>
                        <a:t>Operator</a:t>
                      </a:r>
                    </a:p>
                  </a:txBody>
                  <a:tcPr marL="60960" marR="60960" marT="60960" marB="60960"/>
                </a:tc>
                <a:tc>
                  <a:txBody>
                    <a:bodyPr/>
                    <a:lstStyle/>
                    <a:p>
                      <a:pPr algn="ctr" fontAlgn="t"/>
                      <a:r>
                        <a:rPr lang="en-SG" sz="2400" dirty="0">
                          <a:effectLst/>
                        </a:rPr>
                        <a:t>Description</a:t>
                      </a:r>
                    </a:p>
                  </a:txBody>
                  <a:tcPr marL="60960" marR="60960" marT="60960" marB="60960"/>
                </a:tc>
                <a:tc>
                  <a:txBody>
                    <a:bodyPr/>
                    <a:lstStyle/>
                    <a:p>
                      <a:pPr algn="ctr" fontAlgn="t"/>
                      <a:r>
                        <a:rPr lang="en-SG" sz="2400" dirty="0">
                          <a:effectLst/>
                        </a:rPr>
                        <a:t>Example</a:t>
                      </a:r>
                    </a:p>
                  </a:txBody>
                  <a:tcPr marL="60960" marR="60960" marT="60960" marB="60960"/>
                </a:tc>
                <a:extLst>
                  <a:ext uri="{0D108BD9-81ED-4DB2-BD59-A6C34878D82A}">
                    <a16:rowId xmlns:a16="http://schemas.microsoft.com/office/drawing/2014/main" val="2322192737"/>
                  </a:ext>
                </a:extLst>
              </a:tr>
              <a:tr h="1299302">
                <a:tc>
                  <a:txBody>
                    <a:bodyPr/>
                    <a:lstStyle/>
                    <a:p>
                      <a:pPr algn="ctr" fontAlgn="t"/>
                      <a:r>
                        <a:rPr lang="en-SG" sz="2400">
                          <a:effectLst/>
                        </a:rPr>
                        <a:t>in</a:t>
                      </a:r>
                    </a:p>
                  </a:txBody>
                  <a:tcPr marL="60960" marR="60960" marT="60960" marB="60960"/>
                </a:tc>
                <a:tc>
                  <a:txBody>
                    <a:bodyPr/>
                    <a:lstStyle/>
                    <a:p>
                      <a:pPr fontAlgn="t"/>
                      <a:r>
                        <a:rPr lang="en-US" sz="2400" dirty="0">
                          <a:effectLst/>
                        </a:rPr>
                        <a:t>Evaluates to true if it finds a variable in the specified sequence and false otherwise.</a:t>
                      </a:r>
                    </a:p>
                  </a:txBody>
                  <a:tcPr marL="60960" marR="60960" marT="60960" marB="60960"/>
                </a:tc>
                <a:tc>
                  <a:txBody>
                    <a:bodyPr/>
                    <a:lstStyle/>
                    <a:p>
                      <a:pPr fontAlgn="ctr"/>
                      <a:r>
                        <a:rPr lang="en-US" sz="2400">
                          <a:effectLst/>
                        </a:rPr>
                        <a:t>x in y, here in results in a 1 if x is a member of sequence y.</a:t>
                      </a:r>
                    </a:p>
                  </a:txBody>
                  <a:tcPr marL="60960" marR="60960" marT="60960" marB="60960" anchor="ctr"/>
                </a:tc>
                <a:extLst>
                  <a:ext uri="{0D108BD9-81ED-4DB2-BD59-A6C34878D82A}">
                    <a16:rowId xmlns:a16="http://schemas.microsoft.com/office/drawing/2014/main" val="3395917838"/>
                  </a:ext>
                </a:extLst>
              </a:tr>
              <a:tr h="1616888">
                <a:tc>
                  <a:txBody>
                    <a:bodyPr/>
                    <a:lstStyle/>
                    <a:p>
                      <a:pPr algn="ctr" fontAlgn="t"/>
                      <a:r>
                        <a:rPr lang="en-SG" sz="2400">
                          <a:effectLst/>
                        </a:rPr>
                        <a:t>not in</a:t>
                      </a:r>
                    </a:p>
                  </a:txBody>
                  <a:tcPr marL="60960" marR="60960" marT="60960" marB="60960"/>
                </a:tc>
                <a:tc>
                  <a:txBody>
                    <a:bodyPr/>
                    <a:lstStyle/>
                    <a:p>
                      <a:pPr fontAlgn="t"/>
                      <a:r>
                        <a:rPr lang="en-US" sz="2400" dirty="0">
                          <a:effectLst/>
                        </a:rPr>
                        <a:t>Evaluates to true if it does not finds a variable in the specified sequence and false otherwise.</a:t>
                      </a:r>
                    </a:p>
                  </a:txBody>
                  <a:tcPr marL="60960" marR="60960" marT="60960" marB="60960"/>
                </a:tc>
                <a:tc>
                  <a:txBody>
                    <a:bodyPr/>
                    <a:lstStyle/>
                    <a:p>
                      <a:pPr fontAlgn="t"/>
                      <a:r>
                        <a:rPr lang="en-US" sz="2400" dirty="0">
                          <a:effectLst/>
                        </a:rPr>
                        <a:t>x not in y, here not in results in a 1 if x is not a member of sequence y.</a:t>
                      </a:r>
                    </a:p>
                  </a:txBody>
                  <a:tcPr marL="60960" marR="60960" marT="60960" marB="60960"/>
                </a:tc>
                <a:extLst>
                  <a:ext uri="{0D108BD9-81ED-4DB2-BD59-A6C34878D82A}">
                    <a16:rowId xmlns:a16="http://schemas.microsoft.com/office/drawing/2014/main" val="2121458627"/>
                  </a:ext>
                </a:extLst>
              </a:tr>
            </a:tbl>
          </a:graphicData>
        </a:graphic>
      </p:graphicFrame>
    </p:spTree>
    <p:extLst>
      <p:ext uri="{BB962C8B-B14F-4D97-AF65-F5344CB8AC3E}">
        <p14:creationId xmlns:p14="http://schemas.microsoft.com/office/powerpoint/2010/main" val="244967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自定义设计方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gularization" id="{EBBC5E59-E9BF-3F4D-B3E2-FAC4D64E879B}" vid="{3002D087-D1D3-9F43-9566-1FC3E3A8CD6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自定义设计方案</Template>
  <TotalTime>29776</TotalTime>
  <Words>2180</Words>
  <Application>Microsoft Office PowerPoint</Application>
  <PresentationFormat>Widescreen</PresentationFormat>
  <Paragraphs>270</Paragraphs>
  <Slides>23</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Calibri Light</vt:lpstr>
      <vt:lpstr>Wingdings</vt:lpstr>
      <vt:lpstr>自定义设计方案</vt:lpstr>
      <vt:lpstr>Custom Design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Rep0246</dc:creator>
  <cp:lastModifiedBy>tan see youu</cp:lastModifiedBy>
  <cp:revision>207</cp:revision>
  <cp:lastPrinted>2018-03-11T04:33:43Z</cp:lastPrinted>
  <dcterms:created xsi:type="dcterms:W3CDTF">2018-11-29T16:14:48Z</dcterms:created>
  <dcterms:modified xsi:type="dcterms:W3CDTF">2019-08-02T14:38:15Z</dcterms:modified>
</cp:coreProperties>
</file>