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notesMasterIdLst>
    <p:notesMasterId r:id="rId12"/>
  </p:notesMasterIdLst>
  <p:sldIdLst>
    <p:sldId id="310" r:id="rId3"/>
    <p:sldId id="336" r:id="rId4"/>
    <p:sldId id="344" r:id="rId5"/>
    <p:sldId id="378" r:id="rId6"/>
    <p:sldId id="376" r:id="rId7"/>
    <p:sldId id="377" r:id="rId8"/>
    <p:sldId id="374" r:id="rId9"/>
    <p:sldId id="379" r:id="rId10"/>
    <p:sldId id="311" r:id="rId11"/>
  </p:sldIdLst>
  <p:sldSz cx="12192000" cy="6858000"/>
  <p:notesSz cx="6858000" cy="9144000"/>
  <p:custDataLst>
    <p:tags r:id="rId1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DADED-8BF0-4F06-B4B7-FE3297705B54}">
  <a:tblStyle styleId="{4B8DADED-8BF0-4F06-B4B7-FE3297705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05B279-2762-406B-89E3-82B650EC074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82272" autoAdjust="0"/>
  </p:normalViewPr>
  <p:slideViewPr>
    <p:cSldViewPr snapToGrid="0">
      <p:cViewPr varScale="1">
        <p:scale>
          <a:sx n="71" d="100"/>
          <a:sy n="71" d="100"/>
        </p:scale>
        <p:origin x="11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for extension, but closed for modification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946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06736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BAEC-ECBB-064A-AE74-DD4E4D96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A100-7918-0F48-AA34-0DBE628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74B80-8186-3F4E-A48E-470E69D61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50ADB-2FFE-8646-A622-DCC7636C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365FC-BE5E-FC4C-9DD8-0E1BB7B4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B365-0BDE-1243-897C-EEE74901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AE7D-3604-8646-9851-3748D9D8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CFF48-4F0C-8348-B7A8-E48E9ED5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01072-1776-2241-A8CB-7132207DB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70061-3687-C24F-B746-6B162519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0946-FA1B-B549-9594-C7C93FDC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DFD39-EE95-8646-9C9B-A6668D7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1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0D3-13B6-EC49-9305-6CFC7B34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AB8E6-A6CD-3940-8466-8CEC8E54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C766-34DB-8A40-A69D-8E7887FD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7F36-4ECB-F94F-8447-E345172C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1E08-CF52-594C-959A-BD6A9F88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9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CD2CA-4C53-FA4C-914C-52C395B3F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FA04D-AF2B-6547-8ACD-6BAD4002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C338-922F-5948-AFE3-26F5A98C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46C4F-3AA7-274E-A5B6-278C1A28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2806-2026-4C48-900C-6A5AC831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69B67A-E5EA-4A92-9FC8-AC4B3FCA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15" y="136525"/>
            <a:ext cx="10515600" cy="8042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20B8C8-5B12-4486-8254-4B4070AC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5" y="1253331"/>
            <a:ext cx="10515600" cy="53584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D97D-9B80-7349-B2B1-71767F4C1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AF0CC-7895-B24A-8E82-504C8B371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1819-8205-3549-848D-9E153E3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5EF3-7095-CA49-B331-C81E6B0B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1947-1E4F-614D-85E1-F9AE045A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5535-AB1C-AB46-9F6E-2ACB769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4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66F6-AD04-6042-ACFE-3A2CF35B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48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BBC2-1934-0549-A0BB-4AB9AEF6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8EBC-90B3-F545-9C1E-263AD4BF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82C4-5E62-F14F-9B67-D49DA264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3DAF-E020-C540-A72E-6682DD61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7CFB-B0F1-744F-909E-59F9181F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F257-137F-DC40-AA15-AE103EC8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CD92-FA97-B74D-BF27-1404AB3B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7745-A283-D048-ADFB-17DA5143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A4A7-30F4-1F4E-9B13-9D2E1175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C87F-F549-D549-818F-9D15F3BD6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179B2-BB2E-DA42-8CEC-709474D9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A77C4-1C4A-6A44-AD15-9FDF1B6E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DFF01-B592-DF46-8E9E-0102794C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D075-F6D8-9F46-A718-B877410F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8A3B-DA61-9348-9CB3-12DE5BAB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ACE2-59F4-B840-9F9A-D485A2E8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7EAA3-AD8C-8345-9027-156F3D1A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A3E2D-6455-7D4F-B095-E476B6504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0CFBB-B24A-AC4C-B177-53B8C0A1C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0E9FD-0D63-CC40-8F7B-419E37CB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4ACA3-434D-764D-A1F5-E68AF634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6DB07-D9E1-E24D-95FC-145FAF4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39C1-147E-1442-8F3A-4282F7C5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CE232-3654-0340-8A19-F3B21CC8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7FA11-CC58-A245-9CB7-7CDFECD2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AF5B-DE67-C146-89AF-AD07BE80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57181-16C3-A24A-AE86-06BF509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DCB20-E5D1-7144-8476-1145F957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2A36E-BCBB-2247-AA00-F6B844C0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353419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hape 7"/>
          <p:cNvCxnSpPr/>
          <p:nvPr/>
        </p:nvCxnSpPr>
        <p:spPr>
          <a:xfrm>
            <a:off x="-9144" y="1083928"/>
            <a:ext cx="12198096" cy="0"/>
          </a:xfrm>
          <a:prstGeom prst="straightConnector1">
            <a:avLst/>
          </a:prstGeom>
          <a:noFill/>
          <a:ln w="28575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Shape 8"/>
          <p:cNvCxnSpPr/>
          <p:nvPr/>
        </p:nvCxnSpPr>
        <p:spPr>
          <a:xfrm>
            <a:off x="-9144" y="1033272"/>
            <a:ext cx="12198096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18953" y="-1"/>
            <a:ext cx="1170000" cy="98261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CAD98-ADF9-304E-AEC0-C288B887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BCAD-9DC3-4B4E-9041-BB01C8CB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1949-D20D-EE42-93FC-DE6021047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F914-E5EE-FB49-9C05-E7A828DED5D4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5F2C-014A-FA46-95F3-6E0FF530F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116B-D240-3541-BBB3-F544057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38D9-7E98-EF4C-8AC8-9481AAF3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EA0A89-31AD-744C-A4B2-190F21CF8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7" t="27047" r="18385" b="23626"/>
          <a:stretch/>
        </p:blipFill>
        <p:spPr>
          <a:xfrm>
            <a:off x="10455965" y="357809"/>
            <a:ext cx="1298714" cy="10236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74B4C6-7764-C240-A11B-C40C9C7605E1}"/>
              </a:ext>
            </a:extLst>
          </p:cNvPr>
          <p:cNvSpPr/>
          <p:nvPr/>
        </p:nvSpPr>
        <p:spPr>
          <a:xfrm>
            <a:off x="4469727" y="3599108"/>
            <a:ext cx="324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C50001"/>
              </a:buClr>
            </a:pPr>
            <a:r>
              <a:rPr lang="en-US" altLang="zh-CN" sz="3200" dirty="0">
                <a:latin typeface="Arial" panose="020B0604020202020204" pitchFamily="34" charset="0"/>
                <a:ea typeface="STXingkai" charset="-122"/>
                <a:cs typeface="Arial" panose="020B0604020202020204" pitchFamily="34" charset="0"/>
              </a:rPr>
              <a:t>Tan See Youu</a:t>
            </a:r>
            <a:endParaRPr lang="zh-CN" altLang="en-US" sz="3200" dirty="0">
              <a:latin typeface="Arial" panose="020B0604020202020204" pitchFamily="34" charset="0"/>
              <a:ea typeface="STXingkai" charset="-122"/>
              <a:cs typeface="Arial" panose="020B06040202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D0B4630-1FAF-7140-BB46-58D437D46AD1}"/>
              </a:ext>
            </a:extLst>
          </p:cNvPr>
          <p:cNvSpPr txBox="1">
            <a:spLocks/>
          </p:cNvSpPr>
          <p:nvPr/>
        </p:nvSpPr>
        <p:spPr>
          <a:xfrm>
            <a:off x="2302501" y="1740545"/>
            <a:ext cx="7583287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Lesson 3</a:t>
            </a:r>
            <a:endParaRPr lang="zh-CN" altLang="en-US" sz="4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B8EBE0C-9B7F-1D46-81AE-F3AE79DA31A9}"/>
              </a:ext>
            </a:extLst>
          </p:cNvPr>
          <p:cNvSpPr txBox="1">
            <a:spLocks/>
          </p:cNvSpPr>
          <p:nvPr/>
        </p:nvSpPr>
        <p:spPr>
          <a:xfrm>
            <a:off x="1286697" y="2987003"/>
            <a:ext cx="9614893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Manage your codes like a LEGO piece – </a:t>
            </a:r>
          </a:p>
          <a:p>
            <a:r>
              <a:rPr lang="en-US" altLang="zh-CN" sz="2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Object oriented programming and importing of modules</a:t>
            </a:r>
            <a:endParaRPr lang="zh-CN" altLang="en-US" sz="2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0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D63761F-CE6F-2D43-A07D-22B3BCA85533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What </a:t>
            </a:r>
            <a:r>
              <a:rPr lang="en-SG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will cover today?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7ABD9-F38A-4544-8AA8-FB5332692A1E}"/>
              </a:ext>
            </a:extLst>
          </p:cNvPr>
          <p:cNvSpPr/>
          <p:nvPr/>
        </p:nvSpPr>
        <p:spPr>
          <a:xfrm>
            <a:off x="467348" y="1305043"/>
            <a:ext cx="113044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charset="2"/>
              <a:buChar char="q"/>
            </a:pPr>
            <a:r>
              <a:rPr lang="en-US" altLang="zh-CN" sz="2600" dirty="0">
                <a:latin typeface="Arial" panose="020B0604020202020204" pitchFamily="34" charset="0"/>
                <a:ea typeface="STXinwei" charset="-122"/>
                <a:cs typeface="Arial" panose="020B0604020202020204" pitchFamily="34" charset="0"/>
              </a:rPr>
              <a:t> What is object-oriented programming (OOP)?</a:t>
            </a:r>
          </a:p>
          <a:p>
            <a:pPr marL="285750" indent="-285750">
              <a:buClr>
                <a:srgbClr val="0070C0"/>
              </a:buClr>
              <a:buFont typeface="Wingdings" charset="2"/>
              <a:buChar char="q"/>
            </a:pPr>
            <a:r>
              <a:rPr lang="en-US" altLang="zh-CN" sz="2600" dirty="0">
                <a:latin typeface="Arial" panose="020B0604020202020204" pitchFamily="34" charset="0"/>
                <a:ea typeface="STXinwei" charset="-122"/>
                <a:cs typeface="Arial" panose="020B0604020202020204" pitchFamily="34" charset="0"/>
              </a:rPr>
              <a:t> Introduction to Python modules and packages</a:t>
            </a:r>
          </a:p>
          <a:p>
            <a:pPr marL="285750" indent="-285750">
              <a:buClr>
                <a:srgbClr val="0070C0"/>
              </a:buClr>
              <a:buFont typeface="Wingdings" charset="2"/>
              <a:buChar char="q"/>
            </a:pPr>
            <a:r>
              <a:rPr lang="en-US" altLang="zh-CN" sz="2600" dirty="0">
                <a:latin typeface="Arial" panose="020B0604020202020204" pitchFamily="34" charset="0"/>
                <a:ea typeface="STXinwei" charset="-122"/>
                <a:cs typeface="Arial" panose="020B0604020202020204" pitchFamily="34" charset="0"/>
              </a:rPr>
              <a:t> Create python class and object</a:t>
            </a:r>
          </a:p>
          <a:p>
            <a:pPr marL="285750" indent="-285750">
              <a:buClr>
                <a:srgbClr val="0070C0"/>
              </a:buClr>
              <a:buFont typeface="Wingdings" charset="2"/>
              <a:buChar char="q"/>
            </a:pPr>
            <a:r>
              <a:rPr lang="en-US" altLang="zh-CN" sz="2600" dirty="0">
                <a:latin typeface="Arial" panose="020B0604020202020204" pitchFamily="34" charset="0"/>
                <a:ea typeface="STXinwei" charset="-122"/>
                <a:cs typeface="Arial" panose="020B0604020202020204" pitchFamily="34" charset="0"/>
              </a:rPr>
              <a:t> Using object-oriented programming in Python</a:t>
            </a:r>
          </a:p>
          <a:p>
            <a:pPr marL="285750" indent="-285750">
              <a:buClr>
                <a:srgbClr val="0070C0"/>
              </a:buClr>
              <a:buFont typeface="Wingdings" charset="2"/>
              <a:buChar char="q"/>
            </a:pPr>
            <a:r>
              <a:rPr lang="en-US" altLang="zh-CN" sz="2600" dirty="0">
                <a:latin typeface="Arial" panose="020B0604020202020204" pitchFamily="34" charset="0"/>
                <a:ea typeface="STXinwei" charset="-122"/>
                <a:cs typeface="Arial" panose="020B0604020202020204" pitchFamily="34" charset="0"/>
              </a:rPr>
              <a:t> Using common Python modules</a:t>
            </a:r>
          </a:p>
        </p:txBody>
      </p:sp>
    </p:spTree>
    <p:extLst>
      <p:ext uri="{BB962C8B-B14F-4D97-AF65-F5344CB8AC3E}">
        <p14:creationId xmlns:p14="http://schemas.microsoft.com/office/powerpoint/2010/main" val="409047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2A235-BAE1-4DBA-B0AE-4E6D30AC98F8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What is Object-oriented Programming?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E648F-091B-44BB-B536-1C6D5F3B759A}"/>
              </a:ext>
            </a:extLst>
          </p:cNvPr>
          <p:cNvSpPr/>
          <p:nvPr/>
        </p:nvSpPr>
        <p:spPr>
          <a:xfrm>
            <a:off x="467348" y="1305043"/>
            <a:ext cx="1130444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It is a programming paradigm which provides a means of structuring programs so that properties and behaviors are bundled into individual objects.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Multiple functions with similar or related properties grouped together, it constructed a class template which can instantiate an object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Calling of functions are using a method belongs to an object</a:t>
            </a:r>
          </a:p>
        </p:txBody>
      </p:sp>
    </p:spTree>
    <p:extLst>
      <p:ext uri="{BB962C8B-B14F-4D97-AF65-F5344CB8AC3E}">
        <p14:creationId xmlns:p14="http://schemas.microsoft.com/office/powerpoint/2010/main" val="126639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2A235-BAE1-4DBA-B0AE-4E6D30AC98F8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SOLID Principles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E648F-091B-44BB-B536-1C6D5F3B759A}"/>
              </a:ext>
            </a:extLst>
          </p:cNvPr>
          <p:cNvSpPr/>
          <p:nvPr/>
        </p:nvSpPr>
        <p:spPr>
          <a:xfrm>
            <a:off x="467348" y="1164134"/>
            <a:ext cx="113044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Single responsibility principle - each class is responsible for only one thing.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Open/Close principle - open for extension, but closed for modification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Liskov</a:t>
            </a:r>
            <a:r>
              <a:rPr lang="en-US" sz="2800" dirty="0"/>
              <a:t> Substitution Principle - Objects in a program should be replaceable with instances of their base types without altering the correctness of that program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Interface Segregation Principle - Many client-specific interfaces are better than one general-purpose interface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Dependency Inversion Principle </a:t>
            </a:r>
            <a:r>
              <a:rPr lang="en-US" altLang="zh-CN" sz="2800" dirty="0"/>
              <a:t>- High-level modules should not depend on low-level modules. Both should depend on abstractions.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99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2A235-BAE1-4DBA-B0AE-4E6D30AC98F8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What is modules?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E648F-091B-44BB-B536-1C6D5F3B759A}"/>
              </a:ext>
            </a:extLst>
          </p:cNvPr>
          <p:cNvSpPr/>
          <p:nvPr/>
        </p:nvSpPr>
        <p:spPr>
          <a:xfrm>
            <a:off x="467348" y="1305043"/>
            <a:ext cx="113044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Modules in Python are simply Python files with a .</a:t>
            </a:r>
            <a:r>
              <a:rPr lang="en-US" sz="3200" dirty="0" err="1"/>
              <a:t>py</a:t>
            </a:r>
            <a:r>
              <a:rPr lang="en-US" sz="3200" dirty="0"/>
              <a:t> extension.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The name of the module will be the name of the file.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A Python module can have a set of functions, classes or variables defined and implemented.</a:t>
            </a:r>
          </a:p>
        </p:txBody>
      </p:sp>
    </p:spTree>
    <p:extLst>
      <p:ext uri="{BB962C8B-B14F-4D97-AF65-F5344CB8AC3E}">
        <p14:creationId xmlns:p14="http://schemas.microsoft.com/office/powerpoint/2010/main" val="281520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2A235-BAE1-4DBA-B0AE-4E6D30AC98F8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What is package?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E648F-091B-44BB-B536-1C6D5F3B759A}"/>
              </a:ext>
            </a:extLst>
          </p:cNvPr>
          <p:cNvSpPr/>
          <p:nvPr/>
        </p:nvSpPr>
        <p:spPr>
          <a:xfrm>
            <a:off x="467348" y="1089600"/>
            <a:ext cx="113044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Packages are namespaces which contain multiple packages and modules themselves. They are simply directories, but with a twist.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Each package in Python is a directory which MUST contain a special file called __init__.py. This file can be empty, and it indicates that the directory it contains is a Python package, so it can be imported the same way a module can be imported.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Python has some general packages for us to use such as sys, </a:t>
            </a:r>
            <a:r>
              <a:rPr lang="en-US" sz="2800" dirty="0" err="1"/>
              <a:t>os</a:t>
            </a:r>
            <a:r>
              <a:rPr lang="en-US" sz="2800" dirty="0"/>
              <a:t>. We may also create our own packages or share it on python community.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Pip tool allow us to install packages published on </a:t>
            </a:r>
            <a:r>
              <a:rPr lang="en-US" sz="2800" dirty="0" err="1"/>
              <a:t>PyPI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004C13-5E96-478F-8AFF-4726A2E2B202}"/>
              </a:ext>
            </a:extLst>
          </p:cNvPr>
          <p:cNvSpPr/>
          <p:nvPr/>
        </p:nvSpPr>
        <p:spPr>
          <a:xfrm>
            <a:off x="4453631" y="5709100"/>
            <a:ext cx="3284738" cy="86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Let’s see demo</a:t>
            </a:r>
          </a:p>
        </p:txBody>
      </p:sp>
    </p:spTree>
    <p:extLst>
      <p:ext uri="{BB962C8B-B14F-4D97-AF65-F5344CB8AC3E}">
        <p14:creationId xmlns:p14="http://schemas.microsoft.com/office/powerpoint/2010/main" val="298524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FE55-C293-41DE-8639-221C97574B3B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Hands-on exercise: Robo Advisor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05222-4085-45E4-955D-DD6C5B07ADC5}"/>
              </a:ext>
            </a:extLst>
          </p:cNvPr>
          <p:cNvSpPr txBox="1"/>
          <p:nvPr/>
        </p:nvSpPr>
        <p:spPr>
          <a:xfrm>
            <a:off x="467348" y="1285659"/>
            <a:ext cx="10656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a class called </a:t>
            </a:r>
            <a:r>
              <a:rPr lang="en-US" sz="1600" dirty="0" err="1"/>
              <a:t>RoboAdvisor</a:t>
            </a:r>
            <a:r>
              <a:rPr lang="en-US" sz="1600" dirty="0"/>
              <a:t>, which include the following methods:</a:t>
            </a:r>
            <a:r>
              <a:rPr lang="en-SG" sz="1600" dirty="0" err="1"/>
              <a:t>my_robo.greeting</a:t>
            </a:r>
            <a:r>
              <a:rPr lang="en-SG" sz="16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600" dirty="0" err="1"/>
              <a:t>my_robo.ask_name</a:t>
            </a:r>
            <a:r>
              <a:rPr lang="en-SG" sz="16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600" dirty="0" err="1"/>
              <a:t>my_robo.get_net_income</a:t>
            </a:r>
            <a:r>
              <a:rPr lang="en-SG" sz="1600" dirty="0"/>
              <a:t>() : get annual income – annual expenses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600" dirty="0" err="1"/>
              <a:t>my_robo.get_children</a:t>
            </a:r>
            <a:r>
              <a:rPr lang="en-SG" sz="16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600" dirty="0" err="1"/>
              <a:t>my_robo.display_recommended_portfolio</a:t>
            </a:r>
            <a:r>
              <a:rPr lang="en-SG" sz="1600" dirty="0"/>
              <a:t>() --Suggestion: to suggest a suitable investment product to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600" dirty="0" err="1"/>
              <a:t>my_robo.get_investible_amt</a:t>
            </a:r>
            <a:r>
              <a:rPr lang="en-SG" sz="1600" dirty="0"/>
              <a:t>() : asking for investible amount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600" dirty="0" err="1"/>
              <a:t>my_robo.calculate_projected_return</a:t>
            </a:r>
            <a:r>
              <a:rPr lang="en-SG" sz="16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600" dirty="0" err="1"/>
              <a:t>my_robo.display_chart</a:t>
            </a:r>
            <a:r>
              <a:rPr lang="en-SG" sz="16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1600" dirty="0"/>
          </a:p>
          <a:p>
            <a:r>
              <a:rPr lang="en-SG" sz="1600" dirty="0"/>
              <a:t>Class variables: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SG" sz="1600" dirty="0"/>
              <a:t>Annual income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SG" sz="1600" dirty="0"/>
              <a:t>Annual expenses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SG" sz="1600" dirty="0"/>
              <a:t>Risk Score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SG" sz="1600" dirty="0"/>
              <a:t>Projected return list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SG" sz="1600" dirty="0"/>
              <a:t>Number of children</a:t>
            </a:r>
          </a:p>
        </p:txBody>
      </p:sp>
    </p:spTree>
    <p:extLst>
      <p:ext uri="{BB962C8B-B14F-4D97-AF65-F5344CB8AC3E}">
        <p14:creationId xmlns:p14="http://schemas.microsoft.com/office/powerpoint/2010/main" val="112495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FE55-C293-41DE-8639-221C97574B3B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8303790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Hands-on exercise - appendix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126935-043B-4466-BDD3-9DFC7369A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66570"/>
              </p:ext>
            </p:extLst>
          </p:nvPr>
        </p:nvGraphicFramePr>
        <p:xfrm>
          <a:off x="2032000" y="1272076"/>
          <a:ext cx="8127999" cy="2595880"/>
        </p:xfrm>
        <a:graphic>
          <a:graphicData uri="http://schemas.openxmlformats.org/drawingml/2006/table">
            <a:tbl>
              <a:tblPr firstRow="1" bandRow="1">
                <a:tableStyleId>{1805B279-2762-406B-89E3-82B650EC0748}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579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534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8137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4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Risk score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 100000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Risk score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Risk score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 of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Risk score * 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6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Risk score * 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Risk score *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252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926463-24AA-4D3A-A4B6-44A749539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50592"/>
              </p:ext>
            </p:extLst>
          </p:nvPr>
        </p:nvGraphicFramePr>
        <p:xfrm>
          <a:off x="2031999" y="4268727"/>
          <a:ext cx="8127999" cy="1854200"/>
        </p:xfrm>
        <a:graphic>
          <a:graphicData uri="http://schemas.openxmlformats.org/drawingml/2006/table">
            <a:tbl>
              <a:tblPr firstRow="1" bandRow="1">
                <a:tableStyleId>{1805B279-2762-406B-89E3-82B650EC0748}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3470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152012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6166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investment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Expected  annual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Recommend if risk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6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1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Product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1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43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D63761F-CE6F-2D43-A07D-22B3BCA85533}"/>
              </a:ext>
            </a:extLst>
          </p:cNvPr>
          <p:cNvSpPr txBox="1">
            <a:spLocks/>
          </p:cNvSpPr>
          <p:nvPr/>
        </p:nvSpPr>
        <p:spPr>
          <a:xfrm>
            <a:off x="467348" y="259200"/>
            <a:ext cx="6152114" cy="612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noProof="1"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Thank You</a:t>
            </a:r>
            <a:endParaRPr lang="zh-CN" altLang="en-US" sz="3800" noProof="1">
              <a:latin typeface="Arial" panose="020B0604020202020204" pitchFamily="34" charset="0"/>
              <a:ea typeface="SimHei" charset="-122"/>
              <a:cs typeface="Arial" panose="020B0604020202020204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99FD951-5F31-1941-B9F7-603E66EC9F24}"/>
              </a:ext>
            </a:extLst>
          </p:cNvPr>
          <p:cNvSpPr txBox="1">
            <a:spLocks/>
          </p:cNvSpPr>
          <p:nvPr/>
        </p:nvSpPr>
        <p:spPr>
          <a:xfrm>
            <a:off x="3698644" y="2544071"/>
            <a:ext cx="4572031" cy="1384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3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Q&amp;A</a:t>
            </a:r>
          </a:p>
        </p:txBody>
      </p:sp>
      <p:pic>
        <p:nvPicPr>
          <p:cNvPr id="9" name="Picture 8" descr="D:\Slidework\Jobs\TechEd2007 - Brian Marble\Template\Design\Round 3\images\Hand.png">
            <a:extLst>
              <a:ext uri="{FF2B5EF4-FFF2-40B4-BE49-F238E27FC236}">
                <a16:creationId xmlns:a16="http://schemas.microsoft.com/office/drawing/2014/main" id="{C6EF0B8E-A1D7-184A-9033-A8C6E2AA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023" y="2428868"/>
            <a:ext cx="6635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8917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ization" id="{EBBC5E59-E9BF-3F4D-B3E2-FAC4D64E879B}" vid="{3002D087-D1D3-9F43-9566-1FC3E3A8CD6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自定义设计方案</Template>
  <TotalTime>35087</TotalTime>
  <Words>586</Words>
  <Application>Microsoft Office PowerPoint</Application>
  <PresentationFormat>Widescreen</PresentationFormat>
  <Paragraphs>82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自定义设计方案</vt:lpstr>
      <vt:lpstr>Custom Design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Rep0246</dc:creator>
  <cp:lastModifiedBy>tan see youu</cp:lastModifiedBy>
  <cp:revision>256</cp:revision>
  <cp:lastPrinted>2018-03-11T04:33:43Z</cp:lastPrinted>
  <dcterms:created xsi:type="dcterms:W3CDTF">2018-11-29T16:14:48Z</dcterms:created>
  <dcterms:modified xsi:type="dcterms:W3CDTF">2019-08-17T04:25:14Z</dcterms:modified>
</cp:coreProperties>
</file>