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afaa415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2aafaa415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marL="0" marR="0" lvl="0" indent="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noAutofit/>
          </a:bodyPr>
          <a:lstStyle>
            <a:lvl1pPr marL="0" marR="0" lvl="0" indent="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0" marR="0" lvl="0" indent="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75"/>
            <a:ext cx="9601800" cy="23877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6000"/>
              <a:buFont typeface="Calibri"/>
              <a:buNone/>
            </a:pPr>
            <a:br>
              <a:rPr lang="en-US" dirty="0"/>
            </a:br>
            <a:r>
              <a:rPr lang="en-US" sz="6000" b="0" i="0" u="none" strike="noStrike" cap="none" dirty="0">
                <a:solidFill>
                  <a:schemeClr val="dk1"/>
                </a:solidFill>
                <a:latin typeface="Calibri"/>
                <a:ea typeface="Calibri"/>
                <a:cs typeface="Calibri"/>
                <a:sym typeface="Calibri"/>
              </a:rPr>
              <a:t>Projects for MPI Programming</a:t>
            </a:r>
            <a:endParaRPr sz="60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937352" y="321058"/>
            <a:ext cx="10817646"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Calibri"/>
              <a:buNone/>
            </a:pPr>
            <a:r>
              <a:rPr lang="en-US" sz="3200" b="0" i="0" u="none" strike="noStrike" cap="none">
                <a:solidFill>
                  <a:schemeClr val="dk1"/>
                </a:solidFill>
                <a:latin typeface="Calibri"/>
                <a:ea typeface="Calibri"/>
                <a:cs typeface="Calibri"/>
                <a:sym typeface="Calibri"/>
              </a:rPr>
              <a:t>Problems for leader election using a fixed number of processors</a:t>
            </a:r>
            <a:endParaRPr/>
          </a:p>
        </p:txBody>
      </p:sp>
      <p:sp>
        <p:nvSpPr>
          <p:cNvPr id="90" name="Google Shape;90;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514350" marR="0" lvl="0" indent="-514350" algn="l" rtl="0">
              <a:lnSpc>
                <a:spcPct val="90000"/>
              </a:lnSpc>
              <a:spcBef>
                <a:spcPts val="0"/>
              </a:spcBef>
              <a:spcAft>
                <a:spcPts val="0"/>
              </a:spcAft>
              <a:buClr>
                <a:schemeClr val="dk1"/>
              </a:buClr>
              <a:buSzPts val="2800"/>
              <a:buFont typeface="Arial"/>
              <a:buAutoNum type="arabicPeriod"/>
            </a:pPr>
            <a:r>
              <a:rPr lang="en-US" sz="2800" b="0" i="0" u="none" strike="noStrike" cap="none">
                <a:solidFill>
                  <a:schemeClr val="dk1"/>
                </a:solidFill>
                <a:latin typeface="Calibri"/>
                <a:ea typeface="Calibri"/>
                <a:cs typeface="Calibri"/>
                <a:sym typeface="Calibri"/>
              </a:rPr>
              <a:t>Write a distributed program in MPI that simulates one of the leader election algorithms learnt in class for a ring topology using a fixed number of processors.</a:t>
            </a:r>
            <a:endParaRPr/>
          </a:p>
          <a:p>
            <a:pPr marL="514350" marR="0" lvl="0" indent="-514350" algn="l" rtl="0">
              <a:lnSpc>
                <a:spcPct val="90000"/>
              </a:lnSpc>
              <a:spcBef>
                <a:spcPts val="1000"/>
              </a:spcBef>
              <a:spcAft>
                <a:spcPts val="0"/>
              </a:spcAft>
              <a:buClr>
                <a:schemeClr val="dk1"/>
              </a:buClr>
              <a:buSzPts val="2800"/>
              <a:buFont typeface="Arial"/>
              <a:buAutoNum type="arabicPeriod"/>
            </a:pPr>
            <a:r>
              <a:rPr lang="en-US" sz="2800" b="0" i="0" u="none" strike="noStrike" cap="none">
                <a:solidFill>
                  <a:schemeClr val="dk1"/>
                </a:solidFill>
                <a:latin typeface="Calibri"/>
                <a:ea typeface="Calibri"/>
                <a:cs typeface="Calibri"/>
                <a:sym typeface="Calibri"/>
              </a:rPr>
              <a:t>Write a distributed program in MPI that simulates the tree election algorithm learnt in class for an acyclic network topology using a fixed number of processors and a fixed topology.</a:t>
            </a:r>
            <a:endParaRPr/>
          </a:p>
          <a:p>
            <a:pPr marL="514350" marR="0" lvl="0" indent="-514350" algn="l" rtl="0">
              <a:lnSpc>
                <a:spcPct val="90000"/>
              </a:lnSpc>
              <a:spcBef>
                <a:spcPts val="1000"/>
              </a:spcBef>
              <a:spcAft>
                <a:spcPts val="0"/>
              </a:spcAft>
              <a:buClr>
                <a:schemeClr val="dk1"/>
              </a:buClr>
              <a:buSzPts val="2800"/>
              <a:buFont typeface="Arial"/>
              <a:buAutoNum type="arabicPeriod"/>
            </a:pPr>
            <a:r>
              <a:rPr lang="en-US" sz="2800" b="0" i="0" u="none" strike="noStrike" cap="none">
                <a:solidFill>
                  <a:schemeClr val="dk1"/>
                </a:solidFill>
                <a:latin typeface="Calibri"/>
                <a:ea typeface="Calibri"/>
                <a:cs typeface="Calibri"/>
                <a:sym typeface="Calibri"/>
              </a:rPr>
              <a:t>Other distributed algorithms that can be solved by writing a distributed program in MPI.</a:t>
            </a:r>
            <a:endParaRPr sz="2800" b="0" i="0" u="none" strike="noStrike" cap="none">
              <a:solidFill>
                <a:schemeClr val="dk1"/>
              </a:solidFill>
              <a:latin typeface="Calibri"/>
              <a:ea typeface="Calibri"/>
              <a:cs typeface="Calibri"/>
              <a:sym typeface="Calibri"/>
            </a:endParaRPr>
          </a:p>
          <a:p>
            <a:pPr marL="514350" marR="0" lvl="0" indent="-33655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838200" y="365126"/>
            <a:ext cx="10515600" cy="59334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Calibri"/>
              <a:buNone/>
            </a:pPr>
            <a:r>
              <a:rPr lang="en-US" sz="3200" b="0" i="0" u="none" strike="noStrike" cap="none">
                <a:solidFill>
                  <a:schemeClr val="dk1"/>
                </a:solidFill>
                <a:latin typeface="Calibri"/>
                <a:ea typeface="Calibri"/>
                <a:cs typeface="Calibri"/>
                <a:sym typeface="Calibri"/>
              </a:rPr>
              <a:t>Problem with matrices using a fixed number of processors</a:t>
            </a:r>
            <a:endParaRPr/>
          </a:p>
        </p:txBody>
      </p:sp>
      <p:sp>
        <p:nvSpPr>
          <p:cNvPr id="96" name="Google Shape;96;p15"/>
          <p:cNvSpPr txBox="1">
            <a:spLocks noGrp="1"/>
          </p:cNvSpPr>
          <p:nvPr>
            <p:ph type="body" idx="1"/>
          </p:nvPr>
        </p:nvSpPr>
        <p:spPr>
          <a:xfrm>
            <a:off x="308472" y="958468"/>
            <a:ext cx="11710930" cy="5805889"/>
          </a:xfrm>
          <a:prstGeom prst="rect">
            <a:avLst/>
          </a:prstGeom>
          <a:noFill/>
          <a:ln>
            <a:noFill/>
          </a:ln>
        </p:spPr>
        <p:txBody>
          <a:bodyPr spcFirstLastPara="1" wrap="square" lIns="91425" tIns="45700" rIns="91425" bIns="45700" anchor="t" anchorCtr="0">
            <a:noAutofit/>
          </a:bodyPr>
          <a:lstStyle/>
          <a:p>
            <a:pPr marL="514350" marR="0" lvl="0" indent="-542925" algn="l" rtl="0">
              <a:lnSpc>
                <a:spcPct val="70000"/>
              </a:lnSpc>
              <a:spcBef>
                <a:spcPts val="0"/>
              </a:spcBef>
              <a:spcAft>
                <a:spcPts val="0"/>
              </a:spcAft>
              <a:buClr>
                <a:schemeClr val="dk1"/>
              </a:buClr>
              <a:buSzPts val="2200"/>
              <a:buFont typeface="Arial"/>
              <a:buAutoNum type="arabicPeriod"/>
            </a:pPr>
            <a:r>
              <a:rPr lang="en-US" sz="2200" b="0" i="0" u="none" strike="noStrike" cap="none">
                <a:solidFill>
                  <a:schemeClr val="dk1"/>
                </a:solidFill>
                <a:latin typeface="Calibri"/>
                <a:ea typeface="Calibri"/>
                <a:cs typeface="Calibri"/>
                <a:sym typeface="Calibri"/>
              </a:rPr>
              <a:t>Compressing a sparse matrix:</a:t>
            </a:r>
            <a:endParaRPr sz="2200"/>
          </a:p>
          <a:p>
            <a:pPr marL="0" marR="0" lvl="0" indent="0" algn="l" rtl="0">
              <a:lnSpc>
                <a:spcPct val="70000"/>
              </a:lnSpc>
              <a:spcBef>
                <a:spcPts val="1000"/>
              </a:spcBef>
              <a:spcAft>
                <a:spcPts val="0"/>
              </a:spcAft>
              <a:buClr>
                <a:schemeClr val="dk1"/>
              </a:buClr>
              <a:buSzPts val="1750"/>
              <a:buFont typeface="Arial"/>
              <a:buNone/>
            </a:pPr>
            <a:r>
              <a:rPr lang="en-US" sz="2200" b="0" i="0" u="none" strike="noStrike" cap="none">
                <a:solidFill>
                  <a:schemeClr val="dk1"/>
                </a:solidFill>
                <a:latin typeface="Calibri"/>
                <a:ea typeface="Calibri"/>
                <a:cs typeface="Calibri"/>
                <a:sym typeface="Calibri"/>
              </a:rPr>
              <a:t>Given a very large (</a:t>
            </a:r>
            <a:r>
              <a:rPr lang="en-US" sz="2200" b="0" i="1" u="none" strike="noStrike" cap="none">
                <a:solidFill>
                  <a:schemeClr val="dk1"/>
                </a:solidFill>
                <a:latin typeface="Calibri"/>
                <a:ea typeface="Calibri"/>
                <a:cs typeface="Calibri"/>
                <a:sym typeface="Calibri"/>
              </a:rPr>
              <a:t>n, m</a:t>
            </a:r>
            <a:r>
              <a:rPr lang="en-US" sz="2200" b="0" i="0" u="none" strike="noStrike" cap="none">
                <a:solidFill>
                  <a:schemeClr val="dk1"/>
                </a:solidFill>
                <a:latin typeface="Calibri"/>
                <a:ea typeface="Calibri"/>
                <a:cs typeface="Calibri"/>
                <a:sym typeface="Calibri"/>
              </a:rPr>
              <a:t>&gt;10) matrix of </a:t>
            </a:r>
            <a:r>
              <a:rPr lang="en-US" sz="2200" b="0" i="1" u="none" strike="noStrike" cap="none">
                <a:solidFill>
                  <a:schemeClr val="dk1"/>
                </a:solidFill>
                <a:latin typeface="Calibri"/>
                <a:ea typeface="Calibri"/>
                <a:cs typeface="Calibri"/>
                <a:sym typeface="Calibri"/>
              </a:rPr>
              <a:t>n </a:t>
            </a:r>
            <a:r>
              <a:rPr lang="en-US" sz="2200" b="0" i="0" u="none" strike="noStrike" cap="none">
                <a:solidFill>
                  <a:schemeClr val="dk1"/>
                </a:solidFill>
                <a:latin typeface="Calibri"/>
                <a:ea typeface="Calibri"/>
                <a:cs typeface="Calibri"/>
                <a:sym typeface="Calibri"/>
              </a:rPr>
              <a:t>x </a:t>
            </a:r>
            <a:r>
              <a:rPr lang="en-US" sz="2200" b="0" i="1" u="none" strike="noStrike" cap="none">
                <a:solidFill>
                  <a:schemeClr val="dk1"/>
                </a:solidFill>
                <a:latin typeface="Calibri"/>
                <a:ea typeface="Calibri"/>
                <a:cs typeface="Calibri"/>
                <a:sym typeface="Calibri"/>
              </a:rPr>
              <a:t>m</a:t>
            </a:r>
            <a:r>
              <a:rPr lang="en-US" sz="2200" b="0" i="0" u="none" strike="noStrike" cap="none">
                <a:solidFill>
                  <a:schemeClr val="dk1"/>
                </a:solidFill>
                <a:latin typeface="Calibri"/>
                <a:ea typeface="Calibri"/>
                <a:cs typeface="Calibri"/>
                <a:sym typeface="Calibri"/>
              </a:rPr>
              <a:t> elements, a very large percentage of them being 0, write a distributed program in MPI that creates and outputs a linked list with only the non-zero elements and their position in the matrix (the row and the column). There will be only one process with rank 0, that will read the file name with the input data, read from the file the values of </a:t>
            </a:r>
            <a:r>
              <a:rPr lang="en-US" sz="2200" b="0" i="1" u="none" strike="noStrike" cap="none">
                <a:solidFill>
                  <a:schemeClr val="dk1"/>
                </a:solidFill>
                <a:latin typeface="Calibri"/>
                <a:ea typeface="Calibri"/>
                <a:cs typeface="Calibri"/>
                <a:sym typeface="Calibri"/>
              </a:rPr>
              <a:t>n </a:t>
            </a:r>
            <a:r>
              <a:rPr lang="en-US" sz="2200" b="0" i="0" u="none" strike="noStrike" cap="none">
                <a:solidFill>
                  <a:schemeClr val="dk1"/>
                </a:solidFill>
                <a:latin typeface="Calibri"/>
                <a:ea typeface="Calibri"/>
                <a:cs typeface="Calibri"/>
                <a:sym typeface="Calibri"/>
              </a:rPr>
              <a:t>and</a:t>
            </a:r>
            <a:r>
              <a:rPr lang="en-US" sz="2200" b="0" i="1" u="none" strike="noStrike" cap="none">
                <a:solidFill>
                  <a:schemeClr val="dk1"/>
                </a:solidFill>
                <a:latin typeface="Calibri"/>
                <a:ea typeface="Calibri"/>
                <a:cs typeface="Calibri"/>
                <a:sym typeface="Calibri"/>
              </a:rPr>
              <a:t> m</a:t>
            </a:r>
            <a:r>
              <a:rPr lang="en-US" sz="2200" b="0" i="0" u="none" strike="noStrike" cap="none">
                <a:solidFill>
                  <a:schemeClr val="dk1"/>
                </a:solidFill>
                <a:latin typeface="Calibri"/>
                <a:ea typeface="Calibri"/>
                <a:cs typeface="Calibri"/>
                <a:sym typeface="Calibri"/>
              </a:rPr>
              <a:t>, read from the file the entire matrix, and will output the resulting linked list on the screen. All the other processes will receive portions of the matrix and contribute to the linked list.</a:t>
            </a:r>
            <a:endParaRPr sz="2200"/>
          </a:p>
          <a:p>
            <a:pPr marL="0" marR="0" lvl="0" indent="0" algn="l" rtl="0">
              <a:lnSpc>
                <a:spcPct val="70000"/>
              </a:lnSpc>
              <a:spcBef>
                <a:spcPts val="1000"/>
              </a:spcBef>
              <a:spcAft>
                <a:spcPts val="0"/>
              </a:spcAft>
              <a:buClr>
                <a:schemeClr val="dk1"/>
              </a:buClr>
              <a:buSzPts val="1750"/>
              <a:buFont typeface="Arial"/>
              <a:buNone/>
            </a:pPr>
            <a:r>
              <a:rPr lang="en-US" sz="2200" b="0" i="0" u="none" strike="noStrike" cap="none">
                <a:solidFill>
                  <a:schemeClr val="dk1"/>
                </a:solidFill>
                <a:latin typeface="Calibri"/>
                <a:ea typeface="Calibri"/>
                <a:cs typeface="Calibri"/>
                <a:sym typeface="Calibri"/>
              </a:rPr>
              <a:t>2. Identifying the submatrix of 2x2 with the largest sum of values:</a:t>
            </a:r>
            <a:endParaRPr sz="2200"/>
          </a:p>
          <a:p>
            <a:pPr marL="0" marR="0" lvl="0" indent="0" algn="l" rtl="0">
              <a:lnSpc>
                <a:spcPct val="70000"/>
              </a:lnSpc>
              <a:spcBef>
                <a:spcPts val="1000"/>
              </a:spcBef>
              <a:spcAft>
                <a:spcPts val="0"/>
              </a:spcAft>
              <a:buClr>
                <a:schemeClr val="dk1"/>
              </a:buClr>
              <a:buSzPts val="1750"/>
              <a:buFont typeface="Arial"/>
              <a:buNone/>
            </a:pPr>
            <a:r>
              <a:rPr lang="en-US" sz="2200" b="0" i="0" u="none" strike="noStrike" cap="none">
                <a:solidFill>
                  <a:schemeClr val="dk1"/>
                </a:solidFill>
                <a:latin typeface="Calibri"/>
                <a:ea typeface="Calibri"/>
                <a:cs typeface="Calibri"/>
                <a:sym typeface="Calibri"/>
              </a:rPr>
              <a:t>Given a very large (</a:t>
            </a:r>
            <a:r>
              <a:rPr lang="en-US" sz="2200" b="0" i="1" u="none" strike="noStrike" cap="none">
                <a:solidFill>
                  <a:schemeClr val="dk1"/>
                </a:solidFill>
                <a:latin typeface="Calibri"/>
                <a:ea typeface="Calibri"/>
                <a:cs typeface="Calibri"/>
                <a:sym typeface="Calibri"/>
              </a:rPr>
              <a:t>n</a:t>
            </a:r>
            <a:r>
              <a:rPr lang="en-US" sz="2200" b="0" i="0" u="none" strike="noStrike" cap="none">
                <a:solidFill>
                  <a:schemeClr val="dk1"/>
                </a:solidFill>
                <a:latin typeface="Calibri"/>
                <a:ea typeface="Calibri"/>
                <a:cs typeface="Calibri"/>
                <a:sym typeface="Calibri"/>
              </a:rPr>
              <a:t>&gt;10) matrix of </a:t>
            </a:r>
            <a:r>
              <a:rPr lang="en-US" sz="2200" b="0" i="1" u="none" strike="noStrike" cap="none">
                <a:solidFill>
                  <a:schemeClr val="dk1"/>
                </a:solidFill>
                <a:latin typeface="Calibri"/>
                <a:ea typeface="Calibri"/>
                <a:cs typeface="Calibri"/>
                <a:sym typeface="Calibri"/>
              </a:rPr>
              <a:t>n </a:t>
            </a:r>
            <a:r>
              <a:rPr lang="en-US" sz="2200" b="0" i="0" u="none" strike="noStrike" cap="none">
                <a:solidFill>
                  <a:schemeClr val="dk1"/>
                </a:solidFill>
                <a:latin typeface="Calibri"/>
                <a:ea typeface="Calibri"/>
                <a:cs typeface="Calibri"/>
                <a:sym typeface="Calibri"/>
              </a:rPr>
              <a:t>x </a:t>
            </a:r>
            <a:r>
              <a:rPr lang="en-US" sz="2200" b="0" i="1" u="none" strike="noStrike" cap="none">
                <a:solidFill>
                  <a:schemeClr val="dk1"/>
                </a:solidFill>
                <a:latin typeface="Calibri"/>
                <a:ea typeface="Calibri"/>
                <a:cs typeface="Calibri"/>
                <a:sym typeface="Calibri"/>
              </a:rPr>
              <a:t>n</a:t>
            </a:r>
            <a:r>
              <a:rPr lang="en-US" sz="2200" b="0" i="0" u="none" strike="noStrike" cap="none">
                <a:solidFill>
                  <a:schemeClr val="dk1"/>
                </a:solidFill>
                <a:latin typeface="Calibri"/>
                <a:ea typeface="Calibri"/>
                <a:cs typeface="Calibri"/>
                <a:sym typeface="Calibri"/>
              </a:rPr>
              <a:t> elements, write a distributed program in MPI that outputs a submatrix of size 2x2 with the largest sum of its elements and its relative position or displacement (row-column of the top left element) in the original matrix. There will be only one process with rank 0, that will read the file name with the input data, read from the file the value of </a:t>
            </a:r>
            <a:r>
              <a:rPr lang="en-US" sz="2200" b="0" i="1" u="none" strike="noStrike" cap="none">
                <a:solidFill>
                  <a:schemeClr val="dk1"/>
                </a:solidFill>
                <a:latin typeface="Calibri"/>
                <a:ea typeface="Calibri"/>
                <a:cs typeface="Calibri"/>
                <a:sym typeface="Calibri"/>
              </a:rPr>
              <a:t>n</a:t>
            </a:r>
            <a:r>
              <a:rPr lang="en-US" sz="2200" b="0" i="0" u="none" strike="noStrike" cap="none">
                <a:solidFill>
                  <a:schemeClr val="dk1"/>
                </a:solidFill>
                <a:latin typeface="Calibri"/>
                <a:ea typeface="Calibri"/>
                <a:cs typeface="Calibri"/>
                <a:sym typeface="Calibri"/>
              </a:rPr>
              <a:t>, read from the file the entire matrix, and will output the submatrix of size 2x2 with the largest sum of its elements and its position on the screen. All the other processes will receive portions of the matrix and contribute to identifying the submatrix.</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body" idx="1"/>
          </p:nvPr>
        </p:nvSpPr>
        <p:spPr>
          <a:xfrm>
            <a:off x="308472" y="958468"/>
            <a:ext cx="11710800" cy="5805900"/>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1000"/>
              </a:spcBef>
              <a:spcAft>
                <a:spcPts val="0"/>
              </a:spcAft>
              <a:buClr>
                <a:schemeClr val="dk1"/>
              </a:buClr>
              <a:buSzPts val="1750"/>
              <a:buFont typeface="Arial"/>
              <a:buNone/>
            </a:pPr>
            <a:r>
              <a:rPr lang="en-US" sz="2400" b="0" i="0" u="none" strike="noStrike" cap="none">
                <a:solidFill>
                  <a:schemeClr val="dk1"/>
                </a:solidFill>
                <a:latin typeface="Calibri"/>
                <a:ea typeface="Calibri"/>
                <a:cs typeface="Calibri"/>
                <a:sym typeface="Calibri"/>
              </a:rPr>
              <a:t>3. Dense matrix transpose:</a:t>
            </a:r>
            <a:endParaRPr sz="2400"/>
          </a:p>
          <a:p>
            <a:pPr marL="0" marR="0" lvl="0" indent="0" algn="l" rtl="0">
              <a:lnSpc>
                <a:spcPct val="70000"/>
              </a:lnSpc>
              <a:spcBef>
                <a:spcPts val="1000"/>
              </a:spcBef>
              <a:spcAft>
                <a:spcPts val="0"/>
              </a:spcAft>
              <a:buClr>
                <a:schemeClr val="dk1"/>
              </a:buClr>
              <a:buSzPts val="1750"/>
              <a:buFont typeface="Arial"/>
              <a:buNone/>
            </a:pPr>
            <a:r>
              <a:rPr lang="en-US" sz="2400" b="0" i="0" u="none" strike="noStrike" cap="none">
                <a:solidFill>
                  <a:schemeClr val="dk1"/>
                </a:solidFill>
                <a:latin typeface="Calibri"/>
                <a:ea typeface="Calibri"/>
                <a:cs typeface="Calibri"/>
                <a:sym typeface="Calibri"/>
              </a:rPr>
              <a:t>Given a very large (</a:t>
            </a:r>
            <a:r>
              <a:rPr lang="en-US" sz="2400" b="0" i="1" u="none" strike="noStrike" cap="none">
                <a:solidFill>
                  <a:schemeClr val="dk1"/>
                </a:solidFill>
                <a:latin typeface="Calibri"/>
                <a:ea typeface="Calibri"/>
                <a:cs typeface="Calibri"/>
                <a:sym typeface="Calibri"/>
              </a:rPr>
              <a:t>n,m</a:t>
            </a:r>
            <a:r>
              <a:rPr lang="en-US" sz="2400" b="0" i="0" u="none" strike="noStrike" cap="none">
                <a:solidFill>
                  <a:schemeClr val="dk1"/>
                </a:solidFill>
                <a:latin typeface="Calibri"/>
                <a:ea typeface="Calibri"/>
                <a:cs typeface="Calibri"/>
                <a:sym typeface="Calibri"/>
              </a:rPr>
              <a:t>&gt;10) matrix of </a:t>
            </a:r>
            <a:r>
              <a:rPr lang="en-US" sz="2400" b="0" i="1" u="none" strike="noStrike" cap="none">
                <a:solidFill>
                  <a:schemeClr val="dk1"/>
                </a:solidFill>
                <a:latin typeface="Calibri"/>
                <a:ea typeface="Calibri"/>
                <a:cs typeface="Calibri"/>
                <a:sym typeface="Calibri"/>
              </a:rPr>
              <a:t>n </a:t>
            </a:r>
            <a:r>
              <a:rPr lang="en-US" sz="2400" b="0" i="0" u="none" strike="noStrike" cap="none">
                <a:solidFill>
                  <a:schemeClr val="dk1"/>
                </a:solidFill>
                <a:latin typeface="Calibri"/>
                <a:ea typeface="Calibri"/>
                <a:cs typeface="Calibri"/>
                <a:sym typeface="Calibri"/>
              </a:rPr>
              <a:t>x </a:t>
            </a:r>
            <a:r>
              <a:rPr lang="en-US" sz="2400" b="0" i="1" u="none" strike="noStrike" cap="none">
                <a:solidFill>
                  <a:schemeClr val="dk1"/>
                </a:solidFill>
                <a:latin typeface="Calibri"/>
                <a:ea typeface="Calibri"/>
                <a:cs typeface="Calibri"/>
                <a:sym typeface="Calibri"/>
              </a:rPr>
              <a:t>m</a:t>
            </a:r>
            <a:r>
              <a:rPr lang="en-US" sz="2400" b="0" i="0" u="none" strike="noStrike" cap="none">
                <a:solidFill>
                  <a:schemeClr val="dk1"/>
                </a:solidFill>
                <a:latin typeface="Calibri"/>
                <a:ea typeface="Calibri"/>
                <a:cs typeface="Calibri"/>
                <a:sym typeface="Calibri"/>
              </a:rPr>
              <a:t> elements, write a distributed program in MPI that creates and outputs the transpose of the original matrix. There will be only one process with rank 0, that will read the file name with the input data, read from the file the values of </a:t>
            </a:r>
            <a:r>
              <a:rPr lang="en-US" sz="2400" b="0" i="1" u="none" strike="noStrike" cap="none">
                <a:solidFill>
                  <a:schemeClr val="dk1"/>
                </a:solidFill>
                <a:latin typeface="Calibri"/>
                <a:ea typeface="Calibri"/>
                <a:cs typeface="Calibri"/>
                <a:sym typeface="Calibri"/>
              </a:rPr>
              <a:t>n </a:t>
            </a:r>
            <a:r>
              <a:rPr lang="en-US" sz="2400" b="0" i="0" u="none" strike="noStrike" cap="none">
                <a:solidFill>
                  <a:schemeClr val="dk1"/>
                </a:solidFill>
                <a:latin typeface="Calibri"/>
                <a:ea typeface="Calibri"/>
                <a:cs typeface="Calibri"/>
                <a:sym typeface="Calibri"/>
              </a:rPr>
              <a:t>and</a:t>
            </a:r>
            <a:r>
              <a:rPr lang="en-US" sz="2400" b="0" i="1" u="none" strike="noStrike" cap="none">
                <a:solidFill>
                  <a:schemeClr val="dk1"/>
                </a:solidFill>
                <a:latin typeface="Calibri"/>
                <a:ea typeface="Calibri"/>
                <a:cs typeface="Calibri"/>
                <a:sym typeface="Calibri"/>
              </a:rPr>
              <a:t> m</a:t>
            </a:r>
            <a:r>
              <a:rPr lang="en-US" sz="2400" b="0" i="0" u="none" strike="noStrike" cap="none">
                <a:solidFill>
                  <a:schemeClr val="dk1"/>
                </a:solidFill>
                <a:latin typeface="Calibri"/>
                <a:ea typeface="Calibri"/>
                <a:cs typeface="Calibri"/>
                <a:sym typeface="Calibri"/>
              </a:rPr>
              <a:t>, read from the file the entire matrix, and will output the resulting matrix on the screen. All the other processes will receive portions of the matrix and contribute to creating the transposed matrix.</a:t>
            </a:r>
            <a:br>
              <a:rPr lang="en-US" sz="2400" b="0" i="0" u="none" strike="noStrike" cap="none">
                <a:solidFill>
                  <a:schemeClr val="dk1"/>
                </a:solidFill>
                <a:latin typeface="Calibri"/>
                <a:ea typeface="Calibri"/>
                <a:cs typeface="Calibri"/>
                <a:sym typeface="Calibri"/>
              </a:rPr>
            </a:br>
            <a:endParaRPr sz="2400" b="0" i="0" u="none" strike="noStrike" cap="none">
              <a:solidFill>
                <a:schemeClr val="dk1"/>
              </a:solidFill>
              <a:latin typeface="Calibri"/>
              <a:ea typeface="Calibri"/>
              <a:cs typeface="Calibri"/>
              <a:sym typeface="Calibri"/>
            </a:endParaRPr>
          </a:p>
          <a:p>
            <a:pPr marL="0" marR="0" lvl="0" indent="0" algn="l" rtl="0">
              <a:lnSpc>
                <a:spcPct val="70000"/>
              </a:lnSpc>
              <a:spcBef>
                <a:spcPts val="1000"/>
              </a:spcBef>
              <a:spcAft>
                <a:spcPts val="0"/>
              </a:spcAft>
              <a:buClr>
                <a:schemeClr val="dk1"/>
              </a:buClr>
              <a:buSzPts val="1750"/>
              <a:buFont typeface="Arial"/>
              <a:buNone/>
            </a:pPr>
            <a:r>
              <a:rPr lang="en-US" sz="2400" b="0" i="0" u="none" strike="noStrike" cap="none">
                <a:solidFill>
                  <a:schemeClr val="dk1"/>
                </a:solidFill>
                <a:latin typeface="Calibri"/>
                <a:ea typeface="Calibri"/>
                <a:cs typeface="Calibri"/>
                <a:sym typeface="Calibri"/>
              </a:rPr>
              <a:t>4. Sparse matrix transpose</a:t>
            </a:r>
            <a:endParaRPr sz="2400"/>
          </a:p>
          <a:p>
            <a:pPr marL="0" marR="0" lvl="0" indent="0" algn="l" rtl="0">
              <a:lnSpc>
                <a:spcPct val="70000"/>
              </a:lnSpc>
              <a:spcBef>
                <a:spcPts val="1000"/>
              </a:spcBef>
              <a:spcAft>
                <a:spcPts val="0"/>
              </a:spcAft>
              <a:buClr>
                <a:schemeClr val="dk1"/>
              </a:buClr>
              <a:buSzPts val="1750"/>
              <a:buFont typeface="Arial"/>
              <a:buNone/>
            </a:pPr>
            <a:r>
              <a:rPr lang="en-US" sz="2400" b="0" i="0" u="none" strike="noStrike" cap="none">
                <a:solidFill>
                  <a:schemeClr val="dk1"/>
                </a:solidFill>
                <a:latin typeface="Calibri"/>
                <a:ea typeface="Calibri"/>
                <a:cs typeface="Calibri"/>
                <a:sym typeface="Calibri"/>
              </a:rPr>
              <a:t>Given a linked list with only the non-zero elements of a sparse matrix and their position in the matrix (the row and the column), creates and outputs the transpose of the original matrix. There will be only one process with rank 0, that will read the file name with the input data, read from the file the linked list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Choose a problem from machine learning</a:t>
            </a:r>
            <a:endParaRPr sz="4400" b="0" i="0" u="none" strike="noStrike" cap="none">
              <a:solidFill>
                <a:schemeClr val="dk1"/>
              </a:solidFill>
              <a:latin typeface="Calibri"/>
              <a:ea typeface="Calibri"/>
              <a:cs typeface="Calibri"/>
              <a:sym typeface="Calibri"/>
            </a:endParaRPr>
          </a:p>
        </p:txBody>
      </p:sp>
      <p:sp>
        <p:nvSpPr>
          <p:cNvPr id="107" name="Google Shape;10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Clustering (unsupervised classification): detect subsets of data that exhibit common properties and group them together</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Classification (supervised classification): given a training set of data labeled with their class, we seek to label new unlabeled data by means of a classifier.</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Regression: given a data set, find a function that best model the data (or approximates the data)</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627</Words>
  <Application>Microsoft Office PowerPoint</Application>
  <PresentationFormat>Widescreen</PresentationFormat>
  <Paragraphs>18</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 Projects for MPI Programming</vt:lpstr>
      <vt:lpstr>Problems for leader election using a fixed number of processors</vt:lpstr>
      <vt:lpstr>Problem with matrices using a fixed number of processors</vt:lpstr>
      <vt:lpstr>PowerPoint Presentation</vt:lpstr>
      <vt:lpstr>Choose a problem from machine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Projects for MPI Programming</dc:title>
  <dc:creator>SparkLand</dc:creator>
  <cp:lastModifiedBy>Sarah Noh</cp:lastModifiedBy>
  <cp:revision>1</cp:revision>
  <dcterms:modified xsi:type="dcterms:W3CDTF">2021-11-20T05:18:54Z</dcterms:modified>
</cp:coreProperties>
</file>