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60C85D-4A6F-48FE-A8DD-64C30D79C38B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CA79DCB-A86C-4CE0-A595-E5120BFFA35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epxing/Class/10701-10s/Lecture/lecture5.pdf" TargetMode="External"/><Relationship Id="rId2" Type="http://schemas.openxmlformats.org/officeDocument/2006/relationships/hyperlink" Target="http://search.ebscohost.com/login.aspx?direct=true&amp;scope=site&amp;db=nlebk&amp;db=nlabk&amp;AN=1936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g.utah.edu/~cs5961/Resources/bayes.pdf" TargetMode="External"/><Relationship Id="rId5" Type="http://schemas.openxmlformats.org/officeDocument/2006/relationships/hyperlink" Target="http://web.itu.edu.tr/~sgunduz/courses/verimaden/slides/d3.pdf" TargetMode="External"/><Relationship Id="rId4" Type="http://schemas.openxmlformats.org/officeDocument/2006/relationships/hyperlink" Target="http://classes.engr.oregonstate.edu/eecs/winter2011/cs434/notes/bayes-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Naive</a:t>
            </a:r>
            <a:r>
              <a:rPr lang="tr-TR" dirty="0" smtClean="0"/>
              <a:t> </a:t>
            </a:r>
            <a:r>
              <a:rPr lang="tr-TR" dirty="0" err="1" smtClean="0"/>
              <a:t>Bayes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Nur </a:t>
            </a:r>
            <a:r>
              <a:rPr lang="tr-TR" dirty="0" err="1" smtClean="0"/>
              <a:t>Kuban</a:t>
            </a:r>
            <a:r>
              <a:rPr lang="tr-TR" dirty="0" smtClean="0"/>
              <a:t> TORUN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616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# ---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Veriseti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random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 bicimde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egitim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 ve test veri seti olarak ikiye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ayrilir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set.seed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createDataPartition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$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heartDisease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.80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heart_train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trainIndex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heart_test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[-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trainIndex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testAttributes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heart_test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testClass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heart_test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gercekSinifDegerleri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testClass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trainingAttributes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heart_train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trainingClass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heart_train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tr-TR" dirty="0"/>
          </a:p>
          <a:p>
            <a:pPr marL="6858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12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33" y="2324100"/>
            <a:ext cx="557154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80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/>
              <a:t>Akdeniz, F. (2013). </a:t>
            </a:r>
            <a:r>
              <a:rPr lang="tr-TR" i="1" dirty="0"/>
              <a:t>Olasılık ve istatistik</a:t>
            </a:r>
            <a:r>
              <a:rPr lang="tr-TR" dirty="0"/>
              <a:t> (18. baskı). Ankara: Akademisyen Kitabevi.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/>
              <a:t>Han, J., &amp; Kamber, M. (2006). </a:t>
            </a:r>
            <a:r>
              <a:rPr lang="tr-TR" i="1" dirty="0"/>
              <a:t>Data </a:t>
            </a:r>
            <a:r>
              <a:rPr lang="tr-TR" i="1" dirty="0" err="1"/>
              <a:t>mining</a:t>
            </a:r>
            <a:r>
              <a:rPr lang="tr-TR" i="1" dirty="0"/>
              <a:t> </a:t>
            </a:r>
            <a:r>
              <a:rPr lang="tr-TR" i="1" dirty="0" err="1"/>
              <a:t>concepts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techniques</a:t>
            </a:r>
            <a:r>
              <a:rPr lang="tr-TR" dirty="0"/>
              <a:t>. Amsterdam; Boston; San Francisco, CA: </a:t>
            </a:r>
            <a:r>
              <a:rPr lang="tr-TR" dirty="0" err="1"/>
              <a:t>Elsevier</a:t>
            </a:r>
            <a:r>
              <a:rPr lang="tr-TR" dirty="0"/>
              <a:t> ; Morgan </a:t>
            </a:r>
            <a:r>
              <a:rPr lang="tr-TR" dirty="0" err="1"/>
              <a:t>Kaufmann</a:t>
            </a:r>
            <a:r>
              <a:rPr lang="tr-TR" dirty="0"/>
              <a:t>. Tarihinde adresinden erişildi </a:t>
            </a:r>
            <a:r>
              <a:rPr lang="tr-TR" dirty="0">
                <a:hlinkClick r:id="rId2"/>
              </a:rPr>
              <a:t>http://search.ebscohost.com/login.aspx?direct=true&amp;scope=site&amp;db=nlebk&amp;db=nlabk&amp;AN=193647</a:t>
            </a:r>
            <a:endParaRPr lang="tr-TR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 err="1"/>
              <a:t>Langley</a:t>
            </a:r>
            <a:r>
              <a:rPr lang="tr-TR" dirty="0"/>
              <a:t>, P., </a:t>
            </a:r>
            <a:r>
              <a:rPr lang="tr-TR" dirty="0" err="1"/>
              <a:t>Iba</a:t>
            </a:r>
            <a:r>
              <a:rPr lang="tr-TR" dirty="0"/>
              <a:t>, W., &amp; </a:t>
            </a:r>
            <a:r>
              <a:rPr lang="tr-TR" dirty="0" err="1"/>
              <a:t>Thompson</a:t>
            </a:r>
            <a:r>
              <a:rPr lang="tr-TR" dirty="0"/>
              <a:t>, K. (1992). An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Bayesian</a:t>
            </a:r>
            <a:r>
              <a:rPr lang="tr-TR" dirty="0"/>
              <a:t> </a:t>
            </a:r>
            <a:r>
              <a:rPr lang="tr-TR" dirty="0" err="1"/>
              <a:t>classifiers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i="1" dirty="0"/>
              <a:t>AAAI</a:t>
            </a:r>
            <a:r>
              <a:rPr lang="tr-TR" dirty="0"/>
              <a:t> (</a:t>
            </a:r>
            <a:r>
              <a:rPr lang="tr-TR" dirty="0" err="1"/>
              <a:t>Vol</a:t>
            </a:r>
            <a:r>
              <a:rPr lang="tr-TR" dirty="0"/>
              <a:t>. 90, </a:t>
            </a:r>
            <a:r>
              <a:rPr lang="tr-TR" dirty="0" err="1"/>
              <a:t>pp</a:t>
            </a:r>
            <a:r>
              <a:rPr lang="tr-TR" dirty="0"/>
              <a:t>. 223–228).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 err="1"/>
              <a:t>McNamara</a:t>
            </a:r>
            <a:r>
              <a:rPr lang="tr-TR" dirty="0"/>
              <a:t>, J. M., </a:t>
            </a:r>
            <a:r>
              <a:rPr lang="tr-TR" dirty="0" err="1"/>
              <a:t>Green</a:t>
            </a:r>
            <a:r>
              <a:rPr lang="tr-TR" dirty="0"/>
              <a:t>, R. F., &amp; </a:t>
            </a:r>
            <a:r>
              <a:rPr lang="tr-TR" dirty="0" err="1"/>
              <a:t>Olsson</a:t>
            </a:r>
            <a:r>
              <a:rPr lang="tr-TR" dirty="0"/>
              <a:t>, O. (2006). </a:t>
            </a:r>
            <a:r>
              <a:rPr lang="tr-TR" dirty="0" err="1"/>
              <a:t>Bayes</a:t>
            </a:r>
            <a:r>
              <a:rPr lang="tr-TR" dirty="0"/>
              <a:t>’ </a:t>
            </a:r>
            <a:r>
              <a:rPr lang="tr-TR" dirty="0" err="1"/>
              <a:t>theorem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 in </a:t>
            </a:r>
            <a:r>
              <a:rPr lang="tr-TR" dirty="0" err="1"/>
              <a:t>animal</a:t>
            </a:r>
            <a:r>
              <a:rPr lang="tr-TR" dirty="0"/>
              <a:t> </a:t>
            </a:r>
            <a:r>
              <a:rPr lang="tr-TR" dirty="0" err="1"/>
              <a:t>behaviour</a:t>
            </a:r>
            <a:r>
              <a:rPr lang="tr-TR" dirty="0"/>
              <a:t>. </a:t>
            </a:r>
            <a:r>
              <a:rPr lang="tr-TR" i="1" dirty="0" err="1"/>
              <a:t>Oikos</a:t>
            </a:r>
            <a:r>
              <a:rPr lang="tr-TR" dirty="0"/>
              <a:t>, </a:t>
            </a:r>
            <a:r>
              <a:rPr lang="tr-TR" i="1" dirty="0"/>
              <a:t>112</a:t>
            </a:r>
            <a:r>
              <a:rPr lang="tr-TR" dirty="0"/>
              <a:t>(2), 243–251.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 err="1"/>
              <a:t>Mitchell</a:t>
            </a:r>
            <a:r>
              <a:rPr lang="tr-TR" dirty="0"/>
              <a:t>, T. M. (2010).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.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http://www.cs.cmu.edu/~epxing/Class/10701-10s/Lecture/lecture5.pdf</a:t>
            </a:r>
            <a:endParaRPr lang="tr-TR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/>
              <a:t>OSU, O. S. U. C. of E. (2011).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CS434. Tarihinde adresinden erişildi </a:t>
            </a:r>
            <a:r>
              <a:rPr lang="tr-TR" dirty="0">
                <a:hlinkClick r:id="rId4"/>
              </a:rPr>
              <a:t>http://classes.engr.oregonstate.edu/eecs/winter2011/cs434/notes/bayes-6.pdf</a:t>
            </a:r>
            <a:endParaRPr lang="tr-TR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 err="1"/>
              <a:t>Öğüdücü</a:t>
            </a:r>
            <a:r>
              <a:rPr lang="tr-TR" dirty="0"/>
              <a:t>, Ş. G. (</a:t>
            </a:r>
            <a:r>
              <a:rPr lang="tr-TR" dirty="0" err="1"/>
              <a:t>y.y</a:t>
            </a:r>
            <a:r>
              <a:rPr lang="tr-TR" dirty="0"/>
              <a:t>.). Veri Madenciliği Temel Sınıflandırma Yöntemleri. Tarihinde adresinden erişildi </a:t>
            </a:r>
            <a:r>
              <a:rPr lang="tr-TR" dirty="0">
                <a:hlinkClick r:id="rId5"/>
              </a:rPr>
              <a:t>http://web.itu.edu.tr/~sgunduz/courses/verimaden/slides/d3.pdf</a:t>
            </a:r>
            <a:endParaRPr lang="tr-TR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/>
              <a:t>Özkan, Y. (2008). </a:t>
            </a:r>
            <a:r>
              <a:rPr lang="tr-TR" i="1" dirty="0"/>
              <a:t>Veri madenciliği yöntemleri</a:t>
            </a:r>
            <a:r>
              <a:rPr lang="tr-TR" dirty="0"/>
              <a:t>. Papatya Yayıncılık Eğitim.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tr-TR" dirty="0" err="1"/>
              <a:t>Riesenfeld</a:t>
            </a:r>
            <a:r>
              <a:rPr lang="tr-TR" dirty="0"/>
              <a:t>, R. (2011). </a:t>
            </a:r>
            <a:r>
              <a:rPr lang="tr-TR" dirty="0" err="1"/>
              <a:t>Bayes</a:t>
            </a:r>
            <a:r>
              <a:rPr lang="tr-TR" dirty="0"/>
              <a:t>’ </a:t>
            </a:r>
            <a:r>
              <a:rPr lang="tr-TR" dirty="0" err="1"/>
              <a:t>Theorem</a:t>
            </a:r>
            <a:r>
              <a:rPr lang="tr-TR" dirty="0"/>
              <a:t>. </a:t>
            </a:r>
            <a:r>
              <a:rPr lang="tr-TR" dirty="0" err="1"/>
              <a:t>Retrieved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/>
              <a:t> </a:t>
            </a:r>
            <a:r>
              <a:rPr lang="tr-TR">
                <a:hlinkClick r:id="rId6"/>
              </a:rPr>
              <a:t>http://www.eng.utah.edu/~cs5961/Resources/bayes.pdf</a:t>
            </a:r>
            <a:endParaRPr lang="tr-TR"/>
          </a:p>
          <a:p>
            <a:pPr marL="6858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49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Bayes</a:t>
            </a:r>
            <a:r>
              <a:rPr lang="tr-TR" dirty="0" smtClean="0"/>
              <a:t> Teoremi</a:t>
            </a:r>
          </a:p>
          <a:p>
            <a:r>
              <a:rPr lang="tr-TR" dirty="0" err="1" smtClean="0"/>
              <a:t>Naive</a:t>
            </a:r>
            <a:r>
              <a:rPr lang="tr-TR" dirty="0" smtClean="0"/>
              <a:t> </a:t>
            </a:r>
            <a:r>
              <a:rPr lang="tr-TR" dirty="0" err="1" smtClean="0"/>
              <a:t>Bayes</a:t>
            </a:r>
            <a:r>
              <a:rPr lang="tr-TR" dirty="0" smtClean="0"/>
              <a:t> Sınıflandırıcı</a:t>
            </a:r>
          </a:p>
          <a:p>
            <a:r>
              <a:rPr lang="tr-TR" dirty="0" smtClean="0"/>
              <a:t>R ile Uygulama</a:t>
            </a:r>
            <a:endParaRPr lang="tr-TR" sz="28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06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Naive</a:t>
            </a:r>
            <a:r>
              <a:rPr lang="tr-TR" dirty="0" smtClean="0"/>
              <a:t> </a:t>
            </a:r>
            <a:r>
              <a:rPr lang="tr-TR" dirty="0" err="1" smtClean="0"/>
              <a:t>Bayes</a:t>
            </a:r>
            <a:r>
              <a:rPr lang="tr-TR" dirty="0" smtClean="0"/>
              <a:t> Sınıflandırıcı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Sınıflandırıcı (</a:t>
            </a:r>
            <a:r>
              <a:rPr lang="tr-TR" i="1" dirty="0" err="1"/>
              <a:t>Naive</a:t>
            </a:r>
            <a:r>
              <a:rPr lang="tr-TR" i="1" dirty="0"/>
              <a:t> </a:t>
            </a:r>
            <a:r>
              <a:rPr lang="tr-TR" i="1" dirty="0" err="1"/>
              <a:t>Bayes</a:t>
            </a:r>
            <a:r>
              <a:rPr lang="tr-TR" i="1" dirty="0"/>
              <a:t> </a:t>
            </a:r>
            <a:r>
              <a:rPr lang="tr-TR" i="1" dirty="0" err="1"/>
              <a:t>Classifier</a:t>
            </a:r>
            <a:r>
              <a:rPr lang="tr-TR" dirty="0"/>
              <a:t>), </a:t>
            </a:r>
            <a:r>
              <a:rPr lang="tr-TR" dirty="0" err="1"/>
              <a:t>Bayes</a:t>
            </a:r>
            <a:r>
              <a:rPr lang="tr-TR" dirty="0"/>
              <a:t> Teoremine dayalı olasılık hesaplamalarını temel almakta olup verideki olasılıklara bağlı olarak bir model kurulmasını sağlamaktadır.</a:t>
            </a:r>
          </a:p>
          <a:p>
            <a:pPr marL="6858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10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Teoremi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r-TR" dirty="0"/>
                  <a:t>Bayes</a:t>
                </a:r>
                <a:r>
                  <a:rPr lang="tr-TR" dirty="0"/>
                  <a:t> Teoremi aşağıdaki biçimde ifade edilmektedir (Akdeniz, 2013):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lar</a:t>
                </a:r>
                <a:r>
                  <a:rPr lang="tr-TR" dirty="0"/>
                  <a:t> bir X örnek uzayının bir parçalanışı olsun. Burada,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=∅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err="1"/>
                  <a:t>ler</a:t>
                </a:r>
                <a:r>
                  <a:rPr lang="tr-TR" dirty="0"/>
                  <a:t> </a:t>
                </a:r>
                <a:r>
                  <a:rPr lang="tr-TR" dirty="0"/>
                  <a:t>için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ctrlPr>
                          <a:rPr lang="tr-TR" i="1">
                            <a:latin typeface="Cambria Math"/>
                          </a:rPr>
                        </m:ctrlPr>
                      </m:naryPr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tüm i </a:t>
                </a:r>
                <a:r>
                  <a:rPr lang="tr-TR" dirty="0" err="1"/>
                  <a:t>ler</a:t>
                </a:r>
                <a:r>
                  <a:rPr lang="tr-TR" dirty="0"/>
                  <a:t> için </a:t>
                </a:r>
              </a:p>
              <a:p>
                <a:r>
                  <a:rPr lang="tr-TR" dirty="0"/>
                  <a:t>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dirty="0"/>
                  <a:t> olaylarının X örnek uzayının bir parçalanışını gösterdiği unutulmamalıdır. </a:t>
                </a:r>
              </a:p>
              <a:p>
                <a:r>
                  <a:rPr lang="tr-TR" dirty="0"/>
                  <a:t>A, X içinde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tr-TR" dirty="0"/>
                  <a:t> olan bir olay ise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tr-T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 b="-121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Sınıflandırıcı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tr-T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/>
                  <a:t> m adet örnekten oluşan örnek uzayı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⋮    </m:t>
                                    </m:r>
                                  </m:e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𝑚𝑥𝑛</m:t>
                        </m:r>
                      </m:sup>
                    </m:sSup>
                  </m:oMath>
                </a14:m>
                <a:r>
                  <a:rPr lang="tr-TR" dirty="0"/>
                  <a:t>, n adet nitelik ve m adet veriden oluşan gözlem matrisi,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dirty="0"/>
                  <a:t> örnek uzaydaki sınıf değerleri,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i="1">
                            <a:latin typeface="Cambria Math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tr-TR">
                        <a:latin typeface="Cambria Math" panose="02040503050406030204" pitchFamily="18" charset="0"/>
                      </a:rPr>
                      <m:t> ∈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dirty="0"/>
                  <a:t> ise örnek uzaydan alınan ve sınıfı bilinmeyen veri örneği olmak üzere;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i="1">
                            <a:latin typeface="Cambria Math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tr-TR" dirty="0"/>
                  <a:t> örneğinin sınıfını hesaplamak için,</a:t>
                </a:r>
                <a:endParaRPr lang="tr-TR" i="1" dirty="0"/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acc>
                          <m:accPr>
                            <m:chr m:val="⃗"/>
                            <m:ctrlPr>
                              <a:rPr lang="tr-T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tr-T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tr-T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 (j=1,2,…,k) 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Sınıflandırıcı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tr-TR" dirty="0"/>
                  <a:t>Örneği oluşturan nitelik değerlerinin birbirinden bağımsız olduğu kabul edilerek aşağıdaki eşitlik kullanılabilmektedir </a:t>
                </a:r>
                <a:r>
                  <a:rPr lang="tr-TR" dirty="0"/>
                  <a:t>(Özkan, 2008; Han &amp; Kamber, 2006</a:t>
                </a:r>
                <a:r>
                  <a:rPr lang="tr-TR" dirty="0"/>
                  <a:t>).</a:t>
                </a:r>
                <a:endParaRPr lang="tr-TR" dirty="0"/>
              </a:p>
              <a:p>
                <a:pPr algn="ctr"/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tr-TR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tr-TR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tr-TR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800" dirty="0"/>
                  <a:t> (i=1,2,…,n; j=1,2,…,k) </a:t>
                </a:r>
              </a:p>
              <a:p>
                <a:pPr algn="ctr"/>
                <a:endParaRPr lang="tr-TR" sz="2800" dirty="0"/>
              </a:p>
              <a:p>
                <a:r>
                  <a:rPr lang="tr-TR" dirty="0"/>
                  <a:t>Paydalar </a:t>
                </a:r>
                <a:r>
                  <a:rPr lang="tr-TR" dirty="0"/>
                  <a:t>eşit olacağı için, sınıfı bilinmeyen örneğin sınıfını bulurken kesrin yalnızca pay kısmının karşılaştırılması yeterli </a:t>
                </a:r>
                <a:r>
                  <a:rPr lang="tr-TR" dirty="0"/>
                  <a:t>olacaktır. Buna aynı zamanda </a:t>
                </a:r>
                <a:r>
                  <a:rPr lang="tr-TR" b="1" dirty="0"/>
                  <a:t>En </a:t>
                </a:r>
                <a:r>
                  <a:rPr lang="tr-TR" b="1" dirty="0"/>
                  <a:t>Büyük </a:t>
                </a:r>
                <a:r>
                  <a:rPr lang="tr-TR" b="1" dirty="0" err="1"/>
                  <a:t>Sonrasal</a:t>
                </a:r>
                <a:r>
                  <a:rPr lang="tr-TR" b="1" dirty="0"/>
                  <a:t> Sınıflandırma Yöntemi</a:t>
                </a:r>
                <a:r>
                  <a:rPr lang="tr-TR" dirty="0"/>
                  <a:t> (</a:t>
                </a:r>
                <a:r>
                  <a:rPr lang="tr-TR" b="1" i="1" dirty="0"/>
                  <a:t>M</a:t>
                </a:r>
                <a:r>
                  <a:rPr lang="tr-TR" i="1" dirty="0"/>
                  <a:t>aximum </a:t>
                </a:r>
                <a:r>
                  <a:rPr lang="tr-TR" b="1" i="1" dirty="0"/>
                  <a:t>A</a:t>
                </a:r>
                <a:r>
                  <a:rPr lang="tr-TR" i="1" dirty="0"/>
                  <a:t> </a:t>
                </a:r>
                <a:r>
                  <a:rPr lang="tr-TR" b="1" i="1" dirty="0" err="1"/>
                  <a:t>P</a:t>
                </a:r>
                <a:r>
                  <a:rPr lang="tr-TR" i="1" dirty="0" err="1"/>
                  <a:t>osteriori</a:t>
                </a:r>
                <a:r>
                  <a:rPr lang="tr-TR" i="1" dirty="0"/>
                  <a:t> </a:t>
                </a:r>
                <a:r>
                  <a:rPr lang="tr-TR" i="1" dirty="0" err="1"/>
                  <a:t>classification</a:t>
                </a:r>
                <a:r>
                  <a:rPr lang="tr-TR" dirty="0"/>
                  <a:t>) da denilmektedir.</a:t>
                </a:r>
                <a:endParaRPr lang="tr-TR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tr-TR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sz="28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tr-TR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0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Sınıflandırıcı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Sınıfı </a:t>
                </a:r>
                <a:r>
                  <a:rPr lang="tr-TR" dirty="0"/>
                  <a:t>bilinmeyen bir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tr-TR" dirty="0"/>
                  <a:t> örneğinin sınıfını bulabilmek </a:t>
                </a:r>
                <a:r>
                  <a:rPr lang="tr-TR" dirty="0"/>
                  <a:t>için:</a:t>
                </a:r>
                <a:endParaRPr lang="tr-T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tr-TR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𝑀𝐴𝑃</m:t>
                                </m:r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tr-TR" sz="28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tr-TR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tr-TR" sz="2800" dirty="0"/>
                  <a:t> (i=1,2,…,n; j=1,2,…,k)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09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Sınıflandırıcı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tr-TR" dirty="0"/>
                  <a:t>Naive</a:t>
                </a:r>
                <a:r>
                  <a:rPr lang="tr-TR" dirty="0"/>
                  <a:t> </a:t>
                </a:r>
                <a:r>
                  <a:rPr lang="tr-TR" dirty="0" err="1"/>
                  <a:t>Bayes</a:t>
                </a:r>
                <a:r>
                  <a:rPr lang="tr-TR" dirty="0"/>
                  <a:t> sınıflandırıcısı veri setine uygulanırken, nitelik değerleri sürekli değerler olduğunda genel varsayım, sürekli değerlerin normal dağıldığıdır (OSU, 2011; Han &amp; Kamber, 2006; Özkan, 2008; John &amp; </a:t>
                </a:r>
                <a:r>
                  <a:rPr lang="tr-TR" dirty="0" err="1"/>
                  <a:t>Langley</a:t>
                </a:r>
                <a:r>
                  <a:rPr lang="tr-TR" dirty="0"/>
                  <a:t>, 1995; </a:t>
                </a:r>
                <a:r>
                  <a:rPr lang="tr-TR" dirty="0" err="1"/>
                  <a:t>Öğüdücü</a:t>
                </a:r>
                <a:r>
                  <a:rPr lang="tr-TR" dirty="0"/>
                  <a:t>, </a:t>
                </a:r>
                <a:r>
                  <a:rPr lang="tr-TR" dirty="0" err="1"/>
                  <a:t>n.d</a:t>
                </a:r>
                <a:r>
                  <a:rPr lang="tr-TR" dirty="0"/>
                  <a:t>.). </a:t>
                </a:r>
                <a:endParaRPr lang="tr-TR" dirty="0"/>
              </a:p>
              <a:p>
                <a:r>
                  <a:rPr lang="tr-TR" dirty="0"/>
                  <a:t>Normal </a:t>
                </a:r>
                <a:r>
                  <a:rPr lang="tr-TR" dirty="0"/>
                  <a:t>Yöntem (Normal </a:t>
                </a:r>
                <a:r>
                  <a:rPr lang="tr-TR" dirty="0" err="1"/>
                  <a:t>Method</a:t>
                </a:r>
                <a:r>
                  <a:rPr lang="tr-TR" dirty="0"/>
                  <a:t>) olarak da adlandırılan (OSU, 2011) bu yöntemde,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tr-TR" dirty="0"/>
                  <a:t> ortalama,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tr-T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/>
                  <a:t>de standart sapma olmak üzere, normal (</a:t>
                </a:r>
                <a:r>
                  <a:rPr lang="tr-TR" dirty="0" err="1"/>
                  <a:t>Gaussian</a:t>
                </a:r>
                <a:r>
                  <a:rPr lang="tr-TR" dirty="0"/>
                  <a:t>) dağılım için olasılık yoğunluk fonksiyonu </a:t>
                </a:r>
                <a:r>
                  <a:rPr lang="tr-TR" dirty="0"/>
                  <a:t>(</a:t>
                </a:r>
                <a:r>
                  <a:rPr lang="tr-TR" dirty="0"/>
                  <a:t>John &amp; </a:t>
                </a:r>
                <a:r>
                  <a:rPr lang="tr-TR" dirty="0" err="1"/>
                  <a:t>Langley</a:t>
                </a:r>
                <a:r>
                  <a:rPr lang="tr-TR" dirty="0"/>
                  <a:t>, 1995</a:t>
                </a:r>
                <a:r>
                  <a:rPr lang="tr-TR" dirty="0"/>
                  <a:t>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tr-TR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tr-TR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tr-TR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tr-TR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tr-TR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tr-TR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tr-T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tr-TR" sz="28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tr-T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80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tr-T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tr-TR" sz="28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28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tr-TR" sz="28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tr-TR" sz="28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tr-TR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800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tr-TR" sz="2800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sz="28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tr-TR" sz="28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2800" b="1" i="1"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tr-TR" sz="2800" b="1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sz="28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tr-TR" sz="28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tr-T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tr-TR" sz="2800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10" r="-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5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 err="1">
                <a:solidFill>
                  <a:srgbClr val="8000FF"/>
                </a:solidFill>
                <a:highlight>
                  <a:srgbClr val="FFFFFF"/>
                </a:highlight>
              </a:rPr>
              <a:t>library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e1071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 err="1">
                <a:solidFill>
                  <a:srgbClr val="8000FF"/>
                </a:solidFill>
                <a:highlight>
                  <a:srgbClr val="FFFFFF"/>
                </a:highlight>
              </a:rPr>
              <a:t>library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caret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# ---- Dosya webden okunur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veriDosyasi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u="sng" dirty="0">
                <a:solidFill>
                  <a:srgbClr val="808080"/>
                </a:solidFill>
                <a:highlight>
                  <a:srgbClr val="FFFFFF"/>
                </a:highlight>
              </a:rPr>
              <a:t>http://archive.ics.uci.edu/ml/</a:t>
            </a:r>
            <a:r>
              <a:rPr lang="tr-TR" u="sng" dirty="0" err="1">
                <a:solidFill>
                  <a:srgbClr val="808080"/>
                </a:solidFill>
                <a:highlight>
                  <a:srgbClr val="FFFFFF"/>
                </a:highlight>
              </a:rPr>
              <a:t>machine-learning-databases</a:t>
            </a:r>
            <a:r>
              <a:rPr lang="tr-TR" u="sng" dirty="0">
                <a:solidFill>
                  <a:srgbClr val="808080"/>
                </a:solidFill>
                <a:highlight>
                  <a:srgbClr val="FFFFFF"/>
                </a:highlight>
              </a:rPr>
              <a:t>/</a:t>
            </a:r>
            <a:r>
              <a:rPr lang="tr-TR" u="sng" dirty="0" err="1">
                <a:solidFill>
                  <a:srgbClr val="808080"/>
                </a:solidFill>
                <a:highlight>
                  <a:srgbClr val="FFFFFF"/>
                </a:highlight>
              </a:rPr>
              <a:t>statlog</a:t>
            </a:r>
            <a:r>
              <a:rPr lang="tr-TR" u="sng" dirty="0">
                <a:solidFill>
                  <a:srgbClr val="808080"/>
                </a:solidFill>
                <a:highlight>
                  <a:srgbClr val="FFFFFF"/>
                </a:highlight>
              </a:rPr>
              <a:t>/</a:t>
            </a:r>
            <a:r>
              <a:rPr lang="tr-TR" u="sng" dirty="0" err="1">
                <a:solidFill>
                  <a:srgbClr val="808080"/>
                </a:solidFill>
                <a:highlight>
                  <a:srgbClr val="FFFFFF"/>
                </a:highlight>
              </a:rPr>
              <a:t>heart</a:t>
            </a:r>
            <a:r>
              <a:rPr lang="tr-TR" u="sng" dirty="0">
                <a:solidFill>
                  <a:srgbClr val="808080"/>
                </a:solidFill>
                <a:highlight>
                  <a:srgbClr val="FFFFFF"/>
                </a:highlight>
              </a:rPr>
              <a:t>/heart.dat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as.data.frame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read.csv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veriDosyasi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header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sep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,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dec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"."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</a:rPr>
              <a:t># --- Numerik niteliklerin disindakiler factore cevrilir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tr-TR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14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tr-T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next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tr-TR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>
                <a:solidFill>
                  <a:srgbClr val="FF8000"/>
                </a:solidFill>
                <a:highlight>
                  <a:srgbClr val="FFFFFF"/>
                </a:highlight>
              </a:rPr>
              <a:t>11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]]&lt;-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factor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ordered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tr-TR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]]&lt;-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as.factor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# ---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Sutun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008000"/>
                </a:solidFill>
                <a:highlight>
                  <a:srgbClr val="FFFFFF"/>
                </a:highlight>
              </a:rPr>
              <a:t>adlari</a:t>
            </a:r>
            <a:r>
              <a:rPr lang="tr-TR" dirty="0">
                <a:solidFill>
                  <a:srgbClr val="008000"/>
                </a:solidFill>
                <a:highlight>
                  <a:srgbClr val="FFFFFF"/>
                </a:highlight>
              </a:rPr>
              <a:t> eklenir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 err="1">
                <a:solidFill>
                  <a:srgbClr val="8000FF"/>
                </a:solidFill>
                <a:highlight>
                  <a:srgbClr val="FFFFFF"/>
                </a:highlight>
              </a:rPr>
              <a:t>colnames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</a:rPr>
              <a:t>heartData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&lt;-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tr-TR" dirty="0">
                <a:solidFill>
                  <a:srgbClr val="8000FF"/>
                </a:solidFill>
                <a:highlight>
                  <a:srgbClr val="FFFFFF"/>
                </a:highlight>
              </a:rPr>
              <a:t>c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age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sex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chestPain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restingBP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serumChol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fastingBP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restingElectro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maxHR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exercise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oldpeak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slopePeak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majorVessels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thal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dirty="0" err="1">
                <a:solidFill>
                  <a:srgbClr val="808080"/>
                </a:solidFill>
                <a:highlight>
                  <a:srgbClr val="FFFFFF"/>
                </a:highlight>
              </a:rPr>
              <a:t>heartDisease</a:t>
            </a:r>
            <a:r>
              <a:rPr lang="tr-TR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tr-T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tr-T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tr-TR" dirty="0"/>
          </a:p>
          <a:p>
            <a:pPr marL="6858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004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1037</Words>
  <Application>Microsoft Office PowerPoint</Application>
  <PresentationFormat>Ekran Gösterisi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Austin</vt:lpstr>
      <vt:lpstr>Naive Bayes</vt:lpstr>
      <vt:lpstr>İçerik</vt:lpstr>
      <vt:lpstr>Naive Bayes Sınıflandırıcı</vt:lpstr>
      <vt:lpstr>Bayes Teoremi</vt:lpstr>
      <vt:lpstr>Naive Bayes Sınıflandırıcı</vt:lpstr>
      <vt:lpstr>Naive Bayes Sınıflandırıcı</vt:lpstr>
      <vt:lpstr>Naive Bayes Sınıflandırıcı</vt:lpstr>
      <vt:lpstr>Naive Bayes Sınıflandırıcı</vt:lpstr>
      <vt:lpstr>R uygulaması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creator>Windows Kullanıcısı</dc:creator>
  <cp:lastModifiedBy>Windows Kullanıcısı</cp:lastModifiedBy>
  <cp:revision>1</cp:revision>
  <dcterms:created xsi:type="dcterms:W3CDTF">2022-01-02T15:57:49Z</dcterms:created>
  <dcterms:modified xsi:type="dcterms:W3CDTF">2022-01-02T16:07:43Z</dcterms:modified>
</cp:coreProperties>
</file>