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58" r:id="rId13"/>
    <p:sldId id="26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7ED67AA-E8E8-4C59-BB21-A9A75A13218F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8E17D44-3EC7-465C-A844-322A2580DA90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6000" i="1" dirty="0" smtClean="0"/>
              <a:t>«VERİ MADENCİLİĞİ»</a:t>
            </a:r>
            <a:br>
              <a:rPr lang="tr-TR" sz="6000" i="1" dirty="0" smtClean="0"/>
            </a:br>
            <a:r>
              <a:rPr lang="tr-TR" dirty="0" smtClean="0"/>
              <a:t>Ders 2: Veri Madenciliği Modelleri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tr-TR" sz="3200" dirty="0" smtClean="0">
              <a:solidFill>
                <a:srgbClr val="FF0000"/>
              </a:solidFill>
            </a:endParaRPr>
          </a:p>
          <a:p>
            <a:r>
              <a:rPr lang="tr-TR" sz="3200" b="1" i="1" dirty="0">
                <a:solidFill>
                  <a:srgbClr val="FF0000"/>
                </a:solidFill>
              </a:rPr>
              <a:t> </a:t>
            </a:r>
            <a:r>
              <a:rPr lang="tr-TR" sz="3200" b="1" i="1" dirty="0" smtClean="0">
                <a:solidFill>
                  <a:srgbClr val="FF0000"/>
                </a:solidFill>
              </a:rPr>
              <a:t>         Dr. </a:t>
            </a:r>
            <a:r>
              <a:rPr lang="tr-TR" sz="3200" b="1" i="1" dirty="0" err="1" smtClean="0">
                <a:solidFill>
                  <a:srgbClr val="FF0000"/>
                </a:solidFill>
              </a:rPr>
              <a:t>Öğr</a:t>
            </a:r>
            <a:r>
              <a:rPr lang="tr-TR" sz="3200" b="1" i="1" dirty="0" smtClean="0">
                <a:solidFill>
                  <a:srgbClr val="FF0000"/>
                </a:solidFill>
              </a:rPr>
              <a:t>. Üyesi Nur </a:t>
            </a:r>
            <a:r>
              <a:rPr lang="tr-TR" sz="3200" b="1" i="1" dirty="0" err="1" smtClean="0">
                <a:solidFill>
                  <a:srgbClr val="FF0000"/>
                </a:solidFill>
              </a:rPr>
              <a:t>Kuban</a:t>
            </a:r>
            <a:r>
              <a:rPr lang="tr-TR" sz="3200" b="1" i="1" dirty="0" smtClean="0">
                <a:solidFill>
                  <a:srgbClr val="FF0000"/>
                </a:solidFill>
              </a:rPr>
              <a:t> TORUN</a:t>
            </a:r>
            <a:endParaRPr lang="tr-TR" sz="3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4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Verinin içerdiği ortak özelliklere göre ayrıştırılması işlemine Sınıflandırma(</a:t>
            </a:r>
            <a:r>
              <a:rPr lang="tr-TR" dirty="0" err="1" smtClean="0"/>
              <a:t>classification</a:t>
            </a:r>
            <a:r>
              <a:rPr lang="tr-TR" dirty="0" smtClean="0"/>
              <a:t>) denir. Sınıflandırma bir ürünün özellikleri ile müşteri özelliklerinin eşleştirilmesi için kullanılır. Böylece bir müşteri için ideal ürün veya bir ürün için ideal müşteri profili çıkarılabilir. Örneğin;</a:t>
            </a:r>
          </a:p>
          <a:p>
            <a:r>
              <a:rPr lang="tr-TR" dirty="0" smtClean="0"/>
              <a:t>Genç bayanlar küçük araba satın alır; yaşlı ve zengin erkekler büyük ve lüks araba satın alır.</a:t>
            </a:r>
          </a:p>
          <a:p>
            <a:pPr marL="0" indent="0">
              <a:buNone/>
            </a:pPr>
            <a:r>
              <a:rPr lang="tr-TR" dirty="0" smtClean="0"/>
              <a:t>Böyle bir sonuca ulaşan araba şirketi genç bayanların okuduğu bir dergiye küçük model araba reklamı verebilir.</a:t>
            </a:r>
          </a:p>
          <a:p>
            <a:pPr marL="0" indent="0">
              <a:buNone/>
            </a:pPr>
            <a:r>
              <a:rPr lang="tr-TR" dirty="0" smtClean="0"/>
              <a:t>Karar ağaçları, Yapay sinir ağları ve genetik algoritmalar sınıflandırma problemlerinin çözümü için yaygın olarak kullanılmaktadır.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Sınıflandırma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16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r>
              <a:rPr lang="tr-TR" dirty="0" smtClean="0"/>
              <a:t>Herhangi bir değişkenin (bağımlı değişken), bir veya birden fazla değişkenle (bağımsız değişken) arasındaki ilişkinin matematik bir fonksiyon şeklinde yazılması ve bu fonksiyon yardımıyla bağımlı değişkeninin ulaşacağı değerin tahmin edilmesidir.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Regresyon Analizi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928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r>
              <a:rPr lang="tr-TR" dirty="0" smtClean="0"/>
              <a:t>Umman Tuğba Şimşek Gürsoy «Veri Madenciliğinde Güncel Yaklaşımlar»</a:t>
            </a:r>
          </a:p>
          <a:p>
            <a:r>
              <a:rPr lang="tr-TR" dirty="0" smtClean="0"/>
              <a:t>Umman Tuğba Şimşek Gürsoy «</a:t>
            </a:r>
            <a:r>
              <a:rPr lang="tr-TR" smtClean="0"/>
              <a:t>Veri Madenciliği ve Bilgi Keşfi»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287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/>
          <a:lstStyle/>
          <a:p>
            <a:r>
              <a:rPr lang="tr-TR" dirty="0" smtClean="0"/>
              <a:t>Metin madenciliğinin önemli bir alt başlığı olan Duygu analizi genel anlamıyla, kişilerin yazdıkları metinlerden görüşlerinin, tutumlarının, yaklaşımlarının veya duygularının belirlenmeye çalışılmasıdır(</a:t>
            </a:r>
            <a:r>
              <a:rPr lang="tr-TR" dirty="0" err="1" smtClean="0"/>
              <a:t>Pang</a:t>
            </a:r>
            <a:r>
              <a:rPr lang="tr-TR" dirty="0" smtClean="0"/>
              <a:t> ve Lee,2005; </a:t>
            </a:r>
            <a:r>
              <a:rPr lang="tr-TR" dirty="0" err="1" smtClean="0"/>
              <a:t>Stieglitz</a:t>
            </a:r>
            <a:r>
              <a:rPr lang="tr-TR" dirty="0" smtClean="0"/>
              <a:t> </a:t>
            </a:r>
            <a:r>
              <a:rPr lang="tr-TR" dirty="0" err="1" smtClean="0"/>
              <a:t>v.d</a:t>
            </a:r>
            <a:r>
              <a:rPr lang="tr-TR" dirty="0" smtClean="0"/>
              <a:t>., 2014).</a:t>
            </a:r>
          </a:p>
          <a:p>
            <a:r>
              <a:rPr lang="tr-TR" dirty="0" smtClean="0"/>
              <a:t>Duygu analizi ile kişilerin yazdıkları metinlerden bahsettikleri konu hakkındaki duygularının olumlu mu, olumsuz mu yoksa nötr mü olduğu veya o anki hislerinin mutlu mu, üzgün mü olduğu anlaşılmaya çalışılmaktadır.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Ekstra: Duygu </a:t>
            </a:r>
            <a:r>
              <a:rPr lang="tr-TR" dirty="0" smtClean="0"/>
              <a:t>Analizi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19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497363"/>
          </a:xfrm>
        </p:spPr>
        <p:txBody>
          <a:bodyPr/>
          <a:lstStyle/>
          <a:p>
            <a:r>
              <a:rPr lang="tr-TR" dirty="0" smtClean="0"/>
              <a:t>Tanımlayıcı Modeller&amp; Tahmin Edici Modeller</a:t>
            </a:r>
          </a:p>
          <a:p>
            <a:r>
              <a:rPr lang="tr-TR" dirty="0" smtClean="0"/>
              <a:t>Tanımlayıcı Modeller</a:t>
            </a:r>
          </a:p>
          <a:p>
            <a:r>
              <a:rPr lang="tr-TR" dirty="0" smtClean="0"/>
              <a:t>İlişki Analizi(Birliktelik Kuralları)</a:t>
            </a:r>
          </a:p>
          <a:p>
            <a:r>
              <a:rPr lang="tr-TR" dirty="0" smtClean="0"/>
              <a:t>Kümeleme Analizi</a:t>
            </a:r>
          </a:p>
          <a:p>
            <a:r>
              <a:rPr lang="tr-TR" dirty="0" smtClean="0"/>
              <a:t>Veri Görselleştirme</a:t>
            </a:r>
          </a:p>
          <a:p>
            <a:r>
              <a:rPr lang="tr-TR" dirty="0" smtClean="0"/>
              <a:t>Tahmin Edici Modeller</a:t>
            </a:r>
          </a:p>
          <a:p>
            <a:r>
              <a:rPr lang="tr-TR" dirty="0" smtClean="0"/>
              <a:t>Sınıflandırma</a:t>
            </a:r>
          </a:p>
          <a:p>
            <a:r>
              <a:rPr lang="tr-TR" dirty="0" smtClean="0"/>
              <a:t>Regresyon Analizi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28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844824"/>
            <a:ext cx="7408333" cy="4281339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Veri madenciliği uygulamalarında kullanılan teknikler ikiye ayrılmaktadır.</a:t>
            </a:r>
          </a:p>
          <a:p>
            <a:r>
              <a:rPr lang="tr-TR" dirty="0" smtClean="0"/>
              <a:t>1. Tanımlayıcı Modeller</a:t>
            </a:r>
          </a:p>
          <a:p>
            <a:r>
              <a:rPr lang="tr-TR" dirty="0" smtClean="0"/>
              <a:t>2. Tahmin Edici Modeller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650512"/>
          </a:xfrm>
        </p:spPr>
        <p:txBody>
          <a:bodyPr>
            <a:normAutofit fontScale="90000"/>
          </a:bodyPr>
          <a:lstStyle/>
          <a:p>
            <a:r>
              <a:rPr lang="tr-TR" dirty="0"/>
              <a:t>Tanımlayıcı modeller&amp; Tahmin Edici Modeller</a:t>
            </a:r>
            <a:br>
              <a:rPr lang="tr-TR" dirty="0"/>
            </a:b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6584950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40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99592" y="1628800"/>
            <a:ext cx="7408333" cy="3954752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Tanımlayıcı(</a:t>
            </a:r>
            <a:r>
              <a:rPr lang="tr-TR" dirty="0" err="1" smtClean="0"/>
              <a:t>descriptive</a:t>
            </a:r>
            <a:r>
              <a:rPr lang="tr-TR" dirty="0" smtClean="0"/>
              <a:t>) modellerde amaç, karar vermeye rehberlik etmede kullanılabilecek mevcut verilerdeki örüntülerin tanımlanmasını sağlamaktır.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Birliktelik Kuralları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Kümeleme Analizi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Veri Görselleştirme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Tanımlayıcı Modeller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35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>
            <a:normAutofit/>
          </a:bodyPr>
          <a:lstStyle/>
          <a:p>
            <a:r>
              <a:rPr lang="tr-TR" dirty="0" smtClean="0"/>
              <a:t>Birliktelik kuralları pazarlama amaçlı olarak «Pazar sepet analizi» adı altında yaygın olarak kullanılmaktadır.</a:t>
            </a:r>
          </a:p>
          <a:p>
            <a:pPr marL="0" indent="0">
              <a:buNone/>
            </a:pPr>
            <a:r>
              <a:rPr lang="tr-TR" dirty="0" smtClean="0"/>
              <a:t>Örneğin;</a:t>
            </a:r>
          </a:p>
          <a:p>
            <a:pPr marL="0" indent="0">
              <a:buNone/>
            </a:pPr>
            <a:r>
              <a:rPr lang="tr-TR" dirty="0"/>
              <a:t>*</a:t>
            </a:r>
            <a:r>
              <a:rPr lang="tr-TR" dirty="0" smtClean="0"/>
              <a:t>Çocuk bezi-bira örneği bağıntısı. Bir süpermarket yaptığı analizler sonucunda, Cuma akşamları işten çıktıktan sonra alışveriş yapan evli ve çocuklu erkeklerin, çocuk bezi alırken %90 olasılıkla bira da satın aldığını belirlemiştir.</a:t>
            </a:r>
          </a:p>
          <a:p>
            <a:pPr marL="0" indent="0">
              <a:buNone/>
            </a:pPr>
            <a:r>
              <a:rPr lang="tr-TR" dirty="0" smtClean="0"/>
              <a:t>*Kırmızı spor arabası ve küçük köpeği olan bayanların %90’ı </a:t>
            </a:r>
            <a:r>
              <a:rPr lang="tr-TR" dirty="0" err="1" smtClean="0"/>
              <a:t>Chanel</a:t>
            </a:r>
            <a:r>
              <a:rPr lang="tr-TR" dirty="0" smtClean="0"/>
              <a:t> No.5 parfüm kullanmaktadır.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Birliktelik Kuralları(</a:t>
            </a:r>
            <a:r>
              <a:rPr lang="tr-TR" dirty="0" err="1" smtClean="0"/>
              <a:t>Association</a:t>
            </a:r>
            <a:r>
              <a:rPr lang="tr-TR" dirty="0" smtClean="0"/>
              <a:t> Rules)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958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tr-TR" dirty="0" smtClean="0"/>
              <a:t>Pazarlama yöneticilerinin pazarlama kampanyalarını </a:t>
            </a:r>
            <a:r>
              <a:rPr lang="tr-TR" b="1" dirty="0" smtClean="0">
                <a:solidFill>
                  <a:srgbClr val="FF0000"/>
                </a:solidFill>
              </a:rPr>
              <a:t>hangi müşteri profiline göre düzenlemeleri gerektiğini </a:t>
            </a:r>
            <a:r>
              <a:rPr lang="tr-TR" dirty="0" smtClean="0"/>
              <a:t>açıkça ifade etmektedir. Ayrıca birliktelik kuralları analizi ile </a:t>
            </a:r>
            <a:r>
              <a:rPr lang="tr-TR" b="1" dirty="0" smtClean="0">
                <a:solidFill>
                  <a:srgbClr val="FF0000"/>
                </a:solidFill>
              </a:rPr>
              <a:t>mağaza raf düzenlemeleri </a:t>
            </a:r>
            <a:r>
              <a:rPr lang="tr-TR" dirty="0" smtClean="0"/>
              <a:t>de yapılmaktadır, böylece satışları arttırmak hedeflenmektedir.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Birliktelik Kuralı Neye Yarar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290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484784"/>
            <a:ext cx="7408333" cy="4641379"/>
          </a:xfrm>
        </p:spPr>
        <p:txBody>
          <a:bodyPr/>
          <a:lstStyle/>
          <a:p>
            <a:r>
              <a:rPr lang="tr-TR" dirty="0" smtClean="0"/>
              <a:t>Kümeleme analizi birincil amacı </a:t>
            </a:r>
            <a:r>
              <a:rPr lang="tr-TR" b="1" dirty="0" smtClean="0">
                <a:solidFill>
                  <a:srgbClr val="FF0000"/>
                </a:solidFill>
              </a:rPr>
              <a:t>«gözlem birimlerini benzer özelliklerine göre gruplamak» </a:t>
            </a:r>
            <a:r>
              <a:rPr lang="tr-TR" dirty="0" smtClean="0"/>
              <a:t>olan çok değişkenli istatistik tekniklerinden biridir. </a:t>
            </a:r>
          </a:p>
          <a:p>
            <a:r>
              <a:rPr lang="tr-TR" dirty="0" smtClean="0"/>
              <a:t>Kümeleme analizinde temel hedef, dağınık </a:t>
            </a:r>
            <a:r>
              <a:rPr lang="tr-TR" dirty="0" smtClean="0"/>
              <a:t>bir </a:t>
            </a:r>
            <a:r>
              <a:rPr lang="tr-TR" dirty="0" smtClean="0"/>
              <a:t>halde bulunan verileri benzerliklerine göre bir araya getirip sınıflandırarak işlenebilir hale getirmektir. Kümeleme analizi sınıflandırmaya benzer bir tekniktir. </a:t>
            </a:r>
            <a:r>
              <a:rPr lang="tr-TR" b="1" dirty="0" smtClean="0">
                <a:solidFill>
                  <a:srgbClr val="FF0000"/>
                </a:solidFill>
              </a:rPr>
              <a:t>Aralarındaki en belirgin fark, kümelerin önceden belirlenmemiş olmasıdır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Kümeleme analizi yaygın olarak demografik verilerin analiz edilerek müşteri bölümlendirme ve müşteri profilinin belirlenmesi amacıyla kullanılmaktadır.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Kümeleme Analizi(Cluster Analysis)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0598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556792"/>
            <a:ext cx="7408333" cy="4569371"/>
          </a:xfrm>
        </p:spPr>
        <p:txBody>
          <a:bodyPr/>
          <a:lstStyle/>
          <a:p>
            <a:r>
              <a:rPr lang="tr-TR" dirty="0" smtClean="0"/>
              <a:t>Büyük veri setlerinden bilgi keşfi sürecinde elde edilen bilgilerin sunulması aşamasında kullanılabilir.  Veri görselleştirme araçları olarak grafikler, haritalar, şekiller, </a:t>
            </a:r>
            <a:r>
              <a:rPr lang="tr-TR" dirty="0" err="1" smtClean="0"/>
              <a:t>infografikler</a:t>
            </a:r>
            <a:r>
              <a:rPr lang="tr-TR" dirty="0" smtClean="0"/>
              <a:t> kullanılmaktadır.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Görselleştirme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01008"/>
            <a:ext cx="61912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26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Tahmin edici modellerde sonuçları bilinen verilerden hareket edilerek bir model geliştirilmesi ve kurulan bu modelden yararlanılarak, sonuçları bilinmeyen veri kümeleri için sonuç değerlerinin tahmin edilmesi amaçlanmaktadır.</a:t>
            </a:r>
          </a:p>
          <a:p>
            <a:r>
              <a:rPr lang="tr-TR" dirty="0" smtClean="0"/>
              <a:t>Sınıflandırma</a:t>
            </a:r>
          </a:p>
          <a:p>
            <a:r>
              <a:rPr lang="tr-TR" dirty="0" smtClean="0"/>
              <a:t>Regresyon analizi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Tahmin </a:t>
            </a:r>
            <a:r>
              <a:rPr lang="tr-TR" dirty="0" smtClean="0"/>
              <a:t>Edici(</a:t>
            </a:r>
            <a:r>
              <a:rPr lang="tr-TR" dirty="0" err="1" smtClean="0"/>
              <a:t>Predictive</a:t>
            </a:r>
            <a:r>
              <a:rPr lang="tr-TR" dirty="0" smtClean="0"/>
              <a:t>) </a:t>
            </a:r>
            <a:r>
              <a:rPr lang="tr-TR" dirty="0"/>
              <a:t>Modeller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728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347</TotalTime>
  <Words>549</Words>
  <Application>Microsoft Office PowerPoint</Application>
  <PresentationFormat>Ekran Gösterisi 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Dalga Biçimi</vt:lpstr>
      <vt:lpstr>«VERİ MADENCİLİĞİ» Ders 2: Veri Madenciliği Modelleri</vt:lpstr>
      <vt:lpstr>İçerik</vt:lpstr>
      <vt:lpstr>Tanımlayıcı modeller&amp; Tahmin Edici Modeller </vt:lpstr>
      <vt:lpstr>Tanımlayıcı Modeller</vt:lpstr>
      <vt:lpstr>Birliktelik Kuralları(Association Rules)</vt:lpstr>
      <vt:lpstr>Birliktelik Kuralı Neye Yarar</vt:lpstr>
      <vt:lpstr>Kümeleme Analizi(Cluster Analysis)</vt:lpstr>
      <vt:lpstr>Veri Görselleştirme</vt:lpstr>
      <vt:lpstr>Tahmin Edici(Predictive) Modeller </vt:lpstr>
      <vt:lpstr>Sınıflandırma</vt:lpstr>
      <vt:lpstr>Regresyon Analizi</vt:lpstr>
      <vt:lpstr>Kaynaklar</vt:lpstr>
      <vt:lpstr>Ekstra: Duygu Analizi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«VERİ MADENCİLİĞİ» Ders 2: Veri Madenciliği Modelleri</dc:title>
  <dc:creator>Windows Kullanıcısı</dc:creator>
  <cp:lastModifiedBy>Windows Kullanıcısı</cp:lastModifiedBy>
  <cp:revision>19</cp:revision>
  <dcterms:created xsi:type="dcterms:W3CDTF">2020-10-17T19:30:31Z</dcterms:created>
  <dcterms:modified xsi:type="dcterms:W3CDTF">2020-10-19T15:27:23Z</dcterms:modified>
</cp:coreProperties>
</file>