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74" r:id="rId5"/>
    <p:sldId id="260" r:id="rId6"/>
    <p:sldId id="261" r:id="rId7"/>
    <p:sldId id="262" r:id="rId8"/>
    <p:sldId id="272" r:id="rId9"/>
    <p:sldId id="263" r:id="rId10"/>
    <p:sldId id="264" r:id="rId11"/>
    <p:sldId id="265" r:id="rId12"/>
    <p:sldId id="266" r:id="rId13"/>
    <p:sldId id="267" r:id="rId14"/>
    <p:sldId id="268" r:id="rId15"/>
    <p:sldId id="269" r:id="rId16"/>
    <p:sldId id="270" r:id="rId17"/>
    <p:sldId id="271" r:id="rId18"/>
    <p:sldId id="273" r:id="rId19"/>
    <p:sldId id="258" r:id="rId2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Date Placeholder 29"/>
          <p:cNvSpPr>
            <a:spLocks noGrp="1"/>
          </p:cNvSpPr>
          <p:nvPr>
            <p:ph type="dt" sz="half" idx="10"/>
          </p:nvPr>
        </p:nvSpPr>
        <p:spPr/>
        <p:txBody>
          <a:bodyPr/>
          <a:lstStyle/>
          <a:p>
            <a:fld id="{81942AF9-0ED1-405D-953C-7867C019EE3F}" type="datetimeFigureOut">
              <a:rPr lang="tr-TR" smtClean="0"/>
              <a:t>12.10.2020</a:t>
            </a:fld>
            <a:endParaRPr lang="tr-TR"/>
          </a:p>
        </p:txBody>
      </p:sp>
      <p:sp>
        <p:nvSpPr>
          <p:cNvPr id="19" name="Footer Placeholder 18"/>
          <p:cNvSpPr>
            <a:spLocks noGrp="1"/>
          </p:cNvSpPr>
          <p:nvPr>
            <p:ph type="ftr" sz="quarter" idx="11"/>
          </p:nvPr>
        </p:nvSpPr>
        <p:spPr/>
        <p:txBody>
          <a:bodyPr/>
          <a:lstStyle/>
          <a:p>
            <a:endParaRPr lang="tr-TR"/>
          </a:p>
        </p:txBody>
      </p:sp>
      <p:sp>
        <p:nvSpPr>
          <p:cNvPr id="27" name="Slide Number Placeholder 26"/>
          <p:cNvSpPr>
            <a:spLocks noGrp="1"/>
          </p:cNvSpPr>
          <p:nvPr>
            <p:ph type="sldNum" sz="quarter" idx="12"/>
          </p:nvPr>
        </p:nvSpPr>
        <p:spPr/>
        <p:txBody>
          <a:bodyPr/>
          <a:lstStyle/>
          <a:p>
            <a:fld id="{80F7776A-2316-4309-9B54-D532C205EFAD}"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tr-TR" smtClean="0"/>
              <a:t>Asıl başlık stili için tıklatın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Date Placeholder 3"/>
          <p:cNvSpPr>
            <a:spLocks noGrp="1"/>
          </p:cNvSpPr>
          <p:nvPr>
            <p:ph type="dt" sz="half" idx="10"/>
          </p:nvPr>
        </p:nvSpPr>
        <p:spPr/>
        <p:txBody>
          <a:bodyPr/>
          <a:lstStyle/>
          <a:p>
            <a:fld id="{81942AF9-0ED1-405D-953C-7867C019EE3F}" type="datetimeFigureOut">
              <a:rPr lang="tr-TR" smtClean="0"/>
              <a:t>12.10.2020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0F7776A-2316-4309-9B54-D532C205EFAD}"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Date Placeholder 3"/>
          <p:cNvSpPr>
            <a:spLocks noGrp="1"/>
          </p:cNvSpPr>
          <p:nvPr>
            <p:ph type="dt" sz="half" idx="10"/>
          </p:nvPr>
        </p:nvSpPr>
        <p:spPr/>
        <p:txBody>
          <a:bodyPr/>
          <a:lstStyle/>
          <a:p>
            <a:fld id="{81942AF9-0ED1-405D-953C-7867C019EE3F}" type="datetimeFigureOut">
              <a:rPr lang="tr-TR" smtClean="0"/>
              <a:t>12.10.2020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0F7776A-2316-4309-9B54-D532C205EFAD}"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tr-TR" smtClean="0"/>
              <a:t>Asıl başlık stili için tıklatın</a:t>
            </a:r>
            <a:endParaRPr kumimoji="0" lang="en-US"/>
          </a:p>
        </p:txBody>
      </p:sp>
      <p:sp>
        <p:nvSpPr>
          <p:cNvPr id="3" name="Content Placeholder 2"/>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Date Placeholder 3"/>
          <p:cNvSpPr>
            <a:spLocks noGrp="1"/>
          </p:cNvSpPr>
          <p:nvPr>
            <p:ph type="dt" sz="half" idx="10"/>
          </p:nvPr>
        </p:nvSpPr>
        <p:spPr/>
        <p:txBody>
          <a:bodyPr/>
          <a:lstStyle/>
          <a:p>
            <a:fld id="{81942AF9-0ED1-405D-953C-7867C019EE3F}" type="datetimeFigureOut">
              <a:rPr lang="tr-TR" smtClean="0"/>
              <a:t>12.10.2020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0F7776A-2316-4309-9B54-D532C205EFAD}"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Date Placeholder 3"/>
          <p:cNvSpPr>
            <a:spLocks noGrp="1"/>
          </p:cNvSpPr>
          <p:nvPr>
            <p:ph type="dt" sz="half" idx="10"/>
          </p:nvPr>
        </p:nvSpPr>
        <p:spPr/>
        <p:txBody>
          <a:bodyPr/>
          <a:lstStyle/>
          <a:p>
            <a:fld id="{81942AF9-0ED1-405D-953C-7867C019EE3F}" type="datetimeFigureOut">
              <a:rPr lang="tr-TR" smtClean="0"/>
              <a:t>12.10.2020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0F7776A-2316-4309-9B54-D532C205EFAD}"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Date Placeholder 4"/>
          <p:cNvSpPr>
            <a:spLocks noGrp="1"/>
          </p:cNvSpPr>
          <p:nvPr>
            <p:ph type="dt" sz="half" idx="10"/>
          </p:nvPr>
        </p:nvSpPr>
        <p:spPr/>
        <p:txBody>
          <a:bodyPr/>
          <a:lstStyle/>
          <a:p>
            <a:fld id="{81942AF9-0ED1-405D-953C-7867C019EE3F}" type="datetimeFigureOut">
              <a:rPr lang="tr-TR" smtClean="0"/>
              <a:t>12.10.2020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0F7776A-2316-4309-9B54-D532C205EFAD}"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Date Placeholder 6"/>
          <p:cNvSpPr>
            <a:spLocks noGrp="1"/>
          </p:cNvSpPr>
          <p:nvPr>
            <p:ph type="dt" sz="half" idx="10"/>
          </p:nvPr>
        </p:nvSpPr>
        <p:spPr/>
        <p:txBody>
          <a:bodyPr/>
          <a:lstStyle/>
          <a:p>
            <a:fld id="{81942AF9-0ED1-405D-953C-7867C019EE3F}" type="datetimeFigureOut">
              <a:rPr lang="tr-TR" smtClean="0"/>
              <a:t>12.10.2020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0F7776A-2316-4309-9B54-D532C205EFAD}"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Date Placeholder 2"/>
          <p:cNvSpPr>
            <a:spLocks noGrp="1"/>
          </p:cNvSpPr>
          <p:nvPr>
            <p:ph type="dt" sz="half" idx="10"/>
          </p:nvPr>
        </p:nvSpPr>
        <p:spPr/>
        <p:txBody>
          <a:bodyPr/>
          <a:lstStyle/>
          <a:p>
            <a:fld id="{81942AF9-0ED1-405D-953C-7867C019EE3F}" type="datetimeFigureOut">
              <a:rPr lang="tr-TR" smtClean="0"/>
              <a:t>12.10.2020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0F7776A-2316-4309-9B54-D532C205EFAD}"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942AF9-0ED1-405D-953C-7867C019EE3F}" type="datetimeFigureOut">
              <a:rPr lang="tr-TR" smtClean="0"/>
              <a:t>12.10.2020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80F7776A-2316-4309-9B54-D532C205EFAD}"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Date Placeholder 4"/>
          <p:cNvSpPr>
            <a:spLocks noGrp="1"/>
          </p:cNvSpPr>
          <p:nvPr>
            <p:ph type="dt" sz="half" idx="10"/>
          </p:nvPr>
        </p:nvSpPr>
        <p:spPr/>
        <p:txBody>
          <a:bodyPr/>
          <a:lstStyle/>
          <a:p>
            <a:fld id="{81942AF9-0ED1-405D-953C-7867C019EE3F}" type="datetimeFigureOut">
              <a:rPr lang="tr-TR" smtClean="0"/>
              <a:t>12.10.2020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0F7776A-2316-4309-9B54-D532C205EFAD}"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Date Placeholder 4"/>
          <p:cNvSpPr>
            <a:spLocks noGrp="1"/>
          </p:cNvSpPr>
          <p:nvPr>
            <p:ph type="dt" sz="half" idx="10"/>
          </p:nvPr>
        </p:nvSpPr>
        <p:spPr/>
        <p:txBody>
          <a:bodyPr/>
          <a:lstStyle/>
          <a:p>
            <a:fld id="{81942AF9-0ED1-405D-953C-7867C019EE3F}" type="datetimeFigureOut">
              <a:rPr lang="tr-TR" smtClean="0"/>
              <a:t>12.10.2020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8077200" y="6356350"/>
            <a:ext cx="609600" cy="365125"/>
          </a:xfrm>
        </p:spPr>
        <p:txBody>
          <a:bodyPr/>
          <a:lstStyle/>
          <a:p>
            <a:fld id="{80F7776A-2316-4309-9B54-D532C205EFAD}" type="slidenum">
              <a:rPr lang="tr-TR" smtClean="0"/>
              <a:t>‹#›</a:t>
            </a:fld>
            <a:endParaRPr lang="tr-T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smtClean="0"/>
              <a:t>Resim eklemek için simgeyi tıklatın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1942AF9-0ED1-405D-953C-7867C019EE3F}" type="datetimeFigureOut">
              <a:rPr lang="tr-TR" smtClean="0"/>
              <a:t>12.10.2020</a:t>
            </a:fld>
            <a:endParaRPr lang="tr-T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0F7776A-2316-4309-9B54-D532C205EFAD}" type="slidenum">
              <a:rPr lang="tr-TR" smtClean="0"/>
              <a:t>‹#›</a:t>
            </a:fld>
            <a:endParaRPr lang="tr-T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533400" y="1371600"/>
            <a:ext cx="7851648" cy="2705472"/>
          </a:xfrm>
        </p:spPr>
        <p:txBody>
          <a:bodyPr>
            <a:normAutofit fontScale="90000"/>
          </a:bodyPr>
          <a:lstStyle/>
          <a:p>
            <a:pPr algn="ctr"/>
            <a:r>
              <a:rPr lang="tr-TR" dirty="0" smtClean="0"/>
              <a:t>«</a:t>
            </a:r>
            <a:r>
              <a:rPr lang="tr-TR" dirty="0" smtClean="0">
                <a:solidFill>
                  <a:srgbClr val="FF0000"/>
                </a:solidFill>
              </a:rPr>
              <a:t>VERİ </a:t>
            </a:r>
            <a:r>
              <a:rPr lang="tr-TR" dirty="0" smtClean="0">
                <a:solidFill>
                  <a:srgbClr val="FF0000"/>
                </a:solidFill>
              </a:rPr>
              <a:t>MADENCİLİĞİ ve UYGULAMALARI»</a:t>
            </a:r>
            <a:r>
              <a:rPr lang="tr-TR" dirty="0" smtClean="0">
                <a:solidFill>
                  <a:srgbClr val="FF0000"/>
                </a:solidFill>
              </a:rPr>
              <a:t/>
            </a:r>
            <a:br>
              <a:rPr lang="tr-TR" dirty="0" smtClean="0">
                <a:solidFill>
                  <a:srgbClr val="FF0000"/>
                </a:solidFill>
              </a:rPr>
            </a:br>
            <a:r>
              <a:rPr lang="tr-TR" i="1" dirty="0" smtClean="0">
                <a:solidFill>
                  <a:srgbClr val="FF0000"/>
                </a:solidFill>
              </a:rPr>
              <a:t>Ders 1: Veri Madenciliğine Giriş</a:t>
            </a:r>
            <a:endParaRPr lang="tr-TR" i="1" dirty="0">
              <a:solidFill>
                <a:srgbClr val="FF0000"/>
              </a:solidFill>
            </a:endParaRPr>
          </a:p>
        </p:txBody>
      </p:sp>
      <p:sp>
        <p:nvSpPr>
          <p:cNvPr id="3" name="Alt Başlık 2"/>
          <p:cNvSpPr>
            <a:spLocks noGrp="1"/>
          </p:cNvSpPr>
          <p:nvPr>
            <p:ph type="subTitle" idx="1"/>
          </p:nvPr>
        </p:nvSpPr>
        <p:spPr>
          <a:xfrm>
            <a:off x="533400" y="4437112"/>
            <a:ext cx="7854696" cy="544024"/>
          </a:xfrm>
        </p:spPr>
        <p:txBody>
          <a:bodyPr/>
          <a:lstStyle/>
          <a:p>
            <a:r>
              <a:rPr lang="tr-TR" dirty="0" smtClean="0"/>
              <a:t>Dr. </a:t>
            </a:r>
            <a:r>
              <a:rPr lang="tr-TR" dirty="0" err="1" smtClean="0"/>
              <a:t>Öğr</a:t>
            </a:r>
            <a:r>
              <a:rPr lang="tr-TR" dirty="0" smtClean="0"/>
              <a:t>. Üyesi Nur </a:t>
            </a:r>
            <a:r>
              <a:rPr lang="tr-TR" dirty="0" err="1" smtClean="0"/>
              <a:t>Kuban</a:t>
            </a:r>
            <a:r>
              <a:rPr lang="tr-TR" dirty="0" smtClean="0"/>
              <a:t> TORUN</a:t>
            </a:r>
            <a:endParaRPr lang="tr-TR" dirty="0"/>
          </a:p>
        </p:txBody>
      </p:sp>
    </p:spTree>
    <p:extLst>
      <p:ext uri="{BB962C8B-B14F-4D97-AF65-F5344CB8AC3E}">
        <p14:creationId xmlns:p14="http://schemas.microsoft.com/office/powerpoint/2010/main" val="3453056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2.aşama: </a:t>
            </a:r>
            <a:r>
              <a:rPr lang="tr-TR" dirty="0" smtClean="0"/>
              <a:t>veriyi anlama</a:t>
            </a:r>
            <a:r>
              <a:rPr lang="tr-TR" dirty="0"/>
              <a:t/>
            </a:r>
            <a:br>
              <a:rPr lang="tr-TR" dirty="0"/>
            </a:br>
            <a:endParaRPr lang="tr-TR" dirty="0"/>
          </a:p>
        </p:txBody>
      </p:sp>
      <p:sp>
        <p:nvSpPr>
          <p:cNvPr id="3" name="İçerik Yer Tutucusu 2"/>
          <p:cNvSpPr>
            <a:spLocks noGrp="1"/>
          </p:cNvSpPr>
          <p:nvPr>
            <p:ph idx="1"/>
          </p:nvPr>
        </p:nvSpPr>
        <p:spPr/>
        <p:txBody>
          <a:bodyPr/>
          <a:lstStyle/>
          <a:p>
            <a:r>
              <a:rPr lang="tr-TR" dirty="0" smtClean="0"/>
              <a:t>Veriler veri madenciliği için «</a:t>
            </a:r>
            <a:r>
              <a:rPr lang="tr-TR" dirty="0" err="1" smtClean="0"/>
              <a:t>hammaddeler»dir</a:t>
            </a:r>
            <a:r>
              <a:rPr lang="tr-TR" dirty="0" smtClean="0"/>
              <a:t>. Bu aşama veri kaynaklarının neler olduğunun belirlenmesi ve bu kaynakların karakteristiklerinin anlaşılmasını içerir. Başlangıç verilerinin toplanması, verilerin tanımlanması, verilerin açıklanması ve veri kalitesinin doğrulanması gibi işlemleri içerir.</a:t>
            </a:r>
            <a:endParaRPr lang="tr-TR" dirty="0"/>
          </a:p>
        </p:txBody>
      </p:sp>
    </p:spTree>
    <p:extLst>
      <p:ext uri="{BB962C8B-B14F-4D97-AF65-F5344CB8AC3E}">
        <p14:creationId xmlns:p14="http://schemas.microsoft.com/office/powerpoint/2010/main" val="3291656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3.aşama: verinin </a:t>
            </a:r>
            <a:r>
              <a:rPr lang="tr-TR" dirty="0" smtClean="0"/>
              <a:t>hazırlanması</a:t>
            </a:r>
            <a:r>
              <a:rPr lang="tr-TR" dirty="0"/>
              <a:t/>
            </a:r>
            <a:br>
              <a:rPr lang="tr-TR" dirty="0"/>
            </a:br>
            <a:endParaRPr lang="tr-TR" dirty="0"/>
          </a:p>
        </p:txBody>
      </p:sp>
      <p:sp>
        <p:nvSpPr>
          <p:cNvPr id="3" name="İçerik Yer Tutucusu 2"/>
          <p:cNvSpPr>
            <a:spLocks noGrp="1"/>
          </p:cNvSpPr>
          <p:nvPr>
            <p:ph idx="1"/>
          </p:nvPr>
        </p:nvSpPr>
        <p:spPr/>
        <p:txBody>
          <a:bodyPr/>
          <a:lstStyle/>
          <a:p>
            <a:r>
              <a:rPr lang="tr-TR" dirty="0" smtClean="0"/>
              <a:t>Verilerin belirlenmesinin ardından, verilerin veri madenciliği için hazırlanması gerekmektedir.  Hazırlama işlemi; seçme, temizleme, kurma, birleştirme ve uygun forma dönüştürme gibi işlemleri kapsamaktadır.</a:t>
            </a:r>
            <a:endParaRPr lang="tr-TR" dirty="0"/>
          </a:p>
        </p:txBody>
      </p:sp>
    </p:spTree>
    <p:extLst>
      <p:ext uri="{BB962C8B-B14F-4D97-AF65-F5344CB8AC3E}">
        <p14:creationId xmlns:p14="http://schemas.microsoft.com/office/powerpoint/2010/main" val="1815683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4.aşama: </a:t>
            </a:r>
            <a:r>
              <a:rPr lang="tr-TR" dirty="0" smtClean="0"/>
              <a:t>model kurma</a:t>
            </a:r>
            <a:r>
              <a:rPr lang="tr-TR" dirty="0"/>
              <a:t/>
            </a:r>
            <a:br>
              <a:rPr lang="tr-TR" dirty="0"/>
            </a:br>
            <a:endParaRPr lang="tr-TR" dirty="0"/>
          </a:p>
        </p:txBody>
      </p:sp>
      <p:sp>
        <p:nvSpPr>
          <p:cNvPr id="3" name="İçerik Yer Tutucusu 2"/>
          <p:cNvSpPr>
            <a:spLocks noGrp="1"/>
          </p:cNvSpPr>
          <p:nvPr>
            <p:ph idx="1"/>
          </p:nvPr>
        </p:nvSpPr>
        <p:spPr/>
        <p:txBody>
          <a:bodyPr/>
          <a:lstStyle/>
          <a:p>
            <a:r>
              <a:rPr lang="tr-TR" dirty="0" smtClean="0"/>
              <a:t>Bu aşama veri madenciliğinin en çarpıcı kısmını oluşturmaktadır.  Burada analiz yöntemleri verilerden </a:t>
            </a:r>
            <a:r>
              <a:rPr lang="tr-TR" dirty="0" smtClean="0">
                <a:solidFill>
                  <a:srgbClr val="FF0000"/>
                </a:solidFill>
              </a:rPr>
              <a:t>bilgi çıkarılması için </a:t>
            </a:r>
            <a:r>
              <a:rPr lang="tr-TR" dirty="0" smtClean="0"/>
              <a:t>kullanılmaktadır.  Modelleme tekniklerinin seçimi, test tasarımlarının türetilmesi ve modellerin kurulması ve uygulanması gibi adımları içermektedir.</a:t>
            </a:r>
            <a:endParaRPr lang="tr-TR" dirty="0"/>
          </a:p>
        </p:txBody>
      </p:sp>
    </p:spTree>
    <p:extLst>
      <p:ext uri="{BB962C8B-B14F-4D97-AF65-F5344CB8AC3E}">
        <p14:creationId xmlns:p14="http://schemas.microsoft.com/office/powerpoint/2010/main" val="1447291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704088"/>
            <a:ext cx="8229600" cy="1644792"/>
          </a:xfrm>
        </p:spPr>
        <p:txBody>
          <a:bodyPr>
            <a:normAutofit fontScale="90000"/>
          </a:bodyPr>
          <a:lstStyle/>
          <a:p>
            <a:r>
              <a:rPr lang="tr-TR" dirty="0"/>
              <a:t>5. aşama: </a:t>
            </a:r>
            <a:r>
              <a:rPr lang="tr-TR" dirty="0" smtClean="0"/>
              <a:t>model değerlendirme ve seçimi</a:t>
            </a:r>
            <a:r>
              <a:rPr lang="tr-TR" dirty="0"/>
              <a:t/>
            </a:r>
            <a:br>
              <a:rPr lang="tr-TR" dirty="0"/>
            </a:br>
            <a:endParaRPr lang="tr-TR" dirty="0"/>
          </a:p>
        </p:txBody>
      </p:sp>
      <p:sp>
        <p:nvSpPr>
          <p:cNvPr id="3" name="İçerik Yer Tutucusu 2"/>
          <p:cNvSpPr>
            <a:spLocks noGrp="1"/>
          </p:cNvSpPr>
          <p:nvPr>
            <p:ph idx="1"/>
          </p:nvPr>
        </p:nvSpPr>
        <p:spPr/>
        <p:txBody>
          <a:bodyPr/>
          <a:lstStyle/>
          <a:p>
            <a:r>
              <a:rPr lang="tr-TR" dirty="0" smtClean="0"/>
              <a:t>Model seçiminin ardından, veri madenciliği sonuçlarının iş hedefine ulaşmada nasıl yardımcı olacağının değerlendirilmesi gerekmektedir. Bu aşama sonuçların değerlendirilmesi, veri madenciliği sürecinin gözden geçirilmesi ve sonraki adımların belirlenmesi gibi işlemleri içermektedir.</a:t>
            </a:r>
            <a:endParaRPr lang="tr-TR" dirty="0"/>
          </a:p>
        </p:txBody>
      </p:sp>
    </p:spTree>
    <p:extLst>
      <p:ext uri="{BB962C8B-B14F-4D97-AF65-F5344CB8AC3E}">
        <p14:creationId xmlns:p14="http://schemas.microsoft.com/office/powerpoint/2010/main" val="121458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6. aşama: yayılım</a:t>
            </a:r>
            <a:br>
              <a:rPr lang="tr-TR" dirty="0"/>
            </a:br>
            <a:endParaRPr lang="tr-TR" dirty="0"/>
          </a:p>
        </p:txBody>
      </p:sp>
      <p:sp>
        <p:nvSpPr>
          <p:cNvPr id="3" name="İçerik Yer Tutucusu 2"/>
          <p:cNvSpPr>
            <a:spLocks noGrp="1"/>
          </p:cNvSpPr>
          <p:nvPr>
            <p:ph idx="1"/>
          </p:nvPr>
        </p:nvSpPr>
        <p:spPr/>
        <p:txBody>
          <a:bodyPr/>
          <a:lstStyle/>
          <a:p>
            <a:r>
              <a:rPr lang="tr-TR" dirty="0" smtClean="0"/>
              <a:t>Bu aşama orijinal problemin çözülmesi için yeni bilginin gündelik iş süreçleriyle birleştirilmesi işlemine odaklanmıştır. Plan yayılımı, izleme ve bakım, final raporunun üretilmesi ve projenin gözden geçirilmesi gibi adımları içermektedir.</a:t>
            </a:r>
            <a:endParaRPr lang="tr-TR" dirty="0"/>
          </a:p>
        </p:txBody>
      </p:sp>
    </p:spTree>
    <p:extLst>
      <p:ext uri="{BB962C8B-B14F-4D97-AF65-F5344CB8AC3E}">
        <p14:creationId xmlns:p14="http://schemas.microsoft.com/office/powerpoint/2010/main" val="565115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704088"/>
            <a:ext cx="8229600" cy="1500776"/>
          </a:xfrm>
        </p:spPr>
        <p:txBody>
          <a:bodyPr>
            <a:normAutofit fontScale="90000"/>
          </a:bodyPr>
          <a:lstStyle/>
          <a:p>
            <a:r>
              <a:rPr lang="tr-TR" sz="4400" dirty="0">
                <a:sym typeface="Wingdings" panose="05000000000000000000" pitchFamily="2" charset="2"/>
              </a:rPr>
              <a:t>Veri madenciliği sürecinde dikkat edilmesi gerekenler</a:t>
            </a:r>
            <a:r>
              <a:rPr lang="tr-TR" dirty="0"/>
              <a:t/>
            </a:r>
            <a:br>
              <a:rPr lang="tr-TR" dirty="0"/>
            </a:br>
            <a:endParaRPr lang="tr-TR" dirty="0"/>
          </a:p>
        </p:txBody>
      </p:sp>
      <p:sp>
        <p:nvSpPr>
          <p:cNvPr id="3" name="İçerik Yer Tutucusu 2"/>
          <p:cNvSpPr>
            <a:spLocks noGrp="1"/>
          </p:cNvSpPr>
          <p:nvPr>
            <p:ph idx="1"/>
          </p:nvPr>
        </p:nvSpPr>
        <p:spPr/>
        <p:txBody>
          <a:bodyPr/>
          <a:lstStyle/>
          <a:p>
            <a:r>
              <a:rPr lang="tr-TR" dirty="0" smtClean="0"/>
              <a:t>Veri madenciliği sürecinde en önemli adım , veri madenciliğine gerçekten ihtiyaç duyulup duyulmadığıdır. Bu adım problemin iyice anlaşılmasını da gerektirir.</a:t>
            </a:r>
          </a:p>
          <a:p>
            <a:r>
              <a:rPr lang="tr-TR" dirty="0" smtClean="0"/>
              <a:t>Problemin belirlenmesinin ardından veri madenciliğinin başarılı olduğunun belirlenebilmesi açısından başarı kriteri tanımlanmalıdır. Bu kriter sayısal veya kategorik olabilir.</a:t>
            </a:r>
          </a:p>
          <a:p>
            <a:r>
              <a:rPr lang="tr-TR" dirty="0" smtClean="0"/>
              <a:t>Problem için önemli durumlar belirlenir.</a:t>
            </a:r>
            <a:endParaRPr lang="tr-TR" dirty="0"/>
          </a:p>
        </p:txBody>
      </p:sp>
    </p:spTree>
    <p:extLst>
      <p:ext uri="{BB962C8B-B14F-4D97-AF65-F5344CB8AC3E}">
        <p14:creationId xmlns:p14="http://schemas.microsoft.com/office/powerpoint/2010/main" val="344001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704088"/>
            <a:ext cx="8229600" cy="1500776"/>
          </a:xfrm>
        </p:spPr>
        <p:txBody>
          <a:bodyPr>
            <a:normAutofit fontScale="90000"/>
          </a:bodyPr>
          <a:lstStyle/>
          <a:p>
            <a:r>
              <a:rPr lang="tr-TR" sz="4400" dirty="0">
                <a:sym typeface="Wingdings" panose="05000000000000000000" pitchFamily="2" charset="2"/>
              </a:rPr>
              <a:t>Veri madenciliği yapılmadan yanıtlanması gereken sorular</a:t>
            </a:r>
            <a:r>
              <a:rPr lang="tr-TR" dirty="0"/>
              <a:t/>
            </a:r>
            <a:br>
              <a:rPr lang="tr-TR" dirty="0"/>
            </a:br>
            <a:endParaRPr lang="tr-TR" dirty="0"/>
          </a:p>
        </p:txBody>
      </p:sp>
      <p:sp>
        <p:nvSpPr>
          <p:cNvPr id="3" name="İçerik Yer Tutucusu 2"/>
          <p:cNvSpPr>
            <a:spLocks noGrp="1"/>
          </p:cNvSpPr>
          <p:nvPr>
            <p:ph idx="1"/>
          </p:nvPr>
        </p:nvSpPr>
        <p:spPr/>
        <p:txBody>
          <a:bodyPr>
            <a:normAutofit lnSpcReduction="10000"/>
          </a:bodyPr>
          <a:lstStyle/>
          <a:p>
            <a:r>
              <a:rPr lang="tr-TR" dirty="0" smtClean="0"/>
              <a:t>1. çözümlenmek istenen devamlı problem nedir?</a:t>
            </a:r>
          </a:p>
          <a:p>
            <a:r>
              <a:rPr lang="tr-TR" dirty="0" smtClean="0"/>
              <a:t>2. mevcut veri kaynakları nelerdir ve verilerin hangi parçası mevcut problem ile ilgilidir?</a:t>
            </a:r>
          </a:p>
          <a:p>
            <a:r>
              <a:rPr lang="tr-TR" dirty="0" smtClean="0"/>
              <a:t>3. veri madenciliğine başlamadan önce hangi veri ön işleme teknik veya tekniklerine ihtiyaç duyulmaktadır?</a:t>
            </a:r>
          </a:p>
          <a:p>
            <a:r>
              <a:rPr lang="tr-TR" dirty="0" smtClean="0"/>
              <a:t>4. hangi veri madenciliği tekniği kullanılacaktır?</a:t>
            </a:r>
          </a:p>
          <a:p>
            <a:r>
              <a:rPr lang="tr-TR" dirty="0" smtClean="0"/>
              <a:t>5. veri madenciliği analiz sonuçları nasıl değerlendirilecektir?</a:t>
            </a:r>
          </a:p>
          <a:p>
            <a:r>
              <a:rPr lang="tr-TR" dirty="0" smtClean="0"/>
              <a:t>6. veri madenciliğinden elde edilen bilginin çoğu ne şekilde sağlanmıştır?</a:t>
            </a:r>
          </a:p>
        </p:txBody>
      </p:sp>
    </p:spTree>
    <p:extLst>
      <p:ext uri="{BB962C8B-B14F-4D97-AF65-F5344CB8AC3E}">
        <p14:creationId xmlns:p14="http://schemas.microsoft.com/office/powerpoint/2010/main" val="168423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sym typeface="Wingdings" panose="05000000000000000000" pitchFamily="2" charset="2"/>
              </a:rPr>
              <a:t>Veri madenciliği yöntemleri</a:t>
            </a:r>
            <a:r>
              <a:rPr lang="tr-TR" dirty="0"/>
              <a:t/>
            </a:r>
            <a:br>
              <a:rPr lang="tr-TR" dirty="0"/>
            </a:br>
            <a:endParaRPr lang="tr-TR" dirty="0"/>
          </a:p>
        </p:txBody>
      </p:sp>
      <p:sp>
        <p:nvSpPr>
          <p:cNvPr id="3" name="İçerik Yer Tutucusu 2"/>
          <p:cNvSpPr>
            <a:spLocks noGrp="1"/>
          </p:cNvSpPr>
          <p:nvPr>
            <p:ph idx="1"/>
          </p:nvPr>
        </p:nvSpPr>
        <p:spPr/>
        <p:txBody>
          <a:bodyPr/>
          <a:lstStyle/>
          <a:p>
            <a:r>
              <a:rPr lang="tr-TR" dirty="0" smtClean="0"/>
              <a:t>Tahmin edici yöntemler</a:t>
            </a:r>
          </a:p>
          <a:p>
            <a:r>
              <a:rPr lang="tr-TR" dirty="0" smtClean="0"/>
              <a:t>Tanımlayıcı yöntemler</a:t>
            </a:r>
            <a:endParaRPr lang="tr-TR" dirty="0"/>
          </a:p>
        </p:txBody>
      </p:sp>
    </p:spTree>
    <p:extLst>
      <p:ext uri="{BB962C8B-B14F-4D97-AF65-F5344CB8AC3E}">
        <p14:creationId xmlns:p14="http://schemas.microsoft.com/office/powerpoint/2010/main" val="2035767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1628800"/>
            <a:ext cx="6840760"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8052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Kaynaklar</a:t>
            </a:r>
            <a:endParaRPr lang="tr-TR" dirty="0"/>
          </a:p>
        </p:txBody>
      </p:sp>
      <p:sp>
        <p:nvSpPr>
          <p:cNvPr id="3" name="İçerik Yer Tutucusu 2"/>
          <p:cNvSpPr>
            <a:spLocks noGrp="1"/>
          </p:cNvSpPr>
          <p:nvPr>
            <p:ph idx="1"/>
          </p:nvPr>
        </p:nvSpPr>
        <p:spPr/>
        <p:txBody>
          <a:bodyPr/>
          <a:lstStyle/>
          <a:p>
            <a:r>
              <a:rPr lang="tr-TR" dirty="0" smtClean="0"/>
              <a:t>Şadi Evren Şeker «İş zekası ve veri madenciliği»</a:t>
            </a:r>
          </a:p>
          <a:p>
            <a:r>
              <a:rPr lang="tr-TR" dirty="0"/>
              <a:t>Ayşe Oğuzlar «Temel metin madenciliği</a:t>
            </a:r>
            <a:r>
              <a:rPr lang="tr-TR" dirty="0" smtClean="0"/>
              <a:t>»</a:t>
            </a:r>
          </a:p>
          <a:p>
            <a:r>
              <a:rPr lang="tr-TR" dirty="0" smtClean="0"/>
              <a:t>U. Tuğba Şimşek Gürsoy «Veri madenciliğine güncel yaklaşımlar»</a:t>
            </a:r>
          </a:p>
          <a:p>
            <a:r>
              <a:rPr lang="tr-TR" dirty="0" smtClean="0"/>
              <a:t>Haldun Akpınar «Data»</a:t>
            </a:r>
          </a:p>
          <a:p>
            <a:endParaRPr lang="tr-TR" dirty="0"/>
          </a:p>
        </p:txBody>
      </p:sp>
    </p:spTree>
    <p:extLst>
      <p:ext uri="{BB962C8B-B14F-4D97-AF65-F5344CB8AC3E}">
        <p14:creationId xmlns:p14="http://schemas.microsoft.com/office/powerpoint/2010/main" val="4293512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İÇERİK</a:t>
            </a:r>
            <a:endParaRPr lang="tr-TR" dirty="0"/>
          </a:p>
        </p:txBody>
      </p:sp>
      <p:sp>
        <p:nvSpPr>
          <p:cNvPr id="3" name="İçerik Yer Tutucusu 2"/>
          <p:cNvSpPr>
            <a:spLocks noGrp="1"/>
          </p:cNvSpPr>
          <p:nvPr>
            <p:ph idx="1"/>
          </p:nvPr>
        </p:nvSpPr>
        <p:spPr/>
        <p:txBody>
          <a:bodyPr/>
          <a:lstStyle/>
          <a:p>
            <a:r>
              <a:rPr lang="tr-TR" dirty="0" smtClean="0"/>
              <a:t>Veri(data) nedir?</a:t>
            </a:r>
          </a:p>
          <a:p>
            <a:r>
              <a:rPr lang="tr-TR" dirty="0" smtClean="0"/>
              <a:t>Veri tabanı(data </a:t>
            </a:r>
            <a:r>
              <a:rPr lang="tr-TR" dirty="0" err="1" smtClean="0"/>
              <a:t>base</a:t>
            </a:r>
            <a:r>
              <a:rPr lang="tr-TR" dirty="0" smtClean="0"/>
              <a:t>) nedir?</a:t>
            </a:r>
          </a:p>
          <a:p>
            <a:r>
              <a:rPr lang="tr-TR" dirty="0" smtClean="0"/>
              <a:t>Veri madenciliği(data </a:t>
            </a:r>
            <a:r>
              <a:rPr lang="tr-TR" dirty="0" err="1" smtClean="0"/>
              <a:t>mining</a:t>
            </a:r>
            <a:r>
              <a:rPr lang="tr-TR" dirty="0" smtClean="0"/>
              <a:t>) nedir?</a:t>
            </a:r>
          </a:p>
          <a:p>
            <a:r>
              <a:rPr lang="tr-TR" dirty="0" smtClean="0"/>
              <a:t>Veri madenciliği süreci </a:t>
            </a:r>
            <a:r>
              <a:rPr lang="tr-TR" dirty="0" smtClean="0">
                <a:sym typeface="Wingdings" panose="05000000000000000000" pitchFamily="2" charset="2"/>
              </a:rPr>
              <a:t> Çapraz Endüstri Standart Prosedürü(CRISP-DM)</a:t>
            </a:r>
          </a:p>
          <a:p>
            <a:r>
              <a:rPr lang="tr-TR" dirty="0">
                <a:sym typeface="Wingdings" panose="05000000000000000000" pitchFamily="2" charset="2"/>
              </a:rPr>
              <a:t> </a:t>
            </a:r>
            <a:r>
              <a:rPr lang="tr-TR" dirty="0" smtClean="0">
                <a:sym typeface="Wingdings" panose="05000000000000000000" pitchFamily="2" charset="2"/>
              </a:rPr>
              <a:t>Veri madenciliği sürecinde dikkat edilmesi gerekenler</a:t>
            </a:r>
          </a:p>
          <a:p>
            <a:r>
              <a:rPr lang="tr-TR" dirty="0" smtClean="0">
                <a:sym typeface="Wingdings" panose="05000000000000000000" pitchFamily="2" charset="2"/>
              </a:rPr>
              <a:t>Veri madenciliği yapılmadan yanıtlanması gereken sorular</a:t>
            </a:r>
          </a:p>
          <a:p>
            <a:r>
              <a:rPr lang="tr-TR" dirty="0" smtClean="0">
                <a:sym typeface="Wingdings" panose="05000000000000000000" pitchFamily="2" charset="2"/>
              </a:rPr>
              <a:t>Veri madenciliği yöntemleri</a:t>
            </a:r>
            <a:endParaRPr lang="tr-TR" dirty="0" smtClean="0"/>
          </a:p>
          <a:p>
            <a:endParaRPr lang="tr-TR" dirty="0"/>
          </a:p>
        </p:txBody>
      </p:sp>
    </p:spTree>
    <p:extLst>
      <p:ext uri="{BB962C8B-B14F-4D97-AF65-F5344CB8AC3E}">
        <p14:creationId xmlns:p14="http://schemas.microsoft.com/office/powerpoint/2010/main" val="2369875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Veri nedir?</a:t>
            </a:r>
            <a:endParaRPr lang="tr-TR" dirty="0"/>
          </a:p>
        </p:txBody>
      </p:sp>
      <p:sp>
        <p:nvSpPr>
          <p:cNvPr id="3" name="İçerik Yer Tutucusu 2"/>
          <p:cNvSpPr>
            <a:spLocks noGrp="1"/>
          </p:cNvSpPr>
          <p:nvPr>
            <p:ph idx="1"/>
          </p:nvPr>
        </p:nvSpPr>
        <p:spPr/>
        <p:txBody>
          <a:bodyPr/>
          <a:lstStyle/>
          <a:p>
            <a:r>
              <a:rPr lang="tr-TR" dirty="0" smtClean="0"/>
              <a:t>Data</a:t>
            </a:r>
            <a:r>
              <a:rPr lang="tr-TR" dirty="0" smtClean="0">
                <a:sym typeface="Wingdings" panose="05000000000000000000" pitchFamily="2" charset="2"/>
              </a:rPr>
              <a:t> Information </a:t>
            </a:r>
            <a:r>
              <a:rPr lang="tr-TR" dirty="0" err="1" smtClean="0">
                <a:sym typeface="Wingdings" panose="05000000000000000000" pitchFamily="2" charset="2"/>
              </a:rPr>
              <a:t>KnowledgeWisdom</a:t>
            </a:r>
            <a:endParaRPr lang="tr-TR" dirty="0" smtClean="0">
              <a:sym typeface="Wingdings" panose="05000000000000000000" pitchFamily="2" charset="2"/>
            </a:endParaRPr>
          </a:p>
          <a:p>
            <a:r>
              <a:rPr lang="tr-TR" dirty="0" smtClean="0">
                <a:sym typeface="Wingdings" panose="05000000000000000000" pitchFamily="2" charset="2"/>
              </a:rPr>
              <a:t>Veri </a:t>
            </a:r>
            <a:r>
              <a:rPr lang="tr-TR" dirty="0" smtClean="0">
                <a:sym typeface="Wingdings" panose="05000000000000000000" pitchFamily="2" charset="2"/>
              </a:rPr>
              <a:t>Malumat(Enformasyon) </a:t>
            </a:r>
            <a:r>
              <a:rPr lang="tr-TR" dirty="0" smtClean="0">
                <a:sym typeface="Wingdings" panose="05000000000000000000" pitchFamily="2" charset="2"/>
              </a:rPr>
              <a:t> Bilgi  İrfan(Bilgelik)</a:t>
            </a:r>
          </a:p>
          <a:p>
            <a:pPr marL="0" indent="0">
              <a:buNone/>
            </a:pPr>
            <a:endParaRPr lang="tr-TR" dirty="0">
              <a:sym typeface="Wingdings" panose="05000000000000000000" pitchFamily="2" charset="2"/>
            </a:endParaRPr>
          </a:p>
          <a:p>
            <a:pPr marL="0" indent="0">
              <a:buNone/>
            </a:pPr>
            <a:r>
              <a:rPr lang="tr-TR" dirty="0" smtClean="0">
                <a:sym typeface="Wingdings" panose="05000000000000000000" pitchFamily="2" charset="2"/>
              </a:rPr>
              <a:t>Veri, herhangi bir işleme tabi tutulmadan, gözlem veya ölçüm yöntemleri ile ortamdan elde edilen her türlü değerdir.</a:t>
            </a:r>
          </a:p>
          <a:p>
            <a:pPr marL="0" indent="0">
              <a:buNone/>
            </a:pPr>
            <a:endParaRPr lang="tr-TR" dirty="0">
              <a:sym typeface="Wingdings" panose="05000000000000000000" pitchFamily="2" charset="2"/>
            </a:endParaRPr>
          </a:p>
          <a:p>
            <a:pPr marL="0" indent="0">
              <a:buNone/>
            </a:pPr>
            <a:r>
              <a:rPr lang="tr-TR" dirty="0" smtClean="0">
                <a:sym typeface="Wingdings" panose="05000000000000000000" pitchFamily="2" charset="2"/>
              </a:rPr>
              <a:t>Malumat, verinin işlenmiş halidir.</a:t>
            </a:r>
            <a:endParaRPr lang="tr-TR" dirty="0"/>
          </a:p>
        </p:txBody>
      </p:sp>
    </p:spTree>
    <p:extLst>
      <p:ext uri="{BB962C8B-B14F-4D97-AF65-F5344CB8AC3E}">
        <p14:creationId xmlns:p14="http://schemas.microsoft.com/office/powerpoint/2010/main" val="2969093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Veri-malumat-bilgi-bilgelik</a:t>
            </a:r>
            <a:endParaRPr lang="tr-TR"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1912412967"/>
              </p:ext>
            </p:extLst>
          </p:nvPr>
        </p:nvGraphicFramePr>
        <p:xfrm>
          <a:off x="457200" y="1935163"/>
          <a:ext cx="8229600" cy="375412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tr-TR" dirty="0" smtClean="0"/>
                        <a:t>veri</a:t>
                      </a:r>
                      <a:endParaRPr lang="tr-TR" dirty="0"/>
                    </a:p>
                  </a:txBody>
                  <a:tcPr/>
                </a:tc>
                <a:tc>
                  <a:txBody>
                    <a:bodyPr/>
                    <a:lstStyle/>
                    <a:p>
                      <a:r>
                        <a:rPr lang="tr-TR" dirty="0" smtClean="0"/>
                        <a:t>malumat</a:t>
                      </a:r>
                      <a:endParaRPr lang="tr-TR" dirty="0"/>
                    </a:p>
                  </a:txBody>
                  <a:tcPr/>
                </a:tc>
                <a:tc>
                  <a:txBody>
                    <a:bodyPr/>
                    <a:lstStyle/>
                    <a:p>
                      <a:r>
                        <a:rPr lang="tr-TR" dirty="0" smtClean="0"/>
                        <a:t>bilgi</a:t>
                      </a:r>
                      <a:endParaRPr lang="tr-TR" dirty="0"/>
                    </a:p>
                  </a:txBody>
                  <a:tcPr/>
                </a:tc>
                <a:tc>
                  <a:txBody>
                    <a:bodyPr/>
                    <a:lstStyle/>
                    <a:p>
                      <a:r>
                        <a:rPr lang="tr-TR" dirty="0" smtClean="0"/>
                        <a:t>bilgelik</a:t>
                      </a:r>
                      <a:endParaRPr lang="tr-TR" dirty="0"/>
                    </a:p>
                  </a:txBody>
                  <a:tcPr/>
                </a:tc>
              </a:tr>
              <a:tr h="370840">
                <a:tc>
                  <a:txBody>
                    <a:bodyPr/>
                    <a:lstStyle/>
                    <a:p>
                      <a:r>
                        <a:rPr lang="tr-TR" dirty="0" smtClean="0"/>
                        <a:t>Yağmur yağıyor.</a:t>
                      </a:r>
                      <a:endParaRPr lang="tr-TR" dirty="0"/>
                    </a:p>
                  </a:txBody>
                  <a:tcPr/>
                </a:tc>
                <a:tc>
                  <a:txBody>
                    <a:bodyPr/>
                    <a:lstStyle/>
                    <a:p>
                      <a:r>
                        <a:rPr lang="tr-TR" dirty="0" smtClean="0"/>
                        <a:t>Hava sıcaklığı 15 dereceye düştü ve yağmur yağmaya başladı.</a:t>
                      </a:r>
                      <a:endParaRPr lang="tr-TR" dirty="0"/>
                    </a:p>
                  </a:txBody>
                  <a:tcPr/>
                </a:tc>
                <a:tc>
                  <a:txBody>
                    <a:bodyPr/>
                    <a:lstStyle/>
                    <a:p>
                      <a:r>
                        <a:rPr lang="tr-TR" dirty="0" smtClean="0"/>
                        <a:t>Eğer nem</a:t>
                      </a:r>
                      <a:r>
                        <a:rPr lang="tr-TR" baseline="0" dirty="0" smtClean="0"/>
                        <a:t> çok yüksekse ve hava sıcaklığı büyük ölçüde düşerse atmosfer bu nemi taşıyamaz ve yağmur yağar.</a:t>
                      </a:r>
                      <a:endParaRPr lang="tr-TR" dirty="0"/>
                    </a:p>
                  </a:txBody>
                  <a:tcPr/>
                </a:tc>
                <a:tc>
                  <a:txBody>
                    <a:bodyPr/>
                    <a:lstStyle/>
                    <a:p>
                      <a:r>
                        <a:rPr lang="tr-TR" dirty="0" smtClean="0"/>
                        <a:t>Yağmurlar nedeniyle yağmur yağar.</a:t>
                      </a:r>
                      <a:r>
                        <a:rPr lang="tr-TR" baseline="0" dirty="0" smtClean="0"/>
                        <a:t> Ve bu yağışlar buharlaşma, hava akımları, sıcaklık değişimleri, değişiklikler ve yağışlar arasında gerçekleşen tüm etkileşimlerin anlayışını kapsar.</a:t>
                      </a:r>
                      <a:endParaRPr lang="tr-TR" dirty="0"/>
                    </a:p>
                  </a:txBody>
                  <a:tcPr/>
                </a:tc>
              </a:tr>
            </a:tbl>
          </a:graphicData>
        </a:graphic>
      </p:graphicFrame>
    </p:spTree>
    <p:extLst>
      <p:ext uri="{BB962C8B-B14F-4D97-AF65-F5344CB8AC3E}">
        <p14:creationId xmlns:p14="http://schemas.microsoft.com/office/powerpoint/2010/main" val="192006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Veri tabanı nedir?</a:t>
            </a:r>
            <a:endParaRPr lang="tr-TR" dirty="0"/>
          </a:p>
        </p:txBody>
      </p:sp>
      <p:sp>
        <p:nvSpPr>
          <p:cNvPr id="3" name="İçerik Yer Tutucusu 2"/>
          <p:cNvSpPr>
            <a:spLocks noGrp="1"/>
          </p:cNvSpPr>
          <p:nvPr>
            <p:ph idx="1"/>
          </p:nvPr>
        </p:nvSpPr>
        <p:spPr/>
        <p:txBody>
          <a:bodyPr/>
          <a:lstStyle/>
          <a:p>
            <a:r>
              <a:rPr lang="tr-TR" dirty="0" smtClean="0"/>
              <a:t>Herhangi bir çalışma alanında, çok sayıdaki veri kaynaklarından akan veriler düzgün bir şekilde tutulmalı ve bu verilere istenildiği zaman kolayca erişilebilmelidir.  Örneğin, bir işletmedeki satış kayıtlarının tutulması, bu satışlarda bulunan ürün detaylarının, satış fiyatlarının ve satış zamanlarının tutulması veri tabanlarının görevidir.</a:t>
            </a:r>
          </a:p>
          <a:p>
            <a:r>
              <a:rPr lang="tr-TR" dirty="0" smtClean="0"/>
              <a:t>Bu kavramı gerçekleştiren yazılımlara veri tabanı yönetim sistemleri(</a:t>
            </a:r>
            <a:r>
              <a:rPr lang="tr-TR" dirty="0" err="1" smtClean="0"/>
              <a:t>database</a:t>
            </a:r>
            <a:r>
              <a:rPr lang="tr-TR" dirty="0" smtClean="0"/>
              <a:t> </a:t>
            </a:r>
            <a:r>
              <a:rPr lang="tr-TR" dirty="0" err="1" smtClean="0"/>
              <a:t>management</a:t>
            </a:r>
            <a:r>
              <a:rPr lang="tr-TR" dirty="0" smtClean="0"/>
              <a:t> </a:t>
            </a:r>
            <a:r>
              <a:rPr lang="tr-TR" dirty="0" err="1" smtClean="0"/>
              <a:t>systems</a:t>
            </a:r>
            <a:r>
              <a:rPr lang="tr-TR" dirty="0" smtClean="0"/>
              <a:t>) denir.</a:t>
            </a:r>
            <a:endParaRPr lang="tr-TR" dirty="0"/>
          </a:p>
        </p:txBody>
      </p:sp>
    </p:spTree>
    <p:extLst>
      <p:ext uri="{BB962C8B-B14F-4D97-AF65-F5344CB8AC3E}">
        <p14:creationId xmlns:p14="http://schemas.microsoft.com/office/powerpoint/2010/main" val="1320968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Veri madenciliği nedir?</a:t>
            </a:r>
            <a:endParaRPr lang="tr-TR" dirty="0"/>
          </a:p>
        </p:txBody>
      </p:sp>
      <p:sp>
        <p:nvSpPr>
          <p:cNvPr id="3" name="İçerik Yer Tutucusu 2"/>
          <p:cNvSpPr>
            <a:spLocks noGrp="1"/>
          </p:cNvSpPr>
          <p:nvPr>
            <p:ph idx="1"/>
          </p:nvPr>
        </p:nvSpPr>
        <p:spPr/>
        <p:txBody>
          <a:bodyPr/>
          <a:lstStyle/>
          <a:p>
            <a:r>
              <a:rPr lang="tr-TR" dirty="0" smtClean="0"/>
              <a:t>Veri madenciliği çeşitli şekillerde ve çeşitli kaynaklardan toplanan verilerin üzerinde işlem yapılarak anlamlı bilgilerin çıkarılmasıdır.</a:t>
            </a:r>
          </a:p>
          <a:p>
            <a:endParaRPr lang="tr-TR" dirty="0"/>
          </a:p>
          <a:p>
            <a:r>
              <a:rPr lang="tr-TR" dirty="0" smtClean="0"/>
              <a:t>Veri madenciliği kavramı, verilerdeki değerli örüntülerin bulunması, geniş hacimde verilerin toplanması ve saklanmasının bir sonucudur</a:t>
            </a:r>
            <a:endParaRPr lang="tr-TR" dirty="0"/>
          </a:p>
        </p:txBody>
      </p:sp>
    </p:spTree>
    <p:extLst>
      <p:ext uri="{BB962C8B-B14F-4D97-AF65-F5344CB8AC3E}">
        <p14:creationId xmlns:p14="http://schemas.microsoft.com/office/powerpoint/2010/main" val="2806378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548680"/>
            <a:ext cx="8229600" cy="2160240"/>
          </a:xfrm>
        </p:spPr>
        <p:txBody>
          <a:bodyPr>
            <a:normAutofit/>
          </a:bodyPr>
          <a:lstStyle/>
          <a:p>
            <a:r>
              <a:rPr lang="tr-TR" sz="4000" dirty="0"/>
              <a:t>Veri madenciliği süreci </a:t>
            </a:r>
            <a:r>
              <a:rPr lang="tr-TR" sz="4000" dirty="0">
                <a:sym typeface="Wingdings" panose="05000000000000000000" pitchFamily="2" charset="2"/>
              </a:rPr>
              <a:t> Çapraz Endüstri Standart Prosedürü(CRISP-DM)</a:t>
            </a:r>
            <a:r>
              <a:rPr lang="tr-TR" dirty="0"/>
              <a:t/>
            </a:r>
            <a:br>
              <a:rPr lang="tr-TR" dirty="0"/>
            </a:br>
            <a:endParaRPr lang="tr-TR" dirty="0"/>
          </a:p>
        </p:txBody>
      </p:sp>
      <p:sp>
        <p:nvSpPr>
          <p:cNvPr id="3" name="İçerik Yer Tutucusu 2"/>
          <p:cNvSpPr>
            <a:spLocks noGrp="1"/>
          </p:cNvSpPr>
          <p:nvPr>
            <p:ph idx="1"/>
          </p:nvPr>
        </p:nvSpPr>
        <p:spPr/>
        <p:txBody>
          <a:bodyPr/>
          <a:lstStyle/>
          <a:p>
            <a:r>
              <a:rPr lang="tr-TR" dirty="0" smtClean="0"/>
              <a:t>1. aşama: </a:t>
            </a:r>
            <a:r>
              <a:rPr lang="tr-TR" dirty="0" smtClean="0"/>
              <a:t>problemin tanımlanması</a:t>
            </a:r>
            <a:endParaRPr lang="tr-TR" dirty="0" smtClean="0"/>
          </a:p>
          <a:p>
            <a:r>
              <a:rPr lang="tr-TR" dirty="0" smtClean="0"/>
              <a:t>2.aşama: </a:t>
            </a:r>
            <a:r>
              <a:rPr lang="tr-TR" dirty="0" smtClean="0"/>
              <a:t>veriyi anlama</a:t>
            </a:r>
            <a:endParaRPr lang="tr-TR" dirty="0" smtClean="0"/>
          </a:p>
          <a:p>
            <a:r>
              <a:rPr lang="tr-TR" dirty="0" smtClean="0"/>
              <a:t>3.aşama: verinin hazırlanması</a:t>
            </a:r>
          </a:p>
          <a:p>
            <a:r>
              <a:rPr lang="tr-TR" dirty="0" smtClean="0"/>
              <a:t>4.aşama: modelleme</a:t>
            </a:r>
          </a:p>
          <a:p>
            <a:r>
              <a:rPr lang="tr-TR" dirty="0" smtClean="0"/>
              <a:t>5. aşama: değerlendirme</a:t>
            </a:r>
          </a:p>
          <a:p>
            <a:r>
              <a:rPr lang="tr-TR" dirty="0" smtClean="0"/>
              <a:t>6. aşama: yayılım</a:t>
            </a:r>
            <a:endParaRPr lang="tr-TR" dirty="0"/>
          </a:p>
        </p:txBody>
      </p:sp>
    </p:spTree>
    <p:extLst>
      <p:ext uri="{BB962C8B-B14F-4D97-AF65-F5344CB8AC3E}">
        <p14:creationId xmlns:p14="http://schemas.microsoft.com/office/powerpoint/2010/main" val="1066087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1052736"/>
            <a:ext cx="6840760" cy="4970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8394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1. aşama: </a:t>
            </a:r>
            <a:r>
              <a:rPr lang="tr-TR" dirty="0" smtClean="0"/>
              <a:t>problemin tanımlanması</a:t>
            </a:r>
            <a:r>
              <a:rPr lang="tr-TR" dirty="0"/>
              <a:t/>
            </a:r>
            <a:br>
              <a:rPr lang="tr-TR" dirty="0"/>
            </a:br>
            <a:endParaRPr lang="tr-TR" dirty="0"/>
          </a:p>
        </p:txBody>
      </p:sp>
      <p:sp>
        <p:nvSpPr>
          <p:cNvPr id="3" name="İçerik Yer Tutucusu 2"/>
          <p:cNvSpPr>
            <a:spLocks noGrp="1"/>
          </p:cNvSpPr>
          <p:nvPr>
            <p:ph idx="1"/>
          </p:nvPr>
        </p:nvSpPr>
        <p:spPr/>
        <p:txBody>
          <a:bodyPr/>
          <a:lstStyle/>
          <a:p>
            <a:r>
              <a:rPr lang="tr-TR" dirty="0" smtClean="0"/>
              <a:t>Veri madenciliğinin belki de en önemli aşamasıdır. İşin anlaşılması iş hedeflerinin belirlenmesi, durumun değerlendirilmesi, veri madenciliği hedeflerinin belirlenmesi ve proje planının üretilmesi işlemlerini kapsamaktadır.</a:t>
            </a:r>
            <a:endParaRPr lang="tr-TR" dirty="0"/>
          </a:p>
        </p:txBody>
      </p:sp>
    </p:spTree>
    <p:extLst>
      <p:ext uri="{BB962C8B-B14F-4D97-AF65-F5344CB8AC3E}">
        <p14:creationId xmlns:p14="http://schemas.microsoft.com/office/powerpoint/2010/main" val="26002869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Eczacı">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338</TotalTime>
  <Words>697</Words>
  <Application>Microsoft Office PowerPoint</Application>
  <PresentationFormat>Ekran Gösterisi (4:3)</PresentationFormat>
  <Paragraphs>71</Paragraphs>
  <Slides>19</Slides>
  <Notes>0</Notes>
  <HiddenSlides>0</HiddenSlides>
  <MMClips>0</MMClips>
  <ScaleCrop>false</ScaleCrop>
  <HeadingPairs>
    <vt:vector size="4" baseType="variant">
      <vt:variant>
        <vt:lpstr>Tema</vt:lpstr>
      </vt:variant>
      <vt:variant>
        <vt:i4>1</vt:i4>
      </vt:variant>
      <vt:variant>
        <vt:lpstr>Slayt Başlıkları</vt:lpstr>
      </vt:variant>
      <vt:variant>
        <vt:i4>19</vt:i4>
      </vt:variant>
    </vt:vector>
  </HeadingPairs>
  <TitlesOfParts>
    <vt:vector size="20" baseType="lpstr">
      <vt:lpstr>Akış</vt:lpstr>
      <vt:lpstr>«VERİ MADENCİLİĞİ ve UYGULAMALARI» Ders 1: Veri Madenciliğine Giriş</vt:lpstr>
      <vt:lpstr>İÇERİK</vt:lpstr>
      <vt:lpstr>Veri nedir?</vt:lpstr>
      <vt:lpstr>Veri-malumat-bilgi-bilgelik</vt:lpstr>
      <vt:lpstr>Veri tabanı nedir?</vt:lpstr>
      <vt:lpstr>Veri madenciliği nedir?</vt:lpstr>
      <vt:lpstr>Veri madenciliği süreci  Çapraz Endüstri Standart Prosedürü(CRISP-DM) </vt:lpstr>
      <vt:lpstr>PowerPoint Sunusu</vt:lpstr>
      <vt:lpstr>1. aşama: problemin tanımlanması </vt:lpstr>
      <vt:lpstr>2.aşama: veriyi anlama </vt:lpstr>
      <vt:lpstr>3.aşama: verinin hazırlanması </vt:lpstr>
      <vt:lpstr>4.aşama: model kurma </vt:lpstr>
      <vt:lpstr>5. aşama: model değerlendirme ve seçimi </vt:lpstr>
      <vt:lpstr>6. aşama: yayılım </vt:lpstr>
      <vt:lpstr>Veri madenciliği sürecinde dikkat edilmesi gerekenler </vt:lpstr>
      <vt:lpstr>Veri madenciliği yapılmadan yanıtlanması gereken sorular </vt:lpstr>
      <vt:lpstr>Veri madenciliği yöntemleri </vt:lpstr>
      <vt:lpstr>PowerPoint Sunusu</vt:lpstr>
      <vt:lpstr>Kaynaklar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Madenciliği 1. Ders: Veri Madencil</dc:title>
  <dc:creator>Windows Kullanıcısı</dc:creator>
  <cp:lastModifiedBy>Windows Kullanıcısı</cp:lastModifiedBy>
  <cp:revision>18</cp:revision>
  <dcterms:created xsi:type="dcterms:W3CDTF">2020-10-11T21:35:19Z</dcterms:created>
  <dcterms:modified xsi:type="dcterms:W3CDTF">2020-10-12T16:56:17Z</dcterms:modified>
</cp:coreProperties>
</file>