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2" r:id="rId6"/>
    <p:sldId id="263" r:id="rId7"/>
    <p:sldId id="264" r:id="rId8"/>
    <p:sldId id="265" r:id="rId9"/>
    <p:sldId id="266" r:id="rId10"/>
    <p:sldId id="267" r:id="rId11"/>
    <p:sldId id="268"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Date Placeholder 29"/>
          <p:cNvSpPr>
            <a:spLocks noGrp="1"/>
          </p:cNvSpPr>
          <p:nvPr>
            <p:ph type="dt" sz="half" idx="10"/>
          </p:nvPr>
        </p:nvSpPr>
        <p:spPr/>
        <p:txBody>
          <a:bodyPr/>
          <a:lstStyle/>
          <a:p>
            <a:fld id="{34E59B9D-15ED-4544-ACAC-8BCE08A1E400}" type="datetimeFigureOut">
              <a:rPr lang="tr-TR" smtClean="0"/>
              <a:t>11.10.2021</a:t>
            </a:fld>
            <a:endParaRPr lang="tr-TR"/>
          </a:p>
        </p:txBody>
      </p:sp>
      <p:sp>
        <p:nvSpPr>
          <p:cNvPr id="19" name="Footer Placeholder 18"/>
          <p:cNvSpPr>
            <a:spLocks noGrp="1"/>
          </p:cNvSpPr>
          <p:nvPr>
            <p:ph type="ftr" sz="quarter" idx="11"/>
          </p:nvPr>
        </p:nvSpPr>
        <p:spPr/>
        <p:txBody>
          <a:bodyPr/>
          <a:lstStyle/>
          <a:p>
            <a:endParaRPr lang="tr-TR"/>
          </a:p>
        </p:txBody>
      </p:sp>
      <p:sp>
        <p:nvSpPr>
          <p:cNvPr id="27" name="Slide Number Placeholder 26"/>
          <p:cNvSpPr>
            <a:spLocks noGrp="1"/>
          </p:cNvSpPr>
          <p:nvPr>
            <p:ph type="sldNum" sz="quarter" idx="12"/>
          </p:nvPr>
        </p:nvSpPr>
        <p:spPr/>
        <p:txBody>
          <a:bodyPr/>
          <a:lstStyle/>
          <a:p>
            <a:fld id="{7DD482F7-2F60-4390-9366-82A92CD0F574}"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34E59B9D-15ED-4544-ACAC-8BCE08A1E400}" type="datetimeFigureOut">
              <a:rPr lang="tr-TR" smtClean="0"/>
              <a:t>11.10.2021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D482F7-2F60-4390-9366-82A92CD0F574}"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34E59B9D-15ED-4544-ACAC-8BCE08A1E400}" type="datetimeFigureOut">
              <a:rPr lang="tr-TR" smtClean="0"/>
              <a:t>11.10.2021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D482F7-2F60-4390-9366-82A92CD0F574}"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Content Placeholder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34E59B9D-15ED-4544-ACAC-8BCE08A1E400}" type="datetimeFigureOut">
              <a:rPr lang="tr-TR" smtClean="0"/>
              <a:t>11.10.2021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D482F7-2F60-4390-9366-82A92CD0F574}"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Date Placeholder 3"/>
          <p:cNvSpPr>
            <a:spLocks noGrp="1"/>
          </p:cNvSpPr>
          <p:nvPr>
            <p:ph type="dt" sz="half" idx="10"/>
          </p:nvPr>
        </p:nvSpPr>
        <p:spPr/>
        <p:txBody>
          <a:bodyPr/>
          <a:lstStyle/>
          <a:p>
            <a:fld id="{34E59B9D-15ED-4544-ACAC-8BCE08A1E400}" type="datetimeFigureOut">
              <a:rPr lang="tr-TR" smtClean="0"/>
              <a:t>11.10.2021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D482F7-2F60-4390-9366-82A92CD0F574}"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34E59B9D-15ED-4544-ACAC-8BCE08A1E400}" type="datetimeFigureOut">
              <a:rPr lang="tr-TR" smtClean="0"/>
              <a:t>11.10.2021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DD482F7-2F60-4390-9366-82A92CD0F574}"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Date Placeholder 6"/>
          <p:cNvSpPr>
            <a:spLocks noGrp="1"/>
          </p:cNvSpPr>
          <p:nvPr>
            <p:ph type="dt" sz="half" idx="10"/>
          </p:nvPr>
        </p:nvSpPr>
        <p:spPr/>
        <p:txBody>
          <a:bodyPr/>
          <a:lstStyle/>
          <a:p>
            <a:fld id="{34E59B9D-15ED-4544-ACAC-8BCE08A1E400}" type="datetimeFigureOut">
              <a:rPr lang="tr-TR" smtClean="0"/>
              <a:t>11.10.2021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DD482F7-2F60-4390-9366-82A92CD0F574}"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Date Placeholder 2"/>
          <p:cNvSpPr>
            <a:spLocks noGrp="1"/>
          </p:cNvSpPr>
          <p:nvPr>
            <p:ph type="dt" sz="half" idx="10"/>
          </p:nvPr>
        </p:nvSpPr>
        <p:spPr/>
        <p:txBody>
          <a:bodyPr/>
          <a:lstStyle/>
          <a:p>
            <a:fld id="{34E59B9D-15ED-4544-ACAC-8BCE08A1E400}" type="datetimeFigureOut">
              <a:rPr lang="tr-TR" smtClean="0"/>
              <a:t>11.10.2021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DD482F7-2F60-4390-9366-82A92CD0F574}"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59B9D-15ED-4544-ACAC-8BCE08A1E400}" type="datetimeFigureOut">
              <a:rPr lang="tr-TR" smtClean="0"/>
              <a:t>11.10.2021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DD482F7-2F60-4390-9366-82A92CD0F574}"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34E59B9D-15ED-4544-ACAC-8BCE08A1E400}" type="datetimeFigureOut">
              <a:rPr lang="tr-TR" smtClean="0"/>
              <a:t>11.10.2021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DD482F7-2F60-4390-9366-82A92CD0F574}"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Date Placeholder 4"/>
          <p:cNvSpPr>
            <a:spLocks noGrp="1"/>
          </p:cNvSpPr>
          <p:nvPr>
            <p:ph type="dt" sz="half" idx="10"/>
          </p:nvPr>
        </p:nvSpPr>
        <p:spPr/>
        <p:txBody>
          <a:bodyPr/>
          <a:lstStyle/>
          <a:p>
            <a:fld id="{34E59B9D-15ED-4544-ACAC-8BCE08A1E400}" type="datetimeFigureOut">
              <a:rPr lang="tr-TR" smtClean="0"/>
              <a:t>11.10.2021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8077200" y="6356350"/>
            <a:ext cx="609600" cy="365125"/>
          </a:xfrm>
        </p:spPr>
        <p:txBody>
          <a:bodyPr/>
          <a:lstStyle/>
          <a:p>
            <a:fld id="{7DD482F7-2F60-4390-9366-82A92CD0F574}" type="slidenum">
              <a:rPr lang="tr-TR" smtClean="0"/>
              <a:t>‹#›</a:t>
            </a:fld>
            <a:endParaRPr lang="tr-T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4E59B9D-15ED-4544-ACAC-8BCE08A1E400}" type="datetimeFigureOut">
              <a:rPr lang="tr-TR" smtClean="0"/>
              <a:t>11.10.2021</a:t>
            </a:fld>
            <a:endParaRPr lang="tr-T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DD482F7-2F60-4390-9366-82A92CD0F574}" type="slidenum">
              <a:rPr lang="tr-TR" smtClean="0"/>
              <a:t>‹#›</a:t>
            </a:fld>
            <a:endParaRPr lang="tr-T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FzEUb8dqNl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533400" y="1371600"/>
            <a:ext cx="7851648" cy="2417440"/>
          </a:xfrm>
        </p:spPr>
        <p:txBody>
          <a:bodyPr>
            <a:normAutofit fontScale="90000"/>
          </a:bodyPr>
          <a:lstStyle/>
          <a:p>
            <a:r>
              <a:rPr lang="tr-TR" dirty="0" smtClean="0"/>
              <a:t>«VERİ MADENCİLİĞİ»</a:t>
            </a:r>
            <a:br>
              <a:rPr lang="tr-TR" dirty="0" smtClean="0"/>
            </a:br>
            <a:r>
              <a:rPr lang="tr-TR" i="1" dirty="0" smtClean="0"/>
              <a:t>Ders 3 ve 4: Veri Madenciliği Süreci -</a:t>
            </a:r>
            <a:r>
              <a:rPr lang="tr-TR" i="1" dirty="0" err="1"/>
              <a:t>N</a:t>
            </a:r>
            <a:r>
              <a:rPr lang="tr-TR" i="1" dirty="0" err="1" smtClean="0"/>
              <a:t>ormalizasyon</a:t>
            </a:r>
            <a:endParaRPr lang="tr-TR" dirty="0"/>
          </a:p>
        </p:txBody>
      </p:sp>
      <p:sp>
        <p:nvSpPr>
          <p:cNvPr id="3" name="Alt Başlık 2"/>
          <p:cNvSpPr>
            <a:spLocks noGrp="1"/>
          </p:cNvSpPr>
          <p:nvPr>
            <p:ph type="subTitle" idx="1"/>
          </p:nvPr>
        </p:nvSpPr>
        <p:spPr>
          <a:xfrm>
            <a:off x="533400" y="4221088"/>
            <a:ext cx="7854696" cy="760048"/>
          </a:xfrm>
        </p:spPr>
        <p:txBody>
          <a:bodyPr/>
          <a:lstStyle/>
          <a:p>
            <a:r>
              <a:rPr lang="tr-TR" dirty="0" smtClean="0"/>
              <a:t>Dr. </a:t>
            </a:r>
            <a:r>
              <a:rPr lang="tr-TR" dirty="0" err="1" smtClean="0"/>
              <a:t>Öğr</a:t>
            </a:r>
            <a:r>
              <a:rPr lang="tr-TR" dirty="0" smtClean="0"/>
              <a:t>. Üyesi Nur </a:t>
            </a:r>
            <a:r>
              <a:rPr lang="tr-TR" dirty="0" err="1" smtClean="0"/>
              <a:t>Kuban</a:t>
            </a:r>
            <a:r>
              <a:rPr lang="tr-TR" dirty="0" smtClean="0"/>
              <a:t> TORUN</a:t>
            </a:r>
            <a:endParaRPr lang="tr-TR" dirty="0"/>
          </a:p>
        </p:txBody>
      </p:sp>
    </p:spTree>
    <p:extLst>
      <p:ext uri="{BB962C8B-B14F-4D97-AF65-F5344CB8AC3E}">
        <p14:creationId xmlns:p14="http://schemas.microsoft.com/office/powerpoint/2010/main" val="1993863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Model Performans Değerlendirme Ölçütleri</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fontScale="85000" lnSpcReduction="10000"/>
              </a:bodyPr>
              <a:lstStyle/>
              <a:p>
                <a14:m>
                  <m:oMath xmlns:m="http://schemas.openxmlformats.org/officeDocument/2006/math">
                    <m:r>
                      <a:rPr lang="tr-TR" i="1">
                        <a:latin typeface="Cambria Math"/>
                      </a:rPr>
                      <m:t>𝐷𝑜</m:t>
                    </m:r>
                    <m:r>
                      <a:rPr lang="tr-TR" i="1">
                        <a:latin typeface="Cambria Math"/>
                      </a:rPr>
                      <m:t>ğ</m:t>
                    </m:r>
                    <m:r>
                      <a:rPr lang="tr-TR" i="1">
                        <a:latin typeface="Cambria Math"/>
                      </a:rPr>
                      <m:t>𝑟𝑢𝑙𝑢𝑘</m:t>
                    </m:r>
                    <m:r>
                      <a:rPr lang="tr-TR" i="1">
                        <a:latin typeface="Cambria Math"/>
                      </a:rPr>
                      <m:t> </m:t>
                    </m:r>
                    <m:r>
                      <a:rPr lang="tr-TR" i="1">
                        <a:latin typeface="Cambria Math"/>
                      </a:rPr>
                      <m:t>𝑂𝑟𝑎𝑛</m:t>
                    </m:r>
                    <m:r>
                      <a:rPr lang="tr-TR" i="1">
                        <a:latin typeface="Cambria Math"/>
                      </a:rPr>
                      <m:t>ı(</m:t>
                    </m:r>
                    <m:r>
                      <a:rPr lang="tr-TR" i="1">
                        <a:latin typeface="Cambria Math"/>
                      </a:rPr>
                      <m:t>𝐴𝐶𝐶</m:t>
                    </m:r>
                    <m:r>
                      <a:rPr lang="tr-TR" i="1">
                        <a:latin typeface="Cambria Math"/>
                      </a:rPr>
                      <m:t>)=</m:t>
                    </m:r>
                    <m:f>
                      <m:fPr>
                        <m:ctrlPr>
                          <a:rPr lang="tr-TR" i="1">
                            <a:latin typeface="Cambria Math"/>
                          </a:rPr>
                        </m:ctrlPr>
                      </m:fPr>
                      <m:num>
                        <m:r>
                          <a:rPr lang="tr-TR" i="1">
                            <a:latin typeface="Cambria Math"/>
                          </a:rPr>
                          <m:t>𝑑𝑝</m:t>
                        </m:r>
                        <m:r>
                          <a:rPr lang="tr-TR" i="1">
                            <a:latin typeface="Cambria Math"/>
                          </a:rPr>
                          <m:t>+</m:t>
                        </m:r>
                        <m:r>
                          <a:rPr lang="tr-TR" i="1">
                            <a:latin typeface="Cambria Math"/>
                          </a:rPr>
                          <m:t>𝑑𝑛</m:t>
                        </m:r>
                      </m:num>
                      <m:den>
                        <m:r>
                          <a:rPr lang="tr-TR" i="1">
                            <a:latin typeface="Cambria Math"/>
                          </a:rPr>
                          <m:t>𝑑𝑝</m:t>
                        </m:r>
                        <m:r>
                          <a:rPr lang="tr-TR" i="1">
                            <a:latin typeface="Cambria Math"/>
                          </a:rPr>
                          <m:t>+</m:t>
                        </m:r>
                        <m:r>
                          <a:rPr lang="tr-TR" i="1">
                            <a:latin typeface="Cambria Math"/>
                          </a:rPr>
                          <m:t>𝑦𝑝</m:t>
                        </m:r>
                        <m:r>
                          <a:rPr lang="tr-TR" i="1">
                            <a:latin typeface="Cambria Math"/>
                          </a:rPr>
                          <m:t>+</m:t>
                        </m:r>
                        <m:r>
                          <a:rPr lang="tr-TR" i="1">
                            <a:latin typeface="Cambria Math"/>
                          </a:rPr>
                          <m:t>𝑦𝑛</m:t>
                        </m:r>
                        <m:r>
                          <a:rPr lang="tr-TR" i="1">
                            <a:latin typeface="Cambria Math"/>
                          </a:rPr>
                          <m:t>+</m:t>
                        </m:r>
                        <m:r>
                          <a:rPr lang="tr-TR" i="1">
                            <a:latin typeface="Cambria Math"/>
                          </a:rPr>
                          <m:t>𝑑𝑛</m:t>
                        </m:r>
                      </m:den>
                    </m:f>
                    <m:r>
                      <a:rPr lang="tr-TR" i="1">
                        <a:latin typeface="Cambria Math"/>
                      </a:rPr>
                      <m:t>=</m:t>
                    </m:r>
                    <m:f>
                      <m:fPr>
                        <m:ctrlPr>
                          <a:rPr lang="tr-TR" i="1">
                            <a:latin typeface="Cambria Math"/>
                          </a:rPr>
                        </m:ctrlPr>
                      </m:fPr>
                      <m:num>
                        <m:r>
                          <a:rPr lang="tr-TR" i="1">
                            <a:latin typeface="Cambria Math"/>
                          </a:rPr>
                          <m:t>𝑑𝑝</m:t>
                        </m:r>
                        <m:r>
                          <a:rPr lang="tr-TR" i="1">
                            <a:latin typeface="Cambria Math"/>
                          </a:rPr>
                          <m:t>+</m:t>
                        </m:r>
                        <m:r>
                          <a:rPr lang="tr-TR" i="1">
                            <a:latin typeface="Cambria Math"/>
                          </a:rPr>
                          <m:t>𝑑𝑛</m:t>
                        </m:r>
                      </m:num>
                      <m:den>
                        <m:r>
                          <a:rPr lang="tr-TR" i="1">
                            <a:latin typeface="Cambria Math"/>
                          </a:rPr>
                          <m:t>𝑚</m:t>
                        </m:r>
                      </m:den>
                    </m:f>
                  </m:oMath>
                </a14:m>
                <a:endParaRPr lang="tr-TR" dirty="0"/>
              </a:p>
              <a:p>
                <a14:m>
                  <m:oMath xmlns:m="http://schemas.openxmlformats.org/officeDocument/2006/math">
                    <m:r>
                      <a:rPr lang="tr-TR" i="1">
                        <a:latin typeface="Cambria Math"/>
                      </a:rPr>
                      <m:t>𝐻𝑎𝑡𝑎</m:t>
                    </m:r>
                    <m:r>
                      <a:rPr lang="tr-TR" i="1">
                        <a:latin typeface="Cambria Math"/>
                      </a:rPr>
                      <m:t> </m:t>
                    </m:r>
                    <m:r>
                      <a:rPr lang="tr-TR" i="1">
                        <a:latin typeface="Cambria Math"/>
                      </a:rPr>
                      <m:t>𝑂𝑟𝑎𝑛</m:t>
                    </m:r>
                    <m:r>
                      <a:rPr lang="tr-TR" i="1">
                        <a:latin typeface="Cambria Math"/>
                      </a:rPr>
                      <m:t>ı</m:t>
                    </m:r>
                    <m:d>
                      <m:dPr>
                        <m:ctrlPr>
                          <a:rPr lang="tr-TR" i="1">
                            <a:latin typeface="Cambria Math"/>
                          </a:rPr>
                        </m:ctrlPr>
                      </m:dPr>
                      <m:e>
                        <m:r>
                          <a:rPr lang="tr-TR" i="1">
                            <a:latin typeface="Cambria Math"/>
                          </a:rPr>
                          <m:t>𝐸𝑅𝑅</m:t>
                        </m:r>
                      </m:e>
                    </m:d>
                    <m:r>
                      <a:rPr lang="tr-TR" i="1">
                        <a:latin typeface="Cambria Math"/>
                      </a:rPr>
                      <m:t>=1−</m:t>
                    </m:r>
                    <m:r>
                      <a:rPr lang="tr-TR" i="1">
                        <a:latin typeface="Cambria Math"/>
                      </a:rPr>
                      <m:t>𝐴𝐶𝐶</m:t>
                    </m:r>
                  </m:oMath>
                </a14:m>
                <a:endParaRPr lang="tr-TR" dirty="0"/>
              </a:p>
              <a:p>
                <a14:m>
                  <m:oMath xmlns:m="http://schemas.openxmlformats.org/officeDocument/2006/math">
                    <m:r>
                      <a:rPr lang="tr-TR" i="1">
                        <a:latin typeface="Cambria Math"/>
                      </a:rPr>
                      <m:t>𝐷𝑢𝑦𝑎𝑟𝑙</m:t>
                    </m:r>
                    <m:r>
                      <a:rPr lang="tr-TR" i="1">
                        <a:latin typeface="Cambria Math"/>
                      </a:rPr>
                      <m:t>ı</m:t>
                    </m:r>
                    <m:r>
                      <a:rPr lang="tr-TR" i="1">
                        <a:latin typeface="Cambria Math"/>
                      </a:rPr>
                      <m:t>𝑙</m:t>
                    </m:r>
                    <m:r>
                      <a:rPr lang="tr-TR" i="1">
                        <a:latin typeface="Cambria Math"/>
                      </a:rPr>
                      <m:t>ı</m:t>
                    </m:r>
                    <m:r>
                      <a:rPr lang="tr-TR" i="1">
                        <a:latin typeface="Cambria Math"/>
                      </a:rPr>
                      <m:t>𝑘</m:t>
                    </m:r>
                    <m:r>
                      <a:rPr lang="tr-TR" i="1">
                        <a:latin typeface="Cambria Math"/>
                      </a:rPr>
                      <m:t> </m:t>
                    </m:r>
                    <m:r>
                      <a:rPr lang="tr-TR" i="1">
                        <a:latin typeface="Cambria Math"/>
                      </a:rPr>
                      <m:t>𝑂𝑟𝑎𝑛</m:t>
                    </m:r>
                    <m:r>
                      <a:rPr lang="tr-TR" i="1">
                        <a:latin typeface="Cambria Math"/>
                      </a:rPr>
                      <m:t>ı</m:t>
                    </m:r>
                    <m:d>
                      <m:dPr>
                        <m:ctrlPr>
                          <a:rPr lang="tr-TR" i="1">
                            <a:latin typeface="Cambria Math"/>
                          </a:rPr>
                        </m:ctrlPr>
                      </m:dPr>
                      <m:e>
                        <m:r>
                          <a:rPr lang="tr-TR" i="1">
                            <a:latin typeface="Cambria Math"/>
                          </a:rPr>
                          <m:t>𝑇𝑃𝑅</m:t>
                        </m:r>
                      </m:e>
                    </m:d>
                    <m:r>
                      <a:rPr lang="tr-TR" i="1">
                        <a:latin typeface="Cambria Math"/>
                      </a:rPr>
                      <m:t>=</m:t>
                    </m:r>
                    <m:f>
                      <m:fPr>
                        <m:ctrlPr>
                          <a:rPr lang="tr-TR" i="1">
                            <a:latin typeface="Cambria Math"/>
                          </a:rPr>
                        </m:ctrlPr>
                      </m:fPr>
                      <m:num>
                        <m:r>
                          <a:rPr lang="tr-TR" i="1">
                            <a:latin typeface="Cambria Math"/>
                          </a:rPr>
                          <m:t>𝑑𝑝</m:t>
                        </m:r>
                      </m:num>
                      <m:den>
                        <m:r>
                          <a:rPr lang="tr-TR" i="1">
                            <a:latin typeface="Cambria Math"/>
                          </a:rPr>
                          <m:t>𝑝𝑜𝑧</m:t>
                        </m:r>
                      </m:den>
                    </m:f>
                    <m:r>
                      <a:rPr lang="tr-TR" i="1">
                        <a:latin typeface="Cambria Math"/>
                      </a:rPr>
                      <m:t>=</m:t>
                    </m:r>
                    <m:f>
                      <m:fPr>
                        <m:ctrlPr>
                          <a:rPr lang="tr-TR" i="1">
                            <a:latin typeface="Cambria Math"/>
                          </a:rPr>
                        </m:ctrlPr>
                      </m:fPr>
                      <m:num>
                        <m:r>
                          <a:rPr lang="tr-TR" i="1">
                            <a:latin typeface="Cambria Math"/>
                          </a:rPr>
                          <m:t>𝑑𝑝</m:t>
                        </m:r>
                      </m:num>
                      <m:den>
                        <m:r>
                          <a:rPr lang="tr-TR" i="1">
                            <a:latin typeface="Cambria Math"/>
                          </a:rPr>
                          <m:t>𝑑𝑝</m:t>
                        </m:r>
                        <m:r>
                          <a:rPr lang="tr-TR" i="1">
                            <a:latin typeface="Cambria Math"/>
                          </a:rPr>
                          <m:t>+</m:t>
                        </m:r>
                        <m:r>
                          <a:rPr lang="tr-TR" i="1">
                            <a:latin typeface="Cambria Math"/>
                          </a:rPr>
                          <m:t>𝑦𝑛</m:t>
                        </m:r>
                      </m:den>
                    </m:f>
                  </m:oMath>
                </a14:m>
                <a:endParaRPr lang="tr-TR" dirty="0"/>
              </a:p>
              <a:p>
                <a14:m>
                  <m:oMath xmlns:m="http://schemas.openxmlformats.org/officeDocument/2006/math">
                    <m:r>
                      <a:rPr lang="tr-TR" i="1">
                        <a:latin typeface="Cambria Math"/>
                      </a:rPr>
                      <m:t>𝐵𝑒𝑙𝑖𝑟𝑙𝑒𝑦𝑖𝑐𝑖𝑙𝑖𝑘</m:t>
                    </m:r>
                    <m:r>
                      <a:rPr lang="tr-TR" i="1">
                        <a:latin typeface="Cambria Math"/>
                      </a:rPr>
                      <m:t> </m:t>
                    </m:r>
                    <m:r>
                      <a:rPr lang="tr-TR" i="1">
                        <a:latin typeface="Cambria Math"/>
                      </a:rPr>
                      <m:t>𝑂𝑟𝑎𝑛</m:t>
                    </m:r>
                    <m:r>
                      <a:rPr lang="tr-TR" i="1">
                        <a:latin typeface="Cambria Math"/>
                      </a:rPr>
                      <m:t>ı</m:t>
                    </m:r>
                    <m:d>
                      <m:dPr>
                        <m:ctrlPr>
                          <a:rPr lang="tr-TR" i="1">
                            <a:latin typeface="Cambria Math"/>
                          </a:rPr>
                        </m:ctrlPr>
                      </m:dPr>
                      <m:e>
                        <m:r>
                          <a:rPr lang="tr-TR" i="1">
                            <a:latin typeface="Cambria Math"/>
                          </a:rPr>
                          <m:t>𝑆𝑃𝐶</m:t>
                        </m:r>
                      </m:e>
                    </m:d>
                    <m:r>
                      <a:rPr lang="tr-TR" i="1">
                        <a:latin typeface="Cambria Math"/>
                      </a:rPr>
                      <m:t>=</m:t>
                    </m:r>
                    <m:f>
                      <m:fPr>
                        <m:ctrlPr>
                          <a:rPr lang="tr-TR" i="1">
                            <a:latin typeface="Cambria Math"/>
                          </a:rPr>
                        </m:ctrlPr>
                      </m:fPr>
                      <m:num>
                        <m:r>
                          <a:rPr lang="tr-TR" i="1">
                            <a:latin typeface="Cambria Math"/>
                          </a:rPr>
                          <m:t>𝑑𝑛</m:t>
                        </m:r>
                      </m:num>
                      <m:den>
                        <m:r>
                          <a:rPr lang="tr-TR" i="1">
                            <a:latin typeface="Cambria Math"/>
                          </a:rPr>
                          <m:t>𝑛𝑒𝑔</m:t>
                        </m:r>
                      </m:den>
                    </m:f>
                    <m:r>
                      <a:rPr lang="tr-TR" i="1">
                        <a:latin typeface="Cambria Math"/>
                      </a:rPr>
                      <m:t>=</m:t>
                    </m:r>
                    <m:f>
                      <m:fPr>
                        <m:ctrlPr>
                          <a:rPr lang="tr-TR" i="1">
                            <a:latin typeface="Cambria Math"/>
                          </a:rPr>
                        </m:ctrlPr>
                      </m:fPr>
                      <m:num>
                        <m:r>
                          <a:rPr lang="tr-TR" i="1">
                            <a:latin typeface="Cambria Math"/>
                          </a:rPr>
                          <m:t>𝑑𝑛</m:t>
                        </m:r>
                      </m:num>
                      <m:den>
                        <m:r>
                          <a:rPr lang="tr-TR" i="1">
                            <a:latin typeface="Cambria Math"/>
                          </a:rPr>
                          <m:t>𝑑𝑛</m:t>
                        </m:r>
                        <m:r>
                          <a:rPr lang="tr-TR" i="1">
                            <a:latin typeface="Cambria Math"/>
                          </a:rPr>
                          <m:t>+</m:t>
                        </m:r>
                        <m:r>
                          <a:rPr lang="tr-TR" i="1">
                            <a:latin typeface="Cambria Math"/>
                          </a:rPr>
                          <m:t>𝑦𝑝</m:t>
                        </m:r>
                      </m:den>
                    </m:f>
                  </m:oMath>
                </a14:m>
                <a:endParaRPr lang="tr-TR" dirty="0"/>
              </a:p>
              <a:p>
                <a14:m>
                  <m:oMath xmlns:m="http://schemas.openxmlformats.org/officeDocument/2006/math">
                    <m:r>
                      <a:rPr lang="tr-TR" i="1">
                        <a:latin typeface="Cambria Math"/>
                      </a:rPr>
                      <m:t>𝑃𝑜𝑧𝑖𝑡𝑖𝑓</m:t>
                    </m:r>
                    <m:r>
                      <a:rPr lang="tr-TR" i="1">
                        <a:latin typeface="Cambria Math"/>
                      </a:rPr>
                      <m:t> Ö</m:t>
                    </m:r>
                    <m:r>
                      <a:rPr lang="tr-TR" i="1">
                        <a:latin typeface="Cambria Math"/>
                      </a:rPr>
                      <m:t>𝑛𝑔</m:t>
                    </m:r>
                    <m:r>
                      <a:rPr lang="tr-TR" i="1">
                        <a:latin typeface="Cambria Math"/>
                      </a:rPr>
                      <m:t>ö</m:t>
                    </m:r>
                    <m:r>
                      <a:rPr lang="tr-TR" i="1">
                        <a:latin typeface="Cambria Math"/>
                      </a:rPr>
                      <m:t>𝑟</m:t>
                    </m:r>
                    <m:r>
                      <a:rPr lang="tr-TR" i="1">
                        <a:latin typeface="Cambria Math"/>
                      </a:rPr>
                      <m:t>ü </m:t>
                    </m:r>
                    <m:r>
                      <a:rPr lang="tr-TR" i="1">
                        <a:latin typeface="Cambria Math"/>
                      </a:rPr>
                      <m:t>𝐷𝑒</m:t>
                    </m:r>
                    <m:r>
                      <a:rPr lang="tr-TR" i="1">
                        <a:latin typeface="Cambria Math"/>
                      </a:rPr>
                      <m:t>ğ</m:t>
                    </m:r>
                    <m:r>
                      <a:rPr lang="tr-TR" i="1">
                        <a:latin typeface="Cambria Math"/>
                      </a:rPr>
                      <m:t>𝑒𝑟𝑖</m:t>
                    </m:r>
                    <m:d>
                      <m:dPr>
                        <m:ctrlPr>
                          <a:rPr lang="tr-TR" i="1">
                            <a:latin typeface="Cambria Math"/>
                          </a:rPr>
                        </m:ctrlPr>
                      </m:dPr>
                      <m:e>
                        <m:r>
                          <a:rPr lang="tr-TR" i="1">
                            <a:latin typeface="Cambria Math"/>
                          </a:rPr>
                          <m:t>𝑃𝑃𝑉</m:t>
                        </m:r>
                      </m:e>
                    </m:d>
                    <m:r>
                      <a:rPr lang="tr-TR" i="1">
                        <a:latin typeface="Cambria Math"/>
                      </a:rPr>
                      <m:t>=</m:t>
                    </m:r>
                    <m:f>
                      <m:fPr>
                        <m:ctrlPr>
                          <a:rPr lang="tr-TR" i="1">
                            <a:latin typeface="Cambria Math"/>
                          </a:rPr>
                        </m:ctrlPr>
                      </m:fPr>
                      <m:num>
                        <m:r>
                          <a:rPr lang="tr-TR" i="1">
                            <a:latin typeface="Cambria Math"/>
                          </a:rPr>
                          <m:t>𝑑𝑝</m:t>
                        </m:r>
                      </m:num>
                      <m:den>
                        <m:r>
                          <a:rPr lang="tr-TR" i="1">
                            <a:latin typeface="Cambria Math"/>
                          </a:rPr>
                          <m:t>𝑡𝑃𝑜𝑧</m:t>
                        </m:r>
                      </m:den>
                    </m:f>
                    <m:r>
                      <a:rPr lang="tr-TR" i="1">
                        <a:latin typeface="Cambria Math"/>
                      </a:rPr>
                      <m:t>=</m:t>
                    </m:r>
                    <m:f>
                      <m:fPr>
                        <m:ctrlPr>
                          <a:rPr lang="tr-TR" i="1">
                            <a:latin typeface="Cambria Math"/>
                          </a:rPr>
                        </m:ctrlPr>
                      </m:fPr>
                      <m:num>
                        <m:r>
                          <a:rPr lang="tr-TR" i="1">
                            <a:latin typeface="Cambria Math"/>
                          </a:rPr>
                          <m:t>𝑑𝑝</m:t>
                        </m:r>
                      </m:num>
                      <m:den>
                        <m:r>
                          <a:rPr lang="tr-TR" i="1">
                            <a:latin typeface="Cambria Math"/>
                          </a:rPr>
                          <m:t>𝑑𝑝</m:t>
                        </m:r>
                        <m:r>
                          <a:rPr lang="tr-TR" i="1">
                            <a:latin typeface="Cambria Math"/>
                          </a:rPr>
                          <m:t>+</m:t>
                        </m:r>
                        <m:r>
                          <a:rPr lang="tr-TR" i="1">
                            <a:latin typeface="Cambria Math"/>
                          </a:rPr>
                          <m:t>𝑦𝑝</m:t>
                        </m:r>
                      </m:den>
                    </m:f>
                  </m:oMath>
                </a14:m>
                <a:endParaRPr lang="tr-TR" dirty="0"/>
              </a:p>
              <a:p>
                <a14:m>
                  <m:oMath xmlns:m="http://schemas.openxmlformats.org/officeDocument/2006/math">
                    <m:r>
                      <a:rPr lang="tr-TR" i="1">
                        <a:latin typeface="Cambria Math"/>
                      </a:rPr>
                      <m:t>𝑁𝑒𝑔𝑎𝑡𝑖𝑓</m:t>
                    </m:r>
                    <m:r>
                      <a:rPr lang="tr-TR" i="1">
                        <a:latin typeface="Cambria Math"/>
                      </a:rPr>
                      <m:t> Ö</m:t>
                    </m:r>
                    <m:r>
                      <a:rPr lang="tr-TR" i="1">
                        <a:latin typeface="Cambria Math"/>
                      </a:rPr>
                      <m:t>𝑛𝑔</m:t>
                    </m:r>
                    <m:r>
                      <a:rPr lang="tr-TR" i="1">
                        <a:latin typeface="Cambria Math"/>
                      </a:rPr>
                      <m:t>ö</m:t>
                    </m:r>
                    <m:r>
                      <a:rPr lang="tr-TR" i="1">
                        <a:latin typeface="Cambria Math"/>
                      </a:rPr>
                      <m:t>𝑟</m:t>
                    </m:r>
                    <m:r>
                      <a:rPr lang="tr-TR" i="1">
                        <a:latin typeface="Cambria Math"/>
                      </a:rPr>
                      <m:t>ü </m:t>
                    </m:r>
                    <m:r>
                      <a:rPr lang="tr-TR" i="1">
                        <a:latin typeface="Cambria Math"/>
                      </a:rPr>
                      <m:t>𝐷𝑒</m:t>
                    </m:r>
                    <m:r>
                      <a:rPr lang="tr-TR" i="1">
                        <a:latin typeface="Cambria Math"/>
                      </a:rPr>
                      <m:t>ğ</m:t>
                    </m:r>
                    <m:r>
                      <a:rPr lang="tr-TR" i="1">
                        <a:latin typeface="Cambria Math"/>
                      </a:rPr>
                      <m:t>𝑒𝑟𝑖</m:t>
                    </m:r>
                    <m:d>
                      <m:dPr>
                        <m:ctrlPr>
                          <a:rPr lang="tr-TR" i="1">
                            <a:latin typeface="Cambria Math"/>
                          </a:rPr>
                        </m:ctrlPr>
                      </m:dPr>
                      <m:e>
                        <m:r>
                          <a:rPr lang="tr-TR" i="1">
                            <a:latin typeface="Cambria Math"/>
                          </a:rPr>
                          <m:t>𝑁𝑃𝑉</m:t>
                        </m:r>
                      </m:e>
                    </m:d>
                    <m:r>
                      <a:rPr lang="tr-TR" i="1">
                        <a:latin typeface="Cambria Math"/>
                      </a:rPr>
                      <m:t>=</m:t>
                    </m:r>
                    <m:f>
                      <m:fPr>
                        <m:ctrlPr>
                          <a:rPr lang="tr-TR" i="1">
                            <a:latin typeface="Cambria Math"/>
                          </a:rPr>
                        </m:ctrlPr>
                      </m:fPr>
                      <m:num>
                        <m:r>
                          <a:rPr lang="tr-TR" i="1">
                            <a:latin typeface="Cambria Math"/>
                          </a:rPr>
                          <m:t>𝑑𝑛</m:t>
                        </m:r>
                      </m:num>
                      <m:den>
                        <m:r>
                          <a:rPr lang="tr-TR" i="1">
                            <a:latin typeface="Cambria Math"/>
                          </a:rPr>
                          <m:t>𝑡𝑁𝑒𝑔</m:t>
                        </m:r>
                      </m:den>
                    </m:f>
                    <m:r>
                      <a:rPr lang="tr-TR" i="1">
                        <a:latin typeface="Cambria Math"/>
                      </a:rPr>
                      <m:t>=</m:t>
                    </m:r>
                    <m:f>
                      <m:fPr>
                        <m:ctrlPr>
                          <a:rPr lang="tr-TR" i="1">
                            <a:latin typeface="Cambria Math"/>
                          </a:rPr>
                        </m:ctrlPr>
                      </m:fPr>
                      <m:num>
                        <m:r>
                          <a:rPr lang="tr-TR" i="1">
                            <a:latin typeface="Cambria Math"/>
                          </a:rPr>
                          <m:t>𝑑𝑛</m:t>
                        </m:r>
                      </m:num>
                      <m:den>
                        <m:r>
                          <a:rPr lang="tr-TR" i="1">
                            <a:latin typeface="Cambria Math"/>
                          </a:rPr>
                          <m:t>𝑑𝑛</m:t>
                        </m:r>
                        <m:r>
                          <a:rPr lang="tr-TR" i="1">
                            <a:latin typeface="Cambria Math"/>
                          </a:rPr>
                          <m:t>+</m:t>
                        </m:r>
                        <m:r>
                          <a:rPr lang="tr-TR" i="1">
                            <a:latin typeface="Cambria Math"/>
                          </a:rPr>
                          <m:t>𝑦𝑛</m:t>
                        </m:r>
                      </m:den>
                    </m:f>
                  </m:oMath>
                </a14:m>
                <a:endParaRPr lang="tr-TR" dirty="0"/>
              </a:p>
              <a:p>
                <a14:m>
                  <m:oMath xmlns:m="http://schemas.openxmlformats.org/officeDocument/2006/math">
                    <m:r>
                      <a:rPr lang="tr-TR" i="1">
                        <a:latin typeface="Cambria Math"/>
                      </a:rPr>
                      <m:t>𝐹</m:t>
                    </m:r>
                    <m:r>
                      <a:rPr lang="tr-TR" i="1">
                        <a:latin typeface="Cambria Math"/>
                      </a:rPr>
                      <m:t> ö</m:t>
                    </m:r>
                    <m:r>
                      <a:rPr lang="tr-TR" i="1">
                        <a:latin typeface="Cambria Math"/>
                      </a:rPr>
                      <m:t>𝑙</m:t>
                    </m:r>
                    <m:r>
                      <a:rPr lang="tr-TR" i="1">
                        <a:latin typeface="Cambria Math"/>
                      </a:rPr>
                      <m:t>çü</m:t>
                    </m:r>
                    <m:r>
                      <a:rPr lang="tr-TR" i="1">
                        <a:latin typeface="Cambria Math"/>
                      </a:rPr>
                      <m:t>𝑡</m:t>
                    </m:r>
                    <m:r>
                      <a:rPr lang="tr-TR" i="1">
                        <a:latin typeface="Cambria Math"/>
                      </a:rPr>
                      <m:t>ü(</m:t>
                    </m:r>
                    <m:r>
                      <a:rPr lang="tr-TR" i="1">
                        <a:latin typeface="Cambria Math"/>
                      </a:rPr>
                      <m:t>𝐹</m:t>
                    </m:r>
                    <m:r>
                      <a:rPr lang="tr-TR" i="1">
                        <a:latin typeface="Cambria Math"/>
                      </a:rPr>
                      <m:t>)=</m:t>
                    </m:r>
                    <m:f>
                      <m:fPr>
                        <m:ctrlPr>
                          <a:rPr lang="tr-TR" i="1">
                            <a:latin typeface="Cambria Math"/>
                          </a:rPr>
                        </m:ctrlPr>
                      </m:fPr>
                      <m:num>
                        <m:r>
                          <a:rPr lang="tr-TR" i="1">
                            <a:latin typeface="Cambria Math"/>
                          </a:rPr>
                          <m:t>2∗</m:t>
                        </m:r>
                        <m:r>
                          <a:rPr lang="tr-TR" i="1">
                            <a:latin typeface="Cambria Math"/>
                          </a:rPr>
                          <m:t>𝑃𝑃𝑉</m:t>
                        </m:r>
                        <m:r>
                          <a:rPr lang="tr-TR" i="1">
                            <a:latin typeface="Cambria Math"/>
                          </a:rPr>
                          <m:t>∗</m:t>
                        </m:r>
                        <m:r>
                          <a:rPr lang="tr-TR" i="1">
                            <a:latin typeface="Cambria Math"/>
                          </a:rPr>
                          <m:t>𝑇𝑃𝑅</m:t>
                        </m:r>
                      </m:num>
                      <m:den>
                        <m:r>
                          <a:rPr lang="tr-TR" i="1">
                            <a:latin typeface="Cambria Math"/>
                          </a:rPr>
                          <m:t>𝑃𝑃𝑉</m:t>
                        </m:r>
                        <m:r>
                          <a:rPr lang="tr-TR" i="1">
                            <a:latin typeface="Cambria Math"/>
                          </a:rPr>
                          <m:t>+</m:t>
                        </m:r>
                        <m:r>
                          <a:rPr lang="tr-TR" i="1">
                            <a:latin typeface="Cambria Math"/>
                          </a:rPr>
                          <m:t>𝑇𝑅𝑃</m:t>
                        </m:r>
                      </m:den>
                    </m:f>
                  </m:oMath>
                </a14:m>
                <a:endParaRPr lang="tr-TR" dirty="0"/>
              </a:p>
              <a:p>
                <a:pPr marL="0" indent="0">
                  <a:buNone/>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a:stretch>
                  <a:fillRect l="-593"/>
                </a:stretch>
              </a:blipFill>
            </p:spPr>
            <p:txBody>
              <a:bodyPr/>
              <a:lstStyle/>
              <a:p>
                <a:r>
                  <a:rPr lang="tr-TR">
                    <a:noFill/>
                  </a:rPr>
                  <a:t> </a:t>
                </a:r>
              </a:p>
            </p:txBody>
          </p:sp>
        </mc:Fallback>
      </mc:AlternateContent>
    </p:spTree>
    <p:extLst>
      <p:ext uri="{BB962C8B-B14F-4D97-AF65-F5344CB8AC3E}">
        <p14:creationId xmlns:p14="http://schemas.microsoft.com/office/powerpoint/2010/main" val="222136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Kaynakça</a:t>
            </a:r>
            <a:endParaRPr lang="tr-TR" dirty="0"/>
          </a:p>
        </p:txBody>
      </p:sp>
      <p:sp>
        <p:nvSpPr>
          <p:cNvPr id="3" name="İçerik Yer Tutucusu 2"/>
          <p:cNvSpPr>
            <a:spLocks noGrp="1"/>
          </p:cNvSpPr>
          <p:nvPr>
            <p:ph idx="1"/>
          </p:nvPr>
        </p:nvSpPr>
        <p:spPr/>
        <p:txBody>
          <a:bodyPr/>
          <a:lstStyle/>
          <a:p>
            <a:r>
              <a:rPr lang="tr-TR" dirty="0" smtClean="0"/>
              <a:t>Şadi Evren Şeker «</a:t>
            </a:r>
            <a:r>
              <a:rPr lang="tr-TR" dirty="0" err="1" smtClean="0"/>
              <a:t>excel</a:t>
            </a:r>
            <a:r>
              <a:rPr lang="tr-TR" dirty="0" smtClean="0"/>
              <a:t> örneği»</a:t>
            </a:r>
          </a:p>
          <a:p>
            <a:r>
              <a:rPr lang="tr-TR" dirty="0" smtClean="0"/>
              <a:t>M. Erdal Balaban&amp; Elif Kartal «Veri Madenciliği ve Makine Öğrenmesi»</a:t>
            </a:r>
          </a:p>
          <a:p>
            <a:endParaRPr lang="tr-TR" dirty="0"/>
          </a:p>
        </p:txBody>
      </p:sp>
    </p:spTree>
    <p:extLst>
      <p:ext uri="{BB962C8B-B14F-4D97-AF65-F5344CB8AC3E}">
        <p14:creationId xmlns:p14="http://schemas.microsoft.com/office/powerpoint/2010/main" val="3808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	</a:t>
            </a:r>
            <a:r>
              <a:rPr lang="tr-TR" b="1" dirty="0" smtClean="0">
                <a:solidFill>
                  <a:srgbClr val="FF0000"/>
                </a:solidFill>
              </a:rPr>
              <a:t>Veri Türleri</a:t>
            </a:r>
            <a:endParaRPr lang="tr-TR" b="1" dirty="0">
              <a:solidFill>
                <a:srgbClr val="FF0000"/>
              </a:solidFill>
            </a:endParaRPr>
          </a:p>
        </p:txBody>
      </p:sp>
      <p:sp>
        <p:nvSpPr>
          <p:cNvPr id="3" name="İçerik Yer Tutucusu 2"/>
          <p:cNvSpPr>
            <a:spLocks noGrp="1"/>
          </p:cNvSpPr>
          <p:nvPr>
            <p:ph idx="1"/>
          </p:nvPr>
        </p:nvSpPr>
        <p:spPr/>
        <p:txBody>
          <a:bodyPr/>
          <a:lstStyle/>
          <a:p>
            <a:pPr marL="0" indent="0">
              <a:buNone/>
            </a:pPr>
            <a:r>
              <a:rPr lang="tr-TR" dirty="0" smtClean="0"/>
              <a:t>Hatırlatma: Veri Madenciliği Adımları</a:t>
            </a:r>
          </a:p>
          <a:p>
            <a:pPr marL="0" indent="0">
              <a:buNone/>
            </a:pPr>
            <a:r>
              <a:rPr lang="tr-TR" dirty="0" smtClean="0"/>
              <a:t>1.Problemin tanımlanması</a:t>
            </a:r>
          </a:p>
          <a:p>
            <a:pPr marL="0" indent="0">
              <a:buNone/>
            </a:pPr>
            <a:r>
              <a:rPr lang="tr-TR" dirty="0" smtClean="0"/>
              <a:t>2.Veriyi anlama </a:t>
            </a:r>
          </a:p>
          <a:p>
            <a:pPr marL="0" indent="0">
              <a:buNone/>
            </a:pPr>
            <a:r>
              <a:rPr lang="tr-TR" dirty="0" smtClean="0"/>
              <a:t>3.Veri Hazırlama</a:t>
            </a:r>
          </a:p>
          <a:p>
            <a:pPr marL="0" indent="0">
              <a:buNone/>
            </a:pPr>
            <a:r>
              <a:rPr lang="tr-TR" dirty="0" smtClean="0"/>
              <a:t>4. Model Kurma</a:t>
            </a:r>
          </a:p>
          <a:p>
            <a:pPr marL="0" indent="0">
              <a:buNone/>
            </a:pPr>
            <a:r>
              <a:rPr lang="tr-TR" dirty="0" smtClean="0"/>
              <a:t>5.Model Değerlendirme ve Seçimi</a:t>
            </a:r>
          </a:p>
          <a:p>
            <a:pPr marL="0" indent="0">
              <a:buNone/>
            </a:pPr>
            <a:r>
              <a:rPr lang="tr-TR" dirty="0" smtClean="0"/>
              <a:t>6.Model Performans Değerlendirme Ölçütleri</a:t>
            </a:r>
          </a:p>
          <a:p>
            <a:pPr marL="0" indent="0">
              <a:buNone/>
            </a:pPr>
            <a:endParaRPr lang="tr-TR" dirty="0"/>
          </a:p>
        </p:txBody>
      </p:sp>
    </p:spTree>
    <p:extLst>
      <p:ext uri="{BB962C8B-B14F-4D97-AF65-F5344CB8AC3E}">
        <p14:creationId xmlns:p14="http://schemas.microsoft.com/office/powerpoint/2010/main" val="51286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solidFill>
                  <a:srgbClr val="FF0000"/>
                </a:solidFill>
              </a:rPr>
              <a:t>2.Veriyi anlama </a:t>
            </a:r>
            <a:r>
              <a:rPr lang="tr-TR" b="1" dirty="0" smtClean="0">
                <a:solidFill>
                  <a:srgbClr val="FF0000"/>
                </a:solidFill>
              </a:rPr>
              <a:t>&gt;&gt; Veri tipleri</a:t>
            </a:r>
            <a:r>
              <a:rPr lang="tr-TR" b="1" dirty="0">
                <a:solidFill>
                  <a:srgbClr val="FF0000"/>
                </a:solidFill>
              </a:rPr>
              <a:t/>
            </a:r>
            <a:br>
              <a:rPr lang="tr-TR" b="1" dirty="0">
                <a:solidFill>
                  <a:srgbClr val="FF0000"/>
                </a:solidFill>
              </a:rPr>
            </a:b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Nominal: kategorik tipteki değişkenlerdir. Birbirine göre üstünlük belirtmez. Örneğin; meslek grupları. Akademisyen, doktor, bankacı, öğretmen gibi.</a:t>
            </a:r>
          </a:p>
          <a:p>
            <a:r>
              <a:rPr lang="tr-TR" dirty="0" err="1" smtClean="0"/>
              <a:t>Binary</a:t>
            </a:r>
            <a:r>
              <a:rPr lang="tr-TR" dirty="0" smtClean="0"/>
              <a:t>(ikili): Nominal(kategorik) niteliktedir. Farkı 2  değer almasıdır. Örneğin: evet- hayır. Kadın-erkek</a:t>
            </a:r>
          </a:p>
          <a:p>
            <a:r>
              <a:rPr lang="tr-TR" dirty="0" err="1" smtClean="0"/>
              <a:t>Ordinal</a:t>
            </a:r>
            <a:r>
              <a:rPr lang="tr-TR" dirty="0" smtClean="0"/>
              <a:t>(sıralı): kategorik nitelikler sıralı yazılıyorsa ya da birbirilerine üstünlük taslıyorsa sıralı olarak adlandırılır. Örneğin: düşük-orta-yüksek, işletmenin küçük-orta-büyük olması</a:t>
            </a:r>
          </a:p>
          <a:p>
            <a:r>
              <a:rPr lang="tr-TR" dirty="0" err="1" smtClean="0"/>
              <a:t>İnteger</a:t>
            </a:r>
            <a:r>
              <a:rPr lang="tr-TR" dirty="0" smtClean="0"/>
              <a:t>(tamsayı): tamsayı tipinde aritmetik işlemler yapabildiğimiz nitelikler. Örneğin : kardeş sayısı</a:t>
            </a:r>
          </a:p>
          <a:p>
            <a:r>
              <a:rPr lang="tr-TR" dirty="0" err="1" smtClean="0"/>
              <a:t>Interval-scaled</a:t>
            </a:r>
            <a:r>
              <a:rPr lang="tr-TR" dirty="0" smtClean="0"/>
              <a:t>(aralık ölçeği): Selsiyus-</a:t>
            </a:r>
            <a:r>
              <a:rPr lang="tr-TR" dirty="0" err="1" smtClean="0"/>
              <a:t>Fahrenayt</a:t>
            </a:r>
            <a:endParaRPr lang="tr-TR" dirty="0" smtClean="0"/>
          </a:p>
          <a:p>
            <a:r>
              <a:rPr lang="tr-TR" dirty="0" err="1" smtClean="0"/>
              <a:t>Ratio-scaled</a:t>
            </a:r>
            <a:r>
              <a:rPr lang="tr-TR" dirty="0" smtClean="0"/>
              <a:t>(Oran ölçeği): Sıfır gerçek yokluğu ifade eder. Örneğin, hastanın kilosu, boyu</a:t>
            </a:r>
          </a:p>
          <a:p>
            <a:endParaRPr lang="tr-TR" dirty="0"/>
          </a:p>
        </p:txBody>
      </p:sp>
    </p:spTree>
    <p:extLst>
      <p:ext uri="{BB962C8B-B14F-4D97-AF65-F5344CB8AC3E}">
        <p14:creationId xmlns:p14="http://schemas.microsoft.com/office/powerpoint/2010/main" val="261617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solidFill>
                  <a:srgbClr val="FF0000"/>
                </a:solidFill>
              </a:rPr>
              <a:t>3.Veri Hazırlama</a:t>
            </a:r>
            <a:r>
              <a:rPr lang="tr-TR" dirty="0"/>
              <a:t/>
            </a:r>
            <a:br>
              <a:rPr lang="tr-TR" dirty="0"/>
            </a:br>
            <a:endParaRPr lang="tr-TR" dirty="0"/>
          </a:p>
        </p:txBody>
      </p:sp>
      <p:sp>
        <p:nvSpPr>
          <p:cNvPr id="3" name="İçerik Yer Tutucusu 2"/>
          <p:cNvSpPr>
            <a:spLocks noGrp="1"/>
          </p:cNvSpPr>
          <p:nvPr>
            <p:ph idx="1"/>
          </p:nvPr>
        </p:nvSpPr>
        <p:spPr>
          <a:xfrm>
            <a:off x="457200" y="1268760"/>
            <a:ext cx="8229600" cy="5055840"/>
          </a:xfrm>
        </p:spPr>
        <p:txBody>
          <a:bodyPr/>
          <a:lstStyle/>
          <a:p>
            <a:r>
              <a:rPr lang="tr-TR" dirty="0" smtClean="0"/>
              <a:t>Uç noktalar. Nasıl tespit edilir? Normallik dağılımına bakılabilir. Veri setinin kutu grafiği çizilerek aykırı noktalar tespit edilebilir.</a:t>
            </a:r>
          </a:p>
          <a:p>
            <a:r>
              <a:rPr lang="tr-TR" dirty="0" smtClean="0"/>
              <a:t>Tekrar eden gözlemler. Neden önemlidir? Veri setini gereksiz şişirir. Ne yapılmalı? Analiz sonucuna göre çıkarıp çıkarılmayacağına karar verilir.</a:t>
            </a:r>
          </a:p>
          <a:p>
            <a:r>
              <a:rPr lang="tr-TR" dirty="0" smtClean="0"/>
              <a:t>Kayıp değerlerin tanımlanması. Nasıl tespit edilir? Eğer nitelik nümerik ise, tüm niteliğe ait ortalama kayıp değer yerine yazılır. Eğer değer kategorik ise, en çok tekrar eden değerin yerine yazılması.  Eğer kayıp değer sayısı çok fazla ise ilgili değişken analizden tamamıyla çıkarılabilir.</a:t>
            </a:r>
            <a:endParaRPr lang="tr-TR" dirty="0"/>
          </a:p>
        </p:txBody>
      </p:sp>
    </p:spTree>
    <p:extLst>
      <p:ext uri="{BB962C8B-B14F-4D97-AF65-F5344CB8AC3E}">
        <p14:creationId xmlns:p14="http://schemas.microsoft.com/office/powerpoint/2010/main" val="3187180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err="1" smtClean="0">
                <a:solidFill>
                  <a:srgbClr val="0070C0"/>
                </a:solidFill>
              </a:rPr>
              <a:t>Normalizasyon</a:t>
            </a:r>
            <a:endParaRPr lang="tr-TR" b="1" dirty="0">
              <a:solidFill>
                <a:srgbClr val="0070C0"/>
              </a:solidFill>
            </a:endParaRPr>
          </a:p>
        </p:txBody>
      </p:sp>
      <p:sp>
        <p:nvSpPr>
          <p:cNvPr id="3" name="İçerik Yer Tutucusu 2"/>
          <p:cNvSpPr>
            <a:spLocks noGrp="1"/>
          </p:cNvSpPr>
          <p:nvPr>
            <p:ph idx="1"/>
          </p:nvPr>
        </p:nvSpPr>
        <p:spPr/>
        <p:txBody>
          <a:bodyPr/>
          <a:lstStyle/>
          <a:p>
            <a:r>
              <a:rPr lang="tr-TR" dirty="0" err="1" smtClean="0"/>
              <a:t>Min-max</a:t>
            </a:r>
            <a:r>
              <a:rPr lang="tr-TR" dirty="0" smtClean="0"/>
              <a:t>, </a:t>
            </a:r>
            <a:r>
              <a:rPr lang="tr-TR" dirty="0" err="1" smtClean="0"/>
              <a:t>Zscore</a:t>
            </a:r>
            <a:r>
              <a:rPr lang="tr-TR" dirty="0" smtClean="0"/>
              <a:t>, ondalık ölçekleme </a:t>
            </a:r>
            <a:r>
              <a:rPr lang="tr-TR" dirty="0" err="1" smtClean="0"/>
              <a:t>normalizasyon</a:t>
            </a:r>
            <a:r>
              <a:rPr lang="tr-TR" dirty="0" smtClean="0"/>
              <a:t> tekniklerinden bazılarıdır.</a:t>
            </a:r>
          </a:p>
          <a:p>
            <a:r>
              <a:rPr lang="tr-TR" dirty="0" smtClean="0"/>
              <a:t>Bir veri setinde ele alınan değişkenlerin, değişim aralıkları birbirinden oldukça uzak olduğunda, analizin olumsuz etkilenmemesi için yapılan, veri değerlerini küçük bir aralığa indirgeme işlemine </a:t>
            </a:r>
            <a:r>
              <a:rPr lang="tr-TR" dirty="0" err="1" smtClean="0"/>
              <a:t>normalizasyon</a:t>
            </a:r>
            <a:r>
              <a:rPr lang="tr-TR" dirty="0" smtClean="0"/>
              <a:t> denir.</a:t>
            </a:r>
          </a:p>
          <a:p>
            <a:r>
              <a:rPr lang="tr-TR" dirty="0" smtClean="0"/>
              <a:t>Verilerin birbirleri ile aynı aralıklar içinde ifade edilmesi.</a:t>
            </a:r>
          </a:p>
          <a:p>
            <a:pPr marL="0" indent="0">
              <a:buNone/>
            </a:pPr>
            <a:endParaRPr lang="tr-TR" dirty="0"/>
          </a:p>
        </p:txBody>
      </p:sp>
    </p:spTree>
    <p:extLst>
      <p:ext uri="{BB962C8B-B14F-4D97-AF65-F5344CB8AC3E}">
        <p14:creationId xmlns:p14="http://schemas.microsoft.com/office/powerpoint/2010/main" val="263998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err="1" smtClean="0">
                <a:solidFill>
                  <a:srgbClr val="0070C0"/>
                </a:solidFill>
              </a:rPr>
              <a:t>Min-Max</a:t>
            </a:r>
            <a:r>
              <a:rPr lang="tr-TR" b="1" dirty="0" smtClean="0">
                <a:solidFill>
                  <a:srgbClr val="0070C0"/>
                </a:solidFill>
              </a:rPr>
              <a:t> </a:t>
            </a:r>
            <a:r>
              <a:rPr lang="tr-TR" b="1" dirty="0" err="1" smtClean="0">
                <a:solidFill>
                  <a:srgbClr val="0070C0"/>
                </a:solidFill>
              </a:rPr>
              <a:t>Normalizasyon</a:t>
            </a:r>
            <a:r>
              <a:rPr lang="tr-TR" b="1" dirty="0" smtClean="0">
                <a:solidFill>
                  <a:srgbClr val="0070C0"/>
                </a:solidFill>
              </a:rPr>
              <a:t> Yöntemi</a:t>
            </a:r>
            <a:endParaRPr lang="tr-TR" b="1" dirty="0">
              <a:solidFill>
                <a:srgbClr val="0070C0"/>
              </a:solidFill>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r>
                  <a:rPr lang="tr-TR" dirty="0" smtClean="0"/>
                  <a:t>Veriyi 0 ile 1 arasındaki sayısal değerlere dönüştürmek için uygulanır. Bu yöntem veri içindeki en büyük ve en küçük sayısal değerin belirlenerek diğerlerini buna uygun biçimde dönüştürme esasına dayanmaktadır.</a:t>
                </a:r>
              </a:p>
              <a:p>
                <a14:m>
                  <m:oMath xmlns:m="http://schemas.openxmlformats.org/officeDocument/2006/math">
                    <m:sSup>
                      <m:sSupPr>
                        <m:ctrlPr>
                          <a:rPr lang="tr-TR" i="1">
                            <a:latin typeface="Cambria Math"/>
                          </a:rPr>
                        </m:ctrlPr>
                      </m:sSupPr>
                      <m:e>
                        <m:r>
                          <a:rPr lang="tr-TR" i="1">
                            <a:latin typeface="Cambria Math"/>
                          </a:rPr>
                          <m:t>𝑋</m:t>
                        </m:r>
                      </m:e>
                      <m:sup>
                        <m:r>
                          <a:rPr lang="tr-TR" i="1">
                            <a:latin typeface="Cambria Math"/>
                          </a:rPr>
                          <m:t>∗</m:t>
                        </m:r>
                      </m:sup>
                    </m:sSup>
                    <m:r>
                      <a:rPr lang="tr-TR" i="1">
                        <a:latin typeface="Cambria Math"/>
                      </a:rPr>
                      <m:t>=</m:t>
                    </m:r>
                    <m:f>
                      <m:fPr>
                        <m:ctrlPr>
                          <a:rPr lang="tr-TR" i="1">
                            <a:latin typeface="Cambria Math"/>
                          </a:rPr>
                        </m:ctrlPr>
                      </m:fPr>
                      <m:num>
                        <m:r>
                          <a:rPr lang="tr-TR" i="1">
                            <a:latin typeface="Cambria Math"/>
                          </a:rPr>
                          <m:t>𝑋</m:t>
                        </m:r>
                        <m:r>
                          <a:rPr lang="tr-TR" i="1">
                            <a:latin typeface="Cambria Math"/>
                          </a:rPr>
                          <m:t>−</m:t>
                        </m:r>
                        <m:sSub>
                          <m:sSubPr>
                            <m:ctrlPr>
                              <a:rPr lang="tr-TR" i="1">
                                <a:latin typeface="Cambria Math"/>
                              </a:rPr>
                            </m:ctrlPr>
                          </m:sSubPr>
                          <m:e>
                            <m:r>
                              <a:rPr lang="tr-TR" i="1">
                                <a:latin typeface="Cambria Math"/>
                              </a:rPr>
                              <m:t>𝑋</m:t>
                            </m:r>
                          </m:e>
                          <m:sub>
                            <m:r>
                              <a:rPr lang="tr-TR" i="1">
                                <a:latin typeface="Cambria Math"/>
                              </a:rPr>
                              <m:t>𝑚𝑖𝑛</m:t>
                            </m:r>
                          </m:sub>
                        </m:sSub>
                      </m:num>
                      <m:den>
                        <m:sSub>
                          <m:sSubPr>
                            <m:ctrlPr>
                              <a:rPr lang="tr-TR" i="1">
                                <a:latin typeface="Cambria Math"/>
                              </a:rPr>
                            </m:ctrlPr>
                          </m:sSubPr>
                          <m:e>
                            <m:r>
                              <a:rPr lang="tr-TR" i="1">
                                <a:latin typeface="Cambria Math"/>
                              </a:rPr>
                              <m:t>𝑋</m:t>
                            </m:r>
                          </m:e>
                          <m:sub>
                            <m:r>
                              <a:rPr lang="tr-TR" i="1">
                                <a:latin typeface="Cambria Math"/>
                              </a:rPr>
                              <m:t>𝑚𝑎𝑘𝑠</m:t>
                            </m:r>
                          </m:sub>
                        </m:sSub>
                        <m:r>
                          <a:rPr lang="tr-TR" i="1">
                            <a:latin typeface="Cambria Math"/>
                          </a:rPr>
                          <m:t>−</m:t>
                        </m:r>
                        <m:sSub>
                          <m:sSubPr>
                            <m:ctrlPr>
                              <a:rPr lang="tr-TR" i="1">
                                <a:latin typeface="Cambria Math"/>
                              </a:rPr>
                            </m:ctrlPr>
                          </m:sSubPr>
                          <m:e>
                            <m:r>
                              <a:rPr lang="tr-TR" i="1">
                                <a:latin typeface="Cambria Math"/>
                              </a:rPr>
                              <m:t>𝑋</m:t>
                            </m:r>
                          </m:e>
                          <m:sub>
                            <m:r>
                              <a:rPr lang="tr-TR" i="1">
                                <a:latin typeface="Cambria Math"/>
                              </a:rPr>
                              <m:t>𝑚𝑖𝑛</m:t>
                            </m:r>
                          </m:sub>
                        </m:sSub>
                      </m:den>
                    </m:f>
                  </m:oMath>
                </a14:m>
                <a:endParaRPr lang="tr-TR" dirty="0"/>
              </a:p>
              <a:p>
                <a:endParaRPr lang="tr-TR" dirty="0" smtClean="0"/>
              </a:p>
              <a:p>
                <a14:m>
                  <m:oMath xmlns:m="http://schemas.openxmlformats.org/officeDocument/2006/math">
                    <m:sSub>
                      <m:sSubPr>
                        <m:ctrlPr>
                          <a:rPr lang="tr-TR" i="1">
                            <a:latin typeface="Cambria Math"/>
                          </a:rPr>
                        </m:ctrlPr>
                      </m:sSubPr>
                      <m:e>
                        <m:r>
                          <a:rPr lang="tr-TR" i="1">
                            <a:latin typeface="Cambria Math"/>
                          </a:rPr>
                          <m:t>𝑋</m:t>
                        </m:r>
                      </m:e>
                      <m:sub>
                        <m:r>
                          <a:rPr lang="tr-TR" i="1">
                            <a:latin typeface="Cambria Math"/>
                          </a:rPr>
                          <m:t>𝑚𝑖𝑛</m:t>
                        </m:r>
                      </m:sub>
                    </m:sSub>
                  </m:oMath>
                </a14:m>
                <a:r>
                  <a:rPr lang="tr-TR" dirty="0" smtClean="0"/>
                  <a:t>:X niteliğinin en küçük değeri</a:t>
                </a:r>
              </a:p>
              <a:p>
                <a14:m>
                  <m:oMath xmlns:m="http://schemas.openxmlformats.org/officeDocument/2006/math">
                    <m:sSub>
                      <m:sSubPr>
                        <m:ctrlPr>
                          <a:rPr lang="tr-TR" i="1">
                            <a:latin typeface="Cambria Math"/>
                          </a:rPr>
                        </m:ctrlPr>
                      </m:sSubPr>
                      <m:e>
                        <m:r>
                          <a:rPr lang="tr-TR" i="1">
                            <a:latin typeface="Cambria Math"/>
                          </a:rPr>
                          <m:t>𝑋</m:t>
                        </m:r>
                      </m:e>
                      <m:sub>
                        <m:r>
                          <a:rPr lang="tr-TR" i="1">
                            <a:latin typeface="Cambria Math"/>
                          </a:rPr>
                          <m:t>𝑚𝑎𝑘𝑠</m:t>
                        </m:r>
                      </m:sub>
                    </m:sSub>
                    <m:r>
                      <a:rPr lang="tr-TR" b="0" i="1" smtClean="0">
                        <a:latin typeface="Cambria Math"/>
                      </a:rPr>
                      <m:t>:</m:t>
                    </m:r>
                    <m:r>
                      <m:rPr>
                        <m:sty m:val="p"/>
                      </m:rPr>
                      <a:rPr lang="tr-TR" b="0" i="1" smtClean="0">
                        <a:latin typeface="Cambria Math"/>
                      </a:rPr>
                      <m:t>X</m:t>
                    </m:r>
                  </m:oMath>
                </a14:m>
                <a:r>
                  <a:rPr lang="tr-TR" dirty="0" smtClean="0"/>
                  <a:t> niteliğinin en küçük değeri</a:t>
                </a: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a:stretch>
                  <a:fillRect l="-889" t="-1111" r="-741"/>
                </a:stretch>
              </a:blipFill>
            </p:spPr>
            <p:txBody>
              <a:bodyPr/>
              <a:lstStyle/>
              <a:p>
                <a:r>
                  <a:rPr lang="tr-TR">
                    <a:noFill/>
                  </a:rPr>
                  <a:t> </a:t>
                </a:r>
              </a:p>
            </p:txBody>
          </p:sp>
        </mc:Fallback>
      </mc:AlternateContent>
    </p:spTree>
    <p:extLst>
      <p:ext uri="{BB962C8B-B14F-4D97-AF65-F5344CB8AC3E}">
        <p14:creationId xmlns:p14="http://schemas.microsoft.com/office/powerpoint/2010/main" val="154277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Z </a:t>
            </a:r>
            <a:r>
              <a:rPr lang="tr-TR" dirty="0" err="1" smtClean="0"/>
              <a:t>Score</a:t>
            </a:r>
            <a:r>
              <a:rPr lang="tr-TR" dirty="0" smtClean="0"/>
              <a:t> </a:t>
            </a:r>
            <a:r>
              <a:rPr lang="tr-TR" dirty="0" err="1" smtClean="0"/>
              <a:t>Normalizasyon</a:t>
            </a:r>
            <a:r>
              <a:rPr lang="tr-TR" dirty="0" smtClean="0"/>
              <a:t> Yöntemi</a:t>
            </a:r>
            <a:endParaRPr lang="tr-TR"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p:txBody>
              <a:bodyPr/>
              <a:lstStyle/>
              <a:p>
                <a14:m>
                  <m:oMath xmlns:m="http://schemas.openxmlformats.org/officeDocument/2006/math">
                    <m:sSup>
                      <m:sSupPr>
                        <m:ctrlPr>
                          <a:rPr lang="tr-TR" i="1" smtClean="0">
                            <a:latin typeface="Cambria Math"/>
                          </a:rPr>
                        </m:ctrlPr>
                      </m:sSupPr>
                      <m:e>
                        <m:r>
                          <a:rPr lang="tr-TR" i="1">
                            <a:latin typeface="Cambria Math"/>
                          </a:rPr>
                          <m:t>𝑋</m:t>
                        </m:r>
                      </m:e>
                      <m:sup>
                        <m:r>
                          <a:rPr lang="tr-TR" i="1">
                            <a:latin typeface="Cambria Math"/>
                          </a:rPr>
                          <m:t>∗</m:t>
                        </m:r>
                      </m:sup>
                    </m:sSup>
                    <m:r>
                      <a:rPr lang="tr-TR" i="1">
                        <a:latin typeface="Cambria Math"/>
                      </a:rPr>
                      <m:t>=</m:t>
                    </m:r>
                    <m:f>
                      <m:fPr>
                        <m:ctrlPr>
                          <a:rPr lang="tr-TR" i="1">
                            <a:latin typeface="Cambria Math"/>
                          </a:rPr>
                        </m:ctrlPr>
                      </m:fPr>
                      <m:num>
                        <m:r>
                          <a:rPr lang="tr-TR" i="1">
                            <a:latin typeface="Cambria Math"/>
                          </a:rPr>
                          <m:t>𝑋</m:t>
                        </m:r>
                        <m:r>
                          <a:rPr lang="tr-TR" i="1">
                            <a:latin typeface="Cambria Math"/>
                          </a:rPr>
                          <m:t>−</m:t>
                        </m:r>
                        <m:bar>
                          <m:barPr>
                            <m:pos m:val="top"/>
                            <m:ctrlPr>
                              <a:rPr lang="tr-TR" i="1">
                                <a:latin typeface="Cambria Math"/>
                              </a:rPr>
                            </m:ctrlPr>
                          </m:barPr>
                          <m:e>
                            <m:r>
                              <a:rPr lang="tr-TR" i="1">
                                <a:latin typeface="Cambria Math"/>
                              </a:rPr>
                              <m:t>𝑋</m:t>
                            </m:r>
                          </m:e>
                        </m:bar>
                      </m:num>
                      <m:den>
                        <m:r>
                          <a:rPr lang="tr-TR" i="1">
                            <a:latin typeface="Cambria Math"/>
                          </a:rPr>
                          <m:t>𝜎</m:t>
                        </m:r>
                      </m:den>
                    </m:f>
                  </m:oMath>
                </a14:m>
                <a:endParaRPr lang="tr-TR" dirty="0"/>
              </a:p>
              <a:p>
                <a14:m>
                  <m:oMath xmlns:m="http://schemas.openxmlformats.org/officeDocument/2006/math">
                    <m:bar>
                      <m:barPr>
                        <m:pos m:val="top"/>
                        <m:ctrlPr>
                          <a:rPr lang="tr-TR" i="1">
                            <a:latin typeface="Cambria Math"/>
                          </a:rPr>
                        </m:ctrlPr>
                      </m:barPr>
                      <m:e>
                        <m:r>
                          <a:rPr lang="tr-TR" i="1">
                            <a:latin typeface="Cambria Math"/>
                          </a:rPr>
                          <m:t>𝑋</m:t>
                        </m:r>
                      </m:e>
                    </m:bar>
                  </m:oMath>
                </a14:m>
                <a:r>
                  <a:rPr lang="tr-TR" dirty="0" smtClean="0"/>
                  <a:t>: niteliğin ortalaması</a:t>
                </a:r>
              </a:p>
              <a:p>
                <a14:m>
                  <m:oMath xmlns:m="http://schemas.openxmlformats.org/officeDocument/2006/math">
                    <m:r>
                      <a:rPr lang="tr-TR" i="1">
                        <a:latin typeface="Cambria Math"/>
                      </a:rPr>
                      <m:t>𝜎</m:t>
                    </m:r>
                  </m:oMath>
                </a14:m>
                <a:r>
                  <a:rPr lang="tr-TR" dirty="0" smtClean="0"/>
                  <a:t>: niteliğin standart sapması</a:t>
                </a:r>
              </a:p>
              <a:p>
                <a:pPr marL="0" indent="0">
                  <a:buNone/>
                </a:pPr>
                <a:endParaRPr lang="tr-TR" dirty="0"/>
              </a:p>
              <a:p>
                <a:pPr marL="0" indent="0">
                  <a:buNone/>
                </a:pPr>
                <a:r>
                  <a:rPr lang="tr-TR" dirty="0" smtClean="0"/>
                  <a:t> </a:t>
                </a:r>
                <a:r>
                  <a:rPr lang="tr-TR" dirty="0"/>
                  <a:t>Standart sapma : </a:t>
                </a:r>
                <a:r>
                  <a:rPr lang="tr-TR" dirty="0">
                    <a:hlinkClick r:id="rId2"/>
                  </a:rPr>
                  <a:t>https://</a:t>
                </a:r>
                <a:r>
                  <a:rPr lang="tr-TR" dirty="0" smtClean="0">
                    <a:hlinkClick r:id="rId2"/>
                  </a:rPr>
                  <a:t>www.youtube.com/watch?v=FzEUb8dqNlg</a:t>
                </a:r>
                <a:endParaRPr lang="tr-TR" dirty="0" smtClean="0"/>
              </a:p>
              <a:p>
                <a:pPr marL="0" indent="0">
                  <a:buNone/>
                </a:pPr>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3"/>
                <a:stretch>
                  <a:fillRect l="-1259"/>
                </a:stretch>
              </a:blipFill>
            </p:spPr>
            <p:txBody>
              <a:bodyPr/>
              <a:lstStyle/>
              <a:p>
                <a:r>
                  <a:rPr lang="tr-TR">
                    <a:noFill/>
                  </a:rPr>
                  <a:t> </a:t>
                </a:r>
              </a:p>
            </p:txBody>
          </p:sp>
        </mc:Fallback>
      </mc:AlternateContent>
    </p:spTree>
    <p:extLst>
      <p:ext uri="{BB962C8B-B14F-4D97-AF65-F5344CB8AC3E}">
        <p14:creationId xmlns:p14="http://schemas.microsoft.com/office/powerpoint/2010/main" val="222800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704088"/>
            <a:ext cx="8229600" cy="1716800"/>
          </a:xfrm>
        </p:spPr>
        <p:txBody>
          <a:bodyPr>
            <a:normAutofit fontScale="90000"/>
          </a:bodyPr>
          <a:lstStyle/>
          <a:p>
            <a:r>
              <a:rPr lang="tr-TR" b="1" dirty="0">
                <a:solidFill>
                  <a:srgbClr val="FF0000"/>
                </a:solidFill>
              </a:rPr>
              <a:t>6.Model Performans Değerlendirme Ölçütleri</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smtClean="0"/>
              <a:t>Veri setinde hedef nitelik olması durumunda, </a:t>
            </a:r>
            <a:r>
              <a:rPr lang="tr-TR" dirty="0" err="1" smtClean="0"/>
              <a:t>danışanlı</a:t>
            </a:r>
            <a:r>
              <a:rPr lang="tr-TR" dirty="0" smtClean="0"/>
              <a:t> öğrenmenin kullanıldığı bir sınıflandırma probleminde, bir modelin performansının değerlendirilebilmesi için en sık kullanılan yöntemlerden biri </a:t>
            </a:r>
            <a:r>
              <a:rPr lang="tr-TR" b="1" dirty="0" err="1" smtClean="0"/>
              <a:t>kontenjans</a:t>
            </a:r>
            <a:r>
              <a:rPr lang="tr-TR" b="1" dirty="0" smtClean="0"/>
              <a:t> tablosu/olabilirlik çizelgesi/hata matrisi(</a:t>
            </a:r>
            <a:r>
              <a:rPr lang="tr-TR" b="1" dirty="0" err="1" smtClean="0"/>
              <a:t>confusion</a:t>
            </a:r>
            <a:r>
              <a:rPr lang="tr-TR" b="1" dirty="0" smtClean="0"/>
              <a:t> </a:t>
            </a:r>
            <a:r>
              <a:rPr lang="tr-TR" b="1" dirty="0" err="1" smtClean="0"/>
              <a:t>matrix</a:t>
            </a:r>
            <a:r>
              <a:rPr lang="tr-TR" b="1" dirty="0" smtClean="0"/>
              <a:t>) dayanmaktadır.</a:t>
            </a:r>
            <a:endParaRPr lang="tr-TR" dirty="0"/>
          </a:p>
        </p:txBody>
      </p:sp>
    </p:spTree>
    <p:extLst>
      <p:ext uri="{BB962C8B-B14F-4D97-AF65-F5344CB8AC3E}">
        <p14:creationId xmlns:p14="http://schemas.microsoft.com/office/powerpoint/2010/main" val="2401942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Kontenjans</a:t>
            </a:r>
            <a:r>
              <a:rPr lang="tr-TR" dirty="0" smtClean="0"/>
              <a:t> Tablosu</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668558851"/>
              </p:ext>
            </p:extLst>
          </p:nvPr>
        </p:nvGraphicFramePr>
        <p:xfrm>
          <a:off x="827584" y="2276872"/>
          <a:ext cx="7632847" cy="4104456"/>
        </p:xfrm>
        <a:graphic>
          <a:graphicData uri="http://schemas.openxmlformats.org/drawingml/2006/table">
            <a:tbl>
              <a:tblPr firstRow="1" firstCol="1" bandRow="1">
                <a:tableStyleId>{8A107856-5554-42FB-B03E-39F5DBC370BA}</a:tableStyleId>
              </a:tblPr>
              <a:tblGrid>
                <a:gridCol w="1463485"/>
                <a:gridCol w="1463485"/>
                <a:gridCol w="1777317"/>
                <a:gridCol w="1777317"/>
                <a:gridCol w="1151243"/>
              </a:tblGrid>
              <a:tr h="915172">
                <a:tc rowSpan="2" gridSpan="2">
                  <a:txBody>
                    <a:bodyPr/>
                    <a:lstStyle/>
                    <a:p>
                      <a:pPr>
                        <a:lnSpc>
                          <a:spcPct val="115000"/>
                        </a:lnSpc>
                        <a:spcAft>
                          <a:spcPts val="0"/>
                        </a:spcAft>
                      </a:pPr>
                      <a:r>
                        <a:rPr lang="tr-TR" sz="1100">
                          <a:effectLst/>
                        </a:rPr>
                        <a:t> </a:t>
                      </a:r>
                      <a:endParaRPr lang="tr-TR" sz="1100">
                        <a:effectLst/>
                        <a:latin typeface="Calibri"/>
                        <a:ea typeface="Calibri"/>
                        <a:cs typeface="Times New Roman"/>
                      </a:endParaRPr>
                    </a:p>
                  </a:txBody>
                  <a:tcPr marL="68580" marR="68580" marT="0" marB="0"/>
                </a:tc>
                <a:tc rowSpan="2" hMerge="1">
                  <a:txBody>
                    <a:bodyPr/>
                    <a:lstStyle/>
                    <a:p>
                      <a:endParaRPr lang="tr-TR"/>
                    </a:p>
                  </a:txBody>
                  <a:tcPr/>
                </a:tc>
                <a:tc gridSpan="2">
                  <a:txBody>
                    <a:bodyPr/>
                    <a:lstStyle/>
                    <a:p>
                      <a:pPr algn="ctr">
                        <a:lnSpc>
                          <a:spcPct val="115000"/>
                        </a:lnSpc>
                        <a:spcAft>
                          <a:spcPts val="0"/>
                        </a:spcAft>
                      </a:pPr>
                      <a:r>
                        <a:rPr lang="tr-TR" sz="2800" dirty="0">
                          <a:effectLst/>
                        </a:rPr>
                        <a:t>GERÇEK</a:t>
                      </a:r>
                    </a:p>
                    <a:p>
                      <a:pPr algn="ctr">
                        <a:lnSpc>
                          <a:spcPct val="115000"/>
                        </a:lnSpc>
                        <a:spcAft>
                          <a:spcPts val="0"/>
                        </a:spcAft>
                      </a:pPr>
                      <a:r>
                        <a:rPr lang="tr-TR" sz="1100" dirty="0">
                          <a:effectLst/>
                        </a:rPr>
                        <a:t> </a:t>
                      </a:r>
                      <a:endParaRPr lang="tr-TR" sz="1100" dirty="0">
                        <a:effectLst/>
                        <a:latin typeface="Calibri"/>
                        <a:ea typeface="Calibri"/>
                        <a:cs typeface="Times New Roman"/>
                      </a:endParaRPr>
                    </a:p>
                  </a:txBody>
                  <a:tcPr marL="68580" marR="68580" marT="0" marB="0"/>
                </a:tc>
                <a:tc hMerge="1">
                  <a:txBody>
                    <a:bodyPr/>
                    <a:lstStyle/>
                    <a:p>
                      <a:endParaRPr lang="tr-TR"/>
                    </a:p>
                  </a:txBody>
                  <a:tcPr/>
                </a:tc>
                <a:tc>
                  <a:txBody>
                    <a:bodyPr/>
                    <a:lstStyle/>
                    <a:p>
                      <a:pPr>
                        <a:lnSpc>
                          <a:spcPct val="115000"/>
                        </a:lnSpc>
                        <a:spcAft>
                          <a:spcPts val="0"/>
                        </a:spcAft>
                      </a:pPr>
                      <a:r>
                        <a:rPr lang="tr-TR" sz="1100">
                          <a:effectLst/>
                        </a:rPr>
                        <a:t> </a:t>
                      </a:r>
                      <a:endParaRPr lang="tr-TR" sz="1100">
                        <a:effectLst/>
                        <a:latin typeface="Calibri"/>
                        <a:ea typeface="Calibri"/>
                        <a:cs typeface="Times New Roman"/>
                      </a:endParaRPr>
                    </a:p>
                  </a:txBody>
                  <a:tcPr marL="68580" marR="68580" marT="0" marB="0"/>
                </a:tc>
              </a:tr>
              <a:tr h="915172">
                <a:tc gridSpan="2" vMerge="1">
                  <a:txBody>
                    <a:bodyPr/>
                    <a:lstStyle/>
                    <a:p>
                      <a:endParaRPr lang="tr-TR"/>
                    </a:p>
                  </a:txBody>
                  <a:tcPr/>
                </a:tc>
                <a:tc hMerge="1" vMerge="1">
                  <a:txBody>
                    <a:bodyPr/>
                    <a:lstStyle/>
                    <a:p>
                      <a:endParaRPr lang="tr-TR"/>
                    </a:p>
                  </a:txBody>
                  <a:tcPr/>
                </a:tc>
                <a:tc>
                  <a:txBody>
                    <a:bodyPr/>
                    <a:lstStyle/>
                    <a:p>
                      <a:pPr>
                        <a:lnSpc>
                          <a:spcPct val="115000"/>
                        </a:lnSpc>
                        <a:spcAft>
                          <a:spcPts val="0"/>
                        </a:spcAft>
                      </a:pPr>
                      <a:r>
                        <a:rPr lang="tr-TR" sz="1100">
                          <a:effectLst/>
                        </a:rPr>
                        <a:t>POZİTİF</a:t>
                      </a:r>
                    </a:p>
                    <a:p>
                      <a:pPr>
                        <a:lnSpc>
                          <a:spcPct val="115000"/>
                        </a:lnSpc>
                        <a:spcAft>
                          <a:spcPts val="0"/>
                        </a:spcAft>
                      </a:pPr>
                      <a:r>
                        <a:rPr lang="tr-TR" sz="1100">
                          <a:effectLst/>
                        </a:rPr>
                        <a:t> </a:t>
                      </a:r>
                      <a:endParaRPr lang="tr-TR" sz="1100">
                        <a:effectLst/>
                        <a:latin typeface="Calibri"/>
                        <a:ea typeface="Calibri"/>
                        <a:cs typeface="Times New Roman"/>
                      </a:endParaRPr>
                    </a:p>
                  </a:txBody>
                  <a:tcPr marL="68580" marR="68580" marT="0" marB="0"/>
                </a:tc>
                <a:tc>
                  <a:txBody>
                    <a:bodyPr/>
                    <a:lstStyle/>
                    <a:p>
                      <a:pPr>
                        <a:lnSpc>
                          <a:spcPct val="115000"/>
                        </a:lnSpc>
                        <a:spcAft>
                          <a:spcPts val="0"/>
                        </a:spcAft>
                      </a:pPr>
                      <a:r>
                        <a:rPr lang="tr-TR" sz="1100">
                          <a:effectLst/>
                        </a:rPr>
                        <a:t>NEGATİF</a:t>
                      </a:r>
                      <a:endParaRPr lang="tr-TR" sz="1100">
                        <a:effectLst/>
                        <a:latin typeface="Calibri"/>
                        <a:ea typeface="Calibri"/>
                        <a:cs typeface="Times New Roman"/>
                      </a:endParaRPr>
                    </a:p>
                  </a:txBody>
                  <a:tcPr marL="68580" marR="68580" marT="0" marB="0"/>
                </a:tc>
                <a:tc>
                  <a:txBody>
                    <a:bodyPr/>
                    <a:lstStyle/>
                    <a:p>
                      <a:pPr>
                        <a:lnSpc>
                          <a:spcPct val="115000"/>
                        </a:lnSpc>
                        <a:spcAft>
                          <a:spcPts val="0"/>
                        </a:spcAft>
                      </a:pPr>
                      <a:r>
                        <a:rPr lang="tr-TR" sz="1100">
                          <a:effectLst/>
                        </a:rPr>
                        <a:t>TOPLAM</a:t>
                      </a:r>
                      <a:endParaRPr lang="tr-TR" sz="1100">
                        <a:effectLst/>
                        <a:latin typeface="Calibri"/>
                        <a:ea typeface="Calibri"/>
                        <a:cs typeface="Times New Roman"/>
                      </a:endParaRPr>
                    </a:p>
                  </a:txBody>
                  <a:tcPr marL="68580" marR="68580" marT="0" marB="0"/>
                </a:tc>
              </a:tr>
              <a:tr h="915172">
                <a:tc rowSpan="2">
                  <a:txBody>
                    <a:bodyPr/>
                    <a:lstStyle/>
                    <a:p>
                      <a:pPr>
                        <a:lnSpc>
                          <a:spcPct val="115000"/>
                        </a:lnSpc>
                        <a:spcAft>
                          <a:spcPts val="0"/>
                        </a:spcAft>
                      </a:pPr>
                      <a:r>
                        <a:rPr lang="tr-TR" sz="1100" dirty="0">
                          <a:effectLst/>
                        </a:rPr>
                        <a:t>    </a:t>
                      </a:r>
                    </a:p>
                    <a:p>
                      <a:pPr algn="ctr">
                        <a:lnSpc>
                          <a:spcPct val="115000"/>
                        </a:lnSpc>
                        <a:spcAft>
                          <a:spcPts val="0"/>
                        </a:spcAft>
                      </a:pPr>
                      <a:r>
                        <a:rPr lang="tr-TR" sz="2400" dirty="0">
                          <a:effectLst/>
                        </a:rPr>
                        <a:t>TAHMİN</a:t>
                      </a:r>
                      <a:endParaRPr lang="tr-TR" sz="2400" dirty="0">
                        <a:effectLst/>
                        <a:latin typeface="Calibri"/>
                        <a:ea typeface="Calibri"/>
                        <a:cs typeface="Times New Roman"/>
                      </a:endParaRPr>
                    </a:p>
                  </a:txBody>
                  <a:tcPr marL="68580" marR="68580" marT="0" marB="0"/>
                </a:tc>
                <a:tc>
                  <a:txBody>
                    <a:bodyPr/>
                    <a:lstStyle/>
                    <a:p>
                      <a:pPr>
                        <a:lnSpc>
                          <a:spcPct val="115000"/>
                        </a:lnSpc>
                        <a:spcAft>
                          <a:spcPts val="0"/>
                        </a:spcAft>
                      </a:pPr>
                      <a:r>
                        <a:rPr lang="tr-TR" sz="1100">
                          <a:effectLst/>
                        </a:rPr>
                        <a:t>POZİTİF</a:t>
                      </a:r>
                    </a:p>
                    <a:p>
                      <a:pPr>
                        <a:lnSpc>
                          <a:spcPct val="115000"/>
                        </a:lnSpc>
                        <a:spcAft>
                          <a:spcPts val="0"/>
                        </a:spcAft>
                      </a:pPr>
                      <a:r>
                        <a:rPr lang="tr-TR" sz="1100">
                          <a:effectLst/>
                        </a:rPr>
                        <a:t> </a:t>
                      </a:r>
                      <a:endParaRPr lang="tr-TR" sz="1100">
                        <a:effectLst/>
                        <a:latin typeface="Calibri"/>
                        <a:ea typeface="Calibri"/>
                        <a:cs typeface="Times New Roman"/>
                      </a:endParaRPr>
                    </a:p>
                  </a:txBody>
                  <a:tcPr marL="68580" marR="68580" marT="0" marB="0"/>
                </a:tc>
                <a:tc>
                  <a:txBody>
                    <a:bodyPr/>
                    <a:lstStyle/>
                    <a:p>
                      <a:pPr>
                        <a:lnSpc>
                          <a:spcPct val="115000"/>
                        </a:lnSpc>
                        <a:spcAft>
                          <a:spcPts val="0"/>
                        </a:spcAft>
                      </a:pPr>
                      <a:r>
                        <a:rPr lang="tr-TR" sz="1100">
                          <a:effectLst/>
                        </a:rPr>
                        <a:t>Doğru Pozitif(DP)</a:t>
                      </a:r>
                      <a:endParaRPr lang="tr-TR" sz="1100">
                        <a:effectLst/>
                        <a:latin typeface="Calibri"/>
                        <a:ea typeface="Calibri"/>
                        <a:cs typeface="Times New Roman"/>
                      </a:endParaRPr>
                    </a:p>
                  </a:txBody>
                  <a:tcPr marL="68580" marR="68580" marT="0" marB="0"/>
                </a:tc>
                <a:tc>
                  <a:txBody>
                    <a:bodyPr/>
                    <a:lstStyle/>
                    <a:p>
                      <a:pPr>
                        <a:lnSpc>
                          <a:spcPct val="115000"/>
                        </a:lnSpc>
                        <a:spcAft>
                          <a:spcPts val="0"/>
                        </a:spcAft>
                      </a:pPr>
                      <a:r>
                        <a:rPr lang="tr-TR" sz="1100">
                          <a:effectLst/>
                        </a:rPr>
                        <a:t>Yanlış Pozitif(YP)</a:t>
                      </a:r>
                      <a:endParaRPr lang="tr-TR" sz="1100">
                        <a:effectLst/>
                        <a:latin typeface="Calibri"/>
                        <a:ea typeface="Calibri"/>
                        <a:cs typeface="Times New Roman"/>
                      </a:endParaRPr>
                    </a:p>
                  </a:txBody>
                  <a:tcPr marL="68580" marR="68580" marT="0" marB="0"/>
                </a:tc>
                <a:tc>
                  <a:txBody>
                    <a:bodyPr/>
                    <a:lstStyle/>
                    <a:p>
                      <a:pPr>
                        <a:lnSpc>
                          <a:spcPct val="115000"/>
                        </a:lnSpc>
                        <a:spcAft>
                          <a:spcPts val="0"/>
                        </a:spcAft>
                      </a:pPr>
                      <a:r>
                        <a:rPr lang="tr-TR" sz="1100">
                          <a:effectLst/>
                        </a:rPr>
                        <a:t>tPoz</a:t>
                      </a:r>
                      <a:endParaRPr lang="tr-TR" sz="1100">
                        <a:effectLst/>
                        <a:latin typeface="Calibri"/>
                        <a:ea typeface="Calibri"/>
                        <a:cs typeface="Times New Roman"/>
                      </a:endParaRPr>
                    </a:p>
                  </a:txBody>
                  <a:tcPr marL="68580" marR="68580" marT="0" marB="0"/>
                </a:tc>
              </a:tr>
              <a:tr h="915172">
                <a:tc vMerge="1">
                  <a:txBody>
                    <a:bodyPr/>
                    <a:lstStyle/>
                    <a:p>
                      <a:endParaRPr lang="tr-TR"/>
                    </a:p>
                  </a:txBody>
                  <a:tcPr/>
                </a:tc>
                <a:tc>
                  <a:txBody>
                    <a:bodyPr/>
                    <a:lstStyle/>
                    <a:p>
                      <a:pPr>
                        <a:lnSpc>
                          <a:spcPct val="115000"/>
                        </a:lnSpc>
                        <a:spcAft>
                          <a:spcPts val="0"/>
                        </a:spcAft>
                      </a:pPr>
                      <a:r>
                        <a:rPr lang="tr-TR" sz="1100">
                          <a:effectLst/>
                        </a:rPr>
                        <a:t>NEGATİF</a:t>
                      </a:r>
                    </a:p>
                    <a:p>
                      <a:pPr>
                        <a:lnSpc>
                          <a:spcPct val="115000"/>
                        </a:lnSpc>
                        <a:spcAft>
                          <a:spcPts val="0"/>
                        </a:spcAft>
                      </a:pPr>
                      <a:r>
                        <a:rPr lang="tr-TR" sz="1100">
                          <a:effectLst/>
                        </a:rPr>
                        <a:t> </a:t>
                      </a:r>
                      <a:endParaRPr lang="tr-TR" sz="1100">
                        <a:effectLst/>
                        <a:latin typeface="Calibri"/>
                        <a:ea typeface="Calibri"/>
                        <a:cs typeface="Times New Roman"/>
                      </a:endParaRPr>
                    </a:p>
                  </a:txBody>
                  <a:tcPr marL="68580" marR="68580" marT="0" marB="0"/>
                </a:tc>
                <a:tc>
                  <a:txBody>
                    <a:bodyPr/>
                    <a:lstStyle/>
                    <a:p>
                      <a:pPr>
                        <a:lnSpc>
                          <a:spcPct val="115000"/>
                        </a:lnSpc>
                        <a:spcAft>
                          <a:spcPts val="0"/>
                        </a:spcAft>
                      </a:pPr>
                      <a:r>
                        <a:rPr lang="tr-TR" sz="1100">
                          <a:effectLst/>
                        </a:rPr>
                        <a:t>Yanlış Negatif(YN)</a:t>
                      </a:r>
                      <a:endParaRPr lang="tr-TR" sz="1100">
                        <a:effectLst/>
                        <a:latin typeface="Calibri"/>
                        <a:ea typeface="Calibri"/>
                        <a:cs typeface="Times New Roman"/>
                      </a:endParaRPr>
                    </a:p>
                  </a:txBody>
                  <a:tcPr marL="68580" marR="68580" marT="0" marB="0"/>
                </a:tc>
                <a:tc>
                  <a:txBody>
                    <a:bodyPr/>
                    <a:lstStyle/>
                    <a:p>
                      <a:pPr>
                        <a:lnSpc>
                          <a:spcPct val="115000"/>
                        </a:lnSpc>
                        <a:spcAft>
                          <a:spcPts val="0"/>
                        </a:spcAft>
                      </a:pPr>
                      <a:r>
                        <a:rPr lang="tr-TR" sz="1100">
                          <a:effectLst/>
                        </a:rPr>
                        <a:t>Doğru Negatif(DN)</a:t>
                      </a:r>
                      <a:endParaRPr lang="tr-TR" sz="1100">
                        <a:effectLst/>
                        <a:latin typeface="Calibri"/>
                        <a:ea typeface="Calibri"/>
                        <a:cs typeface="Times New Roman"/>
                      </a:endParaRPr>
                    </a:p>
                  </a:txBody>
                  <a:tcPr marL="68580" marR="68580" marT="0" marB="0"/>
                </a:tc>
                <a:tc>
                  <a:txBody>
                    <a:bodyPr/>
                    <a:lstStyle/>
                    <a:p>
                      <a:pPr>
                        <a:lnSpc>
                          <a:spcPct val="115000"/>
                        </a:lnSpc>
                        <a:spcAft>
                          <a:spcPts val="0"/>
                        </a:spcAft>
                      </a:pPr>
                      <a:r>
                        <a:rPr lang="tr-TR" sz="1100">
                          <a:effectLst/>
                        </a:rPr>
                        <a:t>tNeg</a:t>
                      </a:r>
                      <a:endParaRPr lang="tr-TR" sz="1100">
                        <a:effectLst/>
                        <a:latin typeface="Calibri"/>
                        <a:ea typeface="Calibri"/>
                        <a:cs typeface="Times New Roman"/>
                      </a:endParaRPr>
                    </a:p>
                  </a:txBody>
                  <a:tcPr marL="68580" marR="68580" marT="0" marB="0"/>
                </a:tc>
              </a:tr>
              <a:tr h="443768">
                <a:tc>
                  <a:txBody>
                    <a:bodyPr/>
                    <a:lstStyle/>
                    <a:p>
                      <a:pPr>
                        <a:lnSpc>
                          <a:spcPct val="115000"/>
                        </a:lnSpc>
                        <a:spcAft>
                          <a:spcPts val="0"/>
                        </a:spcAft>
                      </a:pPr>
                      <a:r>
                        <a:rPr lang="tr-TR" sz="1100">
                          <a:effectLst/>
                        </a:rPr>
                        <a:t> </a:t>
                      </a:r>
                      <a:endParaRPr lang="tr-TR" sz="1100">
                        <a:effectLst/>
                        <a:latin typeface="Calibri"/>
                        <a:ea typeface="Calibri"/>
                        <a:cs typeface="Times New Roman"/>
                      </a:endParaRPr>
                    </a:p>
                  </a:txBody>
                  <a:tcPr marL="68580" marR="68580" marT="0" marB="0"/>
                </a:tc>
                <a:tc>
                  <a:txBody>
                    <a:bodyPr/>
                    <a:lstStyle/>
                    <a:p>
                      <a:pPr>
                        <a:lnSpc>
                          <a:spcPct val="115000"/>
                        </a:lnSpc>
                        <a:spcAft>
                          <a:spcPts val="0"/>
                        </a:spcAft>
                      </a:pPr>
                      <a:r>
                        <a:rPr lang="tr-TR" sz="1100">
                          <a:effectLst/>
                        </a:rPr>
                        <a:t>TOPLAM</a:t>
                      </a:r>
                      <a:endParaRPr lang="tr-TR" sz="1100">
                        <a:effectLst/>
                        <a:latin typeface="Calibri"/>
                        <a:ea typeface="Calibri"/>
                        <a:cs typeface="Times New Roman"/>
                      </a:endParaRPr>
                    </a:p>
                  </a:txBody>
                  <a:tcPr marL="68580" marR="68580" marT="0" marB="0"/>
                </a:tc>
                <a:tc>
                  <a:txBody>
                    <a:bodyPr/>
                    <a:lstStyle/>
                    <a:p>
                      <a:pPr>
                        <a:lnSpc>
                          <a:spcPct val="115000"/>
                        </a:lnSpc>
                        <a:spcAft>
                          <a:spcPts val="0"/>
                        </a:spcAft>
                      </a:pPr>
                      <a:r>
                        <a:rPr lang="tr-TR" sz="1100">
                          <a:effectLst/>
                        </a:rPr>
                        <a:t>poz</a:t>
                      </a:r>
                      <a:endParaRPr lang="tr-TR" sz="1100">
                        <a:effectLst/>
                        <a:latin typeface="Calibri"/>
                        <a:ea typeface="Calibri"/>
                        <a:cs typeface="Times New Roman"/>
                      </a:endParaRPr>
                    </a:p>
                  </a:txBody>
                  <a:tcPr marL="68580" marR="68580" marT="0" marB="0"/>
                </a:tc>
                <a:tc>
                  <a:txBody>
                    <a:bodyPr/>
                    <a:lstStyle/>
                    <a:p>
                      <a:pPr>
                        <a:lnSpc>
                          <a:spcPct val="115000"/>
                        </a:lnSpc>
                        <a:spcAft>
                          <a:spcPts val="0"/>
                        </a:spcAft>
                      </a:pPr>
                      <a:r>
                        <a:rPr lang="tr-TR" sz="1100">
                          <a:effectLst/>
                        </a:rPr>
                        <a:t>neg</a:t>
                      </a:r>
                      <a:endParaRPr lang="tr-TR" sz="1100">
                        <a:effectLst/>
                        <a:latin typeface="Calibri"/>
                        <a:ea typeface="Calibri"/>
                        <a:cs typeface="Times New Roman"/>
                      </a:endParaRPr>
                    </a:p>
                  </a:txBody>
                  <a:tcPr marL="68580" marR="68580" marT="0" marB="0"/>
                </a:tc>
                <a:tc>
                  <a:txBody>
                    <a:bodyPr/>
                    <a:lstStyle/>
                    <a:p>
                      <a:pPr>
                        <a:lnSpc>
                          <a:spcPct val="115000"/>
                        </a:lnSpc>
                        <a:spcAft>
                          <a:spcPts val="0"/>
                        </a:spcAft>
                      </a:pPr>
                      <a:r>
                        <a:rPr lang="tr-TR" sz="1100" dirty="0">
                          <a:effectLst/>
                        </a:rPr>
                        <a:t>m</a:t>
                      </a:r>
                      <a:endParaRPr lang="tr-TR"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986814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294</TotalTime>
  <Words>613</Words>
  <Application>Microsoft Office PowerPoint</Application>
  <PresentationFormat>Ekran Gösterisi (4:3)</PresentationFormat>
  <Paragraphs>76</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Akış</vt:lpstr>
      <vt:lpstr>«VERİ MADENCİLİĞİ» Ders 3 ve 4: Veri Madenciliği Süreci -Normalizasyon</vt:lpstr>
      <vt:lpstr> Veri Türleri</vt:lpstr>
      <vt:lpstr>2.Veriyi anlama &gt;&gt; Veri tipleri </vt:lpstr>
      <vt:lpstr>3.Veri Hazırlama </vt:lpstr>
      <vt:lpstr>Normalizasyon</vt:lpstr>
      <vt:lpstr>Min-Max Normalizasyon Yöntemi</vt:lpstr>
      <vt:lpstr>Z Score Normalizasyon Yöntemi</vt:lpstr>
      <vt:lpstr>6.Model Performans Değerlendirme Ölçütleri </vt:lpstr>
      <vt:lpstr>Kontenjans Tablosu</vt:lpstr>
      <vt:lpstr>Model Performans Değerlendirme Ölçütleri</vt:lpstr>
      <vt:lpstr>Kaynakça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 Ders 5: Veri Dönüştürme</dc:title>
  <dc:creator>Windows Kullanıcısı</dc:creator>
  <cp:lastModifiedBy>Windows Kullanıcısı</cp:lastModifiedBy>
  <cp:revision>19</cp:revision>
  <dcterms:created xsi:type="dcterms:W3CDTF">2020-11-08T22:26:10Z</dcterms:created>
  <dcterms:modified xsi:type="dcterms:W3CDTF">2021-10-11T08:51:13Z</dcterms:modified>
</cp:coreProperties>
</file>