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2" r:id="rId6"/>
    <p:sldId id="261" r:id="rId7"/>
    <p:sldId id="263" r:id="rId8"/>
    <p:sldId id="264" r:id="rId9"/>
    <p:sldId id="265" r:id="rId10"/>
    <p:sldId id="267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9573" autoAdjust="0"/>
  </p:normalViewPr>
  <p:slideViewPr>
    <p:cSldViewPr snapToGrid="0">
      <p:cViewPr varScale="1">
        <p:scale>
          <a:sx n="50" d="100"/>
          <a:sy n="50" d="100"/>
        </p:scale>
        <p:origin x="147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 dirty="0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8332C9-8117-4913-B279-ED8BAE292AFA}" type="datetimeFigureOut">
              <a:rPr lang="tr-TR" smtClean="0"/>
              <a:t>15 Şub 2021</a:t>
            </a:fld>
            <a:endParaRPr lang="tr-TR" dirty="0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 dirty="0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4226FC-9B5B-4CA7-AFAC-6B204606FA7A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257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Hi</a:t>
            </a:r>
            <a:r>
              <a:rPr lang="tr-TR" dirty="0"/>
              <a:t> </a:t>
            </a:r>
            <a:r>
              <a:rPr lang="tr-TR" dirty="0" err="1"/>
              <a:t>everyone</a:t>
            </a:r>
            <a:r>
              <a:rPr lang="tr-TR" dirty="0"/>
              <a:t>, I’m Sefa. </a:t>
            </a:r>
            <a:r>
              <a:rPr lang="tr-TR" dirty="0" err="1"/>
              <a:t>I’ll</a:t>
            </a:r>
            <a:r>
              <a:rPr lang="tr-TR" dirty="0"/>
              <a:t> be </a:t>
            </a:r>
            <a:r>
              <a:rPr lang="tr-TR" dirty="0" err="1"/>
              <a:t>presenting</a:t>
            </a:r>
            <a:r>
              <a:rPr lang="tr-TR" dirty="0"/>
              <a:t> </a:t>
            </a:r>
            <a:r>
              <a:rPr lang="tr-TR" dirty="0" err="1"/>
              <a:t>my</a:t>
            </a:r>
            <a:r>
              <a:rPr lang="tr-TR" dirty="0"/>
              <a:t> </a:t>
            </a:r>
            <a:r>
              <a:rPr lang="tr-TR" dirty="0" err="1"/>
              <a:t>senior</a:t>
            </a:r>
            <a:r>
              <a:rPr lang="tr-TR" dirty="0"/>
              <a:t> </a:t>
            </a:r>
            <a:r>
              <a:rPr lang="tr-TR" dirty="0" err="1"/>
              <a:t>design</a:t>
            </a:r>
            <a:r>
              <a:rPr lang="tr-TR" dirty="0"/>
              <a:t> </a:t>
            </a:r>
            <a:r>
              <a:rPr lang="tr-TR" dirty="0" err="1"/>
              <a:t>project</a:t>
            </a:r>
            <a:r>
              <a:rPr lang="tr-TR" dirty="0"/>
              <a:t> of </a:t>
            </a:r>
            <a:r>
              <a:rPr lang="tr-TR" dirty="0" err="1"/>
              <a:t>estimation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effects</a:t>
            </a:r>
            <a:r>
              <a:rPr lang="tr-TR" dirty="0"/>
              <a:t> of </a:t>
            </a:r>
            <a:r>
              <a:rPr lang="tr-TR" dirty="0" err="1"/>
              <a:t>matching</a:t>
            </a:r>
            <a:r>
              <a:rPr lang="tr-TR" dirty="0"/>
              <a:t> </a:t>
            </a:r>
            <a:r>
              <a:rPr lang="tr-TR" dirty="0" err="1"/>
              <a:t>layer</a:t>
            </a:r>
            <a:r>
              <a:rPr lang="tr-TR" dirty="0"/>
              <a:t> on </a:t>
            </a:r>
            <a:r>
              <a:rPr lang="tr-TR" dirty="0" err="1"/>
              <a:t>wearable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implantable</a:t>
            </a:r>
            <a:r>
              <a:rPr lang="tr-TR" dirty="0"/>
              <a:t> </a:t>
            </a:r>
            <a:r>
              <a:rPr lang="tr-TR" dirty="0" err="1"/>
              <a:t>antennas</a:t>
            </a:r>
            <a:r>
              <a:rPr lang="tr-TR" dirty="0"/>
              <a:t> </a:t>
            </a:r>
            <a:r>
              <a:rPr lang="tr-TR" dirty="0" err="1"/>
              <a:t>using</a:t>
            </a:r>
            <a:r>
              <a:rPr lang="tr-TR" dirty="0"/>
              <a:t> </a:t>
            </a:r>
            <a:r>
              <a:rPr lang="tr-TR" dirty="0" err="1"/>
              <a:t>gaussian</a:t>
            </a:r>
            <a:r>
              <a:rPr lang="tr-TR" dirty="0"/>
              <a:t> </a:t>
            </a:r>
            <a:r>
              <a:rPr lang="tr-TR" dirty="0" err="1"/>
              <a:t>process</a:t>
            </a:r>
            <a:r>
              <a:rPr lang="tr-TR" dirty="0"/>
              <a:t> </a:t>
            </a:r>
            <a:r>
              <a:rPr lang="tr-TR" dirty="0" err="1"/>
              <a:t>regression</a:t>
            </a:r>
            <a:r>
              <a:rPr lang="tr-TR" dirty="0"/>
              <a:t>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226FC-9B5B-4CA7-AFAC-6B204606FA7A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474202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A </a:t>
            </a:r>
            <a:r>
              <a:rPr lang="tr-TR" dirty="0" err="1"/>
              <a:t>dataset</a:t>
            </a:r>
            <a:r>
              <a:rPr lang="tr-TR" dirty="0"/>
              <a:t> is </a:t>
            </a:r>
            <a:r>
              <a:rPr lang="tr-TR" dirty="0" err="1"/>
              <a:t>generated</a:t>
            </a:r>
            <a:r>
              <a:rPr lang="tr-TR" dirty="0"/>
              <a:t> </a:t>
            </a:r>
            <a:r>
              <a:rPr lang="tr-TR" dirty="0" err="1"/>
              <a:t>using</a:t>
            </a:r>
            <a:r>
              <a:rPr lang="tr-TR" dirty="0"/>
              <a:t> HFSS. </a:t>
            </a:r>
            <a:r>
              <a:rPr lang="tr-TR" dirty="0" err="1"/>
              <a:t>Six</a:t>
            </a:r>
            <a:r>
              <a:rPr lang="tr-TR" dirty="0"/>
              <a:t> </a:t>
            </a:r>
            <a:r>
              <a:rPr lang="tr-TR" dirty="0" err="1"/>
              <a:t>different</a:t>
            </a:r>
            <a:r>
              <a:rPr lang="tr-TR" dirty="0"/>
              <a:t> </a:t>
            </a:r>
            <a:r>
              <a:rPr lang="tr-TR" dirty="0" err="1"/>
              <a:t>antenna</a:t>
            </a:r>
            <a:r>
              <a:rPr lang="tr-TR" dirty="0"/>
              <a:t> </a:t>
            </a:r>
            <a:r>
              <a:rPr lang="tr-TR" dirty="0" err="1"/>
              <a:t>combinations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eighteen</a:t>
            </a:r>
            <a:r>
              <a:rPr lang="tr-TR" dirty="0"/>
              <a:t> </a:t>
            </a:r>
            <a:r>
              <a:rPr lang="tr-TR" dirty="0" err="1"/>
              <a:t>different</a:t>
            </a:r>
            <a:r>
              <a:rPr lang="tr-TR" dirty="0"/>
              <a:t> </a:t>
            </a:r>
            <a:r>
              <a:rPr lang="tr-TR" dirty="0" err="1"/>
              <a:t>pairs</a:t>
            </a:r>
            <a:r>
              <a:rPr lang="tr-TR" dirty="0"/>
              <a:t> of </a:t>
            </a:r>
            <a:r>
              <a:rPr lang="tr-TR" dirty="0" err="1"/>
              <a:t>tussie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matching</a:t>
            </a:r>
            <a:r>
              <a:rPr lang="tr-TR" dirty="0"/>
              <a:t> </a:t>
            </a:r>
            <a:r>
              <a:rPr lang="tr-TR" dirty="0" err="1"/>
              <a:t>layer</a:t>
            </a:r>
            <a:r>
              <a:rPr lang="tr-TR" dirty="0"/>
              <a:t> </a:t>
            </a:r>
            <a:r>
              <a:rPr lang="tr-TR" dirty="0" err="1"/>
              <a:t>combinations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two</a:t>
            </a:r>
            <a:r>
              <a:rPr lang="tr-TR" dirty="0"/>
              <a:t> </a:t>
            </a:r>
            <a:r>
              <a:rPr lang="tr-TR" dirty="0" err="1"/>
              <a:t>matching</a:t>
            </a:r>
            <a:r>
              <a:rPr lang="tr-TR" dirty="0"/>
              <a:t> </a:t>
            </a:r>
            <a:r>
              <a:rPr lang="tr-TR" dirty="0" err="1"/>
              <a:t>layer</a:t>
            </a:r>
            <a:r>
              <a:rPr lang="tr-TR" dirty="0"/>
              <a:t> </a:t>
            </a:r>
            <a:r>
              <a:rPr lang="tr-TR" dirty="0" err="1"/>
              <a:t>width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simulated</a:t>
            </a:r>
            <a:r>
              <a:rPr lang="tr-TR" dirty="0"/>
              <a:t>. A total of 2 </a:t>
            </a:r>
            <a:r>
              <a:rPr lang="tr-TR" dirty="0" err="1"/>
              <a:t>hundred</a:t>
            </a:r>
            <a:r>
              <a:rPr lang="tr-TR" dirty="0"/>
              <a:t> </a:t>
            </a:r>
            <a:r>
              <a:rPr lang="tr-TR" dirty="0" err="1"/>
              <a:t>sixteen</a:t>
            </a:r>
            <a:r>
              <a:rPr lang="tr-TR" dirty="0"/>
              <a:t> </a:t>
            </a:r>
            <a:r>
              <a:rPr lang="tr-TR" dirty="0" err="1"/>
              <a:t>points</a:t>
            </a:r>
            <a:r>
              <a:rPr lang="tr-TR" dirty="0"/>
              <a:t> of </a:t>
            </a:r>
            <a:r>
              <a:rPr lang="tr-TR" dirty="0" err="1"/>
              <a:t>simulations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done </a:t>
            </a:r>
            <a:r>
              <a:rPr lang="tr-TR" dirty="0" err="1"/>
              <a:t>within</a:t>
            </a:r>
            <a:r>
              <a:rPr lang="tr-TR" dirty="0"/>
              <a:t> </a:t>
            </a:r>
            <a:r>
              <a:rPr lang="tr-TR" dirty="0" err="1"/>
              <a:t>almost</a:t>
            </a:r>
            <a:r>
              <a:rPr lang="tr-TR" dirty="0"/>
              <a:t> </a:t>
            </a:r>
            <a:r>
              <a:rPr lang="tr-TR" dirty="0" err="1"/>
              <a:t>twenty</a:t>
            </a:r>
            <a:r>
              <a:rPr lang="tr-TR" dirty="0"/>
              <a:t> </a:t>
            </a:r>
            <a:r>
              <a:rPr lang="tr-TR" dirty="0" err="1"/>
              <a:t>four</a:t>
            </a:r>
            <a:r>
              <a:rPr lang="tr-TR" dirty="0"/>
              <a:t> </a:t>
            </a:r>
            <a:r>
              <a:rPr lang="tr-TR" dirty="0" err="1"/>
              <a:t>hours</a:t>
            </a:r>
            <a:r>
              <a:rPr lang="tr-TR" dirty="0"/>
              <a:t>. </a:t>
            </a:r>
          </a:p>
          <a:p>
            <a:r>
              <a:rPr lang="tr-TR" dirty="0" err="1"/>
              <a:t>Two</a:t>
            </a:r>
            <a:r>
              <a:rPr lang="tr-TR" dirty="0"/>
              <a:t> </a:t>
            </a:r>
            <a:r>
              <a:rPr lang="tr-TR" dirty="0" err="1"/>
              <a:t>outputs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extracted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simulations</a:t>
            </a:r>
            <a:r>
              <a:rPr lang="tr-TR" dirty="0"/>
              <a:t>: </a:t>
            </a:r>
            <a:r>
              <a:rPr lang="tr-TR" dirty="0" err="1"/>
              <a:t>the</a:t>
            </a:r>
            <a:r>
              <a:rPr lang="tr-TR" dirty="0"/>
              <a:t> S11 </a:t>
            </a:r>
            <a:r>
              <a:rPr lang="tr-TR" dirty="0" err="1"/>
              <a:t>values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s </a:t>
            </a:r>
            <a:r>
              <a:rPr lang="tr-TR" dirty="0" err="1"/>
              <a:t>parameter</a:t>
            </a:r>
            <a:r>
              <a:rPr lang="tr-TR" dirty="0"/>
              <a:t> </a:t>
            </a:r>
            <a:r>
              <a:rPr lang="tr-TR" dirty="0" err="1"/>
              <a:t>sweep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delivered</a:t>
            </a:r>
            <a:r>
              <a:rPr lang="tr-TR" dirty="0"/>
              <a:t> </a:t>
            </a:r>
            <a:r>
              <a:rPr lang="tr-TR" dirty="0" err="1"/>
              <a:t>average</a:t>
            </a:r>
            <a:r>
              <a:rPr lang="tr-TR" dirty="0"/>
              <a:t> </a:t>
            </a:r>
            <a:r>
              <a:rPr lang="tr-TR" dirty="0" err="1"/>
              <a:t>power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far </a:t>
            </a:r>
            <a:r>
              <a:rPr lang="tr-TR" dirty="0" err="1"/>
              <a:t>field</a:t>
            </a:r>
            <a:r>
              <a:rPr lang="tr-TR" dirty="0"/>
              <a:t> </a:t>
            </a:r>
            <a:r>
              <a:rPr lang="tr-TR" dirty="0" err="1"/>
              <a:t>sweep</a:t>
            </a:r>
            <a:r>
              <a:rPr lang="tr-TR" dirty="0"/>
              <a:t>. </a:t>
            </a:r>
            <a:r>
              <a:rPr lang="tr-TR" dirty="0" err="1"/>
              <a:t>These</a:t>
            </a:r>
            <a:r>
              <a:rPr lang="tr-TR" dirty="0"/>
              <a:t> </a:t>
            </a:r>
            <a:r>
              <a:rPr lang="tr-TR" dirty="0" err="1"/>
              <a:t>results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saved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a file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read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a </a:t>
            </a:r>
            <a:r>
              <a:rPr lang="tr-TR" dirty="0" err="1"/>
              <a:t>matlab</a:t>
            </a:r>
            <a:r>
              <a:rPr lang="tr-TR" dirty="0"/>
              <a:t> </a:t>
            </a:r>
            <a:r>
              <a:rPr lang="tr-TR" dirty="0" err="1"/>
              <a:t>script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train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estimation</a:t>
            </a:r>
            <a:r>
              <a:rPr lang="tr-TR" dirty="0"/>
              <a:t> </a:t>
            </a:r>
            <a:r>
              <a:rPr lang="tr-TR" dirty="0" err="1"/>
              <a:t>models</a:t>
            </a:r>
            <a:r>
              <a:rPr lang="tr-TR" dirty="0"/>
              <a:t>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226FC-9B5B-4CA7-AFAC-6B204606FA7A}" type="slidenum">
              <a:rPr lang="tr-TR" smtClean="0"/>
              <a:t>10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386469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NimbusRomNo9L-Regu"/>
              </a:rPr>
              <a:t>In the project proposal, </a:t>
            </a:r>
            <a:r>
              <a:rPr lang="tr-TR" sz="1800" b="0" i="0" u="none" strike="noStrike" baseline="0" dirty="0">
                <a:latin typeface="NimbusRomNo9L-Regu"/>
              </a:rPr>
              <a:t>I </a:t>
            </a:r>
            <a:r>
              <a:rPr lang="en-US" sz="1800" b="0" i="0" u="none" strike="noStrike" baseline="0" dirty="0">
                <a:latin typeface="NimbusRomNo9L-Regu"/>
              </a:rPr>
              <a:t>mentioned that the machine learning method of an artificial neural</a:t>
            </a:r>
            <a:r>
              <a:rPr lang="tr-TR" sz="1800" b="0" i="0" u="none" strike="noStrike" baseline="0" dirty="0">
                <a:latin typeface="NimbusRomNo9L-Regu"/>
              </a:rPr>
              <a:t> </a:t>
            </a:r>
            <a:r>
              <a:rPr lang="en-US" sz="1800" b="0" i="0" u="none" strike="noStrike" baseline="0" dirty="0">
                <a:latin typeface="NimbusRomNo9L-Regu"/>
              </a:rPr>
              <a:t>network approach will be considered as an estimation model</a:t>
            </a:r>
            <a:r>
              <a:rPr lang="tr-TR" sz="1800" b="0" i="0" u="none" strike="noStrike" baseline="0" dirty="0">
                <a:latin typeface="NimbusRomNo9L-Regu"/>
              </a:rPr>
              <a:t>. </a:t>
            </a:r>
            <a:r>
              <a:rPr lang="tr-TR" sz="1800" b="0" i="0" u="none" strike="noStrike" baseline="0" dirty="0" err="1">
                <a:latin typeface="NimbusRomNo9L-Regu"/>
              </a:rPr>
              <a:t>However</a:t>
            </a:r>
            <a:r>
              <a:rPr lang="tr-TR" sz="1800" b="0" i="0" u="none" strike="noStrike" baseline="0" dirty="0">
                <a:latin typeface="NimbusRomNo9L-Regu"/>
              </a:rPr>
              <a:t>, I </a:t>
            </a:r>
            <a:r>
              <a:rPr lang="tr-TR" sz="1800" b="0" i="0" u="none" strike="noStrike" baseline="0" dirty="0" err="1">
                <a:latin typeface="NimbusRomNo9L-Regu"/>
              </a:rPr>
              <a:t>couldn’t</a:t>
            </a:r>
            <a:r>
              <a:rPr lang="tr-TR" sz="1800" b="0" i="0" u="none" strike="noStrike" baseline="0" dirty="0">
                <a:latin typeface="NimbusRomNo9L-Regu"/>
              </a:rPr>
              <a:t> </a:t>
            </a:r>
            <a:r>
              <a:rPr lang="tr-TR" sz="1800" b="0" i="0" u="none" strike="noStrike" baseline="0" dirty="0" err="1">
                <a:latin typeface="NimbusRomNo9L-Regu"/>
              </a:rPr>
              <a:t>construct</a:t>
            </a:r>
            <a:r>
              <a:rPr lang="tr-TR" sz="1800" b="0" i="0" u="none" strike="noStrike" baseline="0" dirty="0">
                <a:latin typeface="NimbusRomNo9L-Regu"/>
              </a:rPr>
              <a:t> a </a:t>
            </a:r>
            <a:r>
              <a:rPr lang="tr-TR" sz="1800" b="0" i="0" u="none" strike="noStrike" baseline="0" dirty="0" err="1">
                <a:latin typeface="NimbusRomNo9L-Regu"/>
              </a:rPr>
              <a:t>working</a:t>
            </a:r>
            <a:r>
              <a:rPr lang="tr-TR" sz="1800" b="0" i="0" u="none" strike="noStrike" baseline="0" dirty="0">
                <a:latin typeface="NimbusRomNo9L-Regu"/>
              </a:rPr>
              <a:t> network. I </a:t>
            </a:r>
            <a:r>
              <a:rPr lang="tr-TR" sz="1800" b="0" i="0" u="none" strike="noStrike" baseline="0" dirty="0" err="1">
                <a:latin typeface="NimbusRomNo9L-Regu"/>
              </a:rPr>
              <a:t>also</a:t>
            </a:r>
            <a:r>
              <a:rPr lang="tr-TR" sz="1800" b="0" i="0" u="none" strike="noStrike" baseline="0" dirty="0">
                <a:latin typeface="NimbusRomNo9L-Regu"/>
              </a:rPr>
              <a:t> </a:t>
            </a:r>
            <a:r>
              <a:rPr lang="tr-TR" sz="1800" b="0" i="0" u="none" strike="noStrike" baseline="0" dirty="0" err="1">
                <a:latin typeface="NimbusRomNo9L-Regu"/>
              </a:rPr>
              <a:t>mentioned</a:t>
            </a:r>
            <a:r>
              <a:rPr lang="tr-TR" sz="1800" b="0" i="0" u="none" strike="noStrike" baseline="0" dirty="0">
                <a:latin typeface="NimbusRomNo9L-Regu"/>
              </a:rPr>
              <a:t> </a:t>
            </a:r>
            <a:r>
              <a:rPr lang="tr-TR" sz="1800" b="0" i="0" u="none" strike="noStrike" baseline="0" dirty="0" err="1">
                <a:latin typeface="NimbusRomNo9L-Regu"/>
              </a:rPr>
              <a:t>that</a:t>
            </a:r>
            <a:r>
              <a:rPr lang="tr-TR" sz="1800" b="0" i="0" u="none" strike="noStrike" baseline="0" dirty="0">
                <a:latin typeface="NimbusRomNo9L-Regu"/>
              </a:rPr>
              <a:t> </a:t>
            </a:r>
            <a:r>
              <a:rPr lang="tr-TR" sz="1800" b="0" i="0" u="none" strike="noStrike" baseline="0" dirty="0" err="1">
                <a:latin typeface="NimbusRomNo9L-Regu"/>
              </a:rPr>
              <a:t>if</a:t>
            </a:r>
            <a:r>
              <a:rPr lang="tr-TR" sz="1800" b="0" i="0" u="none" strike="noStrike" baseline="0" dirty="0">
                <a:latin typeface="NimbusRomNo9L-Regu"/>
              </a:rPr>
              <a:t> </a:t>
            </a:r>
            <a:r>
              <a:rPr lang="tr-TR" sz="1800" b="0" i="0" u="none" strike="noStrike" baseline="0" dirty="0" err="1">
                <a:latin typeface="NimbusRomNo9L-Regu"/>
              </a:rPr>
              <a:t>the</a:t>
            </a:r>
            <a:r>
              <a:rPr lang="tr-TR" sz="1800" b="0" i="0" u="none" strike="noStrike" baseline="0" dirty="0">
                <a:latin typeface="NimbusRomNo9L-Regu"/>
              </a:rPr>
              <a:t> </a:t>
            </a:r>
            <a:r>
              <a:rPr lang="tr-TR" sz="1800" b="0" i="0" u="none" strike="noStrike" baseline="0" dirty="0" err="1">
                <a:latin typeface="NimbusRomNo9L-Regu"/>
              </a:rPr>
              <a:t>proposed</a:t>
            </a:r>
            <a:r>
              <a:rPr lang="tr-TR" sz="1800" b="0" i="0" u="none" strike="noStrike" baseline="0" dirty="0">
                <a:latin typeface="NimbusRomNo9L-Regu"/>
              </a:rPr>
              <a:t> </a:t>
            </a:r>
            <a:r>
              <a:rPr lang="tr-TR" sz="1800" b="0" i="0" u="none" strike="noStrike" baseline="0" dirty="0" err="1">
                <a:latin typeface="NimbusRomNo9L-Regu"/>
              </a:rPr>
              <a:t>method</a:t>
            </a:r>
            <a:r>
              <a:rPr lang="tr-TR" sz="1800" b="0" i="0" u="none" strike="noStrike" baseline="0" dirty="0">
                <a:latin typeface="NimbusRomNo9L-Regu"/>
              </a:rPr>
              <a:t> </a:t>
            </a:r>
            <a:r>
              <a:rPr lang="tr-TR" sz="1800" b="0" i="0" u="none" strike="noStrike" baseline="0" dirty="0" err="1">
                <a:latin typeface="NimbusRomNo9L-Regu"/>
              </a:rPr>
              <a:t>will</a:t>
            </a:r>
            <a:r>
              <a:rPr lang="tr-TR" sz="1800" b="0" i="0" u="none" strike="noStrike" baseline="0" dirty="0">
                <a:latin typeface="NimbusRomNo9L-Regu"/>
              </a:rPr>
              <a:t> not </a:t>
            </a:r>
            <a:r>
              <a:rPr lang="tr-TR" sz="1800" b="0" i="0" u="none" strike="noStrike" baseline="0" dirty="0" err="1">
                <a:latin typeface="NimbusRomNo9L-Regu"/>
              </a:rPr>
              <a:t>work</a:t>
            </a:r>
            <a:r>
              <a:rPr lang="tr-TR" sz="1800" b="0" i="0" u="none" strike="noStrike" baseline="0" dirty="0">
                <a:latin typeface="NimbusRomNo9L-Regu"/>
              </a:rPr>
              <a:t>, </a:t>
            </a:r>
            <a:r>
              <a:rPr lang="tr-TR" sz="1800" b="0" i="0" u="none" strike="noStrike" baseline="0" dirty="0" err="1">
                <a:latin typeface="NimbusRomNo9L-Regu"/>
              </a:rPr>
              <a:t>then</a:t>
            </a:r>
            <a:r>
              <a:rPr lang="tr-TR" sz="1800" b="0" i="0" u="none" strike="noStrike" baseline="0" dirty="0">
                <a:latin typeface="NimbusRomNo9L-Regu"/>
              </a:rPr>
              <a:t> </a:t>
            </a:r>
            <a:r>
              <a:rPr lang="tr-TR" sz="1800" b="0" i="0" u="none" strike="noStrike" baseline="0" dirty="0" err="1">
                <a:latin typeface="NimbusRomNo9L-Regu"/>
              </a:rPr>
              <a:t>the</a:t>
            </a:r>
            <a:r>
              <a:rPr lang="tr-TR" sz="1800" b="0" i="0" u="none" strike="noStrike" baseline="0" dirty="0">
                <a:latin typeface="NimbusRomNo9L-Regu"/>
              </a:rPr>
              <a:t> </a:t>
            </a:r>
            <a:r>
              <a:rPr lang="tr-TR" sz="1800" b="0" i="0" u="none" strike="noStrike" baseline="0" dirty="0" err="1">
                <a:latin typeface="NimbusRomNo9L-Regu"/>
              </a:rPr>
              <a:t>estimation</a:t>
            </a:r>
            <a:r>
              <a:rPr lang="tr-TR" sz="1800" b="0" i="0" u="none" strike="noStrike" baseline="0" dirty="0">
                <a:latin typeface="NimbusRomNo9L-Regu"/>
              </a:rPr>
              <a:t> </a:t>
            </a:r>
            <a:r>
              <a:rPr lang="tr-TR" sz="1800" b="0" i="0" u="none" strike="noStrike" baseline="0" dirty="0" err="1">
                <a:latin typeface="NimbusRomNo9L-Regu"/>
              </a:rPr>
              <a:t>method</a:t>
            </a:r>
            <a:r>
              <a:rPr lang="tr-TR" sz="1800" b="0" i="0" u="none" strike="noStrike" baseline="0" dirty="0">
                <a:latin typeface="NimbusRomNo9L-Regu"/>
              </a:rPr>
              <a:t> </a:t>
            </a:r>
            <a:r>
              <a:rPr lang="tr-TR" sz="1800" b="0" i="0" u="none" strike="noStrike" baseline="0" dirty="0" err="1">
                <a:latin typeface="NimbusRomNo9L-Regu"/>
              </a:rPr>
              <a:t>will</a:t>
            </a:r>
            <a:r>
              <a:rPr lang="tr-TR" sz="1800" b="0" i="0" u="none" strike="noStrike" baseline="0" dirty="0">
                <a:latin typeface="NimbusRomNo9L-Regu"/>
              </a:rPr>
              <a:t> be </a:t>
            </a:r>
            <a:r>
              <a:rPr lang="tr-TR" sz="1800" b="0" i="0" u="none" strike="noStrike" baseline="0" dirty="0" err="1">
                <a:latin typeface="NimbusRomNo9L-Regu"/>
              </a:rPr>
              <a:t>altered</a:t>
            </a:r>
            <a:r>
              <a:rPr lang="tr-TR" sz="1800" b="0" i="0" u="none" strike="noStrike" baseline="0" dirty="0">
                <a:latin typeface="NimbusRomNo9L-Regu"/>
              </a:rPr>
              <a:t> </a:t>
            </a:r>
            <a:r>
              <a:rPr lang="tr-TR" sz="1800" b="0" i="0" u="none" strike="noStrike" baseline="0" dirty="0" err="1">
                <a:latin typeface="NimbusRomNo9L-Regu"/>
              </a:rPr>
              <a:t>to</a:t>
            </a:r>
            <a:r>
              <a:rPr lang="tr-TR" sz="1800" b="0" i="0" u="none" strike="noStrike" baseline="0" dirty="0">
                <a:latin typeface="NimbusRomNo9L-Regu"/>
              </a:rPr>
              <a:t> </a:t>
            </a:r>
            <a:r>
              <a:rPr lang="tr-TR" sz="1800" b="0" i="0" u="none" strike="noStrike" baseline="0" dirty="0" err="1">
                <a:latin typeface="NimbusRomNo9L-Regu"/>
              </a:rPr>
              <a:t>new</a:t>
            </a:r>
            <a:r>
              <a:rPr lang="tr-TR" sz="1800" b="0" i="0" u="none" strike="noStrike" baseline="0" dirty="0">
                <a:latin typeface="NimbusRomNo9L-Regu"/>
              </a:rPr>
              <a:t> </a:t>
            </a:r>
            <a:r>
              <a:rPr lang="tr-TR" sz="1800" b="0" i="0" u="none" strike="noStrike" baseline="0" dirty="0" err="1">
                <a:latin typeface="NimbusRomNo9L-Regu"/>
              </a:rPr>
              <a:t>one</a:t>
            </a:r>
            <a:r>
              <a:rPr lang="tr-TR" sz="1800" b="0" i="0" u="none" strike="noStrike" baseline="0" dirty="0">
                <a:latin typeface="NimbusRomNo9L-Regu"/>
              </a:rPr>
              <a:t>. </a:t>
            </a:r>
            <a:r>
              <a:rPr lang="tr-TR" sz="1800" b="0" i="0" u="none" strike="noStrike" baseline="0" dirty="0" err="1">
                <a:latin typeface="NimbusRomNo9L-Regu"/>
              </a:rPr>
              <a:t>So</a:t>
            </a:r>
            <a:r>
              <a:rPr lang="tr-TR" sz="1800" b="0" i="0" u="none" strike="noStrike" baseline="0" dirty="0">
                <a:latin typeface="NimbusRomNo9L-Regu"/>
              </a:rPr>
              <a:t>, I </a:t>
            </a:r>
            <a:r>
              <a:rPr lang="tr-TR" sz="1800" b="0" i="0" u="none" strike="noStrike" baseline="0" dirty="0" err="1">
                <a:latin typeface="NimbusRomNo9L-Regu"/>
              </a:rPr>
              <a:t>tried</a:t>
            </a:r>
            <a:r>
              <a:rPr lang="tr-TR" sz="1800" b="0" i="0" u="none" strike="noStrike" baseline="0" dirty="0">
                <a:latin typeface="NimbusRomNo9L-Regu"/>
              </a:rPr>
              <a:t> </a:t>
            </a:r>
            <a:r>
              <a:rPr lang="tr-TR" sz="1800" b="0" i="0" u="none" strike="noStrike" baseline="0" dirty="0" err="1">
                <a:latin typeface="NimbusRomNo9L-Regu"/>
              </a:rPr>
              <a:t>to</a:t>
            </a:r>
            <a:r>
              <a:rPr lang="tr-TR" sz="1800" b="0" i="0" u="none" strike="noStrike" baseline="0" dirty="0">
                <a:latin typeface="NimbusRomNo9L-Regu"/>
              </a:rPr>
              <a:t> </a:t>
            </a:r>
            <a:r>
              <a:rPr lang="tr-TR" sz="1800" b="0" i="0" u="none" strike="noStrike" baseline="0" dirty="0" err="1">
                <a:latin typeface="NimbusRomNo9L-Regu"/>
              </a:rPr>
              <a:t>build</a:t>
            </a:r>
            <a:r>
              <a:rPr lang="tr-TR" sz="1800" b="0" i="0" u="none" strike="noStrike" baseline="0" dirty="0">
                <a:latin typeface="NimbusRomNo9L-Regu"/>
              </a:rPr>
              <a:t> a </a:t>
            </a:r>
            <a:r>
              <a:rPr lang="tr-TR" sz="1800" b="0" i="0" u="none" strike="noStrike" baseline="0" dirty="0" err="1">
                <a:latin typeface="NimbusRomNo9L-Regu"/>
              </a:rPr>
              <a:t>regression</a:t>
            </a:r>
            <a:r>
              <a:rPr lang="tr-TR" sz="1800" b="0" i="0" u="none" strike="noStrike" baseline="0" dirty="0">
                <a:latin typeface="NimbusRomNo9L-Regu"/>
              </a:rPr>
              <a:t> </a:t>
            </a:r>
            <a:r>
              <a:rPr lang="tr-TR" sz="1800" b="0" i="0" u="none" strike="noStrike" baseline="0" dirty="0" err="1">
                <a:latin typeface="NimbusRomNo9L-Regu"/>
              </a:rPr>
              <a:t>method</a:t>
            </a:r>
            <a:r>
              <a:rPr lang="tr-TR" sz="1800" b="0" i="0" u="none" strike="noStrike" baseline="0" dirty="0">
                <a:latin typeface="NimbusRomNo9L-Regu"/>
              </a:rPr>
              <a:t> </a:t>
            </a:r>
            <a:r>
              <a:rPr lang="tr-TR" sz="1800" b="0" i="0" u="none" strike="noStrike" baseline="0" dirty="0" err="1">
                <a:latin typeface="NimbusRomNo9L-Regu"/>
              </a:rPr>
              <a:t>to</a:t>
            </a:r>
            <a:r>
              <a:rPr lang="tr-TR" sz="1800" b="0" i="0" u="none" strike="noStrike" baseline="0" dirty="0">
                <a:latin typeface="NimbusRomNo9L-Regu"/>
              </a:rPr>
              <a:t> </a:t>
            </a:r>
            <a:r>
              <a:rPr lang="tr-TR" sz="1800" b="0" i="0" u="none" strike="noStrike" baseline="0" dirty="0" err="1">
                <a:latin typeface="NimbusRomNo9L-Regu"/>
              </a:rPr>
              <a:t>estimate</a:t>
            </a:r>
            <a:r>
              <a:rPr lang="tr-TR" sz="1800" b="0" i="0" u="none" strike="noStrike" baseline="0" dirty="0">
                <a:latin typeface="NimbusRomNo9L-Regu"/>
              </a:rPr>
              <a:t> </a:t>
            </a:r>
            <a:r>
              <a:rPr lang="tr-TR" sz="1800" b="0" i="0" u="none" strike="noStrike" baseline="0" dirty="0" err="1">
                <a:latin typeface="NimbusRomNo9L-Regu"/>
              </a:rPr>
              <a:t>the</a:t>
            </a:r>
            <a:r>
              <a:rPr lang="tr-TR" sz="1800" b="0" i="0" u="none" strike="noStrike" baseline="0" dirty="0">
                <a:latin typeface="NimbusRomNo9L-Regu"/>
              </a:rPr>
              <a:t> S11 </a:t>
            </a:r>
            <a:r>
              <a:rPr lang="tr-TR" sz="1800" b="0" i="0" u="none" strike="noStrike" baseline="0" dirty="0" err="1">
                <a:latin typeface="NimbusRomNo9L-Regu"/>
              </a:rPr>
              <a:t>values</a:t>
            </a:r>
            <a:r>
              <a:rPr lang="tr-TR" sz="1800" b="0" i="0" u="none" strike="noStrike" baseline="0" dirty="0">
                <a:latin typeface="NimbusRomNo9L-Regu"/>
              </a:rPr>
              <a:t> </a:t>
            </a:r>
            <a:r>
              <a:rPr lang="tr-TR" sz="1800" b="0" i="0" u="none" strike="noStrike" baseline="0" dirty="0" err="1">
                <a:latin typeface="NimbusRomNo9L-Regu"/>
              </a:rPr>
              <a:t>and</a:t>
            </a:r>
            <a:r>
              <a:rPr lang="tr-TR" sz="1800" b="0" i="0" u="none" strike="noStrike" baseline="0" dirty="0">
                <a:latin typeface="NimbusRomNo9L-Regu"/>
              </a:rPr>
              <a:t> </a:t>
            </a:r>
            <a:r>
              <a:rPr lang="tr-TR" sz="1800" b="0" i="0" u="none" strike="noStrike" baseline="0" dirty="0" err="1">
                <a:latin typeface="NimbusRomNo9L-Regu"/>
              </a:rPr>
              <a:t>delivered</a:t>
            </a:r>
            <a:r>
              <a:rPr lang="tr-TR" sz="1800" b="0" i="0" u="none" strike="noStrike" baseline="0" dirty="0">
                <a:latin typeface="NimbusRomNo9L-Regu"/>
              </a:rPr>
              <a:t> </a:t>
            </a:r>
            <a:r>
              <a:rPr lang="tr-TR" sz="1800" b="0" i="0" u="none" strike="noStrike" baseline="0" dirty="0" err="1">
                <a:latin typeface="NimbusRomNo9L-Regu"/>
              </a:rPr>
              <a:t>average</a:t>
            </a:r>
            <a:r>
              <a:rPr lang="tr-TR" sz="1800" b="0" i="0" u="none" strike="noStrike" baseline="0" dirty="0">
                <a:latin typeface="NimbusRomNo9L-Regu"/>
              </a:rPr>
              <a:t> </a:t>
            </a:r>
            <a:r>
              <a:rPr lang="tr-TR" sz="1800" b="0" i="0" u="none" strike="noStrike" baseline="0" dirty="0" err="1">
                <a:latin typeface="NimbusRomNo9L-Regu"/>
              </a:rPr>
              <a:t>power</a:t>
            </a:r>
            <a:r>
              <a:rPr lang="tr-TR" sz="1800" b="0" i="0" u="none" strike="noStrike" baseline="0" dirty="0">
                <a:latin typeface="NimbusRomNo9L-Regu"/>
              </a:rPr>
              <a:t>.</a:t>
            </a:r>
          </a:p>
          <a:p>
            <a:pPr algn="l"/>
            <a:r>
              <a:rPr lang="tr-TR" dirty="0"/>
              <a:t>Since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relation</a:t>
            </a:r>
            <a:r>
              <a:rPr lang="tr-TR" dirty="0"/>
              <a:t> </a:t>
            </a:r>
            <a:r>
              <a:rPr lang="tr-TR" dirty="0" err="1"/>
              <a:t>between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input</a:t>
            </a:r>
            <a:r>
              <a:rPr lang="tr-TR" dirty="0"/>
              <a:t> </a:t>
            </a:r>
            <a:r>
              <a:rPr lang="tr-TR" dirty="0" err="1"/>
              <a:t>parameters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outputs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not </a:t>
            </a:r>
            <a:r>
              <a:rPr lang="tr-TR" dirty="0" err="1"/>
              <a:t>linear</a:t>
            </a:r>
            <a:r>
              <a:rPr lang="tr-TR" dirty="0"/>
              <a:t>,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simple</a:t>
            </a:r>
            <a:r>
              <a:rPr lang="tr-TR" dirty="0"/>
              <a:t> </a:t>
            </a:r>
            <a:r>
              <a:rPr lang="tr-TR" dirty="0" err="1"/>
              <a:t>regression</a:t>
            </a:r>
            <a:r>
              <a:rPr lang="tr-TR" dirty="0"/>
              <a:t> </a:t>
            </a:r>
            <a:r>
              <a:rPr lang="tr-TR" dirty="0" err="1"/>
              <a:t>doesn’t</a:t>
            </a:r>
            <a:r>
              <a:rPr lang="tr-TR" dirty="0"/>
              <a:t> </a:t>
            </a:r>
            <a:r>
              <a:rPr lang="tr-TR" dirty="0" err="1"/>
              <a:t>perform</a:t>
            </a:r>
            <a:r>
              <a:rPr lang="tr-TR" dirty="0"/>
              <a:t> </a:t>
            </a:r>
            <a:r>
              <a:rPr lang="tr-TR" dirty="0" err="1"/>
              <a:t>well</a:t>
            </a:r>
            <a:r>
              <a:rPr lang="tr-TR" dirty="0"/>
              <a:t>. </a:t>
            </a:r>
            <a:r>
              <a:rPr lang="tr-TR" dirty="0" err="1"/>
              <a:t>So</a:t>
            </a:r>
            <a:r>
              <a:rPr lang="tr-TR" dirty="0"/>
              <a:t>, </a:t>
            </a:r>
            <a:r>
              <a:rPr lang="tr-TR" dirty="0" err="1"/>
              <a:t>more</a:t>
            </a:r>
            <a:r>
              <a:rPr lang="tr-TR" dirty="0"/>
              <a:t> </a:t>
            </a:r>
            <a:r>
              <a:rPr lang="tr-TR" dirty="0" err="1"/>
              <a:t>sophisticated</a:t>
            </a:r>
            <a:r>
              <a:rPr lang="tr-TR" dirty="0"/>
              <a:t> </a:t>
            </a:r>
            <a:r>
              <a:rPr lang="tr-TR" dirty="0" err="1"/>
              <a:t>regression</a:t>
            </a:r>
            <a:r>
              <a:rPr lang="tr-TR" dirty="0"/>
              <a:t> of </a:t>
            </a:r>
            <a:r>
              <a:rPr lang="tr-TR" dirty="0" err="1"/>
              <a:t>Gaussian</a:t>
            </a:r>
            <a:r>
              <a:rPr lang="tr-TR" dirty="0"/>
              <a:t> </a:t>
            </a:r>
            <a:r>
              <a:rPr lang="tr-TR" dirty="0" err="1"/>
              <a:t>Process</a:t>
            </a:r>
            <a:r>
              <a:rPr lang="tr-TR" dirty="0"/>
              <a:t> is </a:t>
            </a:r>
            <a:r>
              <a:rPr lang="tr-TR" dirty="0" err="1"/>
              <a:t>considered</a:t>
            </a:r>
            <a:r>
              <a:rPr lang="tr-TR" dirty="0"/>
              <a:t>. </a:t>
            </a:r>
            <a:r>
              <a:rPr lang="tr-TR" dirty="0" err="1"/>
              <a:t>It</a:t>
            </a:r>
            <a:r>
              <a:rPr lang="tr-TR" dirty="0"/>
              <a:t> is a </a:t>
            </a:r>
            <a:r>
              <a:rPr lang="tr-TR" dirty="0" err="1"/>
              <a:t>probabilistic</a:t>
            </a:r>
            <a:r>
              <a:rPr lang="tr-TR" dirty="0"/>
              <a:t> </a:t>
            </a:r>
            <a:r>
              <a:rPr lang="tr-TR" dirty="0" err="1"/>
              <a:t>supervised</a:t>
            </a:r>
            <a:r>
              <a:rPr lang="tr-TR" dirty="0"/>
              <a:t> </a:t>
            </a:r>
            <a:r>
              <a:rPr lang="tr-TR" dirty="0" err="1"/>
              <a:t>approach</a:t>
            </a:r>
            <a:r>
              <a:rPr lang="tr-TR" dirty="0"/>
              <a:t> </a:t>
            </a:r>
            <a:r>
              <a:rPr lang="tr-TR" dirty="0" err="1"/>
              <a:t>which</a:t>
            </a:r>
            <a:r>
              <a:rPr lang="tr-TR" dirty="0"/>
              <a:t> </a:t>
            </a:r>
            <a:r>
              <a:rPr lang="tr-TR" dirty="0" err="1"/>
              <a:t>gives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uncertainty</a:t>
            </a:r>
            <a:r>
              <a:rPr lang="tr-TR" dirty="0"/>
              <a:t> </a:t>
            </a:r>
            <a:r>
              <a:rPr lang="tr-TR" dirty="0" err="1"/>
              <a:t>measurement</a:t>
            </a:r>
            <a:r>
              <a:rPr lang="tr-TR" dirty="0"/>
              <a:t> of </a:t>
            </a:r>
            <a:r>
              <a:rPr lang="tr-TR" dirty="0" err="1"/>
              <a:t>estimations</a:t>
            </a:r>
            <a:r>
              <a:rPr lang="tr-TR" dirty="0"/>
              <a:t>.</a:t>
            </a:r>
          </a:p>
          <a:p>
            <a:pPr algn="l"/>
            <a:r>
              <a:rPr lang="tr-TR" dirty="0"/>
              <a:t>2 </a:t>
            </a:r>
            <a:r>
              <a:rPr lang="tr-TR" dirty="0" err="1"/>
              <a:t>models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constructed</a:t>
            </a:r>
            <a:r>
              <a:rPr lang="tr-TR" dirty="0"/>
              <a:t>: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first</a:t>
            </a:r>
            <a:r>
              <a:rPr lang="tr-TR" dirty="0"/>
              <a:t> model is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predict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S11 </a:t>
            </a:r>
            <a:r>
              <a:rPr lang="tr-TR" dirty="0" err="1"/>
              <a:t>values</a:t>
            </a:r>
            <a:r>
              <a:rPr lang="tr-TR" dirty="0"/>
              <a:t> in </a:t>
            </a:r>
            <a:r>
              <a:rPr lang="tr-TR" dirty="0" err="1"/>
              <a:t>terms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input</a:t>
            </a:r>
            <a:r>
              <a:rPr lang="tr-TR" dirty="0"/>
              <a:t> </a:t>
            </a:r>
            <a:r>
              <a:rPr lang="tr-TR" dirty="0" err="1"/>
              <a:t>parameters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second</a:t>
            </a:r>
            <a:r>
              <a:rPr lang="tr-TR" dirty="0"/>
              <a:t> model is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predict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delivered</a:t>
            </a:r>
            <a:r>
              <a:rPr lang="tr-TR" dirty="0"/>
              <a:t> </a:t>
            </a:r>
            <a:r>
              <a:rPr lang="tr-TR" dirty="0" err="1"/>
              <a:t>average</a:t>
            </a:r>
            <a:r>
              <a:rPr lang="tr-TR" dirty="0"/>
              <a:t> </a:t>
            </a:r>
            <a:r>
              <a:rPr lang="tr-TR" dirty="0" err="1"/>
              <a:t>power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using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input</a:t>
            </a:r>
            <a:r>
              <a:rPr lang="tr-TR" dirty="0"/>
              <a:t> </a:t>
            </a:r>
            <a:r>
              <a:rPr lang="tr-TR" dirty="0" err="1"/>
              <a:t>parameters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estimated</a:t>
            </a:r>
            <a:r>
              <a:rPr lang="tr-TR" dirty="0"/>
              <a:t> S11 </a:t>
            </a:r>
            <a:r>
              <a:rPr lang="tr-TR" dirty="0" err="1"/>
              <a:t>values</a:t>
            </a:r>
            <a:r>
              <a:rPr lang="tr-TR" dirty="0"/>
              <a:t>.</a:t>
            </a:r>
          </a:p>
          <a:p>
            <a:pPr algn="l"/>
            <a:r>
              <a:rPr lang="tr-TR" dirty="0"/>
              <a:t>MATLAB </a:t>
            </a:r>
            <a:r>
              <a:rPr lang="tr-TR" dirty="0" err="1"/>
              <a:t>regression</a:t>
            </a:r>
            <a:r>
              <a:rPr lang="tr-TR" dirty="0"/>
              <a:t> </a:t>
            </a:r>
            <a:r>
              <a:rPr lang="tr-TR" dirty="0" err="1"/>
              <a:t>learner</a:t>
            </a:r>
            <a:r>
              <a:rPr lang="tr-TR" dirty="0"/>
              <a:t> is </a:t>
            </a:r>
            <a:r>
              <a:rPr lang="tr-TR" dirty="0" err="1"/>
              <a:t>used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build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models</a:t>
            </a:r>
            <a:r>
              <a:rPr lang="tr-TR" dirty="0"/>
              <a:t>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226FC-9B5B-4CA7-AFAC-6B204606FA7A}" type="slidenum">
              <a:rPr lang="tr-TR" smtClean="0"/>
              <a:t>11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822403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In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regression</a:t>
            </a:r>
            <a:r>
              <a:rPr lang="tr-TR" dirty="0"/>
              <a:t> </a:t>
            </a:r>
            <a:r>
              <a:rPr lang="tr-TR" dirty="0" err="1"/>
              <a:t>learner</a:t>
            </a:r>
            <a:r>
              <a:rPr lang="tr-TR" dirty="0"/>
              <a:t> </a:t>
            </a:r>
            <a:r>
              <a:rPr lang="tr-TR" dirty="0" err="1"/>
              <a:t>app</a:t>
            </a:r>
            <a:r>
              <a:rPr lang="tr-TR" dirty="0"/>
              <a:t>,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optimizable</a:t>
            </a:r>
            <a:r>
              <a:rPr lang="tr-TR" dirty="0"/>
              <a:t> </a:t>
            </a:r>
            <a:r>
              <a:rPr lang="tr-TR" dirty="0" err="1"/>
              <a:t>gaussian</a:t>
            </a:r>
            <a:r>
              <a:rPr lang="tr-TR" dirty="0"/>
              <a:t> </a:t>
            </a:r>
            <a:r>
              <a:rPr lang="tr-TR" dirty="0" err="1"/>
              <a:t>process</a:t>
            </a:r>
            <a:r>
              <a:rPr lang="tr-TR" dirty="0"/>
              <a:t> </a:t>
            </a:r>
            <a:r>
              <a:rPr lang="tr-TR" dirty="0" err="1"/>
              <a:t>regression</a:t>
            </a:r>
            <a:r>
              <a:rPr lang="tr-TR" dirty="0"/>
              <a:t> is </a:t>
            </a:r>
            <a:r>
              <a:rPr lang="tr-TR" dirty="0" err="1"/>
              <a:t>used</a:t>
            </a:r>
            <a:r>
              <a:rPr lang="tr-TR" dirty="0"/>
              <a:t>. </a:t>
            </a:r>
            <a:r>
              <a:rPr lang="tr-TR" dirty="0" err="1"/>
              <a:t>Each</a:t>
            </a:r>
            <a:r>
              <a:rPr lang="tr-TR" dirty="0"/>
              <a:t> </a:t>
            </a:r>
            <a:r>
              <a:rPr lang="tr-TR" dirty="0" err="1"/>
              <a:t>iteration</a:t>
            </a:r>
            <a:r>
              <a:rPr lang="tr-TR" dirty="0"/>
              <a:t>,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app</a:t>
            </a:r>
            <a:r>
              <a:rPr lang="tr-TR" dirty="0"/>
              <a:t> is </a:t>
            </a:r>
            <a:r>
              <a:rPr lang="tr-TR" dirty="0" err="1"/>
              <a:t>trying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optimize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hyper</a:t>
            </a:r>
            <a:r>
              <a:rPr lang="tr-TR" dirty="0"/>
              <a:t> </a:t>
            </a:r>
            <a:r>
              <a:rPr lang="tr-TR" dirty="0" err="1"/>
              <a:t>parameters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regression</a:t>
            </a:r>
            <a:r>
              <a:rPr lang="tr-TR" dirty="0"/>
              <a:t> model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selects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one</a:t>
            </a:r>
            <a:r>
              <a:rPr lang="tr-TR" dirty="0"/>
              <a:t> </a:t>
            </a:r>
            <a:r>
              <a:rPr lang="tr-TR" dirty="0" err="1"/>
              <a:t>which</a:t>
            </a:r>
            <a:r>
              <a:rPr lang="tr-TR" dirty="0"/>
              <a:t> </a:t>
            </a:r>
            <a:r>
              <a:rPr lang="tr-TR" dirty="0" err="1"/>
              <a:t>gives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minimum </a:t>
            </a:r>
            <a:r>
              <a:rPr lang="tr-TR" dirty="0" err="1"/>
              <a:t>mean</a:t>
            </a:r>
            <a:r>
              <a:rPr lang="tr-TR" dirty="0"/>
              <a:t> </a:t>
            </a:r>
            <a:r>
              <a:rPr lang="tr-TR" dirty="0" err="1"/>
              <a:t>squared</a:t>
            </a:r>
            <a:r>
              <a:rPr lang="tr-TR" dirty="0"/>
              <a:t> </a:t>
            </a:r>
            <a:r>
              <a:rPr lang="tr-TR" dirty="0" err="1"/>
              <a:t>error</a:t>
            </a:r>
            <a:r>
              <a:rPr lang="tr-TR" dirty="0"/>
              <a:t>.</a:t>
            </a:r>
          </a:p>
          <a:p>
            <a:r>
              <a:rPr lang="tr-TR" dirty="0" err="1"/>
              <a:t>In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following</a:t>
            </a:r>
            <a:r>
              <a:rPr lang="tr-TR" dirty="0"/>
              <a:t> </a:t>
            </a:r>
            <a:r>
              <a:rPr lang="tr-TR" dirty="0" err="1"/>
              <a:t>graphs</a:t>
            </a:r>
            <a:r>
              <a:rPr lang="tr-TR" dirty="0"/>
              <a:t>,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predictions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true</a:t>
            </a:r>
            <a:r>
              <a:rPr lang="tr-TR" dirty="0"/>
              <a:t> </a:t>
            </a:r>
            <a:r>
              <a:rPr lang="tr-TR" dirty="0" err="1"/>
              <a:t>values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outputs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given</a:t>
            </a:r>
            <a:r>
              <a:rPr lang="tr-TR" dirty="0"/>
              <a:t>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226FC-9B5B-4CA7-AFAC-6B204606FA7A}" type="slidenum">
              <a:rPr lang="tr-TR" smtClean="0"/>
              <a:t>12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120950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It</a:t>
            </a:r>
            <a:r>
              <a:rPr lang="tr-TR" dirty="0"/>
              <a:t> can be </a:t>
            </a:r>
            <a:r>
              <a:rPr lang="tr-TR" dirty="0" err="1"/>
              <a:t>seen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table</a:t>
            </a:r>
            <a:r>
              <a:rPr lang="tr-TR" dirty="0"/>
              <a:t> 4 </a:t>
            </a:r>
            <a:r>
              <a:rPr lang="tr-TR" dirty="0" err="1"/>
              <a:t>and</a:t>
            </a:r>
            <a:r>
              <a:rPr lang="tr-TR" dirty="0"/>
              <a:t> 5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estimations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delivered</a:t>
            </a:r>
            <a:r>
              <a:rPr lang="tr-TR" dirty="0"/>
              <a:t> </a:t>
            </a:r>
            <a:r>
              <a:rPr lang="tr-TR" dirty="0" err="1"/>
              <a:t>average</a:t>
            </a:r>
            <a:r>
              <a:rPr lang="tr-TR" dirty="0"/>
              <a:t> </a:t>
            </a:r>
            <a:r>
              <a:rPr lang="tr-TR" dirty="0" err="1"/>
              <a:t>powers</a:t>
            </a:r>
            <a:r>
              <a:rPr lang="tr-TR" dirty="0"/>
              <a:t> </a:t>
            </a:r>
            <a:r>
              <a:rPr lang="tr-TR" dirty="0" err="1"/>
              <a:t>which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made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Gaussian</a:t>
            </a:r>
            <a:r>
              <a:rPr lang="tr-TR" dirty="0"/>
              <a:t> </a:t>
            </a:r>
            <a:r>
              <a:rPr lang="tr-TR" dirty="0" err="1"/>
              <a:t>process</a:t>
            </a:r>
            <a:r>
              <a:rPr lang="tr-TR" dirty="0"/>
              <a:t> </a:t>
            </a:r>
            <a:r>
              <a:rPr lang="tr-TR" dirty="0" err="1"/>
              <a:t>regression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very</a:t>
            </a:r>
            <a:r>
              <a:rPr lang="tr-TR" dirty="0"/>
              <a:t> </a:t>
            </a:r>
            <a:r>
              <a:rPr lang="tr-TR" dirty="0" err="1"/>
              <a:t>close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simulation</a:t>
            </a:r>
            <a:r>
              <a:rPr lang="tr-TR" dirty="0"/>
              <a:t> </a:t>
            </a:r>
            <a:r>
              <a:rPr lang="tr-TR" dirty="0" err="1"/>
              <a:t>results</a:t>
            </a:r>
            <a:r>
              <a:rPr lang="tr-TR" dirty="0"/>
              <a:t>. </a:t>
            </a:r>
          </a:p>
          <a:p>
            <a:r>
              <a:rPr lang="tr-TR" dirty="0" err="1"/>
              <a:t>In</a:t>
            </a:r>
            <a:r>
              <a:rPr lang="tr-TR" dirty="0"/>
              <a:t> </a:t>
            </a:r>
            <a:r>
              <a:rPr lang="tr-TR" dirty="0" err="1"/>
              <a:t>order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see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effects</a:t>
            </a:r>
            <a:r>
              <a:rPr lang="tr-TR" dirty="0"/>
              <a:t> of </a:t>
            </a:r>
            <a:r>
              <a:rPr lang="tr-TR" dirty="0" err="1"/>
              <a:t>placing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matching</a:t>
            </a:r>
            <a:r>
              <a:rPr lang="tr-TR" dirty="0"/>
              <a:t> </a:t>
            </a:r>
            <a:r>
              <a:rPr lang="tr-TR" dirty="0" err="1"/>
              <a:t>layer</a:t>
            </a:r>
            <a:r>
              <a:rPr lang="tr-TR" dirty="0"/>
              <a:t>,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results</a:t>
            </a:r>
            <a:r>
              <a:rPr lang="tr-TR" dirty="0"/>
              <a:t> </a:t>
            </a:r>
            <a:r>
              <a:rPr lang="tr-TR" dirty="0" err="1"/>
              <a:t>without</a:t>
            </a:r>
            <a:r>
              <a:rPr lang="tr-TR" dirty="0"/>
              <a:t> a </a:t>
            </a:r>
            <a:r>
              <a:rPr lang="tr-TR" dirty="0" err="1"/>
              <a:t>matching</a:t>
            </a:r>
            <a:r>
              <a:rPr lang="tr-TR" dirty="0"/>
              <a:t> </a:t>
            </a:r>
            <a:r>
              <a:rPr lang="tr-TR" dirty="0" err="1"/>
              <a:t>layer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given</a:t>
            </a:r>
            <a:r>
              <a:rPr lang="tr-TR" dirty="0"/>
              <a:t> in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table</a:t>
            </a:r>
            <a:r>
              <a:rPr lang="tr-TR" dirty="0"/>
              <a:t> 6. As </a:t>
            </a:r>
            <a:r>
              <a:rPr lang="tr-TR" dirty="0" err="1"/>
              <a:t>seen</a:t>
            </a:r>
            <a:r>
              <a:rPr lang="tr-TR" dirty="0"/>
              <a:t>, </a:t>
            </a:r>
            <a:r>
              <a:rPr lang="tr-TR" dirty="0" err="1"/>
              <a:t>without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matching</a:t>
            </a:r>
            <a:r>
              <a:rPr lang="tr-TR" dirty="0"/>
              <a:t> </a:t>
            </a:r>
            <a:r>
              <a:rPr lang="tr-TR" dirty="0" err="1"/>
              <a:t>layer</a:t>
            </a:r>
            <a:r>
              <a:rPr lang="tr-TR" dirty="0"/>
              <a:t>,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antenna</a:t>
            </a:r>
            <a:r>
              <a:rPr lang="tr-TR" dirty="0"/>
              <a:t> is not </a:t>
            </a:r>
            <a:r>
              <a:rPr lang="tr-TR" dirty="0" err="1"/>
              <a:t>even</a:t>
            </a:r>
            <a:r>
              <a:rPr lang="tr-TR" dirty="0"/>
              <a:t> </a:t>
            </a:r>
            <a:r>
              <a:rPr lang="tr-TR" dirty="0" err="1"/>
              <a:t>matched</a:t>
            </a:r>
            <a:r>
              <a:rPr lang="tr-TR" dirty="0"/>
              <a:t>.</a:t>
            </a:r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226FC-9B5B-4CA7-AFAC-6B204606FA7A}" type="slidenum">
              <a:rPr lang="tr-TR" smtClean="0"/>
              <a:t>13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68118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226FC-9B5B-4CA7-AFAC-6B204606FA7A}" type="slidenum">
              <a:rPr lang="tr-TR" smtClean="0"/>
              <a:t>14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59883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Firstly</a:t>
            </a:r>
            <a:r>
              <a:rPr lang="tr-TR" dirty="0"/>
              <a:t>, </a:t>
            </a:r>
            <a:r>
              <a:rPr lang="tr-TR" dirty="0" err="1"/>
              <a:t>I’ll</a:t>
            </a:r>
            <a:r>
              <a:rPr lang="tr-TR" dirty="0"/>
              <a:t> define </a:t>
            </a:r>
            <a:r>
              <a:rPr lang="tr-TR" dirty="0" err="1"/>
              <a:t>what</a:t>
            </a:r>
            <a:r>
              <a:rPr lang="tr-TR" dirty="0"/>
              <a:t> is a </a:t>
            </a:r>
            <a:r>
              <a:rPr lang="tr-TR" dirty="0" err="1"/>
              <a:t>matching</a:t>
            </a:r>
            <a:r>
              <a:rPr lang="tr-TR" dirty="0"/>
              <a:t> </a:t>
            </a:r>
            <a:r>
              <a:rPr lang="tr-TR" dirty="0" err="1"/>
              <a:t>layer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why</a:t>
            </a:r>
            <a:r>
              <a:rPr lang="tr-TR" dirty="0"/>
              <a:t> do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need</a:t>
            </a:r>
            <a:r>
              <a:rPr lang="tr-TR" dirty="0"/>
              <a:t> </a:t>
            </a:r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layer</a:t>
            </a:r>
            <a:r>
              <a:rPr lang="tr-TR" dirty="0"/>
              <a:t>, </a:t>
            </a:r>
            <a:r>
              <a:rPr lang="tr-TR" dirty="0" err="1"/>
              <a:t>then</a:t>
            </a:r>
            <a:r>
              <a:rPr lang="tr-TR" dirty="0"/>
              <a:t> </a:t>
            </a:r>
            <a:r>
              <a:rPr lang="tr-TR" dirty="0" err="1"/>
              <a:t>I’ll</a:t>
            </a:r>
            <a:r>
              <a:rPr lang="tr-TR" dirty="0"/>
              <a:t> </a:t>
            </a:r>
            <a:r>
              <a:rPr lang="tr-TR" dirty="0" err="1"/>
              <a:t>explain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antenna</a:t>
            </a:r>
            <a:r>
              <a:rPr lang="tr-TR" dirty="0"/>
              <a:t> </a:t>
            </a:r>
            <a:r>
              <a:rPr lang="tr-TR" dirty="0" err="1"/>
              <a:t>structure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is </a:t>
            </a:r>
            <a:r>
              <a:rPr lang="tr-TR" dirty="0" err="1"/>
              <a:t>used</a:t>
            </a:r>
            <a:r>
              <a:rPr lang="tr-TR" dirty="0"/>
              <a:t> in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project</a:t>
            </a:r>
            <a:r>
              <a:rPr lang="tr-TR" dirty="0"/>
              <a:t>.</a:t>
            </a:r>
          </a:p>
          <a:p>
            <a:r>
              <a:rPr lang="tr-TR" dirty="0" err="1"/>
              <a:t>After</a:t>
            </a:r>
            <a:r>
              <a:rPr lang="tr-TR" dirty="0"/>
              <a:t> </a:t>
            </a:r>
            <a:r>
              <a:rPr lang="tr-TR" dirty="0" err="1"/>
              <a:t>showing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antenna</a:t>
            </a:r>
            <a:r>
              <a:rPr lang="tr-TR" dirty="0"/>
              <a:t>, </a:t>
            </a:r>
            <a:r>
              <a:rPr lang="tr-TR" dirty="0" err="1"/>
              <a:t>I’ll</a:t>
            </a:r>
            <a:r>
              <a:rPr lang="tr-TR" dirty="0"/>
              <a:t> talk </a:t>
            </a:r>
            <a:r>
              <a:rPr lang="tr-TR" dirty="0" err="1"/>
              <a:t>about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simulation</a:t>
            </a:r>
            <a:r>
              <a:rPr lang="tr-TR" dirty="0"/>
              <a:t> </a:t>
            </a:r>
            <a:r>
              <a:rPr lang="tr-TR" dirty="0" err="1"/>
              <a:t>setup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dataset</a:t>
            </a:r>
            <a:r>
              <a:rPr lang="tr-TR" dirty="0"/>
              <a:t> </a:t>
            </a:r>
            <a:r>
              <a:rPr lang="tr-TR" dirty="0" err="1"/>
              <a:t>which</a:t>
            </a:r>
            <a:r>
              <a:rPr lang="tr-TR" dirty="0"/>
              <a:t> </a:t>
            </a:r>
            <a:r>
              <a:rPr lang="tr-TR" dirty="0" err="1"/>
              <a:t>I’ve</a:t>
            </a:r>
            <a:r>
              <a:rPr lang="tr-TR" dirty="0"/>
              <a:t> </a:t>
            </a:r>
            <a:r>
              <a:rPr lang="tr-TR" dirty="0" err="1"/>
              <a:t>generated</a:t>
            </a:r>
            <a:r>
              <a:rPr lang="tr-TR" dirty="0"/>
              <a:t>. </a:t>
            </a:r>
          </a:p>
          <a:p>
            <a:r>
              <a:rPr lang="tr-TR" dirty="0" err="1"/>
              <a:t>Finally</a:t>
            </a:r>
            <a:r>
              <a:rPr lang="tr-TR" dirty="0"/>
              <a:t>, in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last</a:t>
            </a:r>
            <a:r>
              <a:rPr lang="tr-TR" dirty="0"/>
              <a:t> </a:t>
            </a:r>
            <a:r>
              <a:rPr lang="tr-TR" dirty="0" err="1"/>
              <a:t>part</a:t>
            </a:r>
            <a:r>
              <a:rPr lang="tr-TR" dirty="0"/>
              <a:t>, </a:t>
            </a:r>
            <a:r>
              <a:rPr lang="tr-TR" dirty="0" err="1"/>
              <a:t>I’ll</a:t>
            </a:r>
            <a:r>
              <a:rPr lang="tr-TR" dirty="0"/>
              <a:t> </a:t>
            </a:r>
            <a:r>
              <a:rPr lang="tr-TR" dirty="0" err="1"/>
              <a:t>explain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estimation</a:t>
            </a:r>
            <a:r>
              <a:rPr lang="tr-TR" dirty="0"/>
              <a:t> </a:t>
            </a:r>
            <a:r>
              <a:rPr lang="tr-TR" dirty="0" err="1"/>
              <a:t>method</a:t>
            </a:r>
            <a:r>
              <a:rPr lang="tr-TR" dirty="0"/>
              <a:t> of </a:t>
            </a:r>
            <a:r>
              <a:rPr lang="tr-TR" dirty="0" err="1"/>
              <a:t>gaussian</a:t>
            </a:r>
            <a:r>
              <a:rPr lang="tr-TR" dirty="0"/>
              <a:t> </a:t>
            </a:r>
            <a:r>
              <a:rPr lang="tr-TR" dirty="0" err="1"/>
              <a:t>process</a:t>
            </a:r>
            <a:r>
              <a:rPr lang="tr-TR" dirty="0"/>
              <a:t> </a:t>
            </a:r>
            <a:r>
              <a:rPr lang="tr-TR" dirty="0" err="1"/>
              <a:t>regression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give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results</a:t>
            </a:r>
            <a:r>
              <a:rPr lang="tr-TR" dirty="0"/>
              <a:t>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226FC-9B5B-4CA7-AFAC-6B204606FA7A}" type="slidenum">
              <a:rPr lang="tr-TR" smtClean="0"/>
              <a:t>2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326317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wearable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implantable</a:t>
            </a:r>
            <a:r>
              <a:rPr lang="tr-TR" dirty="0"/>
              <a:t> </a:t>
            </a:r>
            <a:r>
              <a:rPr lang="tr-TR" dirty="0" err="1"/>
              <a:t>antennas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very</a:t>
            </a:r>
            <a:r>
              <a:rPr lang="tr-TR" dirty="0"/>
              <a:t> </a:t>
            </a:r>
            <a:r>
              <a:rPr lang="tr-TR" dirty="0" err="1"/>
              <a:t>sensitive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their</a:t>
            </a:r>
            <a:r>
              <a:rPr lang="tr-TR" dirty="0"/>
              <a:t> </a:t>
            </a:r>
            <a:r>
              <a:rPr lang="tr-TR" dirty="0" err="1"/>
              <a:t>surronding</a:t>
            </a:r>
            <a:r>
              <a:rPr lang="tr-TR" dirty="0"/>
              <a:t>. Since </a:t>
            </a:r>
            <a:r>
              <a:rPr lang="tr-TR" dirty="0" err="1"/>
              <a:t>they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used</a:t>
            </a:r>
            <a:r>
              <a:rPr lang="tr-TR" dirty="0"/>
              <a:t> </a:t>
            </a:r>
            <a:r>
              <a:rPr lang="tr-TR" dirty="0" err="1"/>
              <a:t>near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human</a:t>
            </a:r>
            <a:r>
              <a:rPr lang="tr-TR" dirty="0"/>
              <a:t> body, </a:t>
            </a:r>
            <a:r>
              <a:rPr lang="tr-TR" dirty="0" err="1"/>
              <a:t>which</a:t>
            </a:r>
            <a:r>
              <a:rPr lang="tr-TR" dirty="0"/>
              <a:t> is </a:t>
            </a:r>
            <a:r>
              <a:rPr lang="tr-TR" dirty="0" err="1"/>
              <a:t>highly</a:t>
            </a:r>
            <a:r>
              <a:rPr lang="tr-TR" dirty="0"/>
              <a:t> </a:t>
            </a:r>
            <a:r>
              <a:rPr lang="tr-TR" dirty="0" err="1"/>
              <a:t>lossy</a:t>
            </a:r>
            <a:r>
              <a:rPr lang="tr-TR" dirty="0"/>
              <a:t>, </a:t>
            </a:r>
            <a:r>
              <a:rPr lang="tr-TR" dirty="0" err="1"/>
              <a:t>their</a:t>
            </a:r>
            <a:r>
              <a:rPr lang="tr-TR" dirty="0"/>
              <a:t> </a:t>
            </a:r>
            <a:r>
              <a:rPr lang="tr-TR" dirty="0" err="1"/>
              <a:t>performance</a:t>
            </a:r>
            <a:r>
              <a:rPr lang="tr-TR" dirty="0"/>
              <a:t>, </a:t>
            </a:r>
            <a:r>
              <a:rPr lang="tr-TR" dirty="0" err="1"/>
              <a:t>transmitted</a:t>
            </a:r>
            <a:r>
              <a:rPr lang="tr-TR" dirty="0"/>
              <a:t> </a:t>
            </a:r>
            <a:r>
              <a:rPr lang="tr-TR" dirty="0" err="1"/>
              <a:t>power</a:t>
            </a:r>
            <a:r>
              <a:rPr lang="tr-TR" dirty="0"/>
              <a:t>, </a:t>
            </a:r>
            <a:r>
              <a:rPr lang="tr-TR" dirty="0" err="1"/>
              <a:t>return</a:t>
            </a:r>
            <a:r>
              <a:rPr lang="tr-TR" dirty="0"/>
              <a:t> </a:t>
            </a:r>
            <a:r>
              <a:rPr lang="tr-TR" dirty="0" err="1"/>
              <a:t>loss</a:t>
            </a:r>
            <a:r>
              <a:rPr lang="tr-TR" dirty="0"/>
              <a:t>, </a:t>
            </a:r>
            <a:r>
              <a:rPr lang="tr-TR" dirty="0" err="1"/>
              <a:t>resonance</a:t>
            </a:r>
            <a:r>
              <a:rPr lang="tr-TR" dirty="0"/>
              <a:t> </a:t>
            </a:r>
            <a:r>
              <a:rPr lang="tr-TR" dirty="0" err="1"/>
              <a:t>frequency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negatively</a:t>
            </a:r>
            <a:r>
              <a:rPr lang="tr-TR" dirty="0"/>
              <a:t> </a:t>
            </a:r>
            <a:r>
              <a:rPr lang="tr-TR" dirty="0" err="1"/>
              <a:t>affected</a:t>
            </a:r>
            <a:r>
              <a:rPr lang="tr-TR" dirty="0"/>
              <a:t>,. </a:t>
            </a:r>
            <a:r>
              <a:rPr lang="tr-TR" dirty="0" err="1"/>
              <a:t>Therefore</a:t>
            </a:r>
            <a:r>
              <a:rPr lang="tr-TR" dirty="0"/>
              <a:t>, </a:t>
            </a:r>
            <a:r>
              <a:rPr lang="tr-TR" dirty="0" err="1"/>
              <a:t>their</a:t>
            </a:r>
            <a:r>
              <a:rPr lang="tr-TR" dirty="0"/>
              <a:t> </a:t>
            </a:r>
            <a:r>
              <a:rPr lang="tr-TR" dirty="0" err="1"/>
              <a:t>performance</a:t>
            </a:r>
            <a:r>
              <a:rPr lang="tr-TR" dirty="0"/>
              <a:t> can be </a:t>
            </a:r>
            <a:r>
              <a:rPr lang="tr-TR" dirty="0" err="1"/>
              <a:t>improved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placing</a:t>
            </a:r>
            <a:r>
              <a:rPr lang="tr-TR" dirty="0"/>
              <a:t> a </a:t>
            </a:r>
            <a:r>
              <a:rPr lang="tr-TR" dirty="0" err="1"/>
              <a:t>layer</a:t>
            </a:r>
            <a:r>
              <a:rPr lang="tr-TR" dirty="0"/>
              <a:t> </a:t>
            </a:r>
            <a:r>
              <a:rPr lang="tr-TR" dirty="0" err="1"/>
              <a:t>between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antenna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human</a:t>
            </a:r>
            <a:r>
              <a:rPr lang="tr-TR" dirty="0"/>
              <a:t> body.</a:t>
            </a:r>
          </a:p>
          <a:p>
            <a:r>
              <a:rPr lang="tr-TR" dirty="0" err="1"/>
              <a:t>So</a:t>
            </a:r>
            <a:r>
              <a:rPr lang="tr-TR" dirty="0"/>
              <a:t>,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should</a:t>
            </a:r>
            <a:r>
              <a:rPr lang="tr-TR" dirty="0"/>
              <a:t> </a:t>
            </a:r>
            <a:r>
              <a:rPr lang="tr-TR" dirty="0" err="1"/>
              <a:t>determine</a:t>
            </a:r>
            <a:r>
              <a:rPr lang="tr-TR" dirty="0"/>
              <a:t> </a:t>
            </a:r>
            <a:r>
              <a:rPr lang="tr-TR" dirty="0" err="1"/>
              <a:t>matching</a:t>
            </a:r>
            <a:r>
              <a:rPr lang="tr-TR" dirty="0"/>
              <a:t> </a:t>
            </a:r>
            <a:r>
              <a:rPr lang="tr-TR" dirty="0" err="1"/>
              <a:t>layer’s</a:t>
            </a:r>
            <a:r>
              <a:rPr lang="tr-TR" dirty="0"/>
              <a:t> </a:t>
            </a:r>
            <a:r>
              <a:rPr lang="tr-TR" dirty="0" err="1"/>
              <a:t>permittivity</a:t>
            </a:r>
            <a:r>
              <a:rPr lang="tr-TR" dirty="0"/>
              <a:t>, </a:t>
            </a:r>
            <a:r>
              <a:rPr lang="tr-TR" dirty="0" err="1"/>
              <a:t>width</a:t>
            </a:r>
            <a:r>
              <a:rPr lang="tr-TR" dirty="0"/>
              <a:t>, </a:t>
            </a:r>
            <a:r>
              <a:rPr lang="tr-TR" dirty="0" err="1"/>
              <a:t>where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place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antenna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antenna</a:t>
            </a:r>
            <a:r>
              <a:rPr lang="tr-TR" dirty="0"/>
              <a:t> </a:t>
            </a:r>
            <a:r>
              <a:rPr lang="tr-TR" dirty="0" err="1"/>
              <a:t>dimensions</a:t>
            </a:r>
            <a:r>
              <a:rPr lang="tr-TR" dirty="0"/>
              <a:t>. </a:t>
            </a:r>
            <a:r>
              <a:rPr lang="tr-TR" dirty="0" err="1"/>
              <a:t>One</a:t>
            </a:r>
            <a:r>
              <a:rPr lang="tr-TR" dirty="0"/>
              <a:t> </a:t>
            </a:r>
            <a:r>
              <a:rPr lang="tr-TR" dirty="0" err="1"/>
              <a:t>method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do </a:t>
            </a:r>
            <a:r>
              <a:rPr lang="tr-TR" dirty="0" err="1"/>
              <a:t>that</a:t>
            </a:r>
            <a:r>
              <a:rPr lang="tr-TR" dirty="0"/>
              <a:t> is </a:t>
            </a:r>
            <a:r>
              <a:rPr lang="tr-TR" dirty="0" err="1"/>
              <a:t>running</a:t>
            </a:r>
            <a:r>
              <a:rPr lang="tr-TR" dirty="0"/>
              <a:t> a lot of </a:t>
            </a:r>
            <a:r>
              <a:rPr lang="tr-TR" dirty="0" err="1"/>
              <a:t>simulations</a:t>
            </a:r>
            <a:r>
              <a:rPr lang="tr-TR" dirty="0"/>
              <a:t> </a:t>
            </a:r>
            <a:r>
              <a:rPr lang="tr-TR" dirty="0" err="1"/>
              <a:t>then</a:t>
            </a:r>
            <a:r>
              <a:rPr lang="tr-TR" dirty="0"/>
              <a:t> </a:t>
            </a:r>
            <a:r>
              <a:rPr lang="tr-TR" dirty="0" err="1"/>
              <a:t>selecting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parameters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give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best</a:t>
            </a:r>
            <a:r>
              <a:rPr lang="tr-TR" dirty="0"/>
              <a:t> </a:t>
            </a:r>
            <a:r>
              <a:rPr lang="tr-TR" dirty="0" err="1"/>
              <a:t>results</a:t>
            </a:r>
            <a:r>
              <a:rPr lang="tr-TR" dirty="0"/>
              <a:t>. </a:t>
            </a:r>
            <a:r>
              <a:rPr lang="tr-TR" dirty="0" err="1"/>
              <a:t>However</a:t>
            </a:r>
            <a:r>
              <a:rPr lang="tr-TR" dirty="0"/>
              <a:t>, </a:t>
            </a:r>
            <a:r>
              <a:rPr lang="tr-TR" dirty="0" err="1"/>
              <a:t>this</a:t>
            </a:r>
            <a:r>
              <a:rPr lang="tr-TR" dirty="0"/>
              <a:t> can </a:t>
            </a:r>
            <a:r>
              <a:rPr lang="tr-TR" dirty="0" err="1"/>
              <a:t>take</a:t>
            </a:r>
            <a:r>
              <a:rPr lang="tr-TR" dirty="0"/>
              <a:t> </a:t>
            </a:r>
            <a:r>
              <a:rPr lang="tr-TR" dirty="0" err="1"/>
              <a:t>so</a:t>
            </a:r>
            <a:r>
              <a:rPr lang="tr-TR" dirty="0"/>
              <a:t> </a:t>
            </a:r>
            <a:r>
              <a:rPr lang="tr-TR" dirty="0" err="1"/>
              <a:t>much</a:t>
            </a:r>
            <a:r>
              <a:rPr lang="tr-TR" dirty="0"/>
              <a:t> time. </a:t>
            </a:r>
            <a:r>
              <a:rPr lang="tr-TR" dirty="0" err="1"/>
              <a:t>In</a:t>
            </a:r>
            <a:r>
              <a:rPr lang="tr-TR" dirty="0"/>
              <a:t> </a:t>
            </a:r>
            <a:r>
              <a:rPr lang="tr-TR" dirty="0" err="1"/>
              <a:t>determining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parameters</a:t>
            </a:r>
            <a:r>
              <a:rPr lang="tr-TR" dirty="0"/>
              <a:t>, </a:t>
            </a:r>
            <a:r>
              <a:rPr lang="tr-TR" dirty="0" err="1"/>
              <a:t>we</a:t>
            </a:r>
            <a:r>
              <a:rPr lang="tr-TR" dirty="0"/>
              <a:t> can </a:t>
            </a:r>
            <a:r>
              <a:rPr lang="tr-TR" dirty="0" err="1"/>
              <a:t>use</a:t>
            </a:r>
            <a:r>
              <a:rPr lang="tr-TR" dirty="0"/>
              <a:t> a model </a:t>
            </a:r>
            <a:r>
              <a:rPr lang="tr-TR" dirty="0" err="1"/>
              <a:t>which</a:t>
            </a:r>
            <a:r>
              <a:rPr lang="tr-TR" dirty="0"/>
              <a:t> is </a:t>
            </a:r>
            <a:r>
              <a:rPr lang="tr-TR" dirty="0" err="1"/>
              <a:t>constructed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a </a:t>
            </a:r>
            <a:r>
              <a:rPr lang="tr-TR" dirty="0" err="1"/>
              <a:t>machine</a:t>
            </a:r>
            <a:r>
              <a:rPr lang="tr-TR" dirty="0"/>
              <a:t> </a:t>
            </a:r>
            <a:r>
              <a:rPr lang="tr-TR" dirty="0" err="1"/>
              <a:t>learning</a:t>
            </a:r>
            <a:r>
              <a:rPr lang="tr-TR" dirty="0"/>
              <a:t> </a:t>
            </a:r>
            <a:r>
              <a:rPr lang="tr-TR" dirty="0" err="1"/>
              <a:t>algorithm</a:t>
            </a:r>
            <a:r>
              <a:rPr lang="tr-TR" dirty="0"/>
              <a:t>. </a:t>
            </a:r>
          </a:p>
          <a:p>
            <a:r>
              <a:rPr lang="tr-TR" dirty="0" err="1"/>
              <a:t>In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Project,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antenna</a:t>
            </a:r>
            <a:r>
              <a:rPr lang="tr-TR" dirty="0"/>
              <a:t> </a:t>
            </a:r>
            <a:r>
              <a:rPr lang="tr-TR" dirty="0" err="1"/>
              <a:t>design</a:t>
            </a:r>
            <a:r>
              <a:rPr lang="tr-TR" dirty="0"/>
              <a:t>, a </a:t>
            </a:r>
            <a:r>
              <a:rPr lang="tr-TR" dirty="0" err="1"/>
              <a:t>circular</a:t>
            </a:r>
            <a:r>
              <a:rPr lang="tr-TR" dirty="0"/>
              <a:t> </a:t>
            </a:r>
            <a:r>
              <a:rPr lang="tr-TR" dirty="0" err="1"/>
              <a:t>loop</a:t>
            </a:r>
            <a:r>
              <a:rPr lang="tr-TR" dirty="0"/>
              <a:t> </a:t>
            </a:r>
            <a:r>
              <a:rPr lang="tr-TR" dirty="0" err="1"/>
              <a:t>antenna</a:t>
            </a:r>
            <a:r>
              <a:rPr lang="tr-TR" dirty="0"/>
              <a:t> </a:t>
            </a:r>
            <a:r>
              <a:rPr lang="tr-TR" dirty="0" err="1"/>
              <a:t>which</a:t>
            </a:r>
            <a:r>
              <a:rPr lang="tr-TR" dirty="0"/>
              <a:t> </a:t>
            </a:r>
            <a:r>
              <a:rPr lang="tr-TR" dirty="0" err="1"/>
              <a:t>work</a:t>
            </a:r>
            <a:r>
              <a:rPr lang="tr-TR" dirty="0"/>
              <a:t> at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resonance</a:t>
            </a:r>
            <a:r>
              <a:rPr lang="tr-TR" dirty="0"/>
              <a:t> </a:t>
            </a:r>
            <a:r>
              <a:rPr lang="tr-TR" dirty="0" err="1"/>
              <a:t>frequency</a:t>
            </a:r>
            <a:r>
              <a:rPr lang="tr-TR" dirty="0"/>
              <a:t> of 2.4GHz is </a:t>
            </a:r>
            <a:r>
              <a:rPr lang="tr-TR" dirty="0" err="1"/>
              <a:t>selected</a:t>
            </a:r>
            <a:r>
              <a:rPr lang="tr-TR" dirty="0"/>
              <a:t>.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matching</a:t>
            </a:r>
            <a:r>
              <a:rPr lang="tr-TR" dirty="0"/>
              <a:t> </a:t>
            </a:r>
            <a:r>
              <a:rPr lang="tr-TR" dirty="0" err="1"/>
              <a:t>layer</a:t>
            </a:r>
            <a:r>
              <a:rPr lang="tr-TR" dirty="0"/>
              <a:t> </a:t>
            </a:r>
            <a:r>
              <a:rPr lang="tr-TR" dirty="0" err="1"/>
              <a:t>parameters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decided</a:t>
            </a:r>
            <a:r>
              <a:rPr lang="tr-TR" dirty="0"/>
              <a:t> </a:t>
            </a:r>
            <a:r>
              <a:rPr lang="tr-TR" dirty="0" err="1"/>
              <a:t>according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its</a:t>
            </a:r>
            <a:r>
              <a:rPr lang="tr-TR" dirty="0"/>
              <a:t> </a:t>
            </a:r>
            <a:r>
              <a:rPr lang="tr-TR" dirty="0" err="1"/>
              <a:t>simulations</a:t>
            </a:r>
            <a:r>
              <a:rPr lang="tr-TR" dirty="0"/>
              <a:t>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226FC-9B5B-4CA7-AFAC-6B204606FA7A}" type="slidenum">
              <a:rPr lang="tr-TR" smtClean="0"/>
              <a:t>3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27930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circular</a:t>
            </a:r>
            <a:r>
              <a:rPr lang="tr-TR" dirty="0"/>
              <a:t> </a:t>
            </a:r>
            <a:r>
              <a:rPr lang="tr-TR" dirty="0" err="1"/>
              <a:t>loop</a:t>
            </a:r>
            <a:r>
              <a:rPr lang="tr-TR" dirty="0"/>
              <a:t> </a:t>
            </a:r>
            <a:r>
              <a:rPr lang="tr-TR" dirty="0" err="1"/>
              <a:t>antenne</a:t>
            </a:r>
            <a:r>
              <a:rPr lang="tr-TR" dirty="0"/>
              <a:t> is </a:t>
            </a:r>
            <a:r>
              <a:rPr lang="tr-TR" dirty="0" err="1"/>
              <a:t>designed</a:t>
            </a:r>
            <a:r>
              <a:rPr lang="tr-TR" dirty="0"/>
              <a:t> in a </a:t>
            </a:r>
            <a:r>
              <a:rPr lang="tr-TR" dirty="0" err="1"/>
              <a:t>simulation</a:t>
            </a:r>
            <a:r>
              <a:rPr lang="tr-TR" dirty="0"/>
              <a:t> platform of HFSS.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designed</a:t>
            </a:r>
            <a:r>
              <a:rPr lang="tr-TR" dirty="0"/>
              <a:t> </a:t>
            </a:r>
            <a:r>
              <a:rPr lang="tr-TR" dirty="0" err="1"/>
              <a:t>precedure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Balanis</a:t>
            </a:r>
            <a:r>
              <a:rPr lang="tr-TR" dirty="0"/>
              <a:t>’ </a:t>
            </a:r>
            <a:r>
              <a:rPr lang="tr-TR" dirty="0" err="1"/>
              <a:t>antenna</a:t>
            </a:r>
            <a:r>
              <a:rPr lang="tr-TR" dirty="0"/>
              <a:t> </a:t>
            </a:r>
            <a:r>
              <a:rPr lang="tr-TR" dirty="0" err="1"/>
              <a:t>design</a:t>
            </a:r>
            <a:r>
              <a:rPr lang="tr-TR" dirty="0"/>
              <a:t> </a:t>
            </a:r>
            <a:r>
              <a:rPr lang="tr-TR" dirty="0" err="1"/>
              <a:t>textbook</a:t>
            </a:r>
            <a:r>
              <a:rPr lang="tr-TR" dirty="0"/>
              <a:t> is </a:t>
            </a:r>
            <a:r>
              <a:rPr lang="tr-TR" dirty="0" err="1"/>
              <a:t>followed</a:t>
            </a:r>
            <a:r>
              <a:rPr lang="tr-TR" dirty="0"/>
              <a:t>.</a:t>
            </a:r>
          </a:p>
          <a:p>
            <a:r>
              <a:rPr lang="tr-TR" dirty="0" err="1"/>
              <a:t>In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first</a:t>
            </a:r>
            <a:r>
              <a:rPr lang="tr-TR" dirty="0"/>
              <a:t> </a:t>
            </a:r>
            <a:r>
              <a:rPr lang="tr-TR" dirty="0" err="1"/>
              <a:t>graph</a:t>
            </a:r>
            <a:r>
              <a:rPr lang="tr-TR" dirty="0"/>
              <a:t>,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radius</a:t>
            </a:r>
            <a:r>
              <a:rPr lang="tr-TR" dirty="0"/>
              <a:t> is </a:t>
            </a:r>
            <a:r>
              <a:rPr lang="tr-TR" dirty="0" err="1"/>
              <a:t>inreased</a:t>
            </a:r>
            <a:r>
              <a:rPr lang="tr-TR" dirty="0"/>
              <a:t> </a:t>
            </a:r>
            <a:r>
              <a:rPr lang="tr-TR" dirty="0" err="1"/>
              <a:t>while</a:t>
            </a:r>
            <a:r>
              <a:rPr lang="tr-TR" dirty="0"/>
              <a:t> </a:t>
            </a:r>
            <a:r>
              <a:rPr lang="tr-TR" dirty="0" err="1"/>
              <a:t>taking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width</a:t>
            </a:r>
            <a:r>
              <a:rPr lang="tr-TR" dirty="0"/>
              <a:t> </a:t>
            </a:r>
            <a:r>
              <a:rPr lang="tr-TR" dirty="0" err="1"/>
              <a:t>constant</a:t>
            </a:r>
            <a:r>
              <a:rPr lang="tr-TR" dirty="0"/>
              <a:t> (0.1cm) </a:t>
            </a:r>
            <a:r>
              <a:rPr lang="tr-TR" dirty="0" err="1"/>
              <a:t>and</a:t>
            </a:r>
            <a:r>
              <a:rPr lang="tr-TR" dirty="0"/>
              <a:t> as </a:t>
            </a:r>
            <a:r>
              <a:rPr lang="tr-TR" dirty="0" err="1"/>
              <a:t>expected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resonance</a:t>
            </a:r>
            <a:r>
              <a:rPr lang="tr-TR" dirty="0"/>
              <a:t> </a:t>
            </a:r>
            <a:r>
              <a:rPr lang="tr-TR" dirty="0" err="1"/>
              <a:t>frequency</a:t>
            </a:r>
            <a:r>
              <a:rPr lang="tr-TR" dirty="0"/>
              <a:t> is </a:t>
            </a:r>
            <a:r>
              <a:rPr lang="tr-TR" dirty="0" err="1"/>
              <a:t>shifting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right</a:t>
            </a:r>
            <a:r>
              <a:rPr lang="tr-TR" dirty="0"/>
              <a:t> as </a:t>
            </a:r>
            <a:r>
              <a:rPr lang="tr-TR" dirty="0" err="1"/>
              <a:t>decresing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size.</a:t>
            </a:r>
          </a:p>
          <a:p>
            <a:r>
              <a:rPr lang="tr-TR" dirty="0" err="1"/>
              <a:t>In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second</a:t>
            </a:r>
            <a:r>
              <a:rPr lang="tr-TR" dirty="0"/>
              <a:t> </a:t>
            </a:r>
            <a:r>
              <a:rPr lang="tr-TR" dirty="0" err="1"/>
              <a:t>graph</a:t>
            </a:r>
            <a:r>
              <a:rPr lang="tr-TR" dirty="0"/>
              <a:t>,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effect</a:t>
            </a:r>
            <a:r>
              <a:rPr lang="tr-TR" dirty="0"/>
              <a:t> of </a:t>
            </a:r>
            <a:r>
              <a:rPr lang="tr-TR" dirty="0" err="1"/>
              <a:t>chaning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width</a:t>
            </a:r>
            <a:r>
              <a:rPr lang="tr-TR" dirty="0"/>
              <a:t> is </a:t>
            </a:r>
            <a:r>
              <a:rPr lang="tr-TR" dirty="0" err="1"/>
              <a:t>observed</a:t>
            </a:r>
            <a:r>
              <a:rPr lang="tr-TR" dirty="0"/>
              <a:t>. </a:t>
            </a:r>
          </a:p>
          <a:p>
            <a:r>
              <a:rPr lang="tr-TR" dirty="0" err="1"/>
              <a:t>However</a:t>
            </a:r>
            <a:r>
              <a:rPr lang="tr-TR" dirty="0"/>
              <a:t>,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input</a:t>
            </a:r>
            <a:r>
              <a:rPr lang="tr-TR" dirty="0"/>
              <a:t> </a:t>
            </a:r>
            <a:r>
              <a:rPr lang="tr-TR" dirty="0" err="1"/>
              <a:t>impedance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antenna</a:t>
            </a:r>
            <a:r>
              <a:rPr lang="tr-TR" dirty="0"/>
              <a:t> </a:t>
            </a:r>
            <a:r>
              <a:rPr lang="tr-TR" dirty="0" err="1"/>
              <a:t>couldn’t</a:t>
            </a:r>
            <a:r>
              <a:rPr lang="tr-TR" dirty="0"/>
              <a:t> be </a:t>
            </a:r>
            <a:r>
              <a:rPr lang="tr-TR" dirty="0" err="1"/>
              <a:t>matched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50 </a:t>
            </a:r>
            <a:r>
              <a:rPr lang="tr-TR" dirty="0" err="1"/>
              <a:t>ohms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changing</a:t>
            </a:r>
            <a:r>
              <a:rPr lang="tr-TR" dirty="0"/>
              <a:t> </a:t>
            </a:r>
            <a:r>
              <a:rPr lang="tr-TR" dirty="0" err="1"/>
              <a:t>its</a:t>
            </a:r>
            <a:r>
              <a:rPr lang="tr-TR" dirty="0"/>
              <a:t> </a:t>
            </a:r>
            <a:r>
              <a:rPr lang="tr-TR" dirty="0" err="1"/>
              <a:t>dimensions</a:t>
            </a:r>
            <a:r>
              <a:rPr lang="tr-TR" dirty="0"/>
              <a:t>, as </a:t>
            </a:r>
            <a:r>
              <a:rPr lang="tr-TR" dirty="0" err="1"/>
              <a:t>seen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graphs</a:t>
            </a:r>
            <a:r>
              <a:rPr lang="tr-TR" dirty="0"/>
              <a:t>. </a:t>
            </a:r>
          </a:p>
          <a:p>
            <a:r>
              <a:rPr lang="tr-TR" dirty="0" err="1"/>
              <a:t>So</a:t>
            </a:r>
            <a:r>
              <a:rPr lang="tr-TR" dirty="0"/>
              <a:t>, a </a:t>
            </a:r>
            <a:r>
              <a:rPr lang="tr-TR" dirty="0" err="1"/>
              <a:t>matching</a:t>
            </a:r>
            <a:r>
              <a:rPr lang="tr-TR" dirty="0"/>
              <a:t> network </a:t>
            </a:r>
            <a:r>
              <a:rPr lang="tr-TR" dirty="0" err="1"/>
              <a:t>circuit</a:t>
            </a:r>
            <a:r>
              <a:rPr lang="tr-TR" dirty="0"/>
              <a:t> </a:t>
            </a:r>
            <a:r>
              <a:rPr lang="tr-TR" dirty="0" err="1"/>
              <a:t>consisting</a:t>
            </a:r>
            <a:r>
              <a:rPr lang="tr-TR" dirty="0"/>
              <a:t> of a </a:t>
            </a:r>
            <a:r>
              <a:rPr lang="tr-TR" dirty="0" err="1"/>
              <a:t>capacitor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an </a:t>
            </a:r>
            <a:r>
              <a:rPr lang="tr-TR" dirty="0" err="1"/>
              <a:t>inductor</a:t>
            </a:r>
            <a:r>
              <a:rPr lang="tr-TR" dirty="0"/>
              <a:t> is </a:t>
            </a:r>
            <a:r>
              <a:rPr lang="tr-TR" dirty="0" err="1"/>
              <a:t>used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match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antenna</a:t>
            </a:r>
            <a:r>
              <a:rPr lang="tr-TR" dirty="0"/>
              <a:t>.</a:t>
            </a:r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226FC-9B5B-4CA7-AFAC-6B204606FA7A}" type="slidenum">
              <a:rPr lang="tr-TR" smtClean="0"/>
              <a:t>4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357937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circular</a:t>
            </a:r>
            <a:r>
              <a:rPr lang="tr-TR" dirty="0"/>
              <a:t> </a:t>
            </a:r>
            <a:r>
              <a:rPr lang="tr-TR" dirty="0" err="1"/>
              <a:t>loop</a:t>
            </a:r>
            <a:r>
              <a:rPr lang="tr-TR" dirty="0"/>
              <a:t> </a:t>
            </a:r>
            <a:r>
              <a:rPr lang="tr-TR" dirty="0" err="1"/>
              <a:t>antenna</a:t>
            </a:r>
            <a:r>
              <a:rPr lang="tr-TR" dirty="0"/>
              <a:t> is </a:t>
            </a:r>
            <a:r>
              <a:rPr lang="tr-TR" dirty="0" err="1"/>
              <a:t>redesigned</a:t>
            </a:r>
            <a:r>
              <a:rPr lang="tr-TR" dirty="0"/>
              <a:t> as a </a:t>
            </a:r>
            <a:r>
              <a:rPr lang="tr-TR" dirty="0" err="1"/>
              <a:t>planary</a:t>
            </a:r>
            <a:r>
              <a:rPr lang="tr-TR" dirty="0"/>
              <a:t> </a:t>
            </a:r>
            <a:r>
              <a:rPr lang="tr-TR" dirty="0" err="1"/>
              <a:t>stucture</a:t>
            </a:r>
            <a:r>
              <a:rPr lang="tr-TR" dirty="0"/>
              <a:t>. </a:t>
            </a:r>
            <a:r>
              <a:rPr lang="tr-TR" dirty="0" err="1"/>
              <a:t>Also</a:t>
            </a:r>
            <a:r>
              <a:rPr lang="tr-TR" dirty="0"/>
              <a:t>, a </a:t>
            </a:r>
            <a:r>
              <a:rPr lang="tr-TR" dirty="0" err="1"/>
              <a:t>matching</a:t>
            </a:r>
            <a:r>
              <a:rPr lang="tr-TR" dirty="0"/>
              <a:t> network </a:t>
            </a:r>
            <a:r>
              <a:rPr lang="tr-TR" dirty="0" err="1"/>
              <a:t>circuit</a:t>
            </a:r>
            <a:r>
              <a:rPr lang="tr-TR" dirty="0"/>
              <a:t> is </a:t>
            </a:r>
            <a:r>
              <a:rPr lang="tr-TR" dirty="0" err="1"/>
              <a:t>added</a:t>
            </a:r>
            <a:r>
              <a:rPr lang="tr-TR" dirty="0"/>
              <a:t> </a:t>
            </a:r>
            <a:r>
              <a:rPr lang="tr-TR" dirty="0" err="1"/>
              <a:t>its</a:t>
            </a:r>
            <a:r>
              <a:rPr lang="tr-TR" dirty="0"/>
              <a:t> port.</a:t>
            </a:r>
          </a:p>
          <a:p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antenna</a:t>
            </a:r>
            <a:r>
              <a:rPr lang="tr-TR" dirty="0"/>
              <a:t> </a:t>
            </a:r>
            <a:r>
              <a:rPr lang="tr-TR" dirty="0" err="1"/>
              <a:t>input</a:t>
            </a:r>
            <a:r>
              <a:rPr lang="tr-TR" dirty="0"/>
              <a:t> </a:t>
            </a:r>
            <a:r>
              <a:rPr lang="tr-TR" dirty="0" err="1"/>
              <a:t>impedance</a:t>
            </a:r>
            <a:r>
              <a:rPr lang="tr-TR" dirty="0"/>
              <a:t> is </a:t>
            </a:r>
            <a:r>
              <a:rPr lang="tr-TR" dirty="0" err="1"/>
              <a:t>calculated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determine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values</a:t>
            </a:r>
            <a:r>
              <a:rPr lang="tr-TR" dirty="0"/>
              <a:t> of </a:t>
            </a:r>
            <a:r>
              <a:rPr lang="tr-TR" dirty="0" err="1"/>
              <a:t>capacitance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inductance</a:t>
            </a:r>
            <a:r>
              <a:rPr lang="tr-TR" dirty="0"/>
              <a:t> in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matching</a:t>
            </a:r>
            <a:r>
              <a:rPr lang="tr-TR" dirty="0"/>
              <a:t> network.</a:t>
            </a:r>
          </a:p>
          <a:p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values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calculated</a:t>
            </a:r>
            <a:r>
              <a:rPr lang="tr-TR" dirty="0"/>
              <a:t> </a:t>
            </a:r>
            <a:r>
              <a:rPr lang="tr-TR" dirty="0" err="1"/>
              <a:t>via</a:t>
            </a:r>
            <a:r>
              <a:rPr lang="tr-TR" dirty="0"/>
              <a:t> an online </a:t>
            </a:r>
            <a:r>
              <a:rPr lang="tr-TR" dirty="0" err="1"/>
              <a:t>impedance</a:t>
            </a:r>
            <a:r>
              <a:rPr lang="tr-TR" dirty="0"/>
              <a:t> </a:t>
            </a:r>
            <a:r>
              <a:rPr lang="tr-TR" dirty="0" err="1"/>
              <a:t>calculator</a:t>
            </a:r>
            <a:r>
              <a:rPr lang="tr-TR" dirty="0"/>
              <a:t>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226FC-9B5B-4CA7-AFAC-6B204606FA7A}" type="slidenum">
              <a:rPr lang="tr-TR" smtClean="0"/>
              <a:t>5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04957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input</a:t>
            </a:r>
            <a:r>
              <a:rPr lang="tr-TR" dirty="0"/>
              <a:t> </a:t>
            </a:r>
            <a:r>
              <a:rPr lang="tr-TR" dirty="0" err="1"/>
              <a:t>impedance</a:t>
            </a:r>
            <a:r>
              <a:rPr lang="tr-TR" dirty="0"/>
              <a:t> </a:t>
            </a:r>
            <a:r>
              <a:rPr lang="tr-TR" dirty="0" err="1"/>
              <a:t>point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antenna</a:t>
            </a:r>
            <a:r>
              <a:rPr lang="tr-TR" dirty="0"/>
              <a:t> is on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right</a:t>
            </a:r>
            <a:r>
              <a:rPr lang="tr-TR" dirty="0"/>
              <a:t> </a:t>
            </a:r>
            <a:r>
              <a:rPr lang="tr-TR" dirty="0" err="1"/>
              <a:t>bottom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chart</a:t>
            </a:r>
            <a:r>
              <a:rPr lang="tr-TR" dirty="0"/>
              <a:t>, </a:t>
            </a:r>
            <a:r>
              <a:rPr lang="tr-TR" dirty="0" err="1"/>
              <a:t>so</a:t>
            </a:r>
            <a:r>
              <a:rPr lang="tr-TR" dirty="0"/>
              <a:t> </a:t>
            </a:r>
            <a:r>
              <a:rPr lang="tr-TR" dirty="0" err="1"/>
              <a:t>first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point</a:t>
            </a:r>
            <a:r>
              <a:rPr lang="tr-TR" dirty="0"/>
              <a:t> </a:t>
            </a:r>
            <a:r>
              <a:rPr lang="tr-TR" dirty="0" err="1"/>
              <a:t>should</a:t>
            </a:r>
            <a:r>
              <a:rPr lang="tr-TR" dirty="0"/>
              <a:t> be </a:t>
            </a:r>
            <a:r>
              <a:rPr lang="tr-TR" dirty="0" err="1"/>
              <a:t>shifted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50 </a:t>
            </a:r>
            <a:r>
              <a:rPr lang="tr-TR" dirty="0" err="1"/>
              <a:t>ohm</a:t>
            </a:r>
            <a:r>
              <a:rPr lang="tr-TR" dirty="0"/>
              <a:t> </a:t>
            </a:r>
            <a:r>
              <a:rPr lang="tr-TR" dirty="0" err="1"/>
              <a:t>circle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a </a:t>
            </a:r>
            <a:r>
              <a:rPr lang="tr-TR" dirty="0" err="1"/>
              <a:t>parallel</a:t>
            </a:r>
            <a:r>
              <a:rPr lang="tr-TR" dirty="0"/>
              <a:t> </a:t>
            </a:r>
            <a:r>
              <a:rPr lang="tr-TR" dirty="0" err="1"/>
              <a:t>capacitor</a:t>
            </a:r>
            <a:r>
              <a:rPr lang="tr-TR" dirty="0"/>
              <a:t> </a:t>
            </a:r>
            <a:r>
              <a:rPr lang="tr-TR" dirty="0" err="1"/>
              <a:t>then</a:t>
            </a:r>
            <a:r>
              <a:rPr lang="tr-TR" dirty="0"/>
              <a:t> it </a:t>
            </a:r>
            <a:r>
              <a:rPr lang="tr-TR" dirty="0" err="1"/>
              <a:t>should</a:t>
            </a:r>
            <a:r>
              <a:rPr lang="tr-TR" dirty="0"/>
              <a:t> be </a:t>
            </a:r>
            <a:r>
              <a:rPr lang="tr-TR" dirty="0" err="1"/>
              <a:t>shifted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center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a </a:t>
            </a:r>
            <a:r>
              <a:rPr lang="tr-TR" dirty="0" err="1"/>
              <a:t>series</a:t>
            </a:r>
            <a:r>
              <a:rPr lang="tr-TR" dirty="0"/>
              <a:t> </a:t>
            </a:r>
            <a:r>
              <a:rPr lang="tr-TR" dirty="0" err="1"/>
              <a:t>inductor</a:t>
            </a:r>
            <a:r>
              <a:rPr lang="tr-TR" dirty="0"/>
              <a:t>. </a:t>
            </a:r>
          </a:p>
          <a:p>
            <a:r>
              <a:rPr lang="tr-TR" dirty="0"/>
              <a:t>As </a:t>
            </a:r>
            <a:r>
              <a:rPr lang="tr-TR" dirty="0" err="1"/>
              <a:t>seen</a:t>
            </a:r>
            <a:r>
              <a:rPr lang="tr-TR" dirty="0"/>
              <a:t> in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return</a:t>
            </a:r>
            <a:r>
              <a:rPr lang="tr-TR" dirty="0"/>
              <a:t> </a:t>
            </a:r>
            <a:r>
              <a:rPr lang="tr-TR" dirty="0" err="1"/>
              <a:t>loss</a:t>
            </a:r>
            <a:r>
              <a:rPr lang="tr-TR" dirty="0"/>
              <a:t> </a:t>
            </a:r>
            <a:r>
              <a:rPr lang="tr-TR" dirty="0" err="1"/>
              <a:t>graph</a:t>
            </a:r>
            <a:r>
              <a:rPr lang="tr-TR" dirty="0"/>
              <a:t>,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antenna</a:t>
            </a:r>
            <a:r>
              <a:rPr lang="tr-TR" dirty="0"/>
              <a:t> is </a:t>
            </a:r>
            <a:r>
              <a:rPr lang="tr-TR" dirty="0" err="1"/>
              <a:t>now</a:t>
            </a:r>
            <a:r>
              <a:rPr lang="tr-TR" dirty="0"/>
              <a:t> </a:t>
            </a:r>
            <a:r>
              <a:rPr lang="tr-TR" dirty="0" err="1"/>
              <a:t>matched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50 </a:t>
            </a:r>
            <a:r>
              <a:rPr lang="tr-TR" dirty="0" err="1"/>
              <a:t>ohms</a:t>
            </a:r>
            <a:r>
              <a:rPr lang="tr-TR" dirty="0"/>
              <a:t>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226FC-9B5B-4CA7-AFAC-6B204606FA7A}" type="slidenum">
              <a:rPr lang="tr-TR" smtClean="0"/>
              <a:t>6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374220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designed</a:t>
            </a:r>
            <a:r>
              <a:rPr lang="tr-TR" dirty="0"/>
              <a:t> </a:t>
            </a:r>
            <a:r>
              <a:rPr lang="tr-TR" dirty="0" err="1"/>
              <a:t>antenna</a:t>
            </a:r>
            <a:r>
              <a:rPr lang="tr-TR" dirty="0"/>
              <a:t> is </a:t>
            </a:r>
            <a:r>
              <a:rPr lang="tr-TR" dirty="0" err="1"/>
              <a:t>simulated</a:t>
            </a:r>
            <a:r>
              <a:rPr lang="tr-TR" dirty="0"/>
              <a:t> in </a:t>
            </a:r>
            <a:r>
              <a:rPr lang="tr-TR" dirty="0" err="1"/>
              <a:t>the</a:t>
            </a:r>
            <a:r>
              <a:rPr lang="tr-TR" dirty="0"/>
              <a:t> presence of </a:t>
            </a:r>
            <a:r>
              <a:rPr lang="tr-TR" dirty="0" err="1"/>
              <a:t>only</a:t>
            </a:r>
            <a:r>
              <a:rPr lang="tr-TR" dirty="0"/>
              <a:t> </a:t>
            </a:r>
            <a:r>
              <a:rPr lang="tr-TR" dirty="0" err="1"/>
              <a:t>tissue</a:t>
            </a:r>
            <a:r>
              <a:rPr lang="tr-TR" dirty="0"/>
              <a:t> </a:t>
            </a:r>
            <a:r>
              <a:rPr lang="tr-TR" dirty="0" err="1"/>
              <a:t>layer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both</a:t>
            </a:r>
            <a:r>
              <a:rPr lang="tr-TR" dirty="0"/>
              <a:t> </a:t>
            </a:r>
            <a:r>
              <a:rPr lang="tr-TR" dirty="0" err="1"/>
              <a:t>tissue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matching</a:t>
            </a:r>
            <a:r>
              <a:rPr lang="tr-TR" dirty="0"/>
              <a:t> </a:t>
            </a:r>
            <a:r>
              <a:rPr lang="tr-TR" dirty="0" err="1"/>
              <a:t>layers</a:t>
            </a:r>
            <a:r>
              <a:rPr lang="tr-TR" dirty="0"/>
              <a:t> in </a:t>
            </a:r>
            <a:r>
              <a:rPr lang="tr-TR" dirty="0" err="1"/>
              <a:t>order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observe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effect</a:t>
            </a:r>
            <a:r>
              <a:rPr lang="tr-TR" dirty="0"/>
              <a:t> of </a:t>
            </a:r>
            <a:r>
              <a:rPr lang="tr-TR" dirty="0" err="1"/>
              <a:t>placing</a:t>
            </a:r>
            <a:r>
              <a:rPr lang="tr-TR" dirty="0"/>
              <a:t> </a:t>
            </a:r>
            <a:r>
              <a:rPr lang="tr-TR" dirty="0" err="1"/>
              <a:t>matching</a:t>
            </a:r>
            <a:r>
              <a:rPr lang="tr-TR" dirty="0"/>
              <a:t> </a:t>
            </a:r>
            <a:r>
              <a:rPr lang="tr-TR" dirty="0" err="1"/>
              <a:t>layer</a:t>
            </a:r>
            <a:r>
              <a:rPr lang="tr-TR" dirty="0"/>
              <a:t>.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light</a:t>
            </a:r>
            <a:r>
              <a:rPr lang="tr-TR" dirty="0"/>
              <a:t> </a:t>
            </a:r>
            <a:r>
              <a:rPr lang="tr-TR" dirty="0" err="1"/>
              <a:t>green</a:t>
            </a:r>
            <a:r>
              <a:rPr lang="tr-TR" dirty="0"/>
              <a:t> </a:t>
            </a:r>
            <a:r>
              <a:rPr lang="tr-TR" dirty="0" err="1"/>
              <a:t>box</a:t>
            </a:r>
            <a:r>
              <a:rPr lang="tr-TR" dirty="0"/>
              <a:t> is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tussie</a:t>
            </a:r>
            <a:r>
              <a:rPr lang="tr-TR" dirty="0"/>
              <a:t> </a:t>
            </a:r>
            <a:r>
              <a:rPr lang="tr-TR" dirty="0" err="1"/>
              <a:t>layer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yellow</a:t>
            </a:r>
            <a:r>
              <a:rPr lang="tr-TR" dirty="0"/>
              <a:t> </a:t>
            </a:r>
            <a:r>
              <a:rPr lang="tr-TR" dirty="0" err="1"/>
              <a:t>layer</a:t>
            </a:r>
            <a:r>
              <a:rPr lang="tr-TR" dirty="0"/>
              <a:t> is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matching</a:t>
            </a:r>
            <a:r>
              <a:rPr lang="tr-TR" dirty="0"/>
              <a:t> </a:t>
            </a:r>
            <a:r>
              <a:rPr lang="tr-TR" dirty="0" err="1"/>
              <a:t>layer</a:t>
            </a:r>
            <a:r>
              <a:rPr lang="tr-TR" dirty="0"/>
              <a:t>.</a:t>
            </a:r>
          </a:p>
          <a:p>
            <a:r>
              <a:rPr lang="tr-TR" dirty="0" err="1"/>
              <a:t>In</a:t>
            </a:r>
            <a:r>
              <a:rPr lang="tr-TR" dirty="0"/>
              <a:t> </a:t>
            </a:r>
            <a:r>
              <a:rPr lang="tr-TR" dirty="0" err="1"/>
              <a:t>order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observe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effects</a:t>
            </a:r>
            <a:r>
              <a:rPr lang="tr-TR" dirty="0"/>
              <a:t> of </a:t>
            </a:r>
            <a:r>
              <a:rPr lang="tr-TR" dirty="0" err="1"/>
              <a:t>adding</a:t>
            </a:r>
            <a:r>
              <a:rPr lang="tr-TR" dirty="0"/>
              <a:t> a </a:t>
            </a:r>
            <a:r>
              <a:rPr lang="tr-TR" dirty="0" err="1"/>
              <a:t>matching</a:t>
            </a:r>
            <a:r>
              <a:rPr lang="tr-TR" dirty="0"/>
              <a:t> </a:t>
            </a:r>
            <a:r>
              <a:rPr lang="tr-TR" dirty="0" err="1"/>
              <a:t>layer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matching</a:t>
            </a:r>
            <a:r>
              <a:rPr lang="tr-TR" dirty="0"/>
              <a:t> network, </a:t>
            </a:r>
            <a:r>
              <a:rPr lang="tr-TR" dirty="0" err="1"/>
              <a:t>four</a:t>
            </a:r>
            <a:r>
              <a:rPr lang="tr-TR" dirty="0"/>
              <a:t> </a:t>
            </a:r>
            <a:r>
              <a:rPr lang="tr-TR" dirty="0" err="1"/>
              <a:t>different</a:t>
            </a:r>
            <a:r>
              <a:rPr lang="tr-TR" dirty="0"/>
              <a:t> </a:t>
            </a:r>
            <a:r>
              <a:rPr lang="tr-TR" dirty="0" err="1"/>
              <a:t>simulation</a:t>
            </a:r>
            <a:r>
              <a:rPr lang="tr-TR" dirty="0"/>
              <a:t> </a:t>
            </a:r>
            <a:r>
              <a:rPr lang="tr-TR" dirty="0" err="1"/>
              <a:t>setups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constructed</a:t>
            </a:r>
            <a:r>
              <a:rPr lang="tr-TR" dirty="0"/>
              <a:t>.</a:t>
            </a:r>
          </a:p>
          <a:p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detailed</a:t>
            </a:r>
            <a:r>
              <a:rPr lang="tr-TR" dirty="0"/>
              <a:t> </a:t>
            </a:r>
            <a:r>
              <a:rPr lang="tr-TR" dirty="0" err="1"/>
              <a:t>results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each</a:t>
            </a:r>
            <a:r>
              <a:rPr lang="tr-TR" dirty="0"/>
              <a:t> </a:t>
            </a:r>
            <a:r>
              <a:rPr lang="tr-TR" dirty="0" err="1"/>
              <a:t>simulation</a:t>
            </a:r>
            <a:r>
              <a:rPr lang="tr-TR" dirty="0"/>
              <a:t>,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present</a:t>
            </a:r>
            <a:r>
              <a:rPr lang="tr-TR" dirty="0"/>
              <a:t> in </a:t>
            </a:r>
            <a:r>
              <a:rPr lang="tr-TR" dirty="0" err="1"/>
              <a:t>the</a:t>
            </a:r>
            <a:r>
              <a:rPr lang="tr-TR" dirty="0"/>
              <a:t> final </a:t>
            </a:r>
            <a:r>
              <a:rPr lang="tr-TR" dirty="0" err="1"/>
              <a:t>report</a:t>
            </a:r>
            <a:r>
              <a:rPr lang="tr-TR" dirty="0"/>
              <a:t>. </a:t>
            </a:r>
            <a:r>
              <a:rPr lang="tr-TR" dirty="0" err="1"/>
              <a:t>In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presentation</a:t>
            </a:r>
            <a:r>
              <a:rPr lang="tr-TR" dirty="0"/>
              <a:t>, </a:t>
            </a:r>
            <a:r>
              <a:rPr lang="tr-TR" dirty="0" err="1"/>
              <a:t>I’ll</a:t>
            </a:r>
            <a:r>
              <a:rPr lang="tr-TR" dirty="0"/>
              <a:t> </a:t>
            </a:r>
            <a:r>
              <a:rPr lang="tr-TR" dirty="0" err="1"/>
              <a:t>just</a:t>
            </a:r>
            <a:r>
              <a:rPr lang="tr-TR" dirty="0"/>
              <a:t> </a:t>
            </a:r>
            <a:r>
              <a:rPr lang="tr-TR" dirty="0" err="1"/>
              <a:t>mention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delivered</a:t>
            </a:r>
            <a:r>
              <a:rPr lang="tr-TR" dirty="0"/>
              <a:t> </a:t>
            </a:r>
            <a:r>
              <a:rPr lang="tr-TR" dirty="0" err="1"/>
              <a:t>average</a:t>
            </a:r>
            <a:r>
              <a:rPr lang="tr-TR" dirty="0"/>
              <a:t> </a:t>
            </a:r>
            <a:r>
              <a:rPr lang="tr-TR" dirty="0" err="1"/>
              <a:t>power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a </a:t>
            </a:r>
            <a:r>
              <a:rPr lang="tr-TR" dirty="0" err="1"/>
              <a:t>rectangular</a:t>
            </a:r>
            <a:r>
              <a:rPr lang="tr-TR" dirty="0"/>
              <a:t> at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origin</a:t>
            </a:r>
            <a:r>
              <a:rPr lang="tr-TR" dirty="0"/>
              <a:t>.</a:t>
            </a:r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226FC-9B5B-4CA7-AFAC-6B204606FA7A}" type="slidenum">
              <a:rPr lang="tr-TR" smtClean="0"/>
              <a:t>7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684664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return</a:t>
            </a:r>
            <a:r>
              <a:rPr lang="tr-TR" dirty="0"/>
              <a:t> </a:t>
            </a:r>
            <a:r>
              <a:rPr lang="tr-TR" dirty="0" err="1"/>
              <a:t>loss</a:t>
            </a:r>
            <a:r>
              <a:rPr lang="tr-TR" dirty="0"/>
              <a:t> </a:t>
            </a:r>
            <a:r>
              <a:rPr lang="tr-TR" dirty="0" err="1"/>
              <a:t>graphs</a:t>
            </a:r>
            <a:r>
              <a:rPr lang="tr-TR" dirty="0"/>
              <a:t> of </a:t>
            </a:r>
            <a:r>
              <a:rPr lang="tr-TR" dirty="0" err="1"/>
              <a:t>only</a:t>
            </a:r>
            <a:r>
              <a:rPr lang="tr-TR" dirty="0"/>
              <a:t> </a:t>
            </a:r>
            <a:r>
              <a:rPr lang="tr-TR" dirty="0" err="1"/>
              <a:t>tussie</a:t>
            </a:r>
            <a:r>
              <a:rPr lang="tr-TR" dirty="0"/>
              <a:t> </a:t>
            </a:r>
            <a:r>
              <a:rPr lang="tr-TR" dirty="0" err="1"/>
              <a:t>layer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both</a:t>
            </a:r>
            <a:r>
              <a:rPr lang="tr-TR" dirty="0"/>
              <a:t> </a:t>
            </a:r>
            <a:r>
              <a:rPr lang="tr-TR" dirty="0" err="1"/>
              <a:t>tussie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matching</a:t>
            </a:r>
            <a:r>
              <a:rPr lang="tr-TR" dirty="0"/>
              <a:t> </a:t>
            </a:r>
            <a:r>
              <a:rPr lang="tr-TR" dirty="0" err="1"/>
              <a:t>layers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no</a:t>
            </a:r>
            <a:r>
              <a:rPr lang="tr-TR" dirty="0"/>
              <a:t> </a:t>
            </a:r>
            <a:r>
              <a:rPr lang="tr-TR" dirty="0" err="1"/>
              <a:t>matching</a:t>
            </a:r>
            <a:r>
              <a:rPr lang="tr-TR" dirty="0"/>
              <a:t> network </a:t>
            </a:r>
            <a:r>
              <a:rPr lang="tr-TR" dirty="0" err="1"/>
              <a:t>circuit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shown</a:t>
            </a:r>
            <a:r>
              <a:rPr lang="tr-TR" dirty="0"/>
              <a:t>.</a:t>
            </a:r>
          </a:p>
          <a:p>
            <a:r>
              <a:rPr lang="tr-TR" dirty="0"/>
              <a:t>As </a:t>
            </a:r>
            <a:r>
              <a:rPr lang="tr-TR" dirty="0" err="1"/>
              <a:t>seen</a:t>
            </a:r>
            <a:r>
              <a:rPr lang="tr-TR" dirty="0"/>
              <a:t> in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graphs</a:t>
            </a:r>
            <a:r>
              <a:rPr lang="tr-TR" dirty="0"/>
              <a:t>,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antenna</a:t>
            </a:r>
            <a:r>
              <a:rPr lang="tr-TR" dirty="0"/>
              <a:t> can be </a:t>
            </a:r>
            <a:r>
              <a:rPr lang="tr-TR" dirty="0" err="1"/>
              <a:t>matched</a:t>
            </a:r>
            <a:r>
              <a:rPr lang="tr-TR" dirty="0"/>
              <a:t> </a:t>
            </a:r>
            <a:r>
              <a:rPr lang="tr-TR" dirty="0" err="1"/>
              <a:t>without</a:t>
            </a:r>
            <a:r>
              <a:rPr lang="tr-TR" dirty="0"/>
              <a:t> </a:t>
            </a:r>
            <a:r>
              <a:rPr lang="tr-TR" dirty="0" err="1"/>
              <a:t>using</a:t>
            </a:r>
            <a:r>
              <a:rPr lang="tr-TR" dirty="0"/>
              <a:t> a </a:t>
            </a:r>
            <a:r>
              <a:rPr lang="tr-TR" dirty="0" err="1"/>
              <a:t>matching</a:t>
            </a:r>
            <a:r>
              <a:rPr lang="tr-TR" dirty="0"/>
              <a:t> network </a:t>
            </a:r>
            <a:r>
              <a:rPr lang="tr-TR" dirty="0" err="1"/>
              <a:t>circuit</a:t>
            </a:r>
            <a:r>
              <a:rPr lang="tr-TR" dirty="0"/>
              <a:t>. 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226FC-9B5B-4CA7-AFAC-6B204606FA7A}" type="slidenum">
              <a:rPr lang="tr-TR" smtClean="0"/>
              <a:t>8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357045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Delivered</a:t>
            </a:r>
            <a:r>
              <a:rPr lang="tr-TR" dirty="0"/>
              <a:t> </a:t>
            </a:r>
            <a:r>
              <a:rPr lang="tr-TR" dirty="0" err="1"/>
              <a:t>average</a:t>
            </a:r>
            <a:r>
              <a:rPr lang="tr-TR" dirty="0"/>
              <a:t> </a:t>
            </a:r>
            <a:r>
              <a:rPr lang="tr-TR" dirty="0" err="1"/>
              <a:t>power</a:t>
            </a:r>
            <a:r>
              <a:rPr lang="tr-TR" dirty="0"/>
              <a:t> is </a:t>
            </a:r>
            <a:r>
              <a:rPr lang="tr-TR" dirty="0" err="1"/>
              <a:t>calculated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integrating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poynting</a:t>
            </a:r>
            <a:r>
              <a:rPr lang="tr-TR" dirty="0"/>
              <a:t> </a:t>
            </a:r>
            <a:r>
              <a:rPr lang="tr-TR" dirty="0" err="1"/>
              <a:t>vector</a:t>
            </a:r>
            <a:r>
              <a:rPr lang="tr-TR" dirty="0"/>
              <a:t> </a:t>
            </a:r>
            <a:r>
              <a:rPr lang="tr-TR" dirty="0" err="1"/>
              <a:t>allover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rectangular</a:t>
            </a:r>
            <a:r>
              <a:rPr lang="tr-TR" dirty="0"/>
              <a:t> </a:t>
            </a:r>
            <a:r>
              <a:rPr lang="tr-TR" dirty="0" err="1"/>
              <a:t>surface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then</a:t>
            </a:r>
            <a:r>
              <a:rPr lang="tr-TR" dirty="0"/>
              <a:t> </a:t>
            </a:r>
            <a:r>
              <a:rPr lang="tr-TR" dirty="0" err="1"/>
              <a:t>dividing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rengtangular</a:t>
            </a:r>
            <a:r>
              <a:rPr lang="tr-TR" dirty="0"/>
              <a:t> </a:t>
            </a:r>
            <a:r>
              <a:rPr lang="tr-TR" dirty="0" err="1"/>
              <a:t>area</a:t>
            </a:r>
            <a:r>
              <a:rPr lang="tr-TR" dirty="0"/>
              <a:t>.</a:t>
            </a:r>
          </a:p>
          <a:p>
            <a:r>
              <a:rPr lang="tr-TR" dirty="0"/>
              <a:t>As </a:t>
            </a:r>
            <a:r>
              <a:rPr lang="tr-TR" dirty="0" err="1"/>
              <a:t>seen</a:t>
            </a:r>
            <a:r>
              <a:rPr lang="tr-TR" dirty="0"/>
              <a:t> in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table</a:t>
            </a:r>
            <a:r>
              <a:rPr lang="tr-TR" dirty="0"/>
              <a:t>,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matching</a:t>
            </a:r>
            <a:r>
              <a:rPr lang="tr-TR" dirty="0"/>
              <a:t> </a:t>
            </a:r>
            <a:r>
              <a:rPr lang="tr-TR" dirty="0" err="1"/>
              <a:t>layer</a:t>
            </a:r>
            <a:r>
              <a:rPr lang="tr-TR" dirty="0"/>
              <a:t> </a:t>
            </a:r>
            <a:r>
              <a:rPr lang="tr-TR" dirty="0" err="1"/>
              <a:t>increases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power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almost</a:t>
            </a:r>
            <a:r>
              <a:rPr lang="tr-TR" dirty="0"/>
              <a:t> 2 </a:t>
            </a:r>
            <a:r>
              <a:rPr lang="tr-TR" dirty="0" err="1"/>
              <a:t>times</a:t>
            </a:r>
            <a:r>
              <a:rPr lang="tr-TR" dirty="0"/>
              <a:t>,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matching</a:t>
            </a:r>
            <a:r>
              <a:rPr lang="tr-TR" dirty="0"/>
              <a:t> network </a:t>
            </a:r>
            <a:r>
              <a:rPr lang="tr-TR" dirty="0" err="1"/>
              <a:t>increases</a:t>
            </a:r>
            <a:r>
              <a:rPr lang="tr-TR" dirty="0"/>
              <a:t> </a:t>
            </a:r>
            <a:r>
              <a:rPr lang="tr-TR" dirty="0" err="1"/>
              <a:t>only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10 </a:t>
            </a:r>
            <a:r>
              <a:rPr lang="tr-TR" dirty="0" err="1"/>
              <a:t>percent</a:t>
            </a:r>
            <a:r>
              <a:rPr lang="tr-TR" dirty="0"/>
              <a:t>.</a:t>
            </a:r>
          </a:p>
          <a:p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improvement</a:t>
            </a:r>
            <a:r>
              <a:rPr lang="tr-TR" dirty="0"/>
              <a:t> </a:t>
            </a:r>
            <a:r>
              <a:rPr lang="tr-TR" dirty="0" err="1"/>
              <a:t>made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maching</a:t>
            </a:r>
            <a:r>
              <a:rPr lang="tr-TR" dirty="0"/>
              <a:t> network is not </a:t>
            </a:r>
            <a:r>
              <a:rPr lang="tr-TR" dirty="0" err="1"/>
              <a:t>so</a:t>
            </a:r>
            <a:r>
              <a:rPr lang="tr-TR" dirty="0"/>
              <a:t> </a:t>
            </a:r>
            <a:r>
              <a:rPr lang="tr-TR" dirty="0" err="1"/>
              <a:t>much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it </a:t>
            </a:r>
            <a:r>
              <a:rPr lang="tr-TR" dirty="0" err="1"/>
              <a:t>adds</a:t>
            </a:r>
            <a:r>
              <a:rPr lang="tr-TR" dirty="0"/>
              <a:t> </a:t>
            </a:r>
            <a:r>
              <a:rPr lang="tr-TR" dirty="0" err="1"/>
              <a:t>so</a:t>
            </a:r>
            <a:r>
              <a:rPr lang="tr-TR" dirty="0"/>
              <a:t> </a:t>
            </a:r>
            <a:r>
              <a:rPr lang="tr-TR" dirty="0" err="1"/>
              <a:t>much</a:t>
            </a:r>
            <a:r>
              <a:rPr lang="tr-TR" dirty="0"/>
              <a:t> </a:t>
            </a:r>
            <a:r>
              <a:rPr lang="tr-TR" dirty="0" err="1"/>
              <a:t>complexity</a:t>
            </a:r>
            <a:r>
              <a:rPr lang="tr-TR" dirty="0"/>
              <a:t>,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need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determine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values</a:t>
            </a:r>
            <a:r>
              <a:rPr lang="tr-TR" dirty="0"/>
              <a:t> of </a:t>
            </a:r>
            <a:r>
              <a:rPr lang="tr-TR" dirty="0" err="1"/>
              <a:t>capacitance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inductance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each</a:t>
            </a:r>
            <a:r>
              <a:rPr lang="tr-TR" dirty="0"/>
              <a:t> </a:t>
            </a:r>
            <a:r>
              <a:rPr lang="tr-TR" dirty="0" err="1"/>
              <a:t>simulation</a:t>
            </a:r>
            <a:r>
              <a:rPr lang="tr-TR" dirty="0"/>
              <a:t>. </a:t>
            </a:r>
            <a:r>
              <a:rPr lang="tr-TR" dirty="0" err="1"/>
              <a:t>So</a:t>
            </a:r>
            <a:r>
              <a:rPr lang="tr-TR" dirty="0"/>
              <a:t>, in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further</a:t>
            </a:r>
            <a:r>
              <a:rPr lang="tr-TR" dirty="0"/>
              <a:t> </a:t>
            </a:r>
            <a:r>
              <a:rPr lang="tr-TR" dirty="0" err="1"/>
              <a:t>simulations</a:t>
            </a:r>
            <a:r>
              <a:rPr lang="tr-TR" dirty="0"/>
              <a:t>, </a:t>
            </a:r>
            <a:r>
              <a:rPr lang="tr-TR" dirty="0" err="1"/>
              <a:t>only</a:t>
            </a:r>
            <a:r>
              <a:rPr lang="tr-TR" dirty="0"/>
              <a:t> </a:t>
            </a:r>
            <a:r>
              <a:rPr lang="tr-TR" dirty="0" err="1"/>
              <a:t>matching</a:t>
            </a:r>
            <a:r>
              <a:rPr lang="tr-TR" dirty="0"/>
              <a:t> </a:t>
            </a:r>
            <a:r>
              <a:rPr lang="tr-TR" dirty="0" err="1"/>
              <a:t>layer</a:t>
            </a:r>
            <a:r>
              <a:rPr lang="tr-TR" dirty="0"/>
              <a:t> </a:t>
            </a:r>
            <a:r>
              <a:rPr lang="tr-TR" dirty="0" err="1"/>
              <a:t>will</a:t>
            </a:r>
            <a:r>
              <a:rPr lang="tr-TR" dirty="0"/>
              <a:t> be </a:t>
            </a:r>
            <a:r>
              <a:rPr lang="tr-TR" dirty="0" err="1"/>
              <a:t>used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simplify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simulation</a:t>
            </a:r>
            <a:r>
              <a:rPr lang="tr-TR" dirty="0"/>
              <a:t> </a:t>
            </a:r>
            <a:r>
              <a:rPr lang="tr-TR" dirty="0" err="1"/>
              <a:t>setup</a:t>
            </a:r>
            <a:r>
              <a:rPr lang="tr-TR" dirty="0"/>
              <a:t>.  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226FC-9B5B-4CA7-AFAC-6B204606FA7A}" type="slidenum">
              <a:rPr lang="tr-TR" smtClean="0"/>
              <a:t>9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55068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6A81D-55AD-4F82-AC2D-5BF286748EC3}" type="datetimeFigureOut">
              <a:rPr lang="tr-TR" smtClean="0"/>
              <a:t>15 Şub 2021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E2E06-80ED-414B-9B9E-F3B6FEB5B011}" type="slidenum">
              <a:rPr lang="tr-TR" smtClean="0"/>
              <a:t>‹#›</a:t>
            </a:fld>
            <a:endParaRPr lang="tr-TR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4878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6A81D-55AD-4F82-AC2D-5BF286748EC3}" type="datetimeFigureOut">
              <a:rPr lang="tr-TR" smtClean="0"/>
              <a:t>15 Şub 2021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E2E06-80ED-414B-9B9E-F3B6FEB5B011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46101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6A81D-55AD-4F82-AC2D-5BF286748EC3}" type="datetimeFigureOut">
              <a:rPr lang="tr-TR" smtClean="0"/>
              <a:t>15 Şub 2021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E2E06-80ED-414B-9B9E-F3B6FEB5B011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27206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6A81D-55AD-4F82-AC2D-5BF286748EC3}" type="datetimeFigureOut">
              <a:rPr lang="tr-TR" smtClean="0"/>
              <a:t>15 Şub 2021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E2E06-80ED-414B-9B9E-F3B6FEB5B011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5582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 Bilgis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6A81D-55AD-4F82-AC2D-5BF286748EC3}" type="datetimeFigureOut">
              <a:rPr lang="tr-TR" smtClean="0"/>
              <a:t>15 Şub 2021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E2E06-80ED-414B-9B9E-F3B6FEB5B011}" type="slidenum">
              <a:rPr lang="tr-TR" smtClean="0"/>
              <a:t>‹#›</a:t>
            </a:fld>
            <a:endParaRPr lang="tr-TR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0150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6A81D-55AD-4F82-AC2D-5BF286748EC3}" type="datetimeFigureOut">
              <a:rPr lang="tr-TR" smtClean="0"/>
              <a:t>15 Şub 2021</a:t>
            </a:fld>
            <a:endParaRPr lang="tr-T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E2E06-80ED-414B-9B9E-F3B6FEB5B011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77426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6A81D-55AD-4F82-AC2D-5BF286748EC3}" type="datetimeFigureOut">
              <a:rPr lang="tr-TR" smtClean="0"/>
              <a:t>15 Şub 2021</a:t>
            </a:fld>
            <a:endParaRPr lang="tr-T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E2E06-80ED-414B-9B9E-F3B6FEB5B011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78033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6A81D-55AD-4F82-AC2D-5BF286748EC3}" type="datetimeFigureOut">
              <a:rPr lang="tr-TR" smtClean="0"/>
              <a:t>15 Şub 2021</a:t>
            </a:fld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E2E06-80ED-414B-9B9E-F3B6FEB5B011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89679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6A81D-55AD-4F82-AC2D-5BF286748EC3}" type="datetimeFigureOut">
              <a:rPr lang="tr-TR" smtClean="0"/>
              <a:t>15 Şub 2021</a:t>
            </a:fld>
            <a:endParaRPr lang="tr-T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tr-T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E2E06-80ED-414B-9B9E-F3B6FEB5B011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05546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E36A81D-55AD-4F82-AC2D-5BF286748EC3}" type="datetimeFigureOut">
              <a:rPr lang="tr-TR" smtClean="0"/>
              <a:t>15 Şub 2021</a:t>
            </a:fld>
            <a:endParaRPr lang="tr-T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6E2E06-80ED-414B-9B9E-F3B6FEB5B011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6023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dirty="0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6A81D-55AD-4F82-AC2D-5BF286748EC3}" type="datetimeFigureOut">
              <a:rPr lang="tr-TR" smtClean="0"/>
              <a:t>15 Şub 2021</a:t>
            </a:fld>
            <a:endParaRPr lang="tr-T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E2E06-80ED-414B-9B9E-F3B6FEB5B011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83445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E36A81D-55AD-4F82-AC2D-5BF286748EC3}" type="datetimeFigureOut">
              <a:rPr lang="tr-TR" smtClean="0"/>
              <a:t>15 Şub 2021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C6E2E06-80ED-414B-9B9E-F3B6FEB5B011}" type="slidenum">
              <a:rPr lang="tr-TR" smtClean="0"/>
              <a:t>‹#›</a:t>
            </a:fld>
            <a:endParaRPr lang="tr-TR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4206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D639D93-EC6B-4219-8A19-88A098CA4B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Autofit/>
          </a:bodyPr>
          <a:lstStyle/>
          <a:p>
            <a:pPr algn="ctr"/>
            <a:r>
              <a:rPr lang="en-US" sz="4800" dirty="0"/>
              <a:t>EE492 Senior Design</a:t>
            </a:r>
            <a:r>
              <a:rPr lang="tr-TR" sz="4800" dirty="0"/>
              <a:t> Project</a:t>
            </a:r>
            <a:br>
              <a:rPr lang="tr-TR" sz="4800" dirty="0"/>
            </a:br>
            <a:br>
              <a:rPr lang="tr-TR" sz="4800" dirty="0"/>
            </a:br>
            <a:r>
              <a:rPr lang="en-US" sz="4800" dirty="0"/>
              <a:t>ESTIMATION OF THE EFFECTS OF</a:t>
            </a:r>
            <a:br>
              <a:rPr lang="en-US" sz="4800" dirty="0"/>
            </a:br>
            <a:r>
              <a:rPr lang="en-US" sz="4800" dirty="0"/>
              <a:t>MATCHING LAYER ON WEARABLE</a:t>
            </a:r>
            <a:br>
              <a:rPr lang="en-US" sz="4800" dirty="0"/>
            </a:br>
            <a:r>
              <a:rPr lang="en-US" sz="4800" dirty="0"/>
              <a:t>AND IMPLANTABLE ANTENNAS USING</a:t>
            </a:r>
            <a:br>
              <a:rPr lang="en-US" sz="4800" dirty="0"/>
            </a:br>
            <a:r>
              <a:rPr lang="en-US" sz="4800" dirty="0"/>
              <a:t>GAUSSIAN PROCESS REGRESSION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18FBC82C-96A7-43B6-8982-56200FC6FC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tr-TR" dirty="0" err="1"/>
              <a:t>By</a:t>
            </a:r>
            <a:r>
              <a:rPr lang="tr-TR" dirty="0"/>
              <a:t> sefa kayraklık</a:t>
            </a:r>
          </a:p>
          <a:p>
            <a:r>
              <a:rPr lang="tr-TR" dirty="0" err="1"/>
              <a:t>Pı</a:t>
            </a:r>
            <a:r>
              <a:rPr lang="tr-TR" dirty="0"/>
              <a:t>: sema dumanlı Oktar</a:t>
            </a:r>
          </a:p>
        </p:txBody>
      </p:sp>
    </p:spTree>
    <p:extLst>
      <p:ext uri="{BB962C8B-B14F-4D97-AF65-F5344CB8AC3E}">
        <p14:creationId xmlns:p14="http://schemas.microsoft.com/office/powerpoint/2010/main" val="3230394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AF213AC-D04F-4A8A-8874-E2F54D242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Dataset</a:t>
            </a:r>
            <a:r>
              <a:rPr lang="tr-TR" dirty="0"/>
              <a:t> </a:t>
            </a:r>
            <a:r>
              <a:rPr lang="tr-TR" dirty="0" err="1"/>
              <a:t>Generation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0A29158-FD32-449B-B301-7BA80650E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tr-TR" dirty="0" err="1"/>
              <a:t>Dataset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train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machine</a:t>
            </a:r>
            <a:r>
              <a:rPr lang="tr-TR" dirty="0"/>
              <a:t> </a:t>
            </a:r>
            <a:r>
              <a:rPr lang="tr-TR" dirty="0" err="1"/>
              <a:t>learning</a:t>
            </a:r>
            <a:r>
              <a:rPr lang="tr-TR" dirty="0"/>
              <a:t> </a:t>
            </a:r>
            <a:r>
              <a:rPr lang="tr-TR" dirty="0" err="1"/>
              <a:t>algorithm</a:t>
            </a:r>
            <a:r>
              <a:rPr lang="tr-TR" dirty="0"/>
              <a:t>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tr-TR" dirty="0"/>
              <a:t>6 </a:t>
            </a:r>
            <a:r>
              <a:rPr lang="tr-TR" dirty="0" err="1"/>
              <a:t>antenna</a:t>
            </a:r>
            <a:r>
              <a:rPr lang="tr-TR" dirty="0"/>
              <a:t>, 18 </a:t>
            </a:r>
            <a:r>
              <a:rPr lang="tr-TR" dirty="0" err="1"/>
              <a:t>tussie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matching</a:t>
            </a:r>
            <a:r>
              <a:rPr lang="tr-TR" dirty="0"/>
              <a:t> </a:t>
            </a:r>
            <a:r>
              <a:rPr lang="tr-TR" dirty="0" err="1"/>
              <a:t>layer</a:t>
            </a:r>
            <a:r>
              <a:rPr lang="tr-TR" dirty="0"/>
              <a:t> </a:t>
            </a:r>
            <a:r>
              <a:rPr lang="tr-TR" dirty="0" err="1"/>
              <a:t>combinations</a:t>
            </a:r>
            <a:r>
              <a:rPr lang="tr-TR" dirty="0"/>
              <a:t>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tr-TR" dirty="0"/>
              <a:t>S </a:t>
            </a:r>
            <a:r>
              <a:rPr lang="tr-TR" dirty="0" err="1"/>
              <a:t>parameter</a:t>
            </a:r>
            <a:r>
              <a:rPr lang="tr-TR" dirty="0"/>
              <a:t> </a:t>
            </a:r>
            <a:r>
              <a:rPr lang="tr-TR" dirty="0" err="1"/>
              <a:t>sweep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S11 </a:t>
            </a:r>
            <a:r>
              <a:rPr lang="tr-TR" dirty="0" err="1"/>
              <a:t>values</a:t>
            </a:r>
            <a:r>
              <a:rPr lang="tr-TR" dirty="0"/>
              <a:t> at 2.4GHz.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tr-TR" dirty="0"/>
              <a:t>Far </a:t>
            </a:r>
            <a:r>
              <a:rPr lang="tr-TR" dirty="0" err="1"/>
              <a:t>field</a:t>
            </a:r>
            <a:r>
              <a:rPr lang="tr-TR" dirty="0"/>
              <a:t> </a:t>
            </a:r>
            <a:r>
              <a:rPr lang="tr-TR" dirty="0" err="1"/>
              <a:t>sweep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delivered</a:t>
            </a:r>
            <a:r>
              <a:rPr lang="tr-TR" dirty="0"/>
              <a:t> </a:t>
            </a:r>
            <a:r>
              <a:rPr lang="tr-TR" dirty="0" err="1"/>
              <a:t>average</a:t>
            </a:r>
            <a:r>
              <a:rPr lang="tr-TR" dirty="0"/>
              <a:t> </a:t>
            </a:r>
            <a:r>
              <a:rPr lang="tr-TR" dirty="0" err="1"/>
              <a:t>power</a:t>
            </a:r>
            <a:r>
              <a:rPr lang="tr-TR" dirty="0"/>
              <a:t>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E1F97180-4513-4AD8-A298-330B7E05E1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0914" y="1845734"/>
            <a:ext cx="4812466" cy="1423199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9A55B9EA-5769-44FA-B84B-1EF4485CAF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" y="3788882"/>
            <a:ext cx="9812119" cy="244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841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162413E-91B8-48F6-8EE5-AE6E1EED8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Gaussian</a:t>
            </a:r>
            <a:r>
              <a:rPr lang="tr-TR" dirty="0"/>
              <a:t> </a:t>
            </a:r>
            <a:r>
              <a:rPr lang="tr-TR" dirty="0" err="1"/>
              <a:t>Process</a:t>
            </a:r>
            <a:r>
              <a:rPr lang="tr-TR" dirty="0"/>
              <a:t> </a:t>
            </a:r>
            <a:r>
              <a:rPr lang="tr-TR" dirty="0" err="1"/>
              <a:t>Regression</a:t>
            </a:r>
            <a:r>
              <a:rPr lang="tr-TR" dirty="0"/>
              <a:t> Model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EE43A3C-BEA4-4ECD-8E59-5BCCA89DD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tr-TR" sz="2400" dirty="0"/>
              <a:t>P</a:t>
            </a:r>
            <a:r>
              <a:rPr lang="en-US" sz="2400" dirty="0" err="1"/>
              <a:t>robabilistic</a:t>
            </a:r>
            <a:r>
              <a:rPr lang="en-US" sz="2400" dirty="0"/>
              <a:t> supervised machine learning approach</a:t>
            </a:r>
            <a:r>
              <a:rPr lang="tr-TR" sz="2400" dirty="0"/>
              <a:t>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tr-TR" sz="2400" dirty="0" err="1"/>
              <a:t>Gives</a:t>
            </a:r>
            <a:r>
              <a:rPr lang="tr-TR" sz="2400" dirty="0"/>
              <a:t> </a:t>
            </a:r>
            <a:r>
              <a:rPr lang="tr-TR" sz="2400" dirty="0" err="1"/>
              <a:t>the</a:t>
            </a:r>
            <a:r>
              <a:rPr lang="tr-TR" sz="2400" dirty="0"/>
              <a:t> </a:t>
            </a:r>
            <a:r>
              <a:rPr lang="tr-TR" sz="2400" dirty="0" err="1"/>
              <a:t>uncertainty</a:t>
            </a:r>
            <a:r>
              <a:rPr lang="tr-TR" sz="2400" dirty="0"/>
              <a:t> </a:t>
            </a:r>
            <a:r>
              <a:rPr lang="tr-TR" sz="2400" dirty="0" err="1"/>
              <a:t>measurement</a:t>
            </a:r>
            <a:r>
              <a:rPr lang="tr-TR" sz="2400" dirty="0"/>
              <a:t> of </a:t>
            </a:r>
            <a:r>
              <a:rPr lang="tr-TR" sz="2400" dirty="0" err="1"/>
              <a:t>estimations</a:t>
            </a:r>
            <a:r>
              <a:rPr lang="tr-TR" sz="2400" dirty="0"/>
              <a:t>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tr-TR" sz="2400" dirty="0"/>
              <a:t> 2 </a:t>
            </a:r>
            <a:r>
              <a:rPr lang="tr-TR" sz="2400" dirty="0" err="1"/>
              <a:t>estimation</a:t>
            </a:r>
            <a:r>
              <a:rPr lang="tr-TR" sz="2400" dirty="0"/>
              <a:t> </a:t>
            </a:r>
            <a:r>
              <a:rPr lang="tr-TR" sz="2400" dirty="0" err="1"/>
              <a:t>models</a:t>
            </a:r>
            <a:r>
              <a:rPr lang="tr-TR" sz="2400" dirty="0"/>
              <a:t>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tr-TR" sz="2000" dirty="0" err="1"/>
              <a:t>To</a:t>
            </a:r>
            <a:r>
              <a:rPr lang="tr-TR" sz="2000" dirty="0"/>
              <a:t> </a:t>
            </a:r>
            <a:r>
              <a:rPr lang="tr-TR" sz="2000" dirty="0" err="1"/>
              <a:t>estimate</a:t>
            </a:r>
            <a:r>
              <a:rPr lang="tr-TR" sz="2000" dirty="0"/>
              <a:t> S11 </a:t>
            </a:r>
            <a:r>
              <a:rPr lang="tr-TR" sz="2000" dirty="0" err="1"/>
              <a:t>values</a:t>
            </a:r>
            <a:r>
              <a:rPr lang="tr-TR" sz="2000" dirty="0"/>
              <a:t> </a:t>
            </a:r>
            <a:r>
              <a:rPr lang="tr-TR" sz="2000" dirty="0" err="1"/>
              <a:t>with</a:t>
            </a:r>
            <a:r>
              <a:rPr lang="tr-TR" sz="2000" dirty="0"/>
              <a:t> </a:t>
            </a:r>
            <a:r>
              <a:rPr lang="tr-TR" sz="2000" dirty="0" err="1"/>
              <a:t>antenna</a:t>
            </a:r>
            <a:r>
              <a:rPr lang="tr-TR" sz="2000" dirty="0"/>
              <a:t> </a:t>
            </a:r>
            <a:r>
              <a:rPr lang="tr-TR" sz="2000" dirty="0" err="1"/>
              <a:t>dimensions</a:t>
            </a:r>
            <a:r>
              <a:rPr lang="tr-TR" sz="2000" dirty="0"/>
              <a:t> </a:t>
            </a:r>
            <a:r>
              <a:rPr lang="tr-TR" sz="2000" dirty="0" err="1"/>
              <a:t>and</a:t>
            </a:r>
            <a:r>
              <a:rPr lang="tr-TR" sz="2000" dirty="0"/>
              <a:t> </a:t>
            </a:r>
            <a:r>
              <a:rPr lang="tr-TR" sz="2000" dirty="0" err="1"/>
              <a:t>tissue</a:t>
            </a:r>
            <a:r>
              <a:rPr lang="tr-TR" sz="2000" dirty="0"/>
              <a:t> </a:t>
            </a:r>
            <a:r>
              <a:rPr lang="tr-TR" sz="2000" dirty="0" err="1"/>
              <a:t>and</a:t>
            </a:r>
            <a:r>
              <a:rPr lang="tr-TR" sz="2000" dirty="0"/>
              <a:t> </a:t>
            </a:r>
            <a:r>
              <a:rPr lang="tr-TR" sz="2000" dirty="0" err="1"/>
              <a:t>matching</a:t>
            </a:r>
            <a:r>
              <a:rPr lang="tr-TR" sz="2000" dirty="0"/>
              <a:t> </a:t>
            </a:r>
            <a:r>
              <a:rPr lang="tr-TR" sz="2000" dirty="0" err="1"/>
              <a:t>layer</a:t>
            </a:r>
            <a:r>
              <a:rPr lang="tr-TR" sz="2000" dirty="0"/>
              <a:t> </a:t>
            </a:r>
            <a:r>
              <a:rPr lang="tr-TR" sz="2000" dirty="0" err="1"/>
              <a:t>parameters</a:t>
            </a:r>
            <a:r>
              <a:rPr lang="tr-TR" sz="2000" dirty="0"/>
              <a:t>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tr-TR" sz="2000" dirty="0" err="1"/>
              <a:t>To</a:t>
            </a:r>
            <a:r>
              <a:rPr lang="tr-TR" sz="2000" dirty="0"/>
              <a:t> </a:t>
            </a:r>
            <a:r>
              <a:rPr lang="tr-TR" sz="2000" dirty="0" err="1"/>
              <a:t>estimate</a:t>
            </a:r>
            <a:r>
              <a:rPr lang="tr-TR" sz="2000" dirty="0"/>
              <a:t> </a:t>
            </a:r>
            <a:r>
              <a:rPr lang="tr-TR" sz="2000" dirty="0" err="1"/>
              <a:t>delivered</a:t>
            </a:r>
            <a:r>
              <a:rPr lang="tr-TR" sz="2000" dirty="0"/>
              <a:t> </a:t>
            </a:r>
            <a:r>
              <a:rPr lang="tr-TR" sz="2000" dirty="0" err="1"/>
              <a:t>average</a:t>
            </a:r>
            <a:r>
              <a:rPr lang="tr-TR" sz="2000" dirty="0"/>
              <a:t> </a:t>
            </a:r>
            <a:r>
              <a:rPr lang="tr-TR" sz="2000" dirty="0" err="1"/>
              <a:t>powers</a:t>
            </a:r>
            <a:r>
              <a:rPr lang="tr-TR" sz="2000" dirty="0"/>
              <a:t> </a:t>
            </a:r>
            <a:r>
              <a:rPr lang="tr-TR" sz="2000" dirty="0" err="1"/>
              <a:t>with</a:t>
            </a:r>
            <a:r>
              <a:rPr lang="tr-TR" sz="2000" dirty="0"/>
              <a:t> S11 </a:t>
            </a:r>
            <a:r>
              <a:rPr lang="tr-TR" sz="2000" dirty="0" err="1"/>
              <a:t>values</a:t>
            </a:r>
            <a:r>
              <a:rPr lang="tr-TR" sz="2000" dirty="0"/>
              <a:t> </a:t>
            </a:r>
            <a:r>
              <a:rPr lang="tr-TR" sz="2000" dirty="0" err="1"/>
              <a:t>and</a:t>
            </a:r>
            <a:r>
              <a:rPr lang="tr-TR" sz="2000" dirty="0"/>
              <a:t> </a:t>
            </a:r>
            <a:r>
              <a:rPr lang="tr-TR" sz="2000" dirty="0" err="1"/>
              <a:t>the</a:t>
            </a:r>
            <a:r>
              <a:rPr lang="tr-TR" sz="2000" dirty="0"/>
              <a:t> </a:t>
            </a:r>
            <a:r>
              <a:rPr lang="tr-TR" sz="2000" dirty="0" err="1"/>
              <a:t>remaining</a:t>
            </a:r>
            <a:r>
              <a:rPr lang="tr-TR" sz="2000" dirty="0"/>
              <a:t> </a:t>
            </a:r>
            <a:r>
              <a:rPr lang="tr-TR" sz="2000" dirty="0" err="1"/>
              <a:t>inputs</a:t>
            </a:r>
            <a:r>
              <a:rPr lang="tr-TR" sz="2000" dirty="0"/>
              <a:t>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tr-TR" sz="2400" dirty="0"/>
              <a:t>MATLAB </a:t>
            </a:r>
            <a:r>
              <a:rPr lang="tr-TR" sz="2400" dirty="0" err="1"/>
              <a:t>Regression</a:t>
            </a:r>
            <a:r>
              <a:rPr lang="tr-TR" sz="2400" dirty="0"/>
              <a:t> </a:t>
            </a:r>
            <a:r>
              <a:rPr lang="tr-TR" sz="2400" dirty="0" err="1"/>
              <a:t>Learner</a:t>
            </a:r>
            <a:r>
              <a:rPr lang="tr-TR" sz="2400" dirty="0"/>
              <a:t> </a:t>
            </a:r>
            <a:r>
              <a:rPr lang="tr-TR" sz="2400" dirty="0" err="1"/>
              <a:t>App</a:t>
            </a:r>
            <a:r>
              <a:rPr lang="tr-TR" sz="2400" dirty="0"/>
              <a:t> is </a:t>
            </a:r>
            <a:r>
              <a:rPr lang="tr-TR" sz="2400" dirty="0" err="1"/>
              <a:t>used</a:t>
            </a:r>
            <a:r>
              <a:rPr lang="tr-T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40598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5D8FB6C5-C0A1-4634-80F0-CA7E633745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024" y="61651"/>
            <a:ext cx="4990533" cy="3372391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DA9B8580-2597-4961-AA62-202E32C1FC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4740" y="61651"/>
            <a:ext cx="5015737" cy="3367349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1B0E03DE-C6A2-4BC2-AE67-CEF4AEB213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710" y="3428999"/>
            <a:ext cx="4921160" cy="3367349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2770EE0B-4055-436A-9DDF-A332438807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4658" y="3429000"/>
            <a:ext cx="5025819" cy="3367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304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42AAD58-7CA0-4DDA-9631-464ACDB72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Results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1585AB6-36A2-4113-8890-549B8BB0C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185709" cy="4023360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tr-TR" sz="2400" dirty="0" err="1"/>
              <a:t>Predicted</a:t>
            </a:r>
            <a:r>
              <a:rPr lang="tr-TR" sz="2400" dirty="0"/>
              <a:t> </a:t>
            </a:r>
            <a:r>
              <a:rPr lang="tr-TR" sz="2400" dirty="0" err="1"/>
              <a:t>values</a:t>
            </a:r>
            <a:r>
              <a:rPr lang="tr-TR" sz="2400" dirty="0"/>
              <a:t> </a:t>
            </a:r>
            <a:r>
              <a:rPr lang="tr-TR" sz="2400" dirty="0" err="1"/>
              <a:t>are</a:t>
            </a:r>
            <a:r>
              <a:rPr lang="tr-TR" sz="2400" dirty="0"/>
              <a:t> </a:t>
            </a:r>
            <a:r>
              <a:rPr lang="tr-TR" sz="2400" dirty="0" err="1"/>
              <a:t>very</a:t>
            </a:r>
            <a:r>
              <a:rPr lang="tr-TR" sz="2400" dirty="0"/>
              <a:t> </a:t>
            </a:r>
            <a:r>
              <a:rPr lang="tr-TR" sz="2400" dirty="0" err="1"/>
              <a:t>close</a:t>
            </a:r>
            <a:r>
              <a:rPr lang="tr-TR" sz="2400" dirty="0"/>
              <a:t> </a:t>
            </a:r>
            <a:r>
              <a:rPr lang="tr-TR" sz="2400" dirty="0" err="1"/>
              <a:t>to</a:t>
            </a:r>
            <a:r>
              <a:rPr lang="tr-TR" sz="2400" dirty="0"/>
              <a:t> </a:t>
            </a:r>
            <a:r>
              <a:rPr lang="tr-TR" sz="2400" dirty="0" err="1"/>
              <a:t>simulation</a:t>
            </a:r>
            <a:r>
              <a:rPr lang="tr-TR" sz="2400" dirty="0"/>
              <a:t> </a:t>
            </a:r>
            <a:r>
              <a:rPr lang="tr-TR" sz="2400" dirty="0" err="1"/>
              <a:t>values</a:t>
            </a:r>
            <a:r>
              <a:rPr lang="tr-TR" sz="2400" dirty="0"/>
              <a:t>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tr-TR" sz="2400" dirty="0" err="1"/>
              <a:t>Placing</a:t>
            </a:r>
            <a:r>
              <a:rPr lang="tr-TR" sz="2400" dirty="0"/>
              <a:t> </a:t>
            </a:r>
            <a:r>
              <a:rPr lang="tr-TR" sz="2400" dirty="0" err="1"/>
              <a:t>the</a:t>
            </a:r>
            <a:r>
              <a:rPr lang="tr-TR" sz="2400" dirty="0"/>
              <a:t> </a:t>
            </a:r>
            <a:r>
              <a:rPr lang="tr-TR" sz="2400" dirty="0" err="1"/>
              <a:t>matching</a:t>
            </a:r>
            <a:r>
              <a:rPr lang="tr-TR" sz="2400" dirty="0"/>
              <a:t> </a:t>
            </a:r>
            <a:r>
              <a:rPr lang="tr-TR" sz="2400" dirty="0" err="1"/>
              <a:t>layer</a:t>
            </a:r>
            <a:r>
              <a:rPr lang="tr-TR" sz="2400" dirty="0"/>
              <a:t> </a:t>
            </a:r>
            <a:r>
              <a:rPr lang="tr-TR" sz="2400" dirty="0" err="1"/>
              <a:t>improves</a:t>
            </a:r>
            <a:r>
              <a:rPr lang="tr-TR" sz="2400" dirty="0"/>
              <a:t> </a:t>
            </a:r>
            <a:r>
              <a:rPr lang="tr-TR" sz="2400" dirty="0" err="1"/>
              <a:t>the</a:t>
            </a:r>
            <a:r>
              <a:rPr lang="tr-TR" sz="2400" dirty="0"/>
              <a:t> </a:t>
            </a:r>
            <a:r>
              <a:rPr lang="tr-TR" sz="2400" dirty="0" err="1"/>
              <a:t>performance</a:t>
            </a:r>
            <a:r>
              <a:rPr lang="tr-TR" sz="2400" dirty="0"/>
              <a:t> of </a:t>
            </a:r>
            <a:r>
              <a:rPr lang="tr-TR" sz="2400" dirty="0" err="1"/>
              <a:t>the</a:t>
            </a:r>
            <a:r>
              <a:rPr lang="tr-TR" sz="2400" dirty="0"/>
              <a:t> </a:t>
            </a:r>
            <a:r>
              <a:rPr lang="tr-TR" sz="2400" dirty="0" err="1"/>
              <a:t>antenna</a:t>
            </a:r>
            <a:r>
              <a:rPr lang="tr-TR" sz="2400" dirty="0"/>
              <a:t>. </a:t>
            </a: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886A808D-CD3B-4192-97DE-F63FDC9B36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82989" y="1851577"/>
            <a:ext cx="5417783" cy="2198401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51FA14CA-543E-45B9-9CF3-0672C857D1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03713" y="4055821"/>
            <a:ext cx="5976336" cy="2117600"/>
          </a:xfrm>
          <a:prstGeom prst="rect">
            <a:avLst/>
          </a:prstGeom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FC827FBC-FABB-4788-955F-E4F9FD86E2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6953" y="4089762"/>
            <a:ext cx="5110847" cy="2102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2255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8605664-9011-43FB-ADDA-C19494246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703621"/>
            <a:ext cx="10058400" cy="1450757"/>
          </a:xfrm>
        </p:spPr>
        <p:txBody>
          <a:bodyPr/>
          <a:lstStyle/>
          <a:p>
            <a:pPr algn="ctr"/>
            <a:r>
              <a:rPr lang="tr-TR" dirty="0" err="1"/>
              <a:t>Thanks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listening</a:t>
            </a:r>
            <a:r>
              <a:rPr lang="tr-T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90161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9D9916F-4F8E-4A37-9BF3-CDEE5FC29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Content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8397D41-E6AA-4074-8348-75139A842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tr-TR" sz="3200" dirty="0" err="1"/>
              <a:t>Introduction</a:t>
            </a:r>
            <a:endParaRPr lang="tr-TR" sz="3200" dirty="0"/>
          </a:p>
          <a:p>
            <a:pPr>
              <a:buFont typeface="Courier New" panose="02070309020205020404" pitchFamily="49" charset="0"/>
              <a:buChar char="o"/>
            </a:pPr>
            <a:r>
              <a:rPr lang="tr-TR" sz="3200" dirty="0" err="1"/>
              <a:t>Circular</a:t>
            </a:r>
            <a:r>
              <a:rPr lang="tr-TR" sz="3200" dirty="0"/>
              <a:t> </a:t>
            </a:r>
            <a:r>
              <a:rPr lang="tr-TR" sz="3200" dirty="0" err="1"/>
              <a:t>loop</a:t>
            </a:r>
            <a:r>
              <a:rPr lang="tr-TR" sz="3200" dirty="0"/>
              <a:t> </a:t>
            </a:r>
            <a:r>
              <a:rPr lang="tr-TR" sz="3200" dirty="0" err="1"/>
              <a:t>antenna</a:t>
            </a:r>
            <a:endParaRPr lang="tr-TR" sz="3200" dirty="0"/>
          </a:p>
          <a:p>
            <a:pPr>
              <a:buFont typeface="Courier New" panose="02070309020205020404" pitchFamily="49" charset="0"/>
              <a:buChar char="o"/>
            </a:pPr>
            <a:r>
              <a:rPr lang="tr-TR" sz="3200" dirty="0" err="1"/>
              <a:t>Simulations</a:t>
            </a:r>
            <a:r>
              <a:rPr lang="tr-TR" sz="3200" dirty="0"/>
              <a:t> in </a:t>
            </a:r>
            <a:r>
              <a:rPr lang="tr-TR" sz="3200" dirty="0" err="1"/>
              <a:t>the</a:t>
            </a:r>
            <a:r>
              <a:rPr lang="tr-TR" sz="3200" dirty="0"/>
              <a:t> presence of </a:t>
            </a:r>
            <a:r>
              <a:rPr lang="tr-TR" sz="3200" dirty="0" err="1"/>
              <a:t>tissue</a:t>
            </a:r>
            <a:endParaRPr lang="tr-TR" sz="3200" dirty="0"/>
          </a:p>
          <a:p>
            <a:pPr>
              <a:buFont typeface="Courier New" panose="02070309020205020404" pitchFamily="49" charset="0"/>
              <a:buChar char="o"/>
            </a:pPr>
            <a:r>
              <a:rPr lang="tr-TR" sz="3200" dirty="0" err="1"/>
              <a:t>Dataset</a:t>
            </a:r>
            <a:r>
              <a:rPr lang="tr-TR" sz="3200" dirty="0"/>
              <a:t> </a:t>
            </a:r>
            <a:r>
              <a:rPr lang="tr-TR" sz="3200" dirty="0" err="1"/>
              <a:t>generation</a:t>
            </a:r>
            <a:endParaRPr lang="tr-TR" sz="3200" dirty="0"/>
          </a:p>
          <a:p>
            <a:pPr>
              <a:buFont typeface="Courier New" panose="02070309020205020404" pitchFamily="49" charset="0"/>
              <a:buChar char="o"/>
            </a:pPr>
            <a:r>
              <a:rPr lang="tr-TR" sz="3200" dirty="0" err="1"/>
              <a:t>Gaussian</a:t>
            </a:r>
            <a:r>
              <a:rPr lang="tr-TR" sz="3200" dirty="0"/>
              <a:t> </a:t>
            </a:r>
            <a:r>
              <a:rPr lang="tr-TR" sz="3200" dirty="0" err="1"/>
              <a:t>process</a:t>
            </a:r>
            <a:r>
              <a:rPr lang="tr-TR" sz="3200" dirty="0"/>
              <a:t> </a:t>
            </a:r>
            <a:r>
              <a:rPr lang="tr-TR" sz="3200" dirty="0" err="1"/>
              <a:t>regression</a:t>
            </a:r>
            <a:r>
              <a:rPr lang="tr-TR" sz="3200" dirty="0"/>
              <a:t> model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tr-TR" sz="3200" dirty="0" err="1"/>
              <a:t>Results</a:t>
            </a:r>
            <a:endParaRPr lang="tr-TR" sz="3200" dirty="0"/>
          </a:p>
        </p:txBody>
      </p:sp>
    </p:spTree>
    <p:extLst>
      <p:ext uri="{BB962C8B-B14F-4D97-AF65-F5344CB8AC3E}">
        <p14:creationId xmlns:p14="http://schemas.microsoft.com/office/powerpoint/2010/main" val="2427660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548BDC7-56F2-45B2-B2CB-B7073F0F9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Introduction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B6EF6D6-305F-4825-A2BD-AB6FB77FC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tr-TR" sz="3200" dirty="0" err="1"/>
              <a:t>Why</a:t>
            </a:r>
            <a:r>
              <a:rPr lang="tr-TR" sz="3200" dirty="0"/>
              <a:t> do </a:t>
            </a:r>
            <a:r>
              <a:rPr lang="tr-TR" sz="3200" dirty="0" err="1"/>
              <a:t>we</a:t>
            </a:r>
            <a:r>
              <a:rPr lang="tr-TR" sz="3200" dirty="0"/>
              <a:t> </a:t>
            </a:r>
            <a:r>
              <a:rPr lang="tr-TR" sz="3200" dirty="0" err="1"/>
              <a:t>need</a:t>
            </a:r>
            <a:r>
              <a:rPr lang="tr-TR" sz="3200" dirty="0"/>
              <a:t> </a:t>
            </a:r>
            <a:r>
              <a:rPr lang="tr-TR" sz="3200" dirty="0" err="1"/>
              <a:t>matching</a:t>
            </a:r>
            <a:r>
              <a:rPr lang="tr-TR" sz="3200" dirty="0"/>
              <a:t> </a:t>
            </a:r>
            <a:r>
              <a:rPr lang="tr-TR" sz="3200" dirty="0" err="1"/>
              <a:t>layers</a:t>
            </a:r>
            <a:r>
              <a:rPr lang="tr-TR" sz="3200" dirty="0"/>
              <a:t>?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tr-TR" sz="3200" dirty="0" err="1"/>
              <a:t>Matching</a:t>
            </a:r>
            <a:r>
              <a:rPr lang="tr-TR" sz="3200" dirty="0"/>
              <a:t> </a:t>
            </a:r>
            <a:r>
              <a:rPr lang="tr-TR" sz="3200" dirty="0" err="1"/>
              <a:t>layer</a:t>
            </a:r>
            <a:r>
              <a:rPr lang="tr-TR" sz="3200" dirty="0"/>
              <a:t> </a:t>
            </a:r>
            <a:r>
              <a:rPr lang="tr-TR" sz="3200" dirty="0" err="1"/>
              <a:t>parameters</a:t>
            </a:r>
            <a:r>
              <a:rPr lang="tr-TR" sz="3200" dirty="0"/>
              <a:t>: </a:t>
            </a:r>
            <a:r>
              <a:rPr lang="tr-TR" sz="3200" dirty="0" err="1"/>
              <a:t>permitivitty</a:t>
            </a:r>
            <a:r>
              <a:rPr lang="tr-TR" sz="3200" dirty="0"/>
              <a:t> </a:t>
            </a:r>
            <a:r>
              <a:rPr lang="tr-TR" sz="3200" dirty="0" err="1"/>
              <a:t>and</a:t>
            </a:r>
            <a:r>
              <a:rPr lang="tr-TR" sz="3200" dirty="0"/>
              <a:t> </a:t>
            </a:r>
            <a:r>
              <a:rPr lang="tr-TR" sz="3200" dirty="0" err="1"/>
              <a:t>width</a:t>
            </a:r>
            <a:r>
              <a:rPr lang="tr-TR" sz="3200" dirty="0"/>
              <a:t>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tr-TR" sz="3200" dirty="0" err="1"/>
              <a:t>Constructing</a:t>
            </a:r>
            <a:r>
              <a:rPr lang="tr-TR" sz="3200" dirty="0"/>
              <a:t> a model </a:t>
            </a:r>
            <a:r>
              <a:rPr lang="tr-TR" sz="3200" dirty="0" err="1"/>
              <a:t>to</a:t>
            </a:r>
            <a:r>
              <a:rPr lang="tr-TR" sz="3200" dirty="0"/>
              <a:t> </a:t>
            </a:r>
            <a:r>
              <a:rPr lang="tr-TR" sz="3200" dirty="0" err="1"/>
              <a:t>estimate</a:t>
            </a:r>
            <a:r>
              <a:rPr lang="tr-TR" sz="3200" dirty="0"/>
              <a:t> </a:t>
            </a:r>
            <a:r>
              <a:rPr lang="tr-TR" sz="3200" dirty="0" err="1"/>
              <a:t>the</a:t>
            </a:r>
            <a:r>
              <a:rPr lang="tr-TR" sz="3200" dirty="0"/>
              <a:t> </a:t>
            </a:r>
            <a:r>
              <a:rPr lang="tr-TR" sz="3200" dirty="0" err="1"/>
              <a:t>parameters</a:t>
            </a:r>
            <a:r>
              <a:rPr lang="tr-TR" sz="3200" dirty="0"/>
              <a:t> </a:t>
            </a:r>
            <a:r>
              <a:rPr lang="tr-TR" sz="3200" dirty="0" err="1"/>
              <a:t>which</a:t>
            </a:r>
            <a:r>
              <a:rPr lang="tr-TR" sz="3200" dirty="0"/>
              <a:t> </a:t>
            </a:r>
            <a:r>
              <a:rPr lang="tr-TR" sz="3200" dirty="0" err="1"/>
              <a:t>give</a:t>
            </a:r>
            <a:r>
              <a:rPr lang="tr-TR" sz="3200" dirty="0"/>
              <a:t> </a:t>
            </a:r>
            <a:r>
              <a:rPr lang="tr-TR" sz="3200" dirty="0" err="1"/>
              <a:t>the</a:t>
            </a:r>
            <a:r>
              <a:rPr lang="tr-TR" sz="3200" dirty="0"/>
              <a:t> </a:t>
            </a:r>
            <a:r>
              <a:rPr lang="tr-TR" sz="3200" dirty="0" err="1"/>
              <a:t>best</a:t>
            </a:r>
            <a:r>
              <a:rPr lang="tr-TR" sz="3200" dirty="0"/>
              <a:t> </a:t>
            </a:r>
            <a:r>
              <a:rPr lang="tr-TR" sz="3200" dirty="0" err="1"/>
              <a:t>performance</a:t>
            </a:r>
            <a:r>
              <a:rPr lang="tr-TR" sz="3200" dirty="0"/>
              <a:t>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tr-TR" sz="3200" dirty="0" err="1"/>
              <a:t>Circular</a:t>
            </a:r>
            <a:r>
              <a:rPr lang="tr-TR" sz="3200" dirty="0"/>
              <a:t> </a:t>
            </a:r>
            <a:r>
              <a:rPr lang="tr-TR" sz="3200" dirty="0" err="1"/>
              <a:t>loop</a:t>
            </a:r>
            <a:r>
              <a:rPr lang="tr-TR" sz="3200" dirty="0"/>
              <a:t> </a:t>
            </a:r>
            <a:r>
              <a:rPr lang="tr-TR" sz="3200" dirty="0" err="1"/>
              <a:t>antenna</a:t>
            </a:r>
            <a:r>
              <a:rPr lang="tr-TR" sz="3200" dirty="0"/>
              <a:t> </a:t>
            </a:r>
            <a:r>
              <a:rPr lang="tr-TR" sz="3200" dirty="0" err="1"/>
              <a:t>working</a:t>
            </a:r>
            <a:r>
              <a:rPr lang="tr-TR" sz="3200" dirty="0"/>
              <a:t> at 2.4GHz.</a:t>
            </a:r>
          </a:p>
          <a:p>
            <a:pPr>
              <a:buFont typeface="Courier New" panose="02070309020205020404" pitchFamily="49" charset="0"/>
              <a:buChar char="o"/>
            </a:pPr>
            <a:endParaRPr lang="tr-TR" sz="3200" dirty="0"/>
          </a:p>
        </p:txBody>
      </p:sp>
    </p:spTree>
    <p:extLst>
      <p:ext uri="{BB962C8B-B14F-4D97-AF65-F5344CB8AC3E}">
        <p14:creationId xmlns:p14="http://schemas.microsoft.com/office/powerpoint/2010/main" val="3188291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1347CD2-B048-4CB2-85B9-8B48FC00E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 </a:t>
            </a:r>
            <a:r>
              <a:rPr lang="tr-TR" dirty="0" err="1"/>
              <a:t>Circular</a:t>
            </a:r>
            <a:r>
              <a:rPr lang="tr-TR" dirty="0"/>
              <a:t> </a:t>
            </a:r>
            <a:r>
              <a:rPr lang="tr-TR" dirty="0" err="1"/>
              <a:t>Loop</a:t>
            </a:r>
            <a:r>
              <a:rPr lang="tr-TR" dirty="0"/>
              <a:t> </a:t>
            </a:r>
            <a:r>
              <a:rPr lang="tr-TR" dirty="0" err="1"/>
              <a:t>Antenna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05885D1-4B5B-45C7-91ED-441E2A63A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antenna</a:t>
            </a:r>
            <a:r>
              <a:rPr lang="tr-TR" dirty="0"/>
              <a:t> is </a:t>
            </a:r>
            <a:r>
              <a:rPr lang="tr-TR" dirty="0" err="1"/>
              <a:t>designed</a:t>
            </a:r>
            <a:r>
              <a:rPr lang="tr-TR" dirty="0"/>
              <a:t> in HFSS.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tr-TR" dirty="0" err="1"/>
              <a:t>It</a:t>
            </a:r>
            <a:r>
              <a:rPr lang="tr-TR" dirty="0"/>
              <a:t> </a:t>
            </a:r>
            <a:r>
              <a:rPr lang="tr-TR" dirty="0" err="1"/>
              <a:t>couldn’t</a:t>
            </a:r>
            <a:r>
              <a:rPr lang="tr-TR" dirty="0"/>
              <a:t> be </a:t>
            </a:r>
            <a:r>
              <a:rPr lang="tr-TR" dirty="0" err="1"/>
              <a:t>matched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50 </a:t>
            </a:r>
            <a:r>
              <a:rPr lang="tr-TR" dirty="0" err="1"/>
              <a:t>ohms</a:t>
            </a:r>
            <a:r>
              <a:rPr lang="tr-TR" dirty="0"/>
              <a:t>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tr-TR" dirty="0" err="1"/>
              <a:t>So</a:t>
            </a:r>
            <a:r>
              <a:rPr lang="tr-TR" dirty="0"/>
              <a:t>, a </a:t>
            </a:r>
            <a:r>
              <a:rPr lang="tr-TR" dirty="0" err="1"/>
              <a:t>matching</a:t>
            </a:r>
            <a:r>
              <a:rPr lang="tr-TR" dirty="0"/>
              <a:t> network </a:t>
            </a:r>
            <a:r>
              <a:rPr lang="tr-TR" dirty="0" err="1"/>
              <a:t>circuit</a:t>
            </a:r>
            <a:r>
              <a:rPr lang="tr-TR" dirty="0"/>
              <a:t> is </a:t>
            </a:r>
            <a:r>
              <a:rPr lang="tr-TR" dirty="0" err="1"/>
              <a:t>used</a:t>
            </a:r>
            <a:r>
              <a:rPr lang="tr-TR" dirty="0"/>
              <a:t>.</a:t>
            </a:r>
          </a:p>
          <a:p>
            <a:pPr>
              <a:buFont typeface="Courier New" panose="02070309020205020404" pitchFamily="49" charset="0"/>
              <a:buChar char="o"/>
            </a:pPr>
            <a:endParaRPr lang="tr-TR" dirty="0"/>
          </a:p>
          <a:p>
            <a:pPr>
              <a:buFont typeface="Courier New" panose="02070309020205020404" pitchFamily="49" charset="0"/>
              <a:buChar char="o"/>
            </a:pPr>
            <a:endParaRPr lang="tr-TR" dirty="0"/>
          </a:p>
          <a:p>
            <a:pPr>
              <a:buFont typeface="Courier New" panose="02070309020205020404" pitchFamily="49" charset="0"/>
              <a:buChar char="o"/>
            </a:pPr>
            <a:endParaRPr lang="tr-TR" dirty="0"/>
          </a:p>
          <a:p>
            <a:pPr>
              <a:buFont typeface="Courier New" panose="02070309020205020404" pitchFamily="49" charset="0"/>
              <a:buChar char="o"/>
            </a:pPr>
            <a:endParaRPr lang="tr-TR" dirty="0"/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768A2D05-030E-47BA-AC4F-0ED3B6B028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0624" y="515355"/>
            <a:ext cx="3364110" cy="2011680"/>
          </a:xfrm>
          <a:prstGeom prst="rect">
            <a:avLst/>
          </a:prstGeom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4B44EE6A-3C29-40FB-A95A-56C37CC2A1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850" y="3106052"/>
            <a:ext cx="4175653" cy="3535835"/>
          </a:xfrm>
          <a:prstGeom prst="rect">
            <a:avLst/>
          </a:prstGeom>
        </p:spPr>
      </p:pic>
      <p:pic>
        <p:nvPicPr>
          <p:cNvPr id="15" name="Resim 14">
            <a:extLst>
              <a:ext uri="{FF2B5EF4-FFF2-40B4-BE49-F238E27FC236}">
                <a16:creationId xmlns:a16="http://schemas.microsoft.com/office/drawing/2014/main" id="{78B1C793-A1B1-4B7B-9E3B-7739F49B37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074" y="3138832"/>
            <a:ext cx="4136940" cy="3503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653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40A700C-D24D-4F1A-BC05-A9D7E4C9D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Circular</a:t>
            </a:r>
            <a:r>
              <a:rPr lang="tr-TR" dirty="0"/>
              <a:t> </a:t>
            </a:r>
            <a:r>
              <a:rPr lang="tr-TR" dirty="0" err="1"/>
              <a:t>Loop</a:t>
            </a:r>
            <a:r>
              <a:rPr lang="tr-TR" dirty="0"/>
              <a:t> </a:t>
            </a:r>
            <a:r>
              <a:rPr lang="tr-TR" dirty="0" err="1"/>
              <a:t>Antenna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Matching</a:t>
            </a:r>
            <a:r>
              <a:rPr lang="tr-TR" dirty="0"/>
              <a:t> Network </a:t>
            </a:r>
            <a:r>
              <a:rPr lang="tr-TR" dirty="0" err="1"/>
              <a:t>Circuit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FD8A5B4-B979-4FAC-80C2-3072EA149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antenna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its</a:t>
            </a:r>
            <a:r>
              <a:rPr lang="tr-TR" dirty="0"/>
              <a:t> port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redesigned</a:t>
            </a:r>
            <a:r>
              <a:rPr lang="tr-TR" dirty="0"/>
              <a:t>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antenna</a:t>
            </a:r>
            <a:r>
              <a:rPr lang="tr-TR" dirty="0"/>
              <a:t> </a:t>
            </a:r>
            <a:r>
              <a:rPr lang="tr-TR" dirty="0" err="1"/>
              <a:t>input</a:t>
            </a:r>
            <a:r>
              <a:rPr lang="tr-TR" dirty="0"/>
              <a:t> </a:t>
            </a:r>
            <a:r>
              <a:rPr lang="tr-TR" dirty="0" err="1"/>
              <a:t>impedance</a:t>
            </a:r>
            <a:r>
              <a:rPr lang="tr-TR" dirty="0"/>
              <a:t> is </a:t>
            </a:r>
            <a:r>
              <a:rPr lang="tr-TR" dirty="0" err="1"/>
              <a:t>determined</a:t>
            </a:r>
            <a:r>
              <a:rPr lang="tr-TR" dirty="0"/>
              <a:t>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values</a:t>
            </a:r>
            <a:r>
              <a:rPr lang="tr-TR" dirty="0"/>
              <a:t> of </a:t>
            </a:r>
            <a:r>
              <a:rPr lang="tr-TR" dirty="0" err="1"/>
              <a:t>capacitance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inductance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calculated</a:t>
            </a:r>
            <a:r>
              <a:rPr lang="tr-TR" dirty="0"/>
              <a:t>.</a:t>
            </a:r>
          </a:p>
          <a:p>
            <a:pPr>
              <a:buFont typeface="Courier New" panose="02070309020205020404" pitchFamily="49" charset="0"/>
              <a:buChar char="o"/>
            </a:pPr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633D9135-BC39-471F-B117-F86FCD3676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954" y="3395288"/>
            <a:ext cx="3348417" cy="2808917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199C9DD6-4C81-4767-8888-23A734B1D5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" y="3385658"/>
            <a:ext cx="2830696" cy="2818547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58A610B4-7148-45F4-98A2-EF9E20977F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3309" y="1096403"/>
            <a:ext cx="4048690" cy="47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36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>
            <a:extLst>
              <a:ext uri="{FF2B5EF4-FFF2-40B4-BE49-F238E27FC236}">
                <a16:creationId xmlns:a16="http://schemas.microsoft.com/office/drawing/2014/main" id="{2389A70B-C8BF-4F52-BA23-4D842F5FB9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998" y="133349"/>
            <a:ext cx="3677352" cy="4086875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1B93AD4E-B655-4799-AAE5-B73DA28D7F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386" y="172099"/>
            <a:ext cx="3635335" cy="1934225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C2AC2CBC-E748-46D3-96EA-4734A2E9F7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55" y="2176787"/>
            <a:ext cx="3245996" cy="3167464"/>
          </a:xfrm>
          <a:prstGeom prst="rect">
            <a:avLst/>
          </a:prstGeom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BB4EFA11-6812-4A42-9FEE-EAE14ED037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2992" y="2895599"/>
            <a:ext cx="4859008" cy="3441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535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3A28AA4-37DB-4951-956C-A4B2E3DEE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Simulation</a:t>
            </a:r>
            <a:r>
              <a:rPr lang="tr-TR" dirty="0"/>
              <a:t> in </a:t>
            </a:r>
            <a:r>
              <a:rPr lang="tr-TR" dirty="0" err="1"/>
              <a:t>the</a:t>
            </a:r>
            <a:r>
              <a:rPr lang="tr-TR" dirty="0"/>
              <a:t> Presence of </a:t>
            </a:r>
            <a:r>
              <a:rPr lang="tr-TR" dirty="0" err="1"/>
              <a:t>Tissue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Matching</a:t>
            </a:r>
            <a:r>
              <a:rPr lang="tr-TR" dirty="0"/>
              <a:t> </a:t>
            </a:r>
            <a:r>
              <a:rPr lang="tr-TR" dirty="0" err="1"/>
              <a:t>Layers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7332FAC-E9C6-49C6-B375-2F31819C6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998720" cy="4023360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tr-TR" dirty="0" err="1"/>
              <a:t>Four</a:t>
            </a:r>
            <a:r>
              <a:rPr lang="tr-TR" dirty="0"/>
              <a:t> </a:t>
            </a:r>
            <a:r>
              <a:rPr lang="tr-TR" dirty="0" err="1"/>
              <a:t>different</a:t>
            </a:r>
            <a:r>
              <a:rPr lang="tr-TR" dirty="0"/>
              <a:t> </a:t>
            </a:r>
            <a:r>
              <a:rPr lang="tr-TR" dirty="0" err="1"/>
              <a:t>simulation</a:t>
            </a:r>
            <a:r>
              <a:rPr lang="tr-TR" dirty="0"/>
              <a:t> </a:t>
            </a:r>
            <a:r>
              <a:rPr lang="tr-TR" dirty="0" err="1"/>
              <a:t>setups</a:t>
            </a:r>
            <a:r>
              <a:rPr lang="tr-TR" dirty="0"/>
              <a:t>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only</a:t>
            </a:r>
            <a:r>
              <a:rPr lang="tr-TR" dirty="0"/>
              <a:t> </a:t>
            </a:r>
            <a:r>
              <a:rPr lang="tr-TR" dirty="0" err="1"/>
              <a:t>tussie</a:t>
            </a:r>
            <a:r>
              <a:rPr lang="tr-TR" dirty="0"/>
              <a:t> </a:t>
            </a:r>
            <a:r>
              <a:rPr lang="tr-TR" dirty="0" err="1"/>
              <a:t>layer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no</a:t>
            </a:r>
            <a:r>
              <a:rPr lang="tr-TR" dirty="0"/>
              <a:t> </a:t>
            </a:r>
            <a:r>
              <a:rPr lang="tr-TR" dirty="0" err="1"/>
              <a:t>matching</a:t>
            </a:r>
            <a:r>
              <a:rPr lang="tr-TR" dirty="0"/>
              <a:t> network </a:t>
            </a:r>
            <a:r>
              <a:rPr lang="tr-TR" dirty="0" err="1"/>
              <a:t>circuit</a:t>
            </a:r>
            <a:endParaRPr lang="tr-TR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only</a:t>
            </a:r>
            <a:r>
              <a:rPr lang="tr-TR" dirty="0"/>
              <a:t> </a:t>
            </a:r>
            <a:r>
              <a:rPr lang="tr-TR" dirty="0" err="1"/>
              <a:t>tussie</a:t>
            </a:r>
            <a:r>
              <a:rPr lang="tr-TR" dirty="0"/>
              <a:t> </a:t>
            </a:r>
            <a:r>
              <a:rPr lang="tr-TR" dirty="0" err="1"/>
              <a:t>layer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a </a:t>
            </a:r>
            <a:r>
              <a:rPr lang="tr-TR" dirty="0" err="1"/>
              <a:t>matching</a:t>
            </a:r>
            <a:r>
              <a:rPr lang="tr-TR" dirty="0"/>
              <a:t> network </a:t>
            </a:r>
            <a:r>
              <a:rPr lang="tr-TR" dirty="0" err="1"/>
              <a:t>circuit</a:t>
            </a:r>
            <a:endParaRPr lang="tr-TR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both</a:t>
            </a:r>
            <a:r>
              <a:rPr lang="tr-TR" dirty="0"/>
              <a:t> </a:t>
            </a:r>
            <a:r>
              <a:rPr lang="tr-TR" dirty="0" err="1"/>
              <a:t>tussie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matching</a:t>
            </a:r>
            <a:r>
              <a:rPr lang="tr-TR" dirty="0"/>
              <a:t> </a:t>
            </a:r>
            <a:r>
              <a:rPr lang="tr-TR" dirty="0" err="1"/>
              <a:t>layers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no</a:t>
            </a:r>
            <a:r>
              <a:rPr lang="tr-TR" dirty="0"/>
              <a:t> </a:t>
            </a:r>
            <a:r>
              <a:rPr lang="tr-TR" dirty="0" err="1"/>
              <a:t>matching</a:t>
            </a:r>
            <a:r>
              <a:rPr lang="tr-TR" dirty="0"/>
              <a:t> network </a:t>
            </a:r>
            <a:r>
              <a:rPr lang="tr-TR" dirty="0" err="1"/>
              <a:t>circuit</a:t>
            </a:r>
            <a:endParaRPr lang="tr-TR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both</a:t>
            </a:r>
            <a:r>
              <a:rPr lang="tr-TR" dirty="0"/>
              <a:t> </a:t>
            </a:r>
            <a:r>
              <a:rPr lang="tr-TR" dirty="0" err="1"/>
              <a:t>tussie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matching</a:t>
            </a:r>
            <a:r>
              <a:rPr lang="tr-TR" dirty="0"/>
              <a:t> </a:t>
            </a:r>
            <a:r>
              <a:rPr lang="tr-TR" dirty="0" err="1"/>
              <a:t>layers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a </a:t>
            </a:r>
            <a:r>
              <a:rPr lang="tr-TR" dirty="0" err="1"/>
              <a:t>matching</a:t>
            </a:r>
            <a:r>
              <a:rPr lang="tr-TR" dirty="0"/>
              <a:t> network </a:t>
            </a:r>
            <a:r>
              <a:rPr lang="tr-TR" dirty="0" err="1"/>
              <a:t>circuit</a:t>
            </a:r>
            <a:endParaRPr lang="tr-TR" dirty="0"/>
          </a:p>
          <a:p>
            <a:pPr lvl="1">
              <a:buFont typeface="Courier New" panose="02070309020205020404" pitchFamily="49" charset="0"/>
              <a:buChar char="o"/>
            </a:pPr>
            <a:endParaRPr lang="tr-TR" dirty="0"/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0B8F9E18-AB10-4F55-AE56-26BA8DC95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21934"/>
            <a:ext cx="6015279" cy="40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567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082DC69F-85AA-4B3B-B25C-577A4698CB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492" y="0"/>
            <a:ext cx="2922918" cy="2505358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E94CD9B5-A16A-4862-9EB9-01B6837622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5991" y="0"/>
            <a:ext cx="2922917" cy="2580434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0A8F723B-83CD-48BC-8DF3-EDA73D5588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53" y="2844057"/>
            <a:ext cx="4608195" cy="3840162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D3DFFCFA-6763-4EEC-A80F-B0F9EE1348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0954" y="2844057"/>
            <a:ext cx="4608195" cy="3840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061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120F53D-2E7C-4124-873F-177E8D6B1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Delivered</a:t>
            </a:r>
            <a:r>
              <a:rPr lang="tr-TR" dirty="0"/>
              <a:t> </a:t>
            </a:r>
            <a:r>
              <a:rPr lang="tr-TR" dirty="0" err="1"/>
              <a:t>Average</a:t>
            </a:r>
            <a:r>
              <a:rPr lang="tr-TR" dirty="0"/>
              <a:t> </a:t>
            </a:r>
            <a:r>
              <a:rPr lang="tr-TR" dirty="0" err="1"/>
              <a:t>Power</a:t>
            </a:r>
            <a:r>
              <a:rPr lang="tr-TR" dirty="0"/>
              <a:t> </a:t>
            </a:r>
            <a:r>
              <a:rPr lang="tr-TR" dirty="0" err="1"/>
              <a:t>Calculation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F54C731-2E91-4B31-8527-B08410A7D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79084"/>
            <a:ext cx="3102521" cy="4023360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delivered</a:t>
            </a:r>
            <a:r>
              <a:rPr lang="tr-TR" dirty="0"/>
              <a:t> </a:t>
            </a:r>
            <a:r>
              <a:rPr lang="tr-TR" dirty="0" err="1"/>
              <a:t>average</a:t>
            </a:r>
            <a:r>
              <a:rPr lang="tr-TR" dirty="0"/>
              <a:t> </a:t>
            </a:r>
            <a:r>
              <a:rPr lang="tr-TR" dirty="0" err="1"/>
              <a:t>power</a:t>
            </a:r>
            <a:r>
              <a:rPr lang="tr-TR" dirty="0"/>
              <a:t> is </a:t>
            </a:r>
            <a:r>
              <a:rPr lang="tr-TR" dirty="0" err="1"/>
              <a:t>calculated</a:t>
            </a:r>
            <a:r>
              <a:rPr lang="tr-TR" dirty="0"/>
              <a:t> </a:t>
            </a:r>
            <a:r>
              <a:rPr lang="tr-TR" dirty="0" err="1"/>
              <a:t>using</a:t>
            </a:r>
            <a:r>
              <a:rPr lang="tr-TR" dirty="0"/>
              <a:t> </a:t>
            </a:r>
            <a:r>
              <a:rPr lang="tr-TR" dirty="0" err="1"/>
              <a:t>poynting</a:t>
            </a:r>
            <a:r>
              <a:rPr lang="tr-TR" dirty="0"/>
              <a:t> </a:t>
            </a:r>
            <a:r>
              <a:rPr lang="tr-TR" dirty="0" err="1"/>
              <a:t>vectors</a:t>
            </a:r>
            <a:r>
              <a:rPr lang="tr-TR" dirty="0"/>
              <a:t> on a </a:t>
            </a:r>
            <a:r>
              <a:rPr lang="tr-TR" dirty="0" err="1"/>
              <a:t>rectangular</a:t>
            </a:r>
            <a:r>
              <a:rPr lang="tr-TR" dirty="0"/>
              <a:t> </a:t>
            </a:r>
            <a:r>
              <a:rPr lang="tr-TR" dirty="0" err="1"/>
              <a:t>surface</a:t>
            </a:r>
            <a:r>
              <a:rPr lang="tr-TR" dirty="0"/>
              <a:t>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tr-TR" dirty="0" err="1"/>
              <a:t>Matching</a:t>
            </a:r>
            <a:r>
              <a:rPr lang="tr-TR" dirty="0"/>
              <a:t> </a:t>
            </a:r>
            <a:r>
              <a:rPr lang="tr-TR" dirty="0" err="1"/>
              <a:t>layer</a:t>
            </a:r>
            <a:r>
              <a:rPr lang="tr-TR" dirty="0"/>
              <a:t> </a:t>
            </a:r>
            <a:r>
              <a:rPr lang="tr-TR" dirty="0" err="1"/>
              <a:t>improves</a:t>
            </a:r>
            <a:r>
              <a:rPr lang="tr-TR" dirty="0"/>
              <a:t> </a:t>
            </a:r>
            <a:r>
              <a:rPr lang="tr-TR" dirty="0" err="1"/>
              <a:t>more</a:t>
            </a:r>
            <a:r>
              <a:rPr lang="tr-TR" dirty="0"/>
              <a:t> </a:t>
            </a:r>
            <a:r>
              <a:rPr lang="tr-TR" dirty="0" err="1"/>
              <a:t>than</a:t>
            </a:r>
            <a:r>
              <a:rPr lang="tr-TR" dirty="0"/>
              <a:t> </a:t>
            </a:r>
            <a:r>
              <a:rPr lang="tr-TR" dirty="0" err="1"/>
              <a:t>matching</a:t>
            </a:r>
            <a:r>
              <a:rPr lang="tr-TR" dirty="0"/>
              <a:t> network </a:t>
            </a:r>
            <a:r>
              <a:rPr lang="tr-TR" dirty="0" err="1"/>
              <a:t>does</a:t>
            </a:r>
            <a:r>
              <a:rPr lang="tr-TR" dirty="0"/>
              <a:t>.</a:t>
            </a:r>
          </a:p>
          <a:p>
            <a:pPr>
              <a:buFont typeface="Courier New" panose="02070309020205020404" pitchFamily="49" charset="0"/>
              <a:buChar char="o"/>
            </a:pPr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15954316-E600-4D59-A406-2DCE2A460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9801" y="1979084"/>
            <a:ext cx="7496900" cy="2696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458826"/>
      </p:ext>
    </p:extLst>
  </p:cSld>
  <p:clrMapOvr>
    <a:masterClrMapping/>
  </p:clrMapOvr>
</p:sld>
</file>

<file path=ppt/theme/theme1.xml><?xml version="1.0" encoding="utf-8"?>
<a:theme xmlns:a="http://schemas.openxmlformats.org/drawingml/2006/main" name="Geçmişe bakış">
  <a:themeElements>
    <a:clrScheme name="Geçmişe bakış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Geçmişe bakış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eçmişe bakış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816</TotalTime>
  <Words>1494</Words>
  <Application>Microsoft Office PowerPoint</Application>
  <PresentationFormat>Geniş ekran</PresentationFormat>
  <Paragraphs>99</Paragraphs>
  <Slides>14</Slides>
  <Notes>14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14</vt:i4>
      </vt:variant>
    </vt:vector>
  </HeadingPairs>
  <TitlesOfParts>
    <vt:vector size="19" baseType="lpstr">
      <vt:lpstr>Calibri</vt:lpstr>
      <vt:lpstr>Calibri Light</vt:lpstr>
      <vt:lpstr>Courier New</vt:lpstr>
      <vt:lpstr>NimbusRomNo9L-Regu</vt:lpstr>
      <vt:lpstr>Geçmişe bakış</vt:lpstr>
      <vt:lpstr>EE492 Senior Design Project  ESTIMATION OF THE EFFECTS OF MATCHING LAYER ON WEARABLE AND IMPLANTABLE ANTENNAS USING GAUSSIAN PROCESS REGRESSION</vt:lpstr>
      <vt:lpstr>Content</vt:lpstr>
      <vt:lpstr>Introduction</vt:lpstr>
      <vt:lpstr> Circular Loop Antenna</vt:lpstr>
      <vt:lpstr>Circular Loop Antenna with Matching Network Circuit</vt:lpstr>
      <vt:lpstr>PowerPoint Sunusu</vt:lpstr>
      <vt:lpstr>Simulation in the Presence of Tissue and Matching Layers</vt:lpstr>
      <vt:lpstr>PowerPoint Sunusu</vt:lpstr>
      <vt:lpstr>Delivered Average Power Calculation</vt:lpstr>
      <vt:lpstr>Dataset Generation</vt:lpstr>
      <vt:lpstr>Gaussian Process Regression Model</vt:lpstr>
      <vt:lpstr>PowerPoint Sunusu</vt:lpstr>
      <vt:lpstr>Results</vt:lpstr>
      <vt:lpstr>Thanks for listening.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EE492 Senior De</dc:title>
  <dc:creator>Sefa Kayraklık</dc:creator>
  <cp:lastModifiedBy>Sefa Kayraklık</cp:lastModifiedBy>
  <cp:revision>83</cp:revision>
  <dcterms:created xsi:type="dcterms:W3CDTF">2021-02-14T09:39:53Z</dcterms:created>
  <dcterms:modified xsi:type="dcterms:W3CDTF">2021-02-15T08:52:48Z</dcterms:modified>
</cp:coreProperties>
</file>