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2"/>
  </p:notesMasterIdLst>
  <p:handoutMasterIdLst>
    <p:handoutMasterId r:id="rId13"/>
  </p:handoutMasterIdLst>
  <p:sldIdLst>
    <p:sldId id="256" r:id="rId2"/>
    <p:sldId id="265" r:id="rId3"/>
    <p:sldId id="267" r:id="rId4"/>
    <p:sldId id="275" r:id="rId5"/>
    <p:sldId id="277" r:id="rId6"/>
    <p:sldId id="279" r:id="rId7"/>
    <p:sldId id="280" r:id="rId8"/>
    <p:sldId id="278" r:id="rId9"/>
    <p:sldId id="281" r:id="rId10"/>
    <p:sldId id="270" r:id="rId11"/>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4660"/>
  </p:normalViewPr>
  <p:slideViewPr>
    <p:cSldViewPr>
      <p:cViewPr varScale="1">
        <p:scale>
          <a:sx n="68" d="100"/>
          <a:sy n="68" d="100"/>
        </p:scale>
        <p:origin x="164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dirty="0"/>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dirty="0"/>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dirty="0"/>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dirty="0"/>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dirty="0"/>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dirty="0"/>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dirty="0"/>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dirty="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dirty="0">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dirty="0"/>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dirty="0"/>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dirty="0"/>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dirty="0"/>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dirty="0"/>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dirty="0"/>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dirty="0"/>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dirty="0"/>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dirty="0"/>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dirty="0"/>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dirty="0"/>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dirty="0"/>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dirty="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dirty="0"/>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dirty="0"/>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dirty="0"/>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dirty="0"/>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Bitirme Projesi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a:t>Çoklu Görev Öğrenme ile Tweet Kullanıcı Adı ve Tarihini Belirleme</a:t>
            </a:r>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495</a:t>
            </a:r>
          </a:p>
          <a:p>
            <a:pPr eaLnBrk="1" hangingPunct="1">
              <a:lnSpc>
                <a:spcPct val="80000"/>
              </a:lnSpc>
            </a:pPr>
            <a:r>
              <a:rPr lang="tr-TR" altLang="en-US" sz="2000" b="1" dirty="0"/>
              <a:t>Final Sunumu</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tr-TR" altLang="en-US" sz="2000" b="1" dirty="0"/>
              <a:t>Sefa Nadir Yıldız</a:t>
            </a:r>
          </a:p>
          <a:p>
            <a:pPr eaLnBrk="1" hangingPunct="1">
              <a:lnSpc>
                <a:spcPct val="80000"/>
              </a:lnSpc>
            </a:pPr>
            <a:endParaRPr lang="tr-TR" altLang="en-US" sz="2000" b="1" dirty="0"/>
          </a:p>
          <a:p>
            <a:pPr eaLnBrk="1" hangingPunct="1">
              <a:lnSpc>
                <a:spcPct val="80000"/>
              </a:lnSpc>
            </a:pPr>
            <a:r>
              <a:rPr lang="tr-TR" altLang="en-US" sz="2000" b="1" dirty="0"/>
              <a:t>Proje Danışmanı: Dr. Öğr Üyesi Burcu Yılmaz</a:t>
            </a:r>
          </a:p>
          <a:p>
            <a:pPr eaLnBrk="1" hangingPunct="1">
              <a:lnSpc>
                <a:spcPct val="80000"/>
              </a:lnSpc>
            </a:pPr>
            <a:r>
              <a:rPr lang="tr-TR" altLang="en-US" sz="1800" b="1" dirty="0"/>
              <a:t>Ocak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10</a:t>
            </a:fld>
            <a:endParaRPr lang="tr-TR" altLang="en-US" sz="1000" dirty="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dirty="0"/>
              <a:t>Kaynaklar</a:t>
            </a:r>
          </a:p>
        </p:txBody>
      </p:sp>
      <p:sp>
        <p:nvSpPr>
          <p:cNvPr id="21508" name="Rectangle 3"/>
          <p:cNvSpPr>
            <a:spLocks noGrp="1" noChangeArrowheads="1"/>
          </p:cNvSpPr>
          <p:nvPr>
            <p:ph type="body" idx="1"/>
          </p:nvPr>
        </p:nvSpPr>
        <p:spPr>
          <a:xfrm>
            <a:off x="152400" y="762000"/>
            <a:ext cx="8839200" cy="5410200"/>
          </a:xfrm>
        </p:spPr>
        <p:txBody>
          <a:bodyPr/>
          <a:lstStyle/>
          <a:p>
            <a:pPr marL="0" indent="0" eaLnBrk="1" hangingPunct="1">
              <a:buNone/>
            </a:pPr>
            <a:r>
              <a:rPr lang="tr-TR" altLang="en-US" sz="2000" dirty="0"/>
              <a:t>[1] https://www.technologyreview.com/s/513696/deep-learning/</a:t>
            </a:r>
          </a:p>
          <a:p>
            <a:pPr marL="0" indent="0" eaLnBrk="1" hangingPunct="1">
              <a:buNone/>
            </a:pPr>
            <a:r>
              <a:rPr lang="tr-TR" altLang="en-US" sz="2000" dirty="0"/>
              <a:t>[2] https://dzone.com/articles/comparison-between-deep-learning-vs-machinelearni </a:t>
            </a:r>
          </a:p>
          <a:p>
            <a:pPr marL="0" indent="0" eaLnBrk="1" hangingPunct="1">
              <a:buNone/>
            </a:pPr>
            <a:r>
              <a:rPr lang="tr-TR" altLang="en-US" sz="2000" dirty="0"/>
              <a:t>[3] https://searchenterpriseai.techtarget.com/definition/deep-learning-deepneural-network </a:t>
            </a:r>
          </a:p>
          <a:p>
            <a:pPr marL="0" indent="0" eaLnBrk="1" hangingPunct="1">
              <a:buNone/>
            </a:pPr>
            <a:r>
              <a:rPr lang="tr-TR" altLang="en-US" sz="2000" dirty="0"/>
              <a:t>[4] https://www.linkedin.com/pulse/derin-öğrenme-uygulamlarında-başarımiyileştirme-necmettin-çarkacı </a:t>
            </a:r>
          </a:p>
          <a:p>
            <a:pPr marL="0" indent="0" eaLnBrk="1" hangingPunct="1">
              <a:buNone/>
            </a:pPr>
            <a:r>
              <a:rPr lang="tr-TR" altLang="en-US" sz="2000" dirty="0"/>
              <a:t>[5] https://medium.com/jatana/report-on-text-classification-using-cnn-rnnhan-f0e887214d5f </a:t>
            </a:r>
          </a:p>
          <a:p>
            <a:pPr marL="0" indent="0" eaLnBrk="1" hangingPunct="1">
              <a:buNone/>
            </a:pPr>
            <a:r>
              <a:rPr lang="tr-TR" altLang="en-US" sz="2000" dirty="0"/>
              <a:t>[6]https://github.com/brightmart/text_classification</a:t>
            </a:r>
          </a:p>
          <a:p>
            <a:pPr marL="0" indent="0" eaLnBrk="1" hangingPunct="1">
              <a:buNone/>
            </a:pPr>
            <a:r>
              <a:rPr lang="tr-TR" altLang="en-US" sz="2000" dirty="0"/>
              <a:t>[7] https://academic.oup.com/nsr/article/5/1/30/4101432</a:t>
            </a:r>
          </a:p>
          <a:p>
            <a:pPr marL="0" indent="0" eaLnBrk="1" hangingPunct="1">
              <a:buNone/>
            </a:pPr>
            <a:r>
              <a:rPr lang="tr-TR" altLang="en-US" sz="2000" dirty="0"/>
              <a:t>[8] https://blog.fastforwardlabs.com/2018/07/24/ff08-launch.htm</a:t>
            </a:r>
          </a:p>
          <a:p>
            <a:pPr marL="0" indent="0" eaLnBrk="1" hangingPunct="1">
              <a:buNone/>
            </a:pPr>
            <a:r>
              <a:rPr lang="tr-TR" altLang="en-US" sz="2000" dirty="0"/>
              <a:t>[9] https://ieeexplore.ieee.org/document/6406646</a:t>
            </a:r>
          </a:p>
          <a:p>
            <a:pPr marL="0" indent="0" eaLnBrk="1" hangingPunct="1">
              <a:buNone/>
            </a:pPr>
            <a:r>
              <a:rPr lang="tr-TR" altLang="en-US" sz="2000" dirty="0"/>
              <a:t>[10] https://openreview.net/forum?id=B1nZ1weCZ</a:t>
            </a:r>
          </a:p>
          <a:p>
            <a:pPr marL="0" indent="0" eaLnBrk="1" hangingPunct="1">
              <a:buNone/>
            </a:pPr>
            <a:r>
              <a:rPr lang="tr-TR" altLang="en-US" sz="2000" dirty="0"/>
              <a:t>[11] https://www.endustri40.com/yapay-zeka-makine-ogrenimi-ve-derinogrenme-arasindaki-farklar/ </a:t>
            </a:r>
            <a:br>
              <a:rPr lang="tr-TR" altLang="en-US" sz="2000" dirty="0"/>
            </a:br>
            <a:r>
              <a:rPr lang="tr-TR" alt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dirty="0">
              <a:solidFill>
                <a:srgbClr val="FFFFE5"/>
              </a:solidFill>
            </a:endParaRPr>
          </a:p>
        </p:txBody>
      </p:sp>
      <p:sp>
        <p:nvSpPr>
          <p:cNvPr id="7171" name="Rectangle 3"/>
          <p:cNvSpPr>
            <a:spLocks noGrp="1" noChangeArrowheads="1"/>
          </p:cNvSpPr>
          <p:nvPr>
            <p:ph type="body" idx="1"/>
          </p:nvPr>
        </p:nvSpPr>
        <p:spPr>
          <a:xfrm>
            <a:off x="152400" y="1066800"/>
            <a:ext cx="7467600" cy="4876800"/>
          </a:xfrm>
        </p:spPr>
        <p:txBody>
          <a:bodyPr/>
          <a:lstStyle/>
          <a:p>
            <a:pPr eaLnBrk="1" hangingPunct="1">
              <a:lnSpc>
                <a:spcPct val="90000"/>
              </a:lnSpc>
            </a:pPr>
            <a:r>
              <a:rPr lang="tr-TR" altLang="en-US" sz="2400" dirty="0"/>
              <a:t>Neler Yaptım   ?</a:t>
            </a:r>
          </a:p>
          <a:p>
            <a:pPr eaLnBrk="1" hangingPunct="1">
              <a:lnSpc>
                <a:spcPct val="90000"/>
              </a:lnSpc>
            </a:pPr>
            <a:endParaRPr lang="tr-TR" altLang="en-US" sz="2400" dirty="0"/>
          </a:p>
          <a:p>
            <a:pPr eaLnBrk="1" hangingPunct="1">
              <a:lnSpc>
                <a:spcPct val="90000"/>
              </a:lnSpc>
            </a:pPr>
            <a:r>
              <a:rPr lang="tr-TR" altLang="en-US" sz="2400" dirty="0"/>
              <a:t>Modelim </a:t>
            </a:r>
          </a:p>
          <a:p>
            <a:pPr eaLnBrk="1" hangingPunct="1">
              <a:lnSpc>
                <a:spcPct val="90000"/>
              </a:lnSpc>
            </a:pPr>
            <a:endParaRPr lang="tr-TR" altLang="en-US" sz="2400" dirty="0"/>
          </a:p>
          <a:p>
            <a:pPr eaLnBrk="1" hangingPunct="1">
              <a:lnSpc>
                <a:spcPct val="90000"/>
              </a:lnSpc>
            </a:pPr>
            <a:r>
              <a:rPr lang="tr-TR" altLang="en-US" sz="2400" dirty="0"/>
              <a:t>Bulgular</a:t>
            </a:r>
          </a:p>
          <a:p>
            <a:pPr marL="0" indent="0" eaLnBrk="1" hangingPunct="1">
              <a:lnSpc>
                <a:spcPct val="90000"/>
              </a:lnSpc>
              <a:buNone/>
            </a:pPr>
            <a:endParaRPr lang="tr-TR" altLang="en-US" sz="2400" dirty="0"/>
          </a:p>
          <a:p>
            <a:pPr eaLnBrk="1" hangingPunct="1">
              <a:lnSpc>
                <a:spcPct val="90000"/>
              </a:lnSpc>
            </a:pPr>
            <a:r>
              <a:rPr lang="tr-TR" altLang="en-US" sz="2400" dirty="0"/>
              <a:t>Başarı Kriterlerimin Son Durumu</a:t>
            </a:r>
          </a:p>
          <a:p>
            <a:pPr eaLnBrk="1" hangingPunct="1">
              <a:lnSpc>
                <a:spcPct val="90000"/>
              </a:lnSpc>
            </a:pPr>
            <a:endParaRPr lang="tr-TR" altLang="en-US" sz="2400" dirty="0"/>
          </a:p>
          <a:p>
            <a:pPr eaLnBrk="1" hangingPunct="1">
              <a:lnSpc>
                <a:spcPct val="90000"/>
              </a:lnSpc>
            </a:pPr>
            <a:r>
              <a:rPr lang="tr-TR" altLang="en-US" sz="2400" dirty="0"/>
              <a:t>Proje Sonucu</a:t>
            </a:r>
          </a:p>
          <a:p>
            <a:pPr marL="0" indent="0" eaLnBrk="1" hangingPunct="1">
              <a:lnSpc>
                <a:spcPct val="90000"/>
              </a:lnSpc>
              <a:buNone/>
            </a:pPr>
            <a:endParaRPr lang="tr-TR" altLang="en-US" sz="2400" dirty="0"/>
          </a:p>
          <a:p>
            <a:pPr eaLnBrk="1" hangingPunct="1">
              <a:lnSpc>
                <a:spcPct val="90000"/>
              </a:lnSpc>
            </a:pPr>
            <a:r>
              <a:rPr lang="tr-TR" altLang="en-US" sz="2400" dirty="0"/>
              <a:t>Kaynaklar</a:t>
            </a:r>
          </a:p>
        </p:txBody>
      </p:sp>
      <p:sp>
        <p:nvSpPr>
          <p:cNvPr id="7172" name="Rectangle 4"/>
          <p:cNvSpPr>
            <a:spLocks noGrp="1" noChangeArrowheads="1"/>
          </p:cNvSpPr>
          <p:nvPr>
            <p:ph type="title"/>
          </p:nvPr>
        </p:nvSpPr>
        <p:spPr/>
        <p:txBody>
          <a:bodyPr/>
          <a:lstStyle/>
          <a:p>
            <a:pPr eaLnBrk="1" hangingPunct="1"/>
            <a:r>
              <a:rPr lang="tr-TR" altLang="en-US" sz="4000" dirty="0"/>
              <a:t>İçerik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a:xfrm>
            <a:off x="304800" y="106363"/>
            <a:ext cx="7848600" cy="579437"/>
          </a:xfrm>
        </p:spPr>
        <p:txBody>
          <a:bodyPr/>
          <a:lstStyle/>
          <a:p>
            <a:pPr eaLnBrk="1" hangingPunct="1"/>
            <a:r>
              <a:rPr lang="tr-TR" altLang="en-US" sz="4000" dirty="0"/>
              <a:t>Neler Yaptım ?</a:t>
            </a:r>
          </a:p>
        </p:txBody>
      </p:sp>
      <p:sp>
        <p:nvSpPr>
          <p:cNvPr id="9220" name="Rectangle 4"/>
          <p:cNvSpPr>
            <a:spLocks noGrp="1" noChangeArrowheads="1"/>
          </p:cNvSpPr>
          <p:nvPr>
            <p:ph type="body" sz="half" idx="1"/>
          </p:nvPr>
        </p:nvSpPr>
        <p:spPr>
          <a:xfrm>
            <a:off x="190404" y="838199"/>
            <a:ext cx="8863914" cy="5514535"/>
          </a:xfrm>
          <a:noFill/>
        </p:spPr>
        <p:txBody>
          <a:bodyPr/>
          <a:lstStyle/>
          <a:p>
            <a:pPr marL="0" indent="0" eaLnBrk="1" hangingPunct="1">
              <a:lnSpc>
                <a:spcPct val="80000"/>
              </a:lnSpc>
              <a:buNone/>
            </a:pPr>
            <a:endParaRPr lang="tr-TR" altLang="en-US" sz="2300" dirty="0"/>
          </a:p>
          <a:p>
            <a:pPr marL="0" indent="0" eaLnBrk="1" hangingPunct="1">
              <a:lnSpc>
                <a:spcPct val="80000"/>
              </a:lnSpc>
              <a:buNone/>
            </a:pPr>
            <a:endParaRPr lang="tr-TR" altLang="en-US" sz="2300" dirty="0"/>
          </a:p>
          <a:p>
            <a:pPr marL="0" indent="0" eaLnBrk="1" hangingPunct="1">
              <a:lnSpc>
                <a:spcPct val="80000"/>
              </a:lnSpc>
              <a:buNone/>
            </a:pPr>
            <a:endParaRPr lang="tr-TR" altLang="en-US" sz="2300" dirty="0"/>
          </a:p>
          <a:p>
            <a:pPr algn="just" eaLnBrk="1" hangingPunct="1">
              <a:lnSpc>
                <a:spcPct val="80000"/>
              </a:lnSpc>
              <a:buFont typeface="Wingdings" panose="05000000000000000000" pitchFamily="2" charset="2"/>
              <a:buChar char="Ø"/>
            </a:pPr>
            <a:r>
              <a:rPr lang="tr-TR" altLang="en-US" sz="2300" dirty="0"/>
              <a:t>Eğitimlerimi geliştirmek için veri setimi </a:t>
            </a:r>
            <a:r>
              <a:rPr lang="tr-TR" altLang="en-US" sz="2300" b="1" dirty="0"/>
              <a:t>20.000 </a:t>
            </a:r>
            <a:r>
              <a:rPr lang="tr-TR" altLang="en-US" sz="2300" dirty="0" err="1"/>
              <a:t>tweet</a:t>
            </a:r>
            <a:r>
              <a:rPr lang="tr-TR" altLang="en-US" sz="2300" dirty="0"/>
              <a:t> verisinden</a:t>
            </a:r>
            <a:r>
              <a:rPr lang="tr-TR" altLang="en-US" sz="2300" b="1" dirty="0"/>
              <a:t> 50.000 </a:t>
            </a:r>
            <a:r>
              <a:rPr lang="tr-TR" altLang="en-US" sz="2300" dirty="0" err="1"/>
              <a:t>tweet</a:t>
            </a:r>
            <a:r>
              <a:rPr lang="tr-TR" altLang="en-US" sz="2300" dirty="0"/>
              <a:t> verisine</a:t>
            </a:r>
            <a:r>
              <a:rPr lang="tr-TR" altLang="en-US" sz="2300" b="1" dirty="0"/>
              <a:t> </a:t>
            </a:r>
            <a:r>
              <a:rPr lang="tr-TR" altLang="en-US" sz="2300" dirty="0"/>
              <a:t>çıkarttım.</a:t>
            </a:r>
          </a:p>
          <a:p>
            <a:pPr marL="0" indent="0" eaLnBrk="1" hangingPunct="1">
              <a:lnSpc>
                <a:spcPct val="80000"/>
              </a:lnSpc>
              <a:buNone/>
            </a:pPr>
            <a:endParaRPr lang="tr-TR" altLang="en-US" sz="2300" dirty="0"/>
          </a:p>
          <a:p>
            <a:pPr algn="just" eaLnBrk="1" hangingPunct="1">
              <a:lnSpc>
                <a:spcPct val="80000"/>
              </a:lnSpc>
              <a:buFont typeface="Wingdings" panose="05000000000000000000" pitchFamily="2" charset="2"/>
              <a:buChar char="Ø"/>
            </a:pPr>
            <a:r>
              <a:rPr lang="tr-TR" altLang="en-US" sz="2300" dirty="0"/>
              <a:t>Kullanıcı sayımı da </a:t>
            </a:r>
            <a:r>
              <a:rPr lang="tr-TR" altLang="en-US" sz="2300" b="1" dirty="0"/>
              <a:t>5 kat </a:t>
            </a:r>
            <a:r>
              <a:rPr lang="tr-TR" altLang="en-US" sz="2300" dirty="0"/>
              <a:t>büyüterek </a:t>
            </a:r>
            <a:r>
              <a:rPr lang="tr-TR" altLang="en-US" sz="2300" b="1" dirty="0"/>
              <a:t>100’den 500’e </a:t>
            </a:r>
            <a:r>
              <a:rPr lang="tr-TR" altLang="en-US" sz="2300" dirty="0"/>
              <a:t>çıkarttım.</a:t>
            </a:r>
          </a:p>
          <a:p>
            <a:pPr marL="0" indent="0" eaLnBrk="1" hangingPunct="1">
              <a:lnSpc>
                <a:spcPct val="80000"/>
              </a:lnSpc>
              <a:buNone/>
            </a:pPr>
            <a:endParaRPr lang="tr-TR" altLang="en-US" sz="2300" dirty="0"/>
          </a:p>
          <a:p>
            <a:pPr algn="just" eaLnBrk="1" hangingPunct="1">
              <a:lnSpc>
                <a:spcPct val="80000"/>
              </a:lnSpc>
              <a:buFont typeface="Wingdings" panose="05000000000000000000" pitchFamily="2" charset="2"/>
              <a:buChar char="Ø"/>
            </a:pPr>
            <a:r>
              <a:rPr lang="tr-TR" altLang="en-US" sz="2300" dirty="0"/>
              <a:t>Tarih tahmin etme sınıfımı, </a:t>
            </a:r>
            <a:r>
              <a:rPr lang="tr-TR" altLang="en-US" sz="2300" b="1" dirty="0"/>
              <a:t>12 ay aralığına </a:t>
            </a:r>
            <a:r>
              <a:rPr lang="tr-TR" altLang="en-US" sz="2300" dirty="0"/>
              <a:t>(2018 yıllına ait </a:t>
            </a:r>
            <a:r>
              <a:rPr lang="tr-TR" altLang="en-US" sz="2300" dirty="0" err="1"/>
              <a:t>tweet</a:t>
            </a:r>
            <a:r>
              <a:rPr lang="tr-TR" altLang="en-US" sz="2300" dirty="0"/>
              <a:t> verileri)</a:t>
            </a:r>
            <a:r>
              <a:rPr lang="tr-TR" altLang="en-US" sz="2300" b="1" dirty="0"/>
              <a:t> </a:t>
            </a:r>
            <a:r>
              <a:rPr lang="tr-TR" altLang="en-US" sz="2300" dirty="0"/>
              <a:t>çıkarttım.</a:t>
            </a:r>
          </a:p>
          <a:p>
            <a:pPr marL="0" indent="0" algn="just" eaLnBrk="1" hangingPunct="1">
              <a:lnSpc>
                <a:spcPct val="80000"/>
              </a:lnSpc>
              <a:buNone/>
            </a:pPr>
            <a:endParaRPr lang="tr-TR" altLang="en-US" sz="2300" dirty="0"/>
          </a:p>
          <a:p>
            <a:pPr algn="just" eaLnBrk="1" hangingPunct="1">
              <a:lnSpc>
                <a:spcPct val="80000"/>
              </a:lnSpc>
              <a:buFont typeface="Wingdings" panose="05000000000000000000" pitchFamily="2" charset="2"/>
              <a:buChar char="Ø"/>
            </a:pPr>
            <a:r>
              <a:rPr lang="tr-TR" altLang="en-US" sz="2300" dirty="0"/>
              <a:t>Artan veri setimle ve eğitim denemelerimle birlikte çok görevli öğrenme modelimdeki başarı oranımı arttırdım.</a:t>
            </a:r>
          </a:p>
          <a:p>
            <a:pPr marL="0" indent="0" eaLnBrk="1" hangingPunct="1">
              <a:lnSpc>
                <a:spcPct val="80000"/>
              </a:lnSpc>
              <a:buNone/>
            </a:pPr>
            <a:endParaRPr lang="tr-TR" altLang="en-US" sz="2300" dirty="0"/>
          </a:p>
          <a:p>
            <a:pPr marL="0" indent="0" eaLnBrk="1" hangingPunct="1">
              <a:lnSpc>
                <a:spcPct val="80000"/>
              </a:lnSpc>
              <a:buNone/>
            </a:pPr>
            <a:endParaRPr lang="tr-TR" altLang="en-US" sz="2300" dirty="0"/>
          </a:p>
          <a:p>
            <a:pPr marL="0" indent="0" eaLnBrk="1" hangingPunct="1">
              <a:lnSpc>
                <a:spcPct val="80000"/>
              </a:lnSpc>
              <a:buNone/>
            </a:pPr>
            <a:endParaRPr lang="tr-TR" altLang="en-US" sz="24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9222" name="Rectangle 8"/>
          <p:cNvSpPr>
            <a:spLocks noChangeArrowheads="1"/>
          </p:cNvSpPr>
          <p:nvPr/>
        </p:nvSpPr>
        <p:spPr bwMode="auto">
          <a:xfrm>
            <a:off x="304800" y="487680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buNone/>
            </a:pPr>
            <a:endParaRPr lang="tr-TR"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xfrm>
            <a:off x="8534400" y="6553200"/>
            <a:ext cx="457200" cy="7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4000" dirty="0"/>
              <a:t> Modelin Yapısı Nasıl Çalışıyor ?</a:t>
            </a:r>
          </a:p>
        </p:txBody>
      </p:sp>
      <p:sp>
        <p:nvSpPr>
          <p:cNvPr id="7" name="Rectangle 5"/>
          <p:cNvSpPr>
            <a:spLocks noChangeArrowheads="1"/>
          </p:cNvSpPr>
          <p:nvPr/>
        </p:nvSpPr>
        <p:spPr bwMode="auto">
          <a:xfrm>
            <a:off x="152400" y="4343400"/>
            <a:ext cx="8839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buNone/>
            </a:pPr>
            <a:endParaRPr lang="tr-TR" altLang="en-US" sz="2400" b="1" dirty="0"/>
          </a:p>
        </p:txBody>
      </p:sp>
      <p:sp>
        <p:nvSpPr>
          <p:cNvPr id="4" name="Dikdörtgen 3">
            <a:extLst>
              <a:ext uri="{FF2B5EF4-FFF2-40B4-BE49-F238E27FC236}">
                <a16:creationId xmlns:a16="http://schemas.microsoft.com/office/drawing/2014/main" id="{0D66A7D2-0B92-4211-AFC6-17B60A4EE774}"/>
              </a:ext>
            </a:extLst>
          </p:cNvPr>
          <p:cNvSpPr/>
          <p:nvPr/>
        </p:nvSpPr>
        <p:spPr>
          <a:xfrm>
            <a:off x="533400" y="2699873"/>
            <a:ext cx="8839200" cy="1643527"/>
          </a:xfrm>
          <a:prstGeom prst="rect">
            <a:avLst/>
          </a:prstGeom>
        </p:spPr>
        <p:txBody>
          <a:bodyPr wrap="square">
            <a:spAutoFit/>
          </a:bodyPr>
          <a:lstStyle/>
          <a:p>
            <a:pPr marL="0" indent="0" eaLnBrk="1" hangingPunct="1">
              <a:lnSpc>
                <a:spcPct val="80000"/>
              </a:lnSpc>
              <a:buNone/>
            </a:pPr>
            <a:endParaRPr lang="tr-TR" altLang="en-US" dirty="0"/>
          </a:p>
          <a:p>
            <a:pPr marL="0" indent="0" eaLnBrk="1" hangingPunct="1">
              <a:lnSpc>
                <a:spcPct val="80000"/>
              </a:lnSpc>
              <a:buNone/>
            </a:pPr>
            <a:endParaRPr lang="tr-TR" altLang="en-US" dirty="0"/>
          </a:p>
          <a:p>
            <a:pPr marL="0" indent="0" eaLnBrk="1" hangingPunct="1">
              <a:lnSpc>
                <a:spcPct val="80000"/>
              </a:lnSpc>
              <a:buNone/>
            </a:pPr>
            <a:endParaRPr lang="tr-TR" altLang="en-US" dirty="0"/>
          </a:p>
          <a:p>
            <a:pPr marL="285750" indent="-285750" algn="just" eaLnBrk="1" hangingPunct="1">
              <a:lnSpc>
                <a:spcPct val="80000"/>
              </a:lnSpc>
              <a:buFont typeface="Wingdings" panose="05000000000000000000" pitchFamily="2" charset="2"/>
              <a:buChar char="q"/>
            </a:pPr>
            <a:r>
              <a:rPr lang="tr-TR" altLang="en-US" sz="3600" dirty="0"/>
              <a:t> </a:t>
            </a:r>
            <a:r>
              <a:rPr lang="tr-TR" altLang="en-US" sz="3600" b="1" dirty="0"/>
              <a:t>Modelimin Yapısı Nasıl Çalışıyor ?</a:t>
            </a:r>
          </a:p>
          <a:p>
            <a:pPr marL="0" indent="0" eaLnBrk="1" hangingPunct="1">
              <a:lnSpc>
                <a:spcPct val="80000"/>
              </a:lnSpc>
              <a:buNone/>
            </a:pPr>
            <a:endParaRPr lang="tr-TR" altLang="en-US" b="1" dirty="0"/>
          </a:p>
          <a:p>
            <a:pPr marL="0" indent="0" eaLnBrk="1" hangingPunct="1">
              <a:lnSpc>
                <a:spcPct val="80000"/>
              </a:lnSpc>
              <a:buNone/>
            </a:pPr>
            <a:endParaRPr lang="tr-T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5</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Bulgular</a:t>
            </a:r>
          </a:p>
        </p:txBody>
      </p:sp>
      <p:sp>
        <p:nvSpPr>
          <p:cNvPr id="4" name="Rectangle 5"/>
          <p:cNvSpPr>
            <a:spLocks noChangeArrowheads="1"/>
          </p:cNvSpPr>
          <p:nvPr/>
        </p:nvSpPr>
        <p:spPr bwMode="auto">
          <a:xfrm>
            <a:off x="152400" y="5181600"/>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endParaRPr lang="tr-TR" altLang="en-US" sz="2000" dirty="0"/>
          </a:p>
        </p:txBody>
      </p:sp>
      <p:pic>
        <p:nvPicPr>
          <p:cNvPr id="3" name="Resim 2">
            <a:extLst>
              <a:ext uri="{FF2B5EF4-FFF2-40B4-BE49-F238E27FC236}">
                <a16:creationId xmlns:a16="http://schemas.microsoft.com/office/drawing/2014/main" id="{07757786-00D6-428B-9C0A-7F6CA8FFE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1991" y="990600"/>
            <a:ext cx="5403211" cy="2977489"/>
          </a:xfrm>
          <a:prstGeom prst="rect">
            <a:avLst/>
          </a:prstGeom>
        </p:spPr>
      </p:pic>
      <p:pic>
        <p:nvPicPr>
          <p:cNvPr id="6" name="Resim 5">
            <a:extLst>
              <a:ext uri="{FF2B5EF4-FFF2-40B4-BE49-F238E27FC236}">
                <a16:creationId xmlns:a16="http://schemas.microsoft.com/office/drawing/2014/main" id="{E62E2371-9FFF-49FB-BE78-2259AEBA9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992" y="4114800"/>
            <a:ext cx="5403211" cy="2008886"/>
          </a:xfrm>
          <a:prstGeom prst="rect">
            <a:avLst/>
          </a:prstGeom>
        </p:spPr>
      </p:pic>
    </p:spTree>
    <p:extLst>
      <p:ext uri="{BB962C8B-B14F-4D97-AF65-F5344CB8AC3E}">
        <p14:creationId xmlns:p14="http://schemas.microsoft.com/office/powerpoint/2010/main" val="292839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Bulgular</a:t>
            </a:r>
          </a:p>
        </p:txBody>
      </p:sp>
      <p:sp>
        <p:nvSpPr>
          <p:cNvPr id="4" name="Rectangle 5"/>
          <p:cNvSpPr>
            <a:spLocks noChangeArrowheads="1"/>
          </p:cNvSpPr>
          <p:nvPr/>
        </p:nvSpPr>
        <p:spPr bwMode="auto">
          <a:xfrm>
            <a:off x="152400" y="5181600"/>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endParaRPr lang="tr-TR" altLang="en-US" sz="2000" dirty="0"/>
          </a:p>
        </p:txBody>
      </p:sp>
      <p:pic>
        <p:nvPicPr>
          <p:cNvPr id="5" name="Resim 4">
            <a:extLst>
              <a:ext uri="{FF2B5EF4-FFF2-40B4-BE49-F238E27FC236}">
                <a16:creationId xmlns:a16="http://schemas.microsoft.com/office/drawing/2014/main" id="{CA4C5061-1B5A-45C3-BDCF-DBF23E02C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38" y="838200"/>
            <a:ext cx="6781800" cy="3812900"/>
          </a:xfrm>
          <a:prstGeom prst="rect">
            <a:avLst/>
          </a:prstGeom>
        </p:spPr>
      </p:pic>
      <p:pic>
        <p:nvPicPr>
          <p:cNvPr id="8" name="Resim 7">
            <a:extLst>
              <a:ext uri="{FF2B5EF4-FFF2-40B4-BE49-F238E27FC236}">
                <a16:creationId xmlns:a16="http://schemas.microsoft.com/office/drawing/2014/main" id="{AC3A1F5C-2EB2-4030-A8CB-4CF7FE62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638" y="4724400"/>
            <a:ext cx="6781800" cy="1648480"/>
          </a:xfrm>
          <a:prstGeom prst="rect">
            <a:avLst/>
          </a:prstGeom>
        </p:spPr>
      </p:pic>
    </p:spTree>
    <p:extLst>
      <p:ext uri="{BB962C8B-B14F-4D97-AF65-F5344CB8AC3E}">
        <p14:creationId xmlns:p14="http://schemas.microsoft.com/office/powerpoint/2010/main" val="310044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7</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Bulgular</a:t>
            </a:r>
          </a:p>
        </p:txBody>
      </p:sp>
      <p:sp>
        <p:nvSpPr>
          <p:cNvPr id="4" name="Rectangle 5"/>
          <p:cNvSpPr>
            <a:spLocks noChangeArrowheads="1"/>
          </p:cNvSpPr>
          <p:nvPr/>
        </p:nvSpPr>
        <p:spPr bwMode="auto">
          <a:xfrm>
            <a:off x="152400" y="5181600"/>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endParaRPr lang="tr-TR" altLang="en-US" sz="2000" dirty="0"/>
          </a:p>
        </p:txBody>
      </p:sp>
      <p:pic>
        <p:nvPicPr>
          <p:cNvPr id="5" name="Resim 4">
            <a:extLst>
              <a:ext uri="{FF2B5EF4-FFF2-40B4-BE49-F238E27FC236}">
                <a16:creationId xmlns:a16="http://schemas.microsoft.com/office/drawing/2014/main" id="{B414F392-0D8F-4EF4-B737-F2EBDF438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23" y="1317546"/>
            <a:ext cx="8915754" cy="4222908"/>
          </a:xfrm>
          <a:prstGeom prst="rect">
            <a:avLst/>
          </a:prstGeom>
        </p:spPr>
      </p:pic>
    </p:spTree>
    <p:extLst>
      <p:ext uri="{BB962C8B-B14F-4D97-AF65-F5344CB8AC3E}">
        <p14:creationId xmlns:p14="http://schemas.microsoft.com/office/powerpoint/2010/main" val="274657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F07D7AE-3E3F-4214-9BD7-DD5F66E58EB5}"/>
              </a:ext>
            </a:extLst>
          </p:cNvPr>
          <p:cNvSpPr>
            <a:spLocks noGrp="1"/>
          </p:cNvSpPr>
          <p:nvPr>
            <p:ph type="title"/>
          </p:nvPr>
        </p:nvSpPr>
        <p:spPr/>
        <p:txBody>
          <a:bodyPr/>
          <a:lstStyle/>
          <a:p>
            <a:r>
              <a:rPr lang="tr-TR" dirty="0"/>
              <a:t>Başarı Kriterleri</a:t>
            </a:r>
          </a:p>
        </p:txBody>
      </p:sp>
      <p:sp>
        <p:nvSpPr>
          <p:cNvPr id="3" name="İçerik Yer Tutucusu 2">
            <a:extLst>
              <a:ext uri="{FF2B5EF4-FFF2-40B4-BE49-F238E27FC236}">
                <a16:creationId xmlns:a16="http://schemas.microsoft.com/office/drawing/2014/main" id="{1A1FDDCC-91BF-45D2-BA67-5F09277D48E2}"/>
              </a:ext>
            </a:extLst>
          </p:cNvPr>
          <p:cNvSpPr>
            <a:spLocks noGrp="1"/>
          </p:cNvSpPr>
          <p:nvPr>
            <p:ph idx="1"/>
          </p:nvPr>
        </p:nvSpPr>
        <p:spPr/>
        <p:txBody>
          <a:bodyPr/>
          <a:lstStyle/>
          <a:p>
            <a:pPr eaLnBrk="1" hangingPunct="1"/>
            <a:r>
              <a:rPr lang="tr-TR" altLang="en-US" dirty="0"/>
              <a:t>Projemin Başarı Kriterleri Hedef Sonuçları</a:t>
            </a:r>
          </a:p>
          <a:p>
            <a:pPr lvl="1" eaLnBrk="1" hangingPunct="1"/>
            <a:r>
              <a:rPr lang="tr-TR" altLang="en-US" sz="2400" dirty="0"/>
              <a:t>Tek başına derin öğrenme ile tweetin kullanıcı adını belirlemede ortalama </a:t>
            </a:r>
            <a:r>
              <a:rPr lang="tr-TR" altLang="en-US" sz="2400" b="1" dirty="0"/>
              <a:t>%56 oranında </a:t>
            </a:r>
            <a:r>
              <a:rPr lang="tr-TR" altLang="en-US" sz="2400" dirty="0"/>
              <a:t>doğru sonuç vermiştir. </a:t>
            </a:r>
          </a:p>
          <a:p>
            <a:pPr lvl="1" eaLnBrk="1" hangingPunct="1"/>
            <a:endParaRPr lang="tr-TR" altLang="en-US" sz="2400" dirty="0"/>
          </a:p>
          <a:p>
            <a:pPr lvl="1" eaLnBrk="1" hangingPunct="1"/>
            <a:r>
              <a:rPr lang="tr-TR" altLang="en-US" sz="2400" dirty="0"/>
              <a:t>Tek başına derin öğrenme ile tweetin tarihini belirlemede ortalama </a:t>
            </a:r>
            <a:r>
              <a:rPr lang="tr-TR" altLang="en-US" sz="2400" b="1" dirty="0"/>
              <a:t>%53 oranında </a:t>
            </a:r>
            <a:r>
              <a:rPr lang="tr-TR" altLang="en-US" sz="2400" dirty="0"/>
              <a:t>doğru sonuç vermiştir.</a:t>
            </a:r>
          </a:p>
          <a:p>
            <a:pPr lvl="1" eaLnBrk="1" hangingPunct="1"/>
            <a:endParaRPr lang="tr-TR" altLang="en-US" sz="2400" dirty="0"/>
          </a:p>
          <a:p>
            <a:pPr lvl="1" eaLnBrk="1" hangingPunct="1"/>
            <a:r>
              <a:rPr lang="tr-TR" altLang="en-US" sz="2400" dirty="0"/>
              <a:t>Çoklu görev öğrenme ile aynı anda tweetin kullanıcı adını ve tarihini belirlemede </a:t>
            </a:r>
            <a:r>
              <a:rPr lang="tr-TR" altLang="en-US" sz="2400" b="1" dirty="0"/>
              <a:t>%63 oranında </a:t>
            </a:r>
            <a:r>
              <a:rPr lang="tr-TR" altLang="en-US" sz="2400" dirty="0"/>
              <a:t>doğru sonuç vermiştir.</a:t>
            </a:r>
          </a:p>
          <a:p>
            <a:endParaRPr lang="tr-TR" dirty="0"/>
          </a:p>
        </p:txBody>
      </p:sp>
      <p:sp>
        <p:nvSpPr>
          <p:cNvPr id="4" name="Slayt Numarası Yer Tutucusu 3">
            <a:extLst>
              <a:ext uri="{FF2B5EF4-FFF2-40B4-BE49-F238E27FC236}">
                <a16:creationId xmlns:a16="http://schemas.microsoft.com/office/drawing/2014/main" id="{7EDCEFAD-356F-4982-A1A4-8CB33A601751}"/>
              </a:ext>
            </a:extLst>
          </p:cNvPr>
          <p:cNvSpPr>
            <a:spLocks noGrp="1"/>
          </p:cNvSpPr>
          <p:nvPr>
            <p:ph type="sldNum" sz="quarter" idx="10"/>
          </p:nvPr>
        </p:nvSpPr>
        <p:spPr/>
        <p:txBody>
          <a:bodyPr/>
          <a:lstStyle/>
          <a:p>
            <a:fld id="{606EA505-76AA-495E-815C-8AF94549A6BB}" type="slidenum">
              <a:rPr lang="tr-TR" altLang="en-US" smtClean="0"/>
              <a:pPr/>
              <a:t>8</a:t>
            </a:fld>
            <a:endParaRPr lang="tr-TR" altLang="en-US" dirty="0"/>
          </a:p>
        </p:txBody>
      </p:sp>
    </p:spTree>
    <p:extLst>
      <p:ext uri="{BB962C8B-B14F-4D97-AF65-F5344CB8AC3E}">
        <p14:creationId xmlns:p14="http://schemas.microsoft.com/office/powerpoint/2010/main" val="299911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F07D7AE-3E3F-4214-9BD7-DD5F66E58EB5}"/>
              </a:ext>
            </a:extLst>
          </p:cNvPr>
          <p:cNvSpPr>
            <a:spLocks noGrp="1"/>
          </p:cNvSpPr>
          <p:nvPr>
            <p:ph type="title"/>
          </p:nvPr>
        </p:nvSpPr>
        <p:spPr/>
        <p:txBody>
          <a:bodyPr/>
          <a:lstStyle/>
          <a:p>
            <a:r>
              <a:rPr lang="tr-TR" dirty="0"/>
              <a:t>Proje Sonucu</a:t>
            </a:r>
          </a:p>
        </p:txBody>
      </p:sp>
      <p:sp>
        <p:nvSpPr>
          <p:cNvPr id="3" name="İçerik Yer Tutucusu 2">
            <a:extLst>
              <a:ext uri="{FF2B5EF4-FFF2-40B4-BE49-F238E27FC236}">
                <a16:creationId xmlns:a16="http://schemas.microsoft.com/office/drawing/2014/main" id="{1A1FDDCC-91BF-45D2-BA67-5F09277D48E2}"/>
              </a:ext>
            </a:extLst>
          </p:cNvPr>
          <p:cNvSpPr>
            <a:spLocks noGrp="1"/>
          </p:cNvSpPr>
          <p:nvPr>
            <p:ph idx="1"/>
          </p:nvPr>
        </p:nvSpPr>
        <p:spPr>
          <a:xfrm>
            <a:off x="152401" y="914400"/>
            <a:ext cx="8686800" cy="5410200"/>
          </a:xfrm>
        </p:spPr>
        <p:txBody>
          <a:bodyPr/>
          <a:lstStyle/>
          <a:p>
            <a:pPr algn="just"/>
            <a:endParaRPr lang="tr-TR" dirty="0"/>
          </a:p>
          <a:p>
            <a:pPr marL="0" indent="0" algn="just">
              <a:buNone/>
            </a:pPr>
            <a:endParaRPr lang="tr-TR" dirty="0"/>
          </a:p>
          <a:p>
            <a:pPr algn="just"/>
            <a:r>
              <a:rPr lang="tr-TR" dirty="0"/>
              <a:t>Bu projede kullanıcı adı ve tarih tahmini yaparken, çok görevli öğrenmenin sınıflandırma görevlerinin performansını ortaklaşa öğrenmesi, eğitim sırasında katmanlarda gerçekleşen görevlerin tüm görevlerle paylaşılması ve her göreve özel çıktı katmanı sağlaması aynı anda eğitimde başarı yakalandığını göstermiştir.</a:t>
            </a:r>
          </a:p>
        </p:txBody>
      </p:sp>
      <p:sp>
        <p:nvSpPr>
          <p:cNvPr id="4" name="Slayt Numarası Yer Tutucusu 3">
            <a:extLst>
              <a:ext uri="{FF2B5EF4-FFF2-40B4-BE49-F238E27FC236}">
                <a16:creationId xmlns:a16="http://schemas.microsoft.com/office/drawing/2014/main" id="{7EDCEFAD-356F-4982-A1A4-8CB33A601751}"/>
              </a:ext>
            </a:extLst>
          </p:cNvPr>
          <p:cNvSpPr>
            <a:spLocks noGrp="1"/>
          </p:cNvSpPr>
          <p:nvPr>
            <p:ph type="sldNum" sz="quarter" idx="10"/>
          </p:nvPr>
        </p:nvSpPr>
        <p:spPr/>
        <p:txBody>
          <a:bodyPr/>
          <a:lstStyle/>
          <a:p>
            <a:fld id="{606EA505-76AA-495E-815C-8AF94549A6BB}" type="slidenum">
              <a:rPr lang="tr-TR" altLang="en-US" smtClean="0"/>
              <a:pPr/>
              <a:t>9</a:t>
            </a:fld>
            <a:endParaRPr lang="tr-TR" altLang="en-US" dirty="0"/>
          </a:p>
        </p:txBody>
      </p:sp>
    </p:spTree>
    <p:extLst>
      <p:ext uri="{BB962C8B-B14F-4D97-AF65-F5344CB8AC3E}">
        <p14:creationId xmlns:p14="http://schemas.microsoft.com/office/powerpoint/2010/main" val="422597778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1534</TotalTime>
  <Words>383</Words>
  <Application>Microsoft Office PowerPoint</Application>
  <PresentationFormat>Ekran Gösterisi (4:3)</PresentationFormat>
  <Paragraphs>76</Paragraphs>
  <Slides>10</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Batang</vt:lpstr>
      <vt:lpstr>Arial</vt:lpstr>
      <vt:lpstr>Tahoma</vt:lpstr>
      <vt:lpstr>Wingdings</vt:lpstr>
      <vt:lpstr>Default Design</vt:lpstr>
      <vt:lpstr>Çoklu Görev Öğrenme ile Tweet Kullanıcı Adı ve Tarihini Belirleme</vt:lpstr>
      <vt:lpstr>İçerik</vt:lpstr>
      <vt:lpstr>Neler Yaptım ?</vt:lpstr>
      <vt:lpstr> Modelin Yapısı Nasıl Çalışıyor ?</vt:lpstr>
      <vt:lpstr>Bulgular</vt:lpstr>
      <vt:lpstr>Bulgular</vt:lpstr>
      <vt:lpstr>Bulgular</vt:lpstr>
      <vt:lpstr>Başarı Kriterleri</vt:lpstr>
      <vt:lpstr>Proje Sonucu</vt:lpstr>
      <vt:lpstr>Kaynaklar</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Furkan Yıldız</cp:lastModifiedBy>
  <cp:revision>201</cp:revision>
  <dcterms:created xsi:type="dcterms:W3CDTF">2007-08-26T20:02:13Z</dcterms:created>
  <dcterms:modified xsi:type="dcterms:W3CDTF">2019-01-16T04:28:18Z</dcterms:modified>
</cp:coreProperties>
</file>