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67" r:id="rId4"/>
    <p:sldId id="275" r:id="rId5"/>
    <p:sldId id="278" r:id="rId6"/>
    <p:sldId id="286" r:id="rId7"/>
    <p:sldId id="282" r:id="rId8"/>
    <p:sldId id="283" r:id="rId9"/>
    <p:sldId id="284" r:id="rId10"/>
    <p:sldId id="281" r:id="rId11"/>
    <p:sldId id="285" r:id="rId12"/>
    <p:sldId id="289" r:id="rId13"/>
    <p:sldId id="287" r:id="rId14"/>
    <p:sldId id="288" r:id="rId15"/>
    <p:sldId id="280" r:id="rId16"/>
    <p:sldId id="269" r:id="rId17"/>
    <p:sldId id="270" r:id="rId18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68" d="100"/>
          <a:sy n="68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-kiosk.com/tr/blog/kiosk.html" TargetMode="External"/><Relationship Id="rId7" Type="http://schemas.openxmlformats.org/officeDocument/2006/relationships/hyperlink" Target="http://blog.koinim.com/blockchain-wallet-nedir/" TargetMode="External"/><Relationship Id="rId2" Type="http://schemas.openxmlformats.org/officeDocument/2006/relationships/hyperlink" Target="https://medium.com/@finartz_com/en-basit-tabirle-blockchain-nedir-nas&#305;l-&#231;al&#305;&#351;&#305;r-f9572b299c7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in-haberleri.com/coin/cuzdan/sicak-depo-ve-soguk-depo-nedir-adim-adim-kripto-cuzdan-rehberi/" TargetMode="External"/><Relationship Id="rId5" Type="http://schemas.openxmlformats.org/officeDocument/2006/relationships/hyperlink" Target="https://bitcoingazete.com/bitcoin-altcoin-cuzdani-nedir/" TargetMode="External"/><Relationship Id="rId4" Type="http://schemas.openxmlformats.org/officeDocument/2006/relationships/hyperlink" Target="http://www.kureselyazilim.com/avuc-ici-damar-okum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24384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err="1"/>
              <a:t>Blockchain</a:t>
            </a:r>
            <a:r>
              <a:rPr lang="tr-TR" altLang="en-US" sz="3600" dirty="0"/>
              <a:t> ile Oylama Sisteminde Seçmene Özgü Soğuk Cüzdan</a:t>
            </a:r>
            <a:br>
              <a:rPr lang="tr-TR" altLang="en-US" sz="3600" dirty="0"/>
            </a:b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429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Üçüncü Sunum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Sefa Nadir Yıldız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Doç. Dr. Mehmet Göktürk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Mayıs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Nasıl Yaptım 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" y="1010529"/>
            <a:ext cx="87249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tr-TR" altLang="en-US" sz="2400" dirty="0"/>
          </a:p>
          <a:p>
            <a:pPr marL="0" indent="0" algn="just" eaLnBrk="1" hangingPunct="1">
              <a:buNone/>
            </a:pPr>
            <a:endParaRPr lang="tr-TR" altLang="en-US" sz="24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AC1E94D3-812F-48C4-86AE-1B67E3D8A5EF}"/>
              </a:ext>
            </a:extLst>
          </p:cNvPr>
          <p:cNvSpPr/>
          <p:nvPr/>
        </p:nvSpPr>
        <p:spPr>
          <a:xfrm>
            <a:off x="166468" y="107523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/>
            <a:endParaRPr lang="tr-TR" altLang="en-US" dirty="0"/>
          </a:p>
          <a:p>
            <a:pPr algn="just" eaLnBrk="1" hangingPunct="1"/>
            <a:r>
              <a:rPr lang="tr-TR" altLang="en-US" b="1" dirty="0"/>
              <a:t>     İmza Oluşturma ve Doğrulama</a:t>
            </a:r>
          </a:p>
          <a:p>
            <a:pPr marL="0" indent="0" algn="just" eaLnBrk="1" hangingPunct="1">
              <a:buNone/>
            </a:pPr>
            <a:endParaRPr lang="tr-TR" alt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B4C6A12-CD97-444C-9113-AD12EFB63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3" y="2209800"/>
            <a:ext cx="7382997" cy="29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Nasıl Yaptım 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0825"/>
            <a:ext cx="87249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tr-TR" altLang="en-US" sz="2400" dirty="0"/>
          </a:p>
          <a:p>
            <a:pPr marL="0" indent="0" algn="just" eaLnBrk="1" hangingPunct="1">
              <a:buNone/>
            </a:pPr>
            <a:endParaRPr lang="tr-TR" altLang="en-US" sz="24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AC1E94D3-812F-48C4-86AE-1B67E3D8A5EF}"/>
              </a:ext>
            </a:extLst>
          </p:cNvPr>
          <p:cNvSpPr/>
          <p:nvPr/>
        </p:nvSpPr>
        <p:spPr>
          <a:xfrm>
            <a:off x="2487932" y="53234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/>
            <a:endParaRPr lang="tr-TR" altLang="en-US" sz="2400" dirty="0"/>
          </a:p>
          <a:p>
            <a:pPr algn="just" eaLnBrk="1" hangingPunct="1"/>
            <a:r>
              <a:rPr lang="tr-TR" altLang="en-US" sz="2400" b="1" dirty="0"/>
              <a:t>     </a:t>
            </a:r>
            <a:r>
              <a:rPr lang="tr-TR" altLang="en-US" sz="2400" b="1" dirty="0" err="1"/>
              <a:t>Wallet</a:t>
            </a:r>
            <a:r>
              <a:rPr lang="tr-TR" altLang="en-US" sz="2400" b="1" dirty="0"/>
              <a:t> Sınıfı Test</a:t>
            </a:r>
          </a:p>
          <a:p>
            <a:pPr marL="0" indent="0" algn="just" eaLnBrk="1" hangingPunct="1">
              <a:buNone/>
            </a:pPr>
            <a:endParaRPr lang="tr-TR" altLang="en-US" sz="24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840D26C-A61A-439D-9A80-CA93067F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484113"/>
            <a:ext cx="7802880" cy="307836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D5566FC-1342-4DB9-988B-2DEC85120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4883921"/>
            <a:ext cx="7815776" cy="11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5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Nasıl Yaptım ?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C092927-BC34-4746-A0F1-1BD377663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46" y="3918125"/>
            <a:ext cx="5522385" cy="185199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0DA6A0B-F68D-4B43-8890-F44B4E5D4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46" y="987509"/>
            <a:ext cx="5522385" cy="2796930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BFCE0955-E3E2-4751-B0B6-96321D12E681}"/>
              </a:ext>
            </a:extLst>
          </p:cNvPr>
          <p:cNvSpPr/>
          <p:nvPr/>
        </p:nvSpPr>
        <p:spPr>
          <a:xfrm>
            <a:off x="742657" y="5614587"/>
            <a:ext cx="8391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endParaRPr lang="tr-TR" altLang="en-US" dirty="0"/>
          </a:p>
          <a:p>
            <a:pPr algn="just" eaLnBrk="1" hangingPunct="1"/>
            <a:r>
              <a:rPr lang="tr-TR" altLang="en-US" dirty="0"/>
              <a:t>SHA-256 şifrelemesi için </a:t>
            </a:r>
            <a:r>
              <a:rPr lang="tr-TR" b="1" dirty="0" err="1"/>
              <a:t>java.security.MessageDigest</a:t>
            </a:r>
            <a:r>
              <a:rPr lang="tr-TR" b="1" dirty="0"/>
              <a:t> </a:t>
            </a:r>
            <a:r>
              <a:rPr lang="tr-TR" dirty="0"/>
              <a:t>kütüphanesi kullandım.</a:t>
            </a:r>
            <a:endParaRPr lang="tr-TR" altLang="en-US" b="1" dirty="0"/>
          </a:p>
          <a:p>
            <a:pPr marL="0" indent="0" algn="just" eaLnBrk="1" hangingPunct="1">
              <a:buNone/>
            </a:pPr>
            <a:endParaRPr lang="tr-TR" alt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7144B76F-8532-4C95-99CE-D09D0787E420}"/>
              </a:ext>
            </a:extLst>
          </p:cNvPr>
          <p:cNvSpPr/>
          <p:nvPr/>
        </p:nvSpPr>
        <p:spPr>
          <a:xfrm>
            <a:off x="114888" y="547105"/>
            <a:ext cx="925654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endParaRPr lang="tr-TR" altLang="en-US" sz="2000" b="1" dirty="0"/>
          </a:p>
          <a:p>
            <a:pPr marL="0" indent="0" algn="just" eaLnBrk="1" hangingPunct="1">
              <a:buNone/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81985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Wallet</a:t>
            </a:r>
            <a:r>
              <a:rPr lang="tr-TR" altLang="en-US" sz="4000" dirty="0"/>
              <a:t> Yapıları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" y="1010529"/>
            <a:ext cx="87249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tr-TR" altLang="en-US" sz="2400" dirty="0"/>
          </a:p>
          <a:p>
            <a:pPr marL="0" indent="0" algn="just" eaLnBrk="1" hangingPunct="1">
              <a:buNone/>
            </a:pPr>
            <a:endParaRPr lang="tr-TR" altLang="en-US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5327A79-32DB-45A0-9990-643C4F894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614" y="838200"/>
            <a:ext cx="4817871" cy="5396346"/>
          </a:xfrm>
          <a:prstGeom prst="rect">
            <a:avLst/>
          </a:prstGeom>
        </p:spPr>
      </p:pic>
      <p:sp>
        <p:nvSpPr>
          <p:cNvPr id="5" name="Ok: Sağ 4">
            <a:extLst>
              <a:ext uri="{FF2B5EF4-FFF2-40B4-BE49-F238E27FC236}">
                <a16:creationId xmlns:a16="http://schemas.microsoft.com/office/drawing/2014/main" id="{3B6B4F48-2577-4357-8768-2BF5AFC2D113}"/>
              </a:ext>
            </a:extLst>
          </p:cNvPr>
          <p:cNvSpPr/>
          <p:nvPr/>
        </p:nvSpPr>
        <p:spPr bwMode="auto">
          <a:xfrm>
            <a:off x="914400" y="2133600"/>
            <a:ext cx="1077214" cy="762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k: Sağ 9">
            <a:extLst>
              <a:ext uri="{FF2B5EF4-FFF2-40B4-BE49-F238E27FC236}">
                <a16:creationId xmlns:a16="http://schemas.microsoft.com/office/drawing/2014/main" id="{76B48B89-844E-462A-9114-1BE12D4A0C79}"/>
              </a:ext>
            </a:extLst>
          </p:cNvPr>
          <p:cNvSpPr/>
          <p:nvPr/>
        </p:nvSpPr>
        <p:spPr bwMode="auto">
          <a:xfrm>
            <a:off x="2895600" y="5257800"/>
            <a:ext cx="838200" cy="96129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77837E93-6FC2-43B0-856A-23DB0162D654}"/>
              </a:ext>
            </a:extLst>
          </p:cNvPr>
          <p:cNvSpPr/>
          <p:nvPr/>
        </p:nvSpPr>
        <p:spPr bwMode="auto">
          <a:xfrm>
            <a:off x="2895600" y="5562600"/>
            <a:ext cx="838200" cy="762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801F1B35-5BED-4CA1-B6FA-31B9496D1390}"/>
              </a:ext>
            </a:extLst>
          </p:cNvPr>
          <p:cNvSpPr/>
          <p:nvPr/>
        </p:nvSpPr>
        <p:spPr bwMode="auto">
          <a:xfrm>
            <a:off x="2895600" y="5847471"/>
            <a:ext cx="838200" cy="85577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AA4C5D0D-7F10-4749-A033-97069AC35C6D}"/>
              </a:ext>
            </a:extLst>
          </p:cNvPr>
          <p:cNvSpPr txBox="1"/>
          <p:nvPr/>
        </p:nvSpPr>
        <p:spPr>
          <a:xfrm>
            <a:off x="228600" y="170799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Seçim Sandığı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CF5ADC8C-E6FD-49FC-813F-B16FE39C8055}"/>
              </a:ext>
            </a:extLst>
          </p:cNvPr>
          <p:cNvSpPr txBox="1"/>
          <p:nvPr/>
        </p:nvSpPr>
        <p:spPr>
          <a:xfrm>
            <a:off x="1948869" y="5421868"/>
            <a:ext cx="140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Partiler</a:t>
            </a:r>
          </a:p>
        </p:txBody>
      </p:sp>
    </p:spTree>
    <p:extLst>
      <p:ext uri="{BB962C8B-B14F-4D97-AF65-F5344CB8AC3E}">
        <p14:creationId xmlns:p14="http://schemas.microsoft.com/office/powerpoint/2010/main" val="400165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>
            <a:extLst>
              <a:ext uri="{FF2B5EF4-FFF2-40B4-BE49-F238E27FC236}">
                <a16:creationId xmlns:a16="http://schemas.microsoft.com/office/drawing/2014/main" id="{8E107E24-624F-4951-A13B-1DB76078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Wallet</a:t>
            </a:r>
            <a:r>
              <a:rPr lang="tr-TR" dirty="0"/>
              <a:t> Yapıları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107C614-C204-476D-BC4B-87F1A391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650563"/>
            <a:ext cx="8305800" cy="3556874"/>
          </a:xfrm>
          <a:prstGeom prst="rect">
            <a:avLst/>
          </a:prstGeom>
        </p:spPr>
      </p:pic>
      <p:sp>
        <p:nvSpPr>
          <p:cNvPr id="12" name="Ok: Sağ 11">
            <a:extLst>
              <a:ext uri="{FF2B5EF4-FFF2-40B4-BE49-F238E27FC236}">
                <a16:creationId xmlns:a16="http://schemas.microsoft.com/office/drawing/2014/main" id="{25F80186-E98C-4772-A835-FF42475B6583}"/>
              </a:ext>
            </a:extLst>
          </p:cNvPr>
          <p:cNvSpPr/>
          <p:nvPr/>
        </p:nvSpPr>
        <p:spPr bwMode="auto">
          <a:xfrm>
            <a:off x="1219200" y="4191000"/>
            <a:ext cx="685800" cy="762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432D7655-5545-4B6A-98E9-1BE9B529B9CC}"/>
              </a:ext>
            </a:extLst>
          </p:cNvPr>
          <p:cNvSpPr/>
          <p:nvPr/>
        </p:nvSpPr>
        <p:spPr bwMode="auto">
          <a:xfrm>
            <a:off x="5257800" y="3810000"/>
            <a:ext cx="685800" cy="762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62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Neler Yapacağım?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1524000"/>
            <a:ext cx="8724900" cy="402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tr-TR" altLang="en-US" sz="2400" dirty="0"/>
          </a:p>
          <a:p>
            <a:pPr marL="0" indent="0" algn="just" eaLnBrk="1" hangingPunct="1">
              <a:buNone/>
            </a:pPr>
            <a:endParaRPr lang="tr-TR" altLang="en-US" sz="24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AC1E94D3-812F-48C4-86AE-1B67E3D8A5EF}"/>
              </a:ext>
            </a:extLst>
          </p:cNvPr>
          <p:cNvSpPr/>
          <p:nvPr/>
        </p:nvSpPr>
        <p:spPr>
          <a:xfrm>
            <a:off x="383637" y="944880"/>
            <a:ext cx="8379363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endParaRPr lang="tr-TR" altLang="en-US" dirty="0"/>
          </a:p>
          <a:p>
            <a:pPr algn="just" eaLnBrk="1" hangingPunct="1"/>
            <a:endParaRPr lang="tr-TR" altLang="en-US" dirty="0"/>
          </a:p>
          <a:p>
            <a:pPr algn="just" eaLnBrk="1" hangingPunct="1"/>
            <a:endParaRPr lang="tr-TR" altLang="en-US" sz="2000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tr-TR" altLang="en-US" sz="2000" b="1" dirty="0"/>
              <a:t>El okuma cihazını</a:t>
            </a:r>
            <a:r>
              <a:rPr lang="tr-TR" altLang="en-US" sz="2000" dirty="0"/>
              <a:t> programım ile </a:t>
            </a:r>
            <a:r>
              <a:rPr lang="tr-TR" altLang="en-US" sz="2000" b="1" dirty="0"/>
              <a:t>entegre edip</a:t>
            </a:r>
            <a:r>
              <a:rPr lang="tr-TR" altLang="en-US" sz="2000" dirty="0"/>
              <a:t>, </a:t>
            </a:r>
            <a:r>
              <a:rPr lang="tr-TR" altLang="en-US" sz="2000" dirty="0" err="1"/>
              <a:t>wallet</a:t>
            </a:r>
            <a:r>
              <a:rPr lang="tr-TR" altLang="en-US" sz="2000" dirty="0"/>
              <a:t> sınıfında el okuma cihazından gelen </a:t>
            </a:r>
            <a:r>
              <a:rPr lang="tr-TR" altLang="en-US" sz="2000" b="1" dirty="0"/>
              <a:t>sayısal veriyi </a:t>
            </a:r>
            <a:r>
              <a:rPr lang="tr-TR" altLang="en-US" sz="2000" dirty="0"/>
              <a:t>işleyerek </a:t>
            </a:r>
            <a:r>
              <a:rPr lang="tr-TR" altLang="en-US" sz="2000" b="1" dirty="0" err="1"/>
              <a:t>private</a:t>
            </a:r>
            <a:r>
              <a:rPr lang="tr-TR" altLang="en-US" sz="2000" b="1" dirty="0"/>
              <a:t> </a:t>
            </a:r>
            <a:r>
              <a:rPr lang="tr-TR" altLang="en-US" sz="2000" b="1" dirty="0" err="1"/>
              <a:t>key</a:t>
            </a:r>
            <a:r>
              <a:rPr lang="tr-TR" altLang="en-US" sz="2000" b="1" dirty="0"/>
              <a:t> </a:t>
            </a:r>
            <a:r>
              <a:rPr lang="tr-TR" altLang="en-US" sz="2000" dirty="0"/>
              <a:t>oluşturacağım.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tr-TR" altLang="en-US" dirty="0"/>
              <a:t>Oluşan </a:t>
            </a:r>
            <a:r>
              <a:rPr lang="tr-TR" altLang="en-US" b="1" dirty="0"/>
              <a:t>blok verilerini</a:t>
            </a:r>
            <a:r>
              <a:rPr lang="tr-TR" altLang="en-US" dirty="0"/>
              <a:t>, </a:t>
            </a:r>
            <a:r>
              <a:rPr lang="tr-TR" altLang="en-US" b="1" dirty="0" err="1"/>
              <a:t>wallet</a:t>
            </a:r>
            <a:r>
              <a:rPr lang="tr-TR" altLang="en-US" b="1" dirty="0"/>
              <a:t> bilgilerini</a:t>
            </a:r>
            <a:r>
              <a:rPr lang="tr-TR" altLang="en-US" dirty="0"/>
              <a:t>, </a:t>
            </a:r>
            <a:r>
              <a:rPr lang="tr-TR" altLang="en-US" b="1" dirty="0" err="1"/>
              <a:t>transcation</a:t>
            </a:r>
            <a:r>
              <a:rPr lang="tr-TR" altLang="en-US" b="1" dirty="0"/>
              <a:t> imzalama </a:t>
            </a:r>
            <a:r>
              <a:rPr lang="tr-TR" altLang="en-US" dirty="0"/>
              <a:t>ve </a:t>
            </a:r>
            <a:r>
              <a:rPr lang="tr-TR" altLang="en-US" b="1" dirty="0"/>
              <a:t>doğrulama bilgilerini </a:t>
            </a:r>
            <a:r>
              <a:rPr lang="tr-TR" altLang="en-US" dirty="0"/>
              <a:t>sakladığım </a:t>
            </a:r>
            <a:r>
              <a:rPr lang="tr-TR" altLang="en-US" dirty="0" err="1"/>
              <a:t>arrayList</a:t>
            </a:r>
            <a:r>
              <a:rPr lang="tr-TR" altLang="en-US" dirty="0"/>
              <a:t> yapısı yerine </a:t>
            </a:r>
            <a:r>
              <a:rPr lang="tr-TR" altLang="en-US" b="1" dirty="0"/>
              <a:t>veri tabanında </a:t>
            </a:r>
            <a:r>
              <a:rPr lang="tr-TR" altLang="en-US" dirty="0"/>
              <a:t>tutacağım.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tr-TR" altLang="en-US" dirty="0"/>
              <a:t>Seçim de kaç parti varsa her biri için bir </a:t>
            </a:r>
            <a:r>
              <a:rPr lang="tr-TR" altLang="en-US" b="1" dirty="0"/>
              <a:t>kontrat adresi ve </a:t>
            </a:r>
            <a:r>
              <a:rPr lang="tr-TR" altLang="en-US" b="1" dirty="0" err="1"/>
              <a:t>token</a:t>
            </a:r>
            <a:r>
              <a:rPr lang="tr-TR" altLang="en-US" b="1" dirty="0"/>
              <a:t> </a:t>
            </a:r>
            <a:r>
              <a:rPr lang="tr-TR" altLang="en-US" dirty="0"/>
              <a:t>oluşturacağım.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tr-TR" altLang="en-US" b="1" dirty="0"/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tr-TR" altLang="en-US" b="1" dirty="0"/>
              <a:t> </a:t>
            </a:r>
          </a:p>
          <a:p>
            <a:pPr marL="0" indent="0" algn="just" eaLnBrk="1" hangingPunct="1">
              <a:buNone/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02151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Başarı Kriterleri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52500"/>
            <a:ext cx="7848600" cy="4953000"/>
          </a:xfrm>
        </p:spPr>
        <p:txBody>
          <a:bodyPr/>
          <a:lstStyle/>
          <a:p>
            <a:pPr eaLnBrk="1" hangingPunct="1"/>
            <a:r>
              <a:rPr lang="tr-TR" altLang="en-US" dirty="0"/>
              <a:t>Projemin Başarı Kriterleri </a:t>
            </a:r>
          </a:p>
          <a:p>
            <a:pPr eaLnBrk="1" hangingPunct="1"/>
            <a:endParaRPr lang="tr-TR" altLang="en-US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tr-TR" altLang="en-US" sz="2400" dirty="0"/>
              <a:t>Kimlik eşleştirme işleminin %100 doğrulukta çalışması</a:t>
            </a:r>
          </a:p>
          <a:p>
            <a:pPr marL="457200" lvl="1" indent="0" eaLnBrk="1" hangingPunct="1">
              <a:buNone/>
            </a:pPr>
            <a:endParaRPr lang="tr-TR" altLang="en-US" sz="24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tr-TR" altLang="en-US" sz="2400" dirty="0"/>
              <a:t>Oy gönderme işlemi sırasında </a:t>
            </a:r>
            <a:r>
              <a:rPr lang="tr-TR" altLang="en-US" sz="2400" dirty="0" err="1"/>
              <a:t>transaction</a:t>
            </a:r>
            <a:r>
              <a:rPr lang="tr-TR" altLang="en-US" sz="2400" dirty="0"/>
              <a:t> imzalama aşamasının yani oy gönderenin gerçekten bu işlemi kendisinin yaptığının ve sadece bir kez oy gönderdiğinin %100 kanıtlanması</a:t>
            </a:r>
          </a:p>
          <a:p>
            <a:pPr lvl="1" eaLnBrk="1" hangingPunct="1"/>
            <a:endParaRPr lang="tr-TR" altLang="en-US" sz="24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tr-TR" altLang="en-US" sz="2400" dirty="0"/>
              <a:t>Oy kullanma işleminin maksimum 2 dakika içinde tamamlanması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6934200" cy="541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tr-TR" altLang="en-US" sz="2000" dirty="0"/>
              <a:t>1.     </a:t>
            </a:r>
            <a:r>
              <a:rPr lang="tr-TR" altLang="en-US" sz="2000" dirty="0" err="1"/>
              <a:t>Blockchain</a:t>
            </a:r>
            <a:r>
              <a:rPr lang="tr-TR" altLang="en-US" sz="2000" dirty="0"/>
              <a:t> nedir?</a:t>
            </a:r>
          </a:p>
          <a:p>
            <a:pPr marL="0" indent="0" eaLnBrk="1" hangingPunct="1">
              <a:buNone/>
            </a:pPr>
            <a:r>
              <a:rPr lang="tr-TR" altLang="en-US" sz="2000" dirty="0">
                <a:hlinkClick r:id="rId2"/>
              </a:rPr>
              <a:t>https://medium.com/@finartz_com/en-basit-tabirle blockchain-nedir-nasıl-çalışır-f9572b299c7b</a:t>
            </a:r>
            <a:endParaRPr lang="tr-TR" altLang="en-US" sz="2000" dirty="0"/>
          </a:p>
          <a:p>
            <a:pPr marL="0" indent="0" eaLnBrk="1" hangingPunct="1">
              <a:buNone/>
            </a:pPr>
            <a:r>
              <a:rPr lang="tr-TR" altLang="en-US" sz="2000" dirty="0"/>
              <a:t>2.     </a:t>
            </a:r>
            <a:r>
              <a:rPr lang="tr-TR" altLang="en-US" sz="2000" dirty="0" err="1"/>
              <a:t>What</a:t>
            </a:r>
            <a:r>
              <a:rPr lang="tr-TR" altLang="en-US" sz="2000" dirty="0"/>
              <a:t> is the </a:t>
            </a:r>
            <a:r>
              <a:rPr lang="tr-TR" altLang="en-US" sz="2000" dirty="0" err="1"/>
              <a:t>Kiosk</a:t>
            </a:r>
            <a:r>
              <a:rPr lang="tr-TR" altLang="en-US" sz="2000" dirty="0"/>
              <a:t> ?</a:t>
            </a:r>
          </a:p>
          <a:p>
            <a:pPr marL="0" indent="0" eaLnBrk="1" hangingPunct="1">
              <a:buNone/>
            </a:pPr>
            <a:r>
              <a:rPr lang="tr-TR" altLang="en-US" sz="2000" dirty="0">
                <a:hlinkClick r:id="rId3"/>
              </a:rPr>
              <a:t>http://www.smart-kiosk.com/tr/blog/kiosk.html</a:t>
            </a:r>
            <a:endParaRPr lang="tr-TR" altLang="en-US" sz="2000" dirty="0"/>
          </a:p>
          <a:p>
            <a:pPr marL="0" indent="0" eaLnBrk="1" hangingPunct="1">
              <a:buNone/>
            </a:pPr>
            <a:r>
              <a:rPr lang="tr-TR" altLang="en-US" sz="2000" dirty="0"/>
              <a:t>3.     Avuç İçi Damar Okuma</a:t>
            </a:r>
          </a:p>
          <a:p>
            <a:pPr marL="0" indent="0" eaLnBrk="1" hangingPunct="1">
              <a:buNone/>
            </a:pPr>
            <a:r>
              <a:rPr lang="tr-TR" altLang="en-US" sz="2000" dirty="0">
                <a:hlinkClick r:id="rId4"/>
              </a:rPr>
              <a:t>http://www.kureselyazilim.com/avuc-ici-damar-okuma/</a:t>
            </a:r>
            <a:endParaRPr lang="tr-TR" altLang="en-US" sz="2000" dirty="0"/>
          </a:p>
          <a:p>
            <a:pPr marL="0" indent="0" eaLnBrk="1" hangingPunct="1">
              <a:buNone/>
            </a:pPr>
            <a:r>
              <a:rPr lang="tr-TR" altLang="en-US" sz="2000" dirty="0"/>
              <a:t>4.     </a:t>
            </a:r>
            <a:r>
              <a:rPr lang="tr-TR" altLang="en-US" sz="2000" dirty="0" err="1"/>
              <a:t>Bitcoin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Altcoin</a:t>
            </a:r>
            <a:r>
              <a:rPr lang="tr-TR" altLang="en-US" sz="2000" dirty="0"/>
              <a:t> Cüzdanı Nedir?,   </a:t>
            </a:r>
            <a:r>
              <a:rPr lang="tr-TR" altLang="en-US" sz="2000" dirty="0">
                <a:hlinkClick r:id="rId5"/>
              </a:rPr>
              <a:t>https://bitcoingazete.com/bitcoin-altcoin-cuzdani-nedir/</a:t>
            </a:r>
            <a:endParaRPr lang="tr-TR" altLang="en-US" sz="2000" dirty="0"/>
          </a:p>
          <a:p>
            <a:pPr marL="457200" indent="-457200" eaLnBrk="1" hangingPunct="1">
              <a:buAutoNum type="arabicPeriod" startAt="5"/>
            </a:pPr>
            <a:r>
              <a:rPr lang="tr-TR" altLang="en-US" sz="2000" dirty="0"/>
              <a:t> </a:t>
            </a:r>
            <a:r>
              <a:rPr lang="tr-TR" altLang="en-US" sz="2000" dirty="0" err="1"/>
              <a:t>Cold</a:t>
            </a:r>
            <a:r>
              <a:rPr lang="tr-TR" altLang="en-US" sz="2000" dirty="0"/>
              <a:t> and How </a:t>
            </a:r>
            <a:r>
              <a:rPr lang="tr-TR" altLang="en-US" sz="2000" dirty="0" err="1"/>
              <a:t>Wallet</a:t>
            </a:r>
            <a:endParaRPr lang="tr-TR" altLang="en-US" sz="2000" dirty="0"/>
          </a:p>
          <a:p>
            <a:pPr marL="0" indent="0" eaLnBrk="1" hangingPunct="1">
              <a:buNone/>
            </a:pPr>
            <a:r>
              <a:rPr lang="tr-TR" altLang="en-US" sz="2000" dirty="0">
                <a:hlinkClick r:id="rId6"/>
              </a:rPr>
              <a:t>https://coin-haberleri.com/coin/cuzdan/sicak-depo-ve-    </a:t>
            </a:r>
          </a:p>
          <a:p>
            <a:pPr marL="0" indent="0" eaLnBrk="1" hangingPunct="1">
              <a:buNone/>
            </a:pPr>
            <a:r>
              <a:rPr lang="tr-TR" altLang="en-US" sz="2000" dirty="0" err="1">
                <a:hlinkClick r:id="rId6"/>
              </a:rPr>
              <a:t>soguk</a:t>
            </a:r>
            <a:r>
              <a:rPr lang="tr-TR" altLang="en-US" sz="2000" dirty="0">
                <a:hlinkClick r:id="rId6"/>
              </a:rPr>
              <a:t>-depo-nedir-adim-adim-kripto-</a:t>
            </a:r>
            <a:r>
              <a:rPr lang="tr-TR" altLang="en-US" sz="2000" dirty="0" err="1">
                <a:hlinkClick r:id="rId6"/>
              </a:rPr>
              <a:t>cuzdan</a:t>
            </a:r>
            <a:r>
              <a:rPr lang="tr-TR" altLang="en-US" sz="2000" dirty="0">
                <a:hlinkClick r:id="rId6"/>
              </a:rPr>
              <a:t>-rehberi/</a:t>
            </a:r>
            <a:endParaRPr lang="tr-TR" altLang="en-US" sz="2000" dirty="0"/>
          </a:p>
          <a:p>
            <a:pPr marL="457200" indent="-457200" eaLnBrk="1" hangingPunct="1">
              <a:buAutoNum type="arabicPeriod" startAt="6"/>
            </a:pPr>
            <a:r>
              <a:rPr lang="tr-TR" altLang="en-US" sz="2000" dirty="0"/>
              <a:t> </a:t>
            </a:r>
            <a:r>
              <a:rPr lang="tr-TR" altLang="en-US" sz="2000" dirty="0" err="1"/>
              <a:t>Blockchain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Wallet</a:t>
            </a:r>
            <a:r>
              <a:rPr lang="tr-TR" altLang="en-US" sz="2000" dirty="0"/>
              <a:t> </a:t>
            </a:r>
          </a:p>
          <a:p>
            <a:pPr marL="0" indent="0" eaLnBrk="1" hangingPunct="1">
              <a:buNone/>
            </a:pPr>
            <a:r>
              <a:rPr lang="tr-TR" altLang="en-US" sz="2000" dirty="0">
                <a:hlinkClick r:id="rId7"/>
              </a:rPr>
              <a:t>http://blog.koinim.com/blockchain-wallet-nedir/</a:t>
            </a:r>
            <a:endParaRPr lang="tr-TR" altLang="en-US" sz="2000" dirty="0"/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457200" indent="-457200" eaLnBrk="1" hangingPunct="1">
              <a:buAutoNum type="arabicPeriod" startAt="6"/>
            </a:pPr>
            <a:endParaRPr lang="tr-TR" altLang="en-US" sz="2000" dirty="0"/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0" indent="0" eaLnBrk="1" hangingPunct="1">
              <a:buNone/>
            </a:pPr>
            <a:r>
              <a:rPr lang="tr-TR" altLang="en-US" sz="2000" dirty="0"/>
              <a:t>        </a:t>
            </a:r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514350" indent="-514350" eaLnBrk="1" hangingPunct="1">
              <a:buFontTx/>
              <a:buNone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Konusu Hatırlatma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Neler Yaptım ?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Nasıl Yaptım ?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Neler Yapacağım?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Konusu Hatırlatma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244929" y="1135549"/>
            <a:ext cx="4820476" cy="5114287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tr-TR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Benim Projem nedir?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tr-TR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Oylama sistemlerinde, seçime olan katılımdaki hileyi önlemek, katılım sayısını, oy adedini eksiksiz ve doğru bir biçimde belirlemek için </a:t>
            </a:r>
            <a:r>
              <a:rPr lang="tr-TR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tr-TR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sistemi üzerinde el okuma cihazı kullanılarak  her kişiye özgü bir soğuk cüzdan oluşturmaktır.</a:t>
            </a:r>
          </a:p>
          <a:p>
            <a:pPr marL="400050" lvl="1" indent="0" eaLnBrk="1" hangingPunct="1">
              <a:lnSpc>
                <a:spcPct val="80000"/>
              </a:lnSpc>
              <a:buNone/>
            </a:pPr>
            <a:endParaRPr lang="tr-TR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1" hangingPunct="1">
              <a:lnSpc>
                <a:spcPct val="80000"/>
              </a:lnSpc>
              <a:buNone/>
            </a:pPr>
            <a:endParaRPr lang="tr-TR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7725" lvl="1" indent="-447675" eaLnBrk="1" hangingPunct="1">
              <a:lnSpc>
                <a:spcPct val="80000"/>
              </a:lnSpc>
            </a:pPr>
            <a:endParaRPr lang="tr-TR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1" hangingPunct="1">
              <a:lnSpc>
                <a:spcPct val="80000"/>
              </a:lnSpc>
              <a:buNone/>
            </a:pPr>
            <a:r>
              <a:rPr lang="tr-T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847725" lvl="1" indent="-447675" eaLnBrk="1" hangingPunct="1">
              <a:lnSpc>
                <a:spcPct val="80000"/>
              </a:lnSpc>
            </a:pPr>
            <a:endParaRPr lang="tr-TR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-447675" eaLnBrk="1" hangingPunct="1">
              <a:lnSpc>
                <a:spcPct val="80000"/>
              </a:lnSpc>
            </a:pPr>
            <a:endParaRPr lang="tr-T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95402" y="5174149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43912ADE-7E0E-41B1-A7B9-2CDB18CAE53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-1828800" y="2375207"/>
            <a:ext cx="467227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endParaRPr lang="tr-TR" altLang="en-US" sz="2000" kern="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9A70AC4-60DB-4AF4-B04C-16F912FA3F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47" y="4722096"/>
            <a:ext cx="1831104" cy="183110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A82FB62-DE69-427D-9F04-18E5C5D184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17" y="3070934"/>
            <a:ext cx="2538965" cy="142859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43C6C43-4ED4-4291-924C-40437184C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15" y="1082477"/>
            <a:ext cx="3360370" cy="1605841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E3E38BED-DA4D-43C8-AB03-1816337B55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9149" y="2454085"/>
            <a:ext cx="850902" cy="850902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08043ACB-BBD2-4810-B108-73FDF6F0D1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9148" y="4298949"/>
            <a:ext cx="850902" cy="8509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Neler Yaptım ?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982200" y="449421"/>
            <a:ext cx="76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000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50164487-EF67-4B55-9769-2ECE17815A3A}"/>
              </a:ext>
            </a:extLst>
          </p:cNvPr>
          <p:cNvSpPr/>
          <p:nvPr/>
        </p:nvSpPr>
        <p:spPr>
          <a:xfrm>
            <a:off x="0" y="838200"/>
            <a:ext cx="86106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 eaLnBrk="1" hangingPunct="1">
              <a:buFont typeface="Arial" panose="020B0604020202020204" pitchFamily="34" charset="0"/>
              <a:buChar char="•"/>
            </a:pPr>
            <a:r>
              <a:rPr lang="tr-TR" altLang="en-US" sz="2400" dirty="0" err="1"/>
              <a:t>Digital</a:t>
            </a:r>
            <a:r>
              <a:rPr lang="tr-TR" altLang="en-US" sz="2400" dirty="0"/>
              <a:t> imzaları kayıt edebilmek için test amaçlı </a:t>
            </a:r>
            <a:r>
              <a:rPr lang="tr-TR" altLang="en-US" sz="2400" b="1" dirty="0" err="1"/>
              <a:t>Block</a:t>
            </a:r>
            <a:endParaRPr lang="tr-TR" altLang="en-US" sz="2400" b="1" dirty="0"/>
          </a:p>
          <a:p>
            <a:pPr lvl="1" algn="just" eaLnBrk="1" hangingPunct="1"/>
            <a:r>
              <a:rPr lang="tr-TR" altLang="en-US" sz="2400" b="1" dirty="0"/>
              <a:t>Sınıfı </a:t>
            </a:r>
            <a:r>
              <a:rPr lang="tr-TR" altLang="en-US" sz="2400" dirty="0"/>
              <a:t>yazdım.</a:t>
            </a:r>
          </a:p>
          <a:p>
            <a:pPr lvl="1" algn="just" eaLnBrk="1" hangingPunct="1"/>
            <a:endParaRPr lang="tr-TR" sz="20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tr-TR" altLang="en-US" sz="2400" dirty="0"/>
              <a:t>  Gerçekleştirilen işlemleri şifreleyip </a:t>
            </a:r>
            <a:r>
              <a:rPr lang="tr-TR" altLang="en-US" sz="2400" dirty="0" err="1"/>
              <a:t>hash</a:t>
            </a:r>
            <a:r>
              <a:rPr lang="tr-TR" altLang="en-US" sz="2400" dirty="0"/>
              <a:t> oluşturmak için </a:t>
            </a:r>
            <a:r>
              <a:rPr lang="tr-TR" sz="2400" b="1" dirty="0"/>
              <a:t>applySha256 </a:t>
            </a:r>
            <a:r>
              <a:rPr lang="tr-TR" sz="2400" dirty="0"/>
              <a:t>isimli bir metot yazdım.</a:t>
            </a:r>
          </a:p>
          <a:p>
            <a:pPr lvl="1" algn="just" eaLnBrk="1" hangingPunct="1"/>
            <a:endParaRPr lang="tr-TR" sz="24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tr-TR" sz="2400" dirty="0"/>
              <a:t>  Seçmene özgü cüzdan oluşturmak için </a:t>
            </a:r>
            <a:r>
              <a:rPr lang="tr-TR" sz="2400" dirty="0" err="1"/>
              <a:t>private</a:t>
            </a:r>
            <a:r>
              <a:rPr lang="tr-TR" sz="2400" dirty="0"/>
              <a:t> ve </a:t>
            </a:r>
            <a:r>
              <a:rPr lang="tr-TR" sz="2400" dirty="0" err="1"/>
              <a:t>public</a:t>
            </a:r>
            <a:r>
              <a:rPr lang="tr-TR" sz="2400" dirty="0"/>
              <a:t> </a:t>
            </a:r>
            <a:r>
              <a:rPr lang="tr-TR" sz="2400" dirty="0" err="1"/>
              <a:t>key</a:t>
            </a:r>
            <a:r>
              <a:rPr lang="tr-TR" sz="2400" dirty="0"/>
              <a:t> değişkenlerini içeren </a:t>
            </a:r>
            <a:r>
              <a:rPr lang="tr-TR" sz="2400" b="1" dirty="0" err="1"/>
              <a:t>Wallet</a:t>
            </a:r>
            <a:r>
              <a:rPr lang="tr-TR" sz="2400" b="1" dirty="0"/>
              <a:t> Sınıfını </a:t>
            </a:r>
            <a:r>
              <a:rPr lang="tr-TR" sz="2400" dirty="0"/>
              <a:t>yazdım.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tr-TR" sz="24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tr-TR" sz="2400" dirty="0"/>
              <a:t> Oy gönderme işleminin doğru bir şekilde imzalandığını kontrol etmek için </a:t>
            </a:r>
            <a:r>
              <a:rPr lang="tr-TR" sz="2400" b="1" dirty="0" err="1"/>
              <a:t>generateSignature</a:t>
            </a:r>
            <a:r>
              <a:rPr lang="tr-TR" sz="2400" dirty="0"/>
              <a:t> ve </a:t>
            </a:r>
            <a:r>
              <a:rPr lang="tr-TR" sz="2400" b="1" dirty="0" err="1"/>
              <a:t>verifySignature</a:t>
            </a:r>
            <a:r>
              <a:rPr lang="tr-TR" sz="2400" dirty="0"/>
              <a:t> isimli metotlar yazdım.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tr-TR" sz="24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tr-TR" sz="2400" dirty="0"/>
              <a:t> Oy kullanma </a:t>
            </a:r>
            <a:r>
              <a:rPr lang="tr-TR" sz="2400" dirty="0" err="1"/>
              <a:t>arayüzü</a:t>
            </a:r>
            <a:r>
              <a:rPr lang="tr-TR" sz="2400" dirty="0"/>
              <a:t> tasarladım ve cüzdana erişim sağlamak için yeni metotlar ekledim.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tr-TR" sz="24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tr-TR" altLang="en-US" sz="2400" b="1" dirty="0"/>
          </a:p>
          <a:p>
            <a:pPr lvl="1" algn="just" eaLnBrk="1" hangingPunct="1"/>
            <a:endParaRPr lang="tr-TR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Wallet</a:t>
            </a:r>
            <a:r>
              <a:rPr lang="tr-TR" altLang="en-US" sz="4000" dirty="0"/>
              <a:t> Sınıfı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1066800"/>
            <a:ext cx="87249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tr-TR" altLang="en-US" sz="2400" dirty="0"/>
          </a:p>
          <a:p>
            <a:pPr marL="0" indent="0" algn="just" eaLnBrk="1" hangingPunct="1">
              <a:buNone/>
            </a:pPr>
            <a:endParaRPr lang="tr-TR" altLang="en-US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4A8357D-8F90-4C9D-88DE-145A305F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5" y="1066800"/>
            <a:ext cx="7424225" cy="473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1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Wallet</a:t>
            </a:r>
            <a:r>
              <a:rPr lang="tr-TR" altLang="en-US" sz="4000" dirty="0"/>
              <a:t> Erişimi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86077"/>
            <a:ext cx="87249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tr-TR" altLang="en-US" sz="2400" dirty="0"/>
          </a:p>
          <a:p>
            <a:pPr marL="0" indent="0" algn="just" eaLnBrk="1" hangingPunct="1">
              <a:buNone/>
            </a:pPr>
            <a:endParaRPr lang="tr-TR" altLang="en-US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8E3A54B-9E7F-4773-A479-8685556A7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50" y="856946"/>
            <a:ext cx="7125694" cy="233395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5AEFD8F-6E6C-4983-B03E-CC38F5AB4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50" y="3286148"/>
            <a:ext cx="7125694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8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Neler Yaptım ?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982200" y="449421"/>
            <a:ext cx="76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000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50164487-EF67-4B55-9769-2ECE17815A3A}"/>
              </a:ext>
            </a:extLst>
          </p:cNvPr>
          <p:cNvSpPr/>
          <p:nvPr/>
        </p:nvSpPr>
        <p:spPr>
          <a:xfrm>
            <a:off x="0" y="274828"/>
            <a:ext cx="8986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eaLnBrk="1" hangingPunct="1"/>
            <a:endParaRPr lang="tr-TR" altLang="en-US" sz="2400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3CC13F1-0C2D-471D-A6C2-45B5D5019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676400"/>
            <a:ext cx="7924800" cy="419682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39B5D64-28B6-46F9-A0D6-3C42A728EC75}"/>
              </a:ext>
            </a:extLst>
          </p:cNvPr>
          <p:cNvSpPr txBox="1"/>
          <p:nvPr/>
        </p:nvSpPr>
        <p:spPr>
          <a:xfrm>
            <a:off x="762000" y="396081"/>
            <a:ext cx="7734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 eaLnBrk="1" hangingPunct="1"/>
            <a:endParaRPr lang="tr-TR" sz="2400" b="1" dirty="0"/>
          </a:p>
          <a:p>
            <a:pPr lvl="1" algn="just" eaLnBrk="1" hangingPunct="1"/>
            <a:endParaRPr lang="tr-TR" altLang="en-US" sz="2400" b="1" dirty="0"/>
          </a:p>
          <a:p>
            <a:pPr lvl="1" algn="just" eaLnBrk="1" hangingPunct="1"/>
            <a:r>
              <a:rPr lang="tr-TR" altLang="en-US" sz="2400" b="1" dirty="0"/>
              <a:t>Oy Kullanma </a:t>
            </a:r>
            <a:r>
              <a:rPr lang="tr-TR" altLang="en-US" sz="2400" b="1" dirty="0" err="1"/>
              <a:t>Arayüz</a:t>
            </a:r>
            <a:r>
              <a:rPr lang="tr-TR" altLang="en-US" sz="2400" b="1" dirty="0"/>
              <a:t> Tasarımı Index.html</a:t>
            </a:r>
          </a:p>
          <a:p>
            <a:pPr lvl="1" algn="just" eaLnBrk="1" hangingPunct="1"/>
            <a:endParaRPr lang="tr-T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9246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Neler Yaptım ?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982200" y="449421"/>
            <a:ext cx="76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000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50164487-EF67-4B55-9769-2ECE17815A3A}"/>
              </a:ext>
            </a:extLst>
          </p:cNvPr>
          <p:cNvSpPr/>
          <p:nvPr/>
        </p:nvSpPr>
        <p:spPr>
          <a:xfrm>
            <a:off x="1219200" y="254000"/>
            <a:ext cx="89863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eaLnBrk="1" hangingPunct="1"/>
            <a:endParaRPr lang="tr-TR" sz="2400" b="1" dirty="0"/>
          </a:p>
          <a:p>
            <a:pPr lvl="1" algn="just" eaLnBrk="1" hangingPunct="1"/>
            <a:endParaRPr lang="tr-TR" altLang="en-US" sz="2400" b="1" dirty="0"/>
          </a:p>
          <a:p>
            <a:pPr lvl="1" algn="just" eaLnBrk="1" hangingPunct="1"/>
            <a:r>
              <a:rPr lang="tr-TR" altLang="en-US" sz="2400" b="1" dirty="0"/>
              <a:t>Oy Kullanma </a:t>
            </a:r>
            <a:r>
              <a:rPr lang="tr-TR" altLang="en-US" sz="2400" b="1" dirty="0" err="1"/>
              <a:t>Arayüz</a:t>
            </a:r>
            <a:r>
              <a:rPr lang="tr-TR" altLang="en-US" sz="2400" b="1" dirty="0"/>
              <a:t> Tasarımı Index.js</a:t>
            </a:r>
          </a:p>
          <a:p>
            <a:pPr lvl="1" algn="just" eaLnBrk="1" hangingPunct="1"/>
            <a:endParaRPr lang="tr-TR" altLang="en-US" sz="2400" b="1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C8D21A0-125D-4755-AAF2-17806DD54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769762" cy="42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5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Neler Yaptım ?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982200" y="449421"/>
            <a:ext cx="76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000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50164487-EF67-4B55-9769-2ECE17815A3A}"/>
              </a:ext>
            </a:extLst>
          </p:cNvPr>
          <p:cNvSpPr/>
          <p:nvPr/>
        </p:nvSpPr>
        <p:spPr>
          <a:xfrm>
            <a:off x="1524000" y="396081"/>
            <a:ext cx="8986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eaLnBrk="1" hangingPunct="1"/>
            <a:endParaRPr lang="tr-TR" sz="2400" b="1" dirty="0"/>
          </a:p>
          <a:p>
            <a:pPr lvl="1" algn="just" eaLnBrk="1" hangingPunct="1"/>
            <a:endParaRPr lang="tr-TR" altLang="en-US" sz="2400" b="1" dirty="0"/>
          </a:p>
          <a:p>
            <a:pPr lvl="1" algn="just" eaLnBrk="1" hangingPunct="1"/>
            <a:r>
              <a:rPr lang="tr-TR" altLang="en-US" sz="2400" b="1" dirty="0"/>
              <a:t>Oy Kullanma </a:t>
            </a:r>
            <a:r>
              <a:rPr lang="tr-TR" altLang="en-US" sz="2400" b="1" dirty="0" err="1"/>
              <a:t>Arayüz</a:t>
            </a:r>
            <a:r>
              <a:rPr lang="tr-TR" altLang="en-US" sz="2400" b="1" dirty="0"/>
              <a:t> Görünümü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E5EC483-AC97-42C6-A0AB-A8234D72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62" y="1828800"/>
            <a:ext cx="6781800" cy="41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65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2060</TotalTime>
  <Words>453</Words>
  <Application>Microsoft Office PowerPoint</Application>
  <PresentationFormat>Ekran Gösterisi (4:3)</PresentationFormat>
  <Paragraphs>135</Paragraphs>
  <Slides>17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Batang</vt:lpstr>
      <vt:lpstr>Arial</vt:lpstr>
      <vt:lpstr>Tahoma</vt:lpstr>
      <vt:lpstr>Times New Roman</vt:lpstr>
      <vt:lpstr>Wingdings</vt:lpstr>
      <vt:lpstr>Default Design</vt:lpstr>
      <vt:lpstr>Blockchain ile Oylama Sisteminde Seçmene Özgü Soğuk Cüzdan </vt:lpstr>
      <vt:lpstr>İçerik</vt:lpstr>
      <vt:lpstr>Proje Konusu Hatırlatma</vt:lpstr>
      <vt:lpstr>Neler Yaptım ?</vt:lpstr>
      <vt:lpstr>Wallet Sınıfı</vt:lpstr>
      <vt:lpstr>Wallet Erişimi</vt:lpstr>
      <vt:lpstr>Neler Yaptım ?</vt:lpstr>
      <vt:lpstr>Neler Yaptım ?</vt:lpstr>
      <vt:lpstr>Neler Yaptım ?</vt:lpstr>
      <vt:lpstr>Nasıl Yaptım ?</vt:lpstr>
      <vt:lpstr>Nasıl Yaptım ?</vt:lpstr>
      <vt:lpstr>Nasıl Yaptım ?</vt:lpstr>
      <vt:lpstr>Wallet Yapıları</vt:lpstr>
      <vt:lpstr>Wallet Yapıları</vt:lpstr>
      <vt:lpstr>Neler Yapacağım?</vt:lpstr>
      <vt:lpstr>Başarı Kriterleri</vt:lpstr>
      <vt:lpstr>Kaynaklar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Furkan Yıldız</cp:lastModifiedBy>
  <cp:revision>228</cp:revision>
  <dcterms:created xsi:type="dcterms:W3CDTF">2007-08-26T20:02:13Z</dcterms:created>
  <dcterms:modified xsi:type="dcterms:W3CDTF">2019-05-29T20:27:54Z</dcterms:modified>
</cp:coreProperties>
</file>