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61" r:id="rId9"/>
    <p:sldId id="267" r:id="rId10"/>
    <p:sldId id="264" r:id="rId11"/>
    <p:sldId id="268" r:id="rId12"/>
    <p:sldId id="265" r:id="rId13"/>
    <p:sldId id="269" r:id="rId14"/>
    <p:sldId id="263" r:id="rId15"/>
    <p:sldId id="266" r:id="rId16"/>
    <p:sldId id="270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D716B-3909-476D-B525-52397EE97859}" v="15" dt="2022-12-21T12:48:52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b7591dfb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b7591dfbc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Foodproject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nl-NL"/>
              <a:t>A</a:t>
            </a:r>
            <a:r>
              <a:rPr lang="nl-NL" sz="1600" b="0"/>
              <a:t>yrton,</a:t>
            </a:r>
            <a:r>
              <a:rPr lang="nl-NL"/>
              <a:t> E</a:t>
            </a:r>
            <a:r>
              <a:rPr lang="nl-NL" sz="1600" b="0"/>
              <a:t>ric, Jesse, </a:t>
            </a:r>
            <a:r>
              <a:rPr lang="nl-NL"/>
              <a:t>J</a:t>
            </a:r>
            <a:r>
              <a:rPr lang="nl-NL" sz="1600" b="0"/>
              <a:t>oanne, </a:t>
            </a:r>
            <a:r>
              <a:rPr lang="nl-NL" err="1"/>
              <a:t>M</a:t>
            </a:r>
            <a:r>
              <a:rPr lang="nl-NL" sz="1600" b="0" err="1"/>
              <a:t>artti</a:t>
            </a:r>
            <a:r>
              <a:rPr lang="nl-NL"/>
              <a:t> &amp;</a:t>
            </a:r>
            <a:r>
              <a:rPr lang="nl-NL" sz="1600" b="0"/>
              <a:t> </a:t>
            </a:r>
            <a:r>
              <a:rPr lang="nl-NL" sz="1600" b="0" err="1"/>
              <a:t>Sefa</a:t>
            </a:r>
            <a:r>
              <a:rPr lang="nl-NL" sz="1600" b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Groep 5</a:t>
            </a:r>
          </a:p>
          <a:p>
            <a:endParaRPr lang="nl-NL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D7FA950-482F-AE99-9006-31EC83B38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</a:t>
            </a:fld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6DE1C-F738-0F6E-B01A-A1EC7A2A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Uiteindelijke model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FCD4A6-F14A-6C81-8D20-5D4714AFD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5"/>
          <a:stretch/>
        </p:blipFill>
        <p:spPr>
          <a:xfrm>
            <a:off x="1223866" y="1191491"/>
            <a:ext cx="6894898" cy="3584116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797A69-74DB-01CA-FC8B-A758C1C8E1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08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93894-FCD9-066C-F9A1-377FA18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04" y="628312"/>
            <a:ext cx="7030500" cy="999300"/>
          </a:xfrm>
        </p:spPr>
        <p:txBody>
          <a:bodyPr/>
          <a:lstStyle/>
          <a:p>
            <a:r>
              <a:rPr lang="nl-NL" dirty="0"/>
              <a:t>Lineair model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52ED8F4-EA07-72CF-525E-89F8BE2EFC9F}"/>
              </a:ext>
            </a:extLst>
          </p:cNvPr>
          <p:cNvSpPr txBox="1"/>
          <p:nvPr/>
        </p:nvSpPr>
        <p:spPr>
          <a:xfrm>
            <a:off x="5190760" y="140315"/>
            <a:ext cx="3508559" cy="486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nl-NL" sz="1000"/>
          </a:p>
          <a:p>
            <a:pPr lvl="1"/>
            <a:r>
              <a:rPr lang="nl-NL" sz="1000" b="1"/>
              <a:t>AANBEVELINGEN VOOR DE WEEK:</a:t>
            </a:r>
          </a:p>
          <a:p>
            <a:pPr lvl="1"/>
            <a:endParaRPr lang="nl-NL" sz="1000"/>
          </a:p>
          <a:p>
            <a:pPr lvl="1"/>
            <a:r>
              <a:rPr lang="nl-NL" sz="1000"/>
              <a:t>Maandag,    </a:t>
            </a:r>
            <a:endParaRPr lang="nl-NL"/>
          </a:p>
          <a:p>
            <a:pPr lvl="1"/>
            <a:r>
              <a:rPr lang="nl-NL" sz="1000"/>
              <a:t>    LUNCH: Volkorensandwich met </a:t>
            </a:r>
            <a:r>
              <a:rPr lang="nl-NL" sz="1000" err="1"/>
              <a:t>cottagecheese</a:t>
            </a:r>
            <a:endParaRPr lang="nl-NL" err="1"/>
          </a:p>
          <a:p>
            <a:pPr lvl="1"/>
            <a:r>
              <a:rPr lang="nl-NL" sz="1000"/>
              <a:t>    DINER: Koe </a:t>
            </a:r>
            <a:r>
              <a:rPr lang="nl-NL" sz="1000" err="1"/>
              <a:t>loe</a:t>
            </a:r>
            <a:r>
              <a:rPr lang="nl-NL" sz="1000"/>
              <a:t> </a:t>
            </a:r>
            <a:r>
              <a:rPr lang="nl-NL" sz="1000" err="1"/>
              <a:t>kai</a:t>
            </a:r>
            <a:r>
              <a:rPr lang="nl-NL" sz="1000"/>
              <a:t> 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Dinsdag,</a:t>
            </a:r>
            <a:endParaRPr lang="nl-NL"/>
          </a:p>
          <a:p>
            <a:pPr lvl="1"/>
            <a:r>
              <a:rPr lang="nl-NL" sz="1000"/>
              <a:t>    LUNCH: </a:t>
            </a:r>
            <a:r>
              <a:rPr lang="nl-NL" sz="1000" err="1"/>
              <a:t>Quinoa</a:t>
            </a:r>
            <a:r>
              <a:rPr lang="nl-NL" sz="1000"/>
              <a:t>-maissalade met kikkererwten </a:t>
            </a:r>
            <a:endParaRPr lang="nl-NL"/>
          </a:p>
          <a:p>
            <a:pPr lvl="1"/>
            <a:r>
              <a:rPr lang="nl-NL" sz="1000"/>
              <a:t>    DINER: Gevulde pasta met spek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Woensdag,</a:t>
            </a:r>
            <a:endParaRPr lang="nl-NL"/>
          </a:p>
          <a:p>
            <a:pPr lvl="1"/>
            <a:r>
              <a:rPr lang="nl-NL" sz="1000"/>
              <a:t>    LUNCH: Ontbijtbowl met bramen en </a:t>
            </a:r>
            <a:r>
              <a:rPr lang="nl-NL" sz="1000" err="1"/>
              <a:t>granola</a:t>
            </a:r>
            <a:endParaRPr lang="nl-NL"/>
          </a:p>
          <a:p>
            <a:pPr lvl="1"/>
            <a:r>
              <a:rPr lang="nl-NL" sz="1000"/>
              <a:t>    DINER: </a:t>
            </a:r>
            <a:r>
              <a:rPr lang="nl-NL" sz="1000" err="1"/>
              <a:t>Orzo</a:t>
            </a:r>
            <a:r>
              <a:rPr lang="nl-NL" sz="1000"/>
              <a:t> met kalkoen, spinazie en geitenkaas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Donderdag,</a:t>
            </a:r>
            <a:endParaRPr lang="nl-NL"/>
          </a:p>
          <a:p>
            <a:pPr lvl="1"/>
            <a:r>
              <a:rPr lang="nl-NL" sz="1000"/>
              <a:t>    LUNCH: Kikkererwtensalade met selderij en augurk</a:t>
            </a:r>
            <a:endParaRPr lang="nl-NL"/>
          </a:p>
          <a:p>
            <a:pPr lvl="1"/>
            <a:r>
              <a:rPr lang="nl-NL" sz="1000"/>
              <a:t>    DINER: Pastasalade met gerookte makreel en biet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Vrijdag,</a:t>
            </a:r>
            <a:endParaRPr lang="nl-NL"/>
          </a:p>
          <a:p>
            <a:pPr lvl="1"/>
            <a:r>
              <a:rPr lang="nl-NL" sz="1000"/>
              <a:t>    LUNCH: Soufflé </a:t>
            </a:r>
            <a:r>
              <a:rPr lang="nl-NL" sz="1000" err="1"/>
              <a:t>pancakes</a:t>
            </a:r>
            <a:endParaRPr lang="nl-NL"/>
          </a:p>
          <a:p>
            <a:pPr lvl="1"/>
            <a:r>
              <a:rPr lang="nl-NL" sz="1000"/>
              <a:t>    DINER: </a:t>
            </a:r>
            <a:r>
              <a:rPr lang="nl-NL" sz="1000" err="1"/>
              <a:t>Vegan</a:t>
            </a:r>
            <a:r>
              <a:rPr lang="nl-NL" sz="1000"/>
              <a:t> curry met aardappel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Zaterdag,</a:t>
            </a:r>
            <a:endParaRPr lang="nl-NL"/>
          </a:p>
          <a:p>
            <a:pPr lvl="1"/>
            <a:r>
              <a:rPr lang="nl-NL" sz="1000"/>
              <a:t>    LUNCH: Steak sandwich met gekaramelliseerde uien</a:t>
            </a:r>
            <a:endParaRPr lang="nl-NL"/>
          </a:p>
          <a:p>
            <a:pPr lvl="1"/>
            <a:r>
              <a:rPr lang="nl-NL" sz="1000"/>
              <a:t>    DINER: </a:t>
            </a:r>
            <a:r>
              <a:rPr lang="nl-NL" sz="1000" err="1"/>
              <a:t>Flatbread</a:t>
            </a:r>
            <a:r>
              <a:rPr lang="nl-NL" sz="1000"/>
              <a:t> met falafel en tzatziki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  <a:p>
            <a:pPr lvl="1"/>
            <a:r>
              <a:rPr lang="nl-NL" sz="1000"/>
              <a:t>Zondag,</a:t>
            </a:r>
            <a:endParaRPr lang="nl-NL"/>
          </a:p>
          <a:p>
            <a:pPr lvl="1"/>
            <a:r>
              <a:rPr lang="nl-NL" sz="1000"/>
              <a:t>    LUNCH: </a:t>
            </a:r>
            <a:r>
              <a:rPr lang="nl-NL" sz="1000" err="1"/>
              <a:t>Regenboogpizzabootjes</a:t>
            </a:r>
            <a:endParaRPr lang="nl-NL" err="1"/>
          </a:p>
          <a:p>
            <a:pPr lvl="1"/>
            <a:r>
              <a:rPr lang="nl-NL" sz="1000"/>
              <a:t>    DINER: Zalm met bladerdeeg en dillerijst</a:t>
            </a:r>
            <a:endParaRPr lang="nl-NL"/>
          </a:p>
          <a:p>
            <a:pPr lvl="1"/>
            <a:r>
              <a:rPr lang="nl-NL" sz="1000"/>
              <a:t>    Kcal:   1040</a:t>
            </a:r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6FE1A04-D8AB-9072-EB1F-9BC87FD1E3D0}"/>
              </a:ext>
            </a:extLst>
          </p:cNvPr>
          <p:cNvSpPr txBox="1"/>
          <p:nvPr/>
        </p:nvSpPr>
        <p:spPr>
          <a:xfrm>
            <a:off x="1264904" y="3371969"/>
            <a:ext cx="2979994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nl-NL" sz="2400" dirty="0"/>
          </a:p>
          <a:p>
            <a:r>
              <a:rPr lang="nl-NL" sz="1600" b="1" dirty="0"/>
              <a:t>RESTRICTIES:</a:t>
            </a:r>
          </a:p>
          <a:p>
            <a:endParaRPr lang="nl-NL" sz="1600" b="1" dirty="0"/>
          </a:p>
          <a:p>
            <a:pPr marL="171450" indent="-171450">
              <a:buFontTx/>
              <a:buChar char="-"/>
            </a:pPr>
            <a:r>
              <a:rPr lang="nl-NL" sz="1600" dirty="0"/>
              <a:t>Totaal aantal Kcal max 1040</a:t>
            </a:r>
          </a:p>
          <a:p>
            <a:pPr marL="171450" indent="-171450">
              <a:buFontTx/>
              <a:buChar char="-"/>
            </a:pPr>
            <a:r>
              <a:rPr lang="nl-NL" sz="1600" dirty="0"/>
              <a:t>1 lunch en 1 diner per dag</a:t>
            </a:r>
          </a:p>
          <a:p>
            <a:endParaRPr lang="nl-NL" sz="1100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1E1B7CD-17D1-ED3B-A953-D640495843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11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CA7BB7D-967B-C729-2C4C-5D653E071838}"/>
              </a:ext>
            </a:extLst>
          </p:cNvPr>
          <p:cNvSpPr txBox="1"/>
          <p:nvPr/>
        </p:nvSpPr>
        <p:spPr>
          <a:xfrm>
            <a:off x="1264904" y="1319835"/>
            <a:ext cx="3775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Nunito" pitchFamily="2" charset="0"/>
              </a:rPr>
              <a:t>Lineair Programmeer model gebruikt om gekozen lunch- en dinerrecepten optimaal te verdelen over een week</a:t>
            </a:r>
          </a:p>
        </p:txBody>
      </p:sp>
    </p:spTree>
    <p:extLst>
      <p:ext uri="{BB962C8B-B14F-4D97-AF65-F5344CB8AC3E}">
        <p14:creationId xmlns:p14="http://schemas.microsoft.com/office/powerpoint/2010/main" val="76849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D9933-6D41-07F1-A1A0-785F3D84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Toekomstige verbetering/ evaluatie 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20260A-0B24-5545-F338-16691C1F3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err="1"/>
              <a:t>Rankingsysteem</a:t>
            </a:r>
            <a:r>
              <a:rPr lang="nl-NL"/>
              <a:t> inbouwen die kijkt naar hoe lekker iemand een recept vindt</a:t>
            </a:r>
          </a:p>
          <a:p>
            <a:pPr>
              <a:lnSpc>
                <a:spcPct val="114999"/>
              </a:lnSpc>
            </a:pPr>
            <a:r>
              <a:rPr lang="nl-NL"/>
              <a:t>Kans op een niet gevarieerd dieet</a:t>
            </a:r>
          </a:p>
          <a:p>
            <a:endParaRPr lang="nl-NL"/>
          </a:p>
          <a:p>
            <a:pPr>
              <a:lnSpc>
                <a:spcPct val="114999"/>
              </a:lnSpc>
            </a:pPr>
            <a:endParaRPr lang="nl-NL"/>
          </a:p>
          <a:p>
            <a:pPr>
              <a:lnSpc>
                <a:spcPct val="114999"/>
              </a:lnSpc>
            </a:pP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E2DCD-D388-8094-CA64-35A5D0A135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635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B2407-238B-FD9C-BA28-AD269713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Zijn er nog vragen?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9CD436-5ECC-C5EF-0AD3-B74DB2462A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82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Onderzoeksvraag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Met welke methode kan er bij een voeding/maaltijd aanbeveling rekening gehouden worden met noten allergie/intolerantie?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-NL" dirty="0"/>
              <a:t>Rekening houdend met:</a:t>
            </a:r>
          </a:p>
          <a:p>
            <a:pPr>
              <a:spcBef>
                <a:spcPts val="1200"/>
              </a:spcBef>
              <a:buChar char="-"/>
            </a:pPr>
            <a:r>
              <a:rPr lang="nl-NL" dirty="0"/>
              <a:t>Recepten zonder noten </a:t>
            </a:r>
          </a:p>
          <a:p>
            <a:pPr>
              <a:buChar char="-"/>
            </a:pPr>
            <a:r>
              <a:rPr lang="nl-NL" dirty="0"/>
              <a:t>7 dagen in de week op lunch, diner met totaal 1040 calorieën 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B3B7177-C477-5911-95A6-A73FD41F02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2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0BB0A-708E-9FF4-AF9B-60CADF95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B1A792-386B-9374-345F-7D73C1B5F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AutoNum type="arabicParenR"/>
            </a:pPr>
            <a:r>
              <a:rPr lang="nl-NL"/>
              <a:t>Filteren noten</a:t>
            </a:r>
          </a:p>
          <a:p>
            <a:pPr marL="488950" indent="-342900">
              <a:buAutoNum type="arabicParenR"/>
            </a:pPr>
            <a:r>
              <a:rPr lang="nl-NL"/>
              <a:t>Data voorbereiden </a:t>
            </a:r>
          </a:p>
          <a:p>
            <a:pPr marL="488950" indent="-342900">
              <a:buAutoNum type="arabicParenR"/>
            </a:pPr>
            <a:r>
              <a:rPr lang="nl-NL"/>
              <a:t>Userdata simuleren </a:t>
            </a:r>
          </a:p>
          <a:p>
            <a:pPr marL="488950" indent="-342900">
              <a:buAutoNum type="arabicParenR"/>
            </a:pPr>
            <a:r>
              <a:rPr lang="nl-NL"/>
              <a:t>Machine </a:t>
            </a:r>
            <a:r>
              <a:rPr lang="nl-NL" err="1"/>
              <a:t>learning</a:t>
            </a:r>
            <a:r>
              <a:rPr lang="nl-NL"/>
              <a:t> modellen </a:t>
            </a:r>
          </a:p>
          <a:p>
            <a:pPr marL="488950" indent="-342900">
              <a:buAutoNum type="arabicParenR"/>
            </a:pPr>
            <a:r>
              <a:rPr lang="nl-NL"/>
              <a:t>Lineair model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D1C8C1-6A09-E0B3-9941-8446CECC8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15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E4976-9844-AD9D-1DBE-5CEED649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Dataset filteren </a:t>
            </a:r>
          </a:p>
        </p:txBody>
      </p:sp>
      <p:pic>
        <p:nvPicPr>
          <p:cNvPr id="4" name="Picture 2" descr="Diagram&#10;&#10;Description automatically generated">
            <a:extLst>
              <a:ext uri="{FF2B5EF4-FFF2-40B4-BE49-F238E27FC236}">
                <a16:creationId xmlns:a16="http://schemas.microsoft.com/office/drawing/2014/main" id="{30FCA65A-4169-4461-A080-5DF96077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34" y="1430962"/>
            <a:ext cx="4992120" cy="3502814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F5892D-A1A2-4BF2-83CD-1D674BEC1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4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8731B21-393C-C497-C129-780F0FDA0C36}"/>
              </a:ext>
            </a:extLst>
          </p:cNvPr>
          <p:cNvSpPr txBox="1"/>
          <p:nvPr/>
        </p:nvSpPr>
        <p:spPr>
          <a:xfrm>
            <a:off x="1303800" y="1123185"/>
            <a:ext cx="653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Nunito" pitchFamily="2" charset="0"/>
              </a:rPr>
              <a:t>Uit de receptendataset worden alle recepten waar noten in zitten uitgefilterd</a:t>
            </a:r>
          </a:p>
        </p:txBody>
      </p:sp>
    </p:spTree>
    <p:extLst>
      <p:ext uri="{BB962C8B-B14F-4D97-AF65-F5344CB8AC3E}">
        <p14:creationId xmlns:p14="http://schemas.microsoft.com/office/powerpoint/2010/main" val="205799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7B397-C98A-B73F-0A47-DB0A105E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 voorbereiden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5BA868-F448-C472-88A5-7F1AB53C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248335"/>
            <a:ext cx="7030500" cy="2541600"/>
          </a:xfrm>
        </p:spPr>
        <p:txBody>
          <a:bodyPr/>
          <a:lstStyle/>
          <a:p>
            <a:pPr marL="146050" indent="0">
              <a:buNone/>
            </a:pPr>
            <a:r>
              <a:rPr lang="nl-NL" dirty="0"/>
              <a:t>Sommige ingrediënten komen te weinig voor bij alle recepten om relevant genoeg te zijn voor een model</a:t>
            </a:r>
          </a:p>
          <a:p>
            <a:endParaRPr lang="nl-NL" dirty="0"/>
          </a:p>
          <a:p>
            <a:r>
              <a:rPr lang="nl-NL" dirty="0"/>
              <a:t>Alle ingrediënten 	-&gt; Alleen ingrediënten die vaker dan 40 keer voorkomen </a:t>
            </a:r>
          </a:p>
          <a:p>
            <a:r>
              <a:rPr lang="nl-NL" dirty="0"/>
              <a:t>Alle recepten 	-&gt; Recepten met een overgebleven ingrediënt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FAD18EA-6336-BD65-965A-794A05638F2F}"/>
              </a:ext>
            </a:extLst>
          </p:cNvPr>
          <p:cNvSpPr txBox="1"/>
          <p:nvPr/>
        </p:nvSpPr>
        <p:spPr>
          <a:xfrm>
            <a:off x="2123959" y="4287992"/>
            <a:ext cx="16901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4616 × 4797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4255EA2-349D-9F65-D9C6-8492041CA94C}"/>
              </a:ext>
            </a:extLst>
          </p:cNvPr>
          <p:cNvSpPr txBox="1"/>
          <p:nvPr/>
        </p:nvSpPr>
        <p:spPr>
          <a:xfrm>
            <a:off x="6591416" y="4134663"/>
            <a:ext cx="23624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4616 × 166 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7D51FB7-E267-0A61-9A8F-523A0F4A1C89}"/>
              </a:ext>
            </a:extLst>
          </p:cNvPr>
          <p:cNvCxnSpPr>
            <a:cxnSpLocks/>
          </p:cNvCxnSpPr>
          <p:nvPr/>
        </p:nvCxnSpPr>
        <p:spPr>
          <a:xfrm>
            <a:off x="4693269" y="3540048"/>
            <a:ext cx="941814" cy="55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 6">
            <a:extLst>
              <a:ext uri="{FF2B5EF4-FFF2-40B4-BE49-F238E27FC236}">
                <a16:creationId xmlns:a16="http://schemas.microsoft.com/office/drawing/2014/main" id="{45AB2FA1-B0E1-A1DE-D10F-E36E833A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84059"/>
              </p:ext>
            </p:extLst>
          </p:nvPr>
        </p:nvGraphicFramePr>
        <p:xfrm>
          <a:off x="892599" y="2743976"/>
          <a:ext cx="373654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308">
                  <a:extLst>
                    <a:ext uri="{9D8B030D-6E8A-4147-A177-3AD203B41FA5}">
                      <a16:colId xmlns:a16="http://schemas.microsoft.com/office/drawing/2014/main" val="445336433"/>
                    </a:ext>
                  </a:extLst>
                </a:gridCol>
                <a:gridCol w="810203">
                  <a:extLst>
                    <a:ext uri="{9D8B030D-6E8A-4147-A177-3AD203B41FA5}">
                      <a16:colId xmlns:a16="http://schemas.microsoft.com/office/drawing/2014/main" val="1685236844"/>
                    </a:ext>
                  </a:extLst>
                </a:gridCol>
                <a:gridCol w="853765">
                  <a:extLst>
                    <a:ext uri="{9D8B030D-6E8A-4147-A177-3AD203B41FA5}">
                      <a16:colId xmlns:a16="http://schemas.microsoft.com/office/drawing/2014/main" val="3371038181"/>
                    </a:ext>
                  </a:extLst>
                </a:gridCol>
                <a:gridCol w="353358">
                  <a:extLst>
                    <a:ext uri="{9D8B030D-6E8A-4147-A177-3AD203B41FA5}">
                      <a16:colId xmlns:a16="http://schemas.microsoft.com/office/drawing/2014/main" val="3106688034"/>
                    </a:ext>
                  </a:extLst>
                </a:gridCol>
                <a:gridCol w="971906">
                  <a:extLst>
                    <a:ext uri="{9D8B030D-6E8A-4147-A177-3AD203B41FA5}">
                      <a16:colId xmlns:a16="http://schemas.microsoft.com/office/drawing/2014/main" val="4030190753"/>
                    </a:ext>
                  </a:extLst>
                </a:gridCol>
              </a:tblGrid>
              <a:tr h="383323">
                <a:tc>
                  <a:txBody>
                    <a:bodyPr/>
                    <a:lstStyle/>
                    <a:p>
                      <a:endParaRPr lang="nl-NL" sz="10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/>
                        <a:t>Ingrediënt 1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/>
                        <a:t>Ingrediënt 2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/>
                        <a:t>…</a:t>
                      </a:r>
                      <a:endParaRPr lang="nl-NL" sz="10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1" u="none" strike="noStrike" noProof="0" dirty="0"/>
                        <a:t>Ingrediënt 4797</a:t>
                      </a:r>
                      <a:endParaRPr lang="nl-NL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44650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nl-NL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4950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nl-NL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78452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44108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Recept 4616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nl-NL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80405"/>
                  </a:ext>
                </a:extLst>
              </a:tr>
            </a:tbl>
          </a:graphicData>
        </a:graphic>
      </p:graphicFrame>
      <p:graphicFrame>
        <p:nvGraphicFramePr>
          <p:cNvPr id="12" name="Tabel 6">
            <a:extLst>
              <a:ext uri="{FF2B5EF4-FFF2-40B4-BE49-F238E27FC236}">
                <a16:creationId xmlns:a16="http://schemas.microsoft.com/office/drawing/2014/main" id="{EF6AFABE-00B6-4E6A-59CF-8F05A5A51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68768"/>
              </p:ext>
            </p:extLst>
          </p:nvPr>
        </p:nvGraphicFramePr>
        <p:xfrm>
          <a:off x="5792165" y="2813671"/>
          <a:ext cx="2882775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308">
                  <a:extLst>
                    <a:ext uri="{9D8B030D-6E8A-4147-A177-3AD203B41FA5}">
                      <a16:colId xmlns:a16="http://schemas.microsoft.com/office/drawing/2014/main" val="445336433"/>
                    </a:ext>
                  </a:extLst>
                </a:gridCol>
                <a:gridCol w="810203">
                  <a:extLst>
                    <a:ext uri="{9D8B030D-6E8A-4147-A177-3AD203B41FA5}">
                      <a16:colId xmlns:a16="http://schemas.microsoft.com/office/drawing/2014/main" val="1685236844"/>
                    </a:ext>
                  </a:extLst>
                </a:gridCol>
                <a:gridCol w="353358">
                  <a:extLst>
                    <a:ext uri="{9D8B030D-6E8A-4147-A177-3AD203B41FA5}">
                      <a16:colId xmlns:a16="http://schemas.microsoft.com/office/drawing/2014/main" val="3106688034"/>
                    </a:ext>
                  </a:extLst>
                </a:gridCol>
                <a:gridCol w="971906">
                  <a:extLst>
                    <a:ext uri="{9D8B030D-6E8A-4147-A177-3AD203B41FA5}">
                      <a16:colId xmlns:a16="http://schemas.microsoft.com/office/drawing/2014/main" val="4030190753"/>
                    </a:ext>
                  </a:extLst>
                </a:gridCol>
              </a:tblGrid>
              <a:tr h="383323">
                <a:tc>
                  <a:txBody>
                    <a:bodyPr/>
                    <a:lstStyle/>
                    <a:p>
                      <a:endParaRPr lang="nl-NL" sz="10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/>
                        <a:t>Ingrediënt 1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/>
                        <a:t>…</a:t>
                      </a:r>
                      <a:endParaRPr lang="nl-NL" sz="10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1" u="none" strike="noStrike" noProof="0" dirty="0"/>
                        <a:t>Ingrediënt 166</a:t>
                      </a:r>
                      <a:endParaRPr lang="nl-NL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44650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nl-NL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4950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44108"/>
                  </a:ext>
                </a:extLst>
              </a:tr>
              <a:tr h="206268"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Recept 4616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nl-NL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80405"/>
                  </a:ext>
                </a:extLst>
              </a:tr>
            </a:tbl>
          </a:graphicData>
        </a:graphic>
      </p:graphicFrame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6AAFCFAE-CA0C-767D-2D38-915189336A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73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41BAA-6FD0-157C-9792-4EC09C54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3" y="180443"/>
            <a:ext cx="7030500" cy="999300"/>
          </a:xfrm>
        </p:spPr>
        <p:txBody>
          <a:bodyPr/>
          <a:lstStyle/>
          <a:p>
            <a:r>
              <a:rPr lang="nl-NL" dirty="0"/>
              <a:t>Bekende en nog te voorspellen data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2C56913-CAF8-603A-A3D9-773D0B8EC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34943"/>
              </p:ext>
            </p:extLst>
          </p:nvPr>
        </p:nvGraphicFramePr>
        <p:xfrm>
          <a:off x="381960" y="728407"/>
          <a:ext cx="4658389" cy="4402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6906">
                  <a:extLst>
                    <a:ext uri="{9D8B030D-6E8A-4147-A177-3AD203B41FA5}">
                      <a16:colId xmlns:a16="http://schemas.microsoft.com/office/drawing/2014/main" val="445336433"/>
                    </a:ext>
                  </a:extLst>
                </a:gridCol>
                <a:gridCol w="817756">
                  <a:extLst>
                    <a:ext uri="{9D8B030D-6E8A-4147-A177-3AD203B41FA5}">
                      <a16:colId xmlns:a16="http://schemas.microsoft.com/office/drawing/2014/main" val="1685236844"/>
                    </a:ext>
                  </a:extLst>
                </a:gridCol>
                <a:gridCol w="743415">
                  <a:extLst>
                    <a:ext uri="{9D8B030D-6E8A-4147-A177-3AD203B41FA5}">
                      <a16:colId xmlns:a16="http://schemas.microsoft.com/office/drawing/2014/main" val="3371038181"/>
                    </a:ext>
                  </a:extLst>
                </a:gridCol>
                <a:gridCol w="438615">
                  <a:extLst>
                    <a:ext uri="{9D8B030D-6E8A-4147-A177-3AD203B41FA5}">
                      <a16:colId xmlns:a16="http://schemas.microsoft.com/office/drawing/2014/main" val="3106688034"/>
                    </a:ext>
                  </a:extLst>
                </a:gridCol>
                <a:gridCol w="750847">
                  <a:extLst>
                    <a:ext uri="{9D8B030D-6E8A-4147-A177-3AD203B41FA5}">
                      <a16:colId xmlns:a16="http://schemas.microsoft.com/office/drawing/2014/main" val="320596447"/>
                    </a:ext>
                  </a:extLst>
                </a:gridCol>
                <a:gridCol w="750850">
                  <a:extLst>
                    <a:ext uri="{9D8B030D-6E8A-4147-A177-3AD203B41FA5}">
                      <a16:colId xmlns:a16="http://schemas.microsoft.com/office/drawing/2014/main" val="4030190753"/>
                    </a:ext>
                  </a:extLst>
                </a:gridCol>
              </a:tblGrid>
              <a:tr h="303573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/>
                        <a:t>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51333"/>
                  </a:ext>
                </a:extLst>
              </a:tr>
              <a:tr h="417282">
                <a:tc>
                  <a:txBody>
                    <a:bodyPr/>
                    <a:lstStyle/>
                    <a:p>
                      <a:endParaRPr lang="nl-NL" sz="1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Ingrediënt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Ingrediënt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Ingrediënt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Lekker?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44650"/>
                  </a:ext>
                </a:extLst>
              </a:tr>
              <a:tr h="394646"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Beoordeelde Recept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4950"/>
                  </a:ext>
                </a:extLst>
              </a:tr>
              <a:tr h="394646"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Beoordeelde Recept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78452"/>
                  </a:ext>
                </a:extLst>
              </a:tr>
              <a:tr h="394646"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Beoordeelde Recept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44108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653"/>
                  </a:ext>
                </a:extLst>
              </a:tr>
              <a:tr h="394646"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Beoordeelde Recept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80405"/>
                  </a:ext>
                </a:extLst>
              </a:tr>
              <a:tr h="376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Niet-beoordeelde Recept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nl-NL" sz="1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70169"/>
                  </a:ext>
                </a:extLst>
              </a:tr>
              <a:tr h="396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Niet-beoordeelde Recept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nl-NL" sz="1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91522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Niet-beoordeelde Recept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nl-NL" sz="1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36928"/>
                  </a:ext>
                </a:extLst>
              </a:tr>
              <a:tr h="242859"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39629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Niet-beoordeelde Recept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0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nl-NL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6784"/>
                  </a:ext>
                </a:extLst>
              </a:tr>
            </a:tbl>
          </a:graphicData>
        </a:graphic>
      </p:graphicFrame>
      <p:sp>
        <p:nvSpPr>
          <p:cNvPr id="7" name="Rechthoek 6">
            <a:extLst>
              <a:ext uri="{FF2B5EF4-FFF2-40B4-BE49-F238E27FC236}">
                <a16:creationId xmlns:a16="http://schemas.microsoft.com/office/drawing/2014/main" id="{662C2869-C276-442F-8C94-97CDB1109B1E}"/>
              </a:ext>
            </a:extLst>
          </p:cNvPr>
          <p:cNvSpPr/>
          <p:nvPr/>
        </p:nvSpPr>
        <p:spPr>
          <a:xfrm>
            <a:off x="4289499" y="1405054"/>
            <a:ext cx="750848" cy="1891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DAA5AA6-981E-D9BD-717C-8A5C50147621}"/>
              </a:ext>
            </a:extLst>
          </p:cNvPr>
          <p:cNvCxnSpPr>
            <a:cxnSpLocks/>
          </p:cNvCxnSpPr>
          <p:nvPr/>
        </p:nvCxnSpPr>
        <p:spPr>
          <a:xfrm>
            <a:off x="5040347" y="1999785"/>
            <a:ext cx="49809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26140DFD-7FC8-5790-30D0-C3DC90F368E7}"/>
              </a:ext>
            </a:extLst>
          </p:cNvPr>
          <p:cNvSpPr/>
          <p:nvPr/>
        </p:nvSpPr>
        <p:spPr>
          <a:xfrm>
            <a:off x="4289500" y="3302676"/>
            <a:ext cx="750849" cy="182530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ABADFA5-BFBB-7969-5D0F-AC4A4C169568}"/>
              </a:ext>
            </a:extLst>
          </p:cNvPr>
          <p:cNvCxnSpPr>
            <a:cxnSpLocks/>
          </p:cNvCxnSpPr>
          <p:nvPr/>
        </p:nvCxnSpPr>
        <p:spPr>
          <a:xfrm>
            <a:off x="5040347" y="3844745"/>
            <a:ext cx="498092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8753E76-CE21-C412-EF62-C556C5AA3A28}"/>
              </a:ext>
            </a:extLst>
          </p:cNvPr>
          <p:cNvSpPr txBox="1"/>
          <p:nvPr/>
        </p:nvSpPr>
        <p:spPr>
          <a:xfrm>
            <a:off x="5699166" y="1630453"/>
            <a:ext cx="2820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Persoon heeft mening (1: Lekker, 0: Niet Lekker) over deze recepten al gegeven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A98D0F8F-11D9-8EB2-D343-68506680B7A3}"/>
              </a:ext>
            </a:extLst>
          </p:cNvPr>
          <p:cNvSpPr txBox="1"/>
          <p:nvPr/>
        </p:nvSpPr>
        <p:spPr>
          <a:xfrm>
            <a:off x="5699166" y="3475413"/>
            <a:ext cx="2735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Meningen over deze recepten worden op basis van de bestaande meningen voorspelt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55F0DDD-F129-1696-3E84-F533E26349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91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9C2D4-96FF-BD4E-AC95-1A0490DE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Modellen scores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F398F6A0-D2FC-B1EB-5C0F-002873EE1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18150"/>
              </p:ext>
            </p:extLst>
          </p:nvPr>
        </p:nvGraphicFramePr>
        <p:xfrm>
          <a:off x="1303800" y="2081095"/>
          <a:ext cx="7030499" cy="2223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7624">
                  <a:extLst>
                    <a:ext uri="{9D8B030D-6E8A-4147-A177-3AD203B41FA5}">
                      <a16:colId xmlns:a16="http://schemas.microsoft.com/office/drawing/2014/main" val="4201076283"/>
                    </a:ext>
                  </a:extLst>
                </a:gridCol>
                <a:gridCol w="1691300">
                  <a:extLst>
                    <a:ext uri="{9D8B030D-6E8A-4147-A177-3AD203B41FA5}">
                      <a16:colId xmlns:a16="http://schemas.microsoft.com/office/drawing/2014/main" val="2065050384"/>
                    </a:ext>
                  </a:extLst>
                </a:gridCol>
                <a:gridCol w="1801842">
                  <a:extLst>
                    <a:ext uri="{9D8B030D-6E8A-4147-A177-3AD203B41FA5}">
                      <a16:colId xmlns:a16="http://schemas.microsoft.com/office/drawing/2014/main" val="1732087163"/>
                    </a:ext>
                  </a:extLst>
                </a:gridCol>
                <a:gridCol w="1779733">
                  <a:extLst>
                    <a:ext uri="{9D8B030D-6E8A-4147-A177-3AD203B41FA5}">
                      <a16:colId xmlns:a16="http://schemas.microsoft.com/office/drawing/2014/main" val="3025900666"/>
                    </a:ext>
                  </a:extLst>
                </a:gridCol>
              </a:tblGrid>
              <a:tr h="385509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precision</a:t>
                      </a:r>
                      <a:endParaRPr lang="nl-NL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recall</a:t>
                      </a:r>
                      <a:endParaRPr lang="nl-NL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31973"/>
                  </a:ext>
                </a:extLst>
              </a:tr>
              <a:tr h="538656"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Decision</a:t>
                      </a:r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Tree </a:t>
                      </a:r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Classifier</a:t>
                      </a:r>
                      <a:endParaRPr lang="nl-NL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46717"/>
                  </a:ext>
                </a:extLst>
              </a:tr>
              <a:tr h="538656"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Logistic</a:t>
                      </a:r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nl-NL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51411"/>
                  </a:ext>
                </a:extLst>
              </a:tr>
              <a:tr h="760455"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K-</a:t>
                      </a:r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Nearest</a:t>
                      </a:r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Neighbors</a:t>
                      </a:r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nl-NL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Classifier</a:t>
                      </a:r>
                      <a:endParaRPr lang="nl-NL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11398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C910AA9-C3E1-081A-2075-EF15FF8B3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7</a:t>
            </a:fld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1293A56-534D-1FD6-7657-71FF8F3AE87E}"/>
              </a:ext>
            </a:extLst>
          </p:cNvPr>
          <p:cNvSpPr txBox="1"/>
          <p:nvPr/>
        </p:nvSpPr>
        <p:spPr>
          <a:xfrm>
            <a:off x="1303800" y="1377819"/>
            <a:ext cx="703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Nunito" pitchFamily="2" charset="0"/>
              </a:rPr>
              <a:t>Er zijn drie verschillende classificatie modellen opgesteld en geëvalueerd </a:t>
            </a:r>
          </a:p>
        </p:txBody>
      </p:sp>
    </p:spTree>
    <p:extLst>
      <p:ext uri="{BB962C8B-B14F-4D97-AF65-F5344CB8AC3E}">
        <p14:creationId xmlns:p14="http://schemas.microsoft.com/office/powerpoint/2010/main" val="180654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6DE1C-F738-0F6E-B01A-A1EC7A2A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Uiteindelijke model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9E3F5F-55C5-9D92-6C8B-DF2BED40E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nl-NL" dirty="0"/>
              <a:t>Een realistische userdataset voorbereid</a:t>
            </a:r>
          </a:p>
          <a:p>
            <a:pPr>
              <a:lnSpc>
                <a:spcPct val="114999"/>
              </a:lnSpc>
            </a:pPr>
            <a:r>
              <a:rPr lang="nl-NL" dirty="0" err="1"/>
              <a:t>Decision</a:t>
            </a:r>
            <a:r>
              <a:rPr lang="nl-NL" dirty="0"/>
              <a:t> Tree </a:t>
            </a:r>
            <a:r>
              <a:rPr lang="nl-NL" dirty="0" err="1"/>
              <a:t>Classifier</a:t>
            </a:r>
            <a:r>
              <a:rPr lang="nl-NL" dirty="0"/>
              <a:t> gekozen</a:t>
            </a:r>
          </a:p>
          <a:p>
            <a:pPr>
              <a:lnSpc>
                <a:spcPct val="114999"/>
              </a:lnSpc>
            </a:pPr>
            <a:r>
              <a:rPr lang="nl-NL" dirty="0"/>
              <a:t>Hyperparameter </a:t>
            </a:r>
            <a:r>
              <a:rPr lang="nl-NL" dirty="0" err="1"/>
              <a:t>tuning</a:t>
            </a:r>
            <a:r>
              <a:rPr lang="nl-NL" dirty="0"/>
              <a:t> (DMV </a:t>
            </a:r>
            <a:r>
              <a:rPr lang="nl-NL" dirty="0" err="1"/>
              <a:t>optuna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) toepassen op deze gekozen </a:t>
            </a:r>
            <a:r>
              <a:rPr lang="nl-NL" dirty="0" err="1"/>
              <a:t>classifier</a:t>
            </a: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5DAC54-1DA5-A318-4B9B-FD685BBA2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6DE1C-F738-0F6E-B01A-A1EC7A2A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Uiteindelijke model</a:t>
            </a: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3B991584-E4BA-537C-3364-E6DBF731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18" y="1388212"/>
            <a:ext cx="3466917" cy="272658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9521CE4-C30C-718F-5626-F02E8741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69" y="1388212"/>
            <a:ext cx="3466918" cy="2726587"/>
          </a:xfrm>
          <a:prstGeom prst="rect">
            <a:avLst/>
          </a:prstGeom>
        </p:spPr>
      </p:pic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BE41A11E-1DE7-A6D5-2720-613DF5D16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840853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89C011C64E14B8D2F0A9DB8EEAFFC" ma:contentTypeVersion="2" ma:contentTypeDescription="Een nieuw document maken." ma:contentTypeScope="" ma:versionID="c8142d039dc5353adfacfa06026142e5">
  <xsd:schema xmlns:xsd="http://www.w3.org/2001/XMLSchema" xmlns:xs="http://www.w3.org/2001/XMLSchema" xmlns:p="http://schemas.microsoft.com/office/2006/metadata/properties" xmlns:ns2="2c69a8eb-0355-4a35-a061-dff89d1db132" targetNamespace="http://schemas.microsoft.com/office/2006/metadata/properties" ma:root="true" ma:fieldsID="180ed39c1d7e406a892133f3319ff9d7" ns2:_="">
    <xsd:import namespace="2c69a8eb-0355-4a35-a061-dff89d1db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a8eb-0355-4a35-a061-dff89d1db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578E69-48E6-47FC-AAE0-25B39A1FE15A}">
  <ds:schemaRefs>
    <ds:schemaRef ds:uri="2c69a8eb-0355-4a35-a061-dff89d1db1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B45EBF-F446-4D18-B6D6-84C4B88AA394}">
  <ds:schemaRefs>
    <ds:schemaRef ds:uri="http://purl.org/dc/terms/"/>
    <ds:schemaRef ds:uri="http://schemas.microsoft.com/office/2006/documentManagement/types"/>
    <ds:schemaRef ds:uri="2c69a8eb-0355-4a35-a061-dff89d1db13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C8F6A77-5BDB-4CB2-97A1-301D073D14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On-screen Show (16:9)</PresentationFormat>
  <Paragraphs>212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Momentum</vt:lpstr>
      <vt:lpstr>Foodproject</vt:lpstr>
      <vt:lpstr>Onderzoeksvraag</vt:lpstr>
      <vt:lpstr>Inhoud</vt:lpstr>
      <vt:lpstr>Dataset filteren </vt:lpstr>
      <vt:lpstr>Data voorbereiden</vt:lpstr>
      <vt:lpstr>Bekende en nog te voorspellen data</vt:lpstr>
      <vt:lpstr>Modellen scores</vt:lpstr>
      <vt:lpstr>Uiteindelijke model</vt:lpstr>
      <vt:lpstr>Uiteindelijke model</vt:lpstr>
      <vt:lpstr>Uiteindelijke model</vt:lpstr>
      <vt:lpstr>Lineair model </vt:lpstr>
      <vt:lpstr>Toekomstige verbetering/ evaluatie 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Foodproject</dc:title>
  <dc:creator>J P</dc:creator>
  <cp:lastModifiedBy>Eric Maat (20162928)</cp:lastModifiedBy>
  <cp:revision>2</cp:revision>
  <dcterms:modified xsi:type="dcterms:W3CDTF">2023-01-13T09:53:55Z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0x010100BD989C011C64E14B8D2F0A9DB8EEAFFC</vt:lpwstr>
  </property>
</Properties>
</file>