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66" r:id="rId2"/>
    <p:sldId id="271" r:id="rId3"/>
    <p:sldId id="259" r:id="rId4"/>
    <p:sldId id="260" r:id="rId5"/>
    <p:sldId id="279" r:id="rId6"/>
    <p:sldId id="262" r:id="rId7"/>
    <p:sldId id="268" r:id="rId8"/>
    <p:sldId id="280" r:id="rId9"/>
    <p:sldId id="281" r:id="rId10"/>
    <p:sldId id="282" r:id="rId11"/>
    <p:sldId id="288" r:id="rId12"/>
    <p:sldId id="283" r:id="rId13"/>
    <p:sldId id="284" r:id="rId14"/>
    <p:sldId id="285" r:id="rId15"/>
    <p:sldId id="286" r:id="rId16"/>
    <p:sldId id="287" r:id="rId17"/>
  </p:sldIdLst>
  <p:sldSz cx="12192000" cy="6858000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8A291-59E9-F3D6-0CA0-7D495BA6BFFB}" v="753" dt="2022-11-21T15:25:49.607"/>
    <p1510:client id="{4D712318-6925-65F1-5D85-08D783D46DD3}" v="745" dt="2022-11-21T17:12:32.544"/>
    <p1510:client id="{5B6EB4D8-F5EC-4047-B1EB-CFB3454CFA52}" v="766" dt="2022-11-14T22:43:44.572"/>
    <p1510:client id="{600227E7-4839-BF06-759B-DD81453D0128}" v="6" dt="2022-11-14T22:36:02.773"/>
    <p1510:client id="{AF6E96B0-5C3B-4BBA-9B6B-DCFCA6ACDA0A}" v="858" dt="2022-11-21T16:33:18.218"/>
    <p1510:client id="{D3A78047-5743-2594-3918-81BB5F4D4E44}" v="457" dt="2022-11-21T15:07:54.171"/>
    <p1510:client id="{D82C4890-CF84-B012-F309-F5D6F78923DC}" v="185" dt="2022-11-14T19:43:11.423"/>
    <p1510:client id="{F7B60E6F-BD85-D545-BCDD-51A8E2ABB0EB}" v="18" dt="2022-11-21T15:27:40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5BA2AC-AD99-4FBE-909B-6FBFFEDF397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AAA6FC-6840-40FB-9909-25FB01D52919}">
      <dgm:prSet/>
      <dgm:spPr/>
      <dgm:t>
        <a:bodyPr/>
        <a:lstStyle/>
        <a:p>
          <a:pPr>
            <a:defRPr b="1"/>
          </a:pPr>
          <a:r>
            <a:rPr lang="tr-TR" dirty="0"/>
            <a:t>Pazarlama aktiviteleriniz neler olacaktır?</a:t>
          </a:r>
          <a:endParaRPr lang="en-US" dirty="0"/>
        </a:p>
      </dgm:t>
    </dgm:pt>
    <dgm:pt modelId="{B184514A-3F03-4FD0-85F0-F83161E76DA2}" type="parTrans" cxnId="{09111DBD-2FE0-4B19-AA26-B838BF465166}">
      <dgm:prSet/>
      <dgm:spPr/>
      <dgm:t>
        <a:bodyPr/>
        <a:lstStyle/>
        <a:p>
          <a:endParaRPr lang="en-US"/>
        </a:p>
      </dgm:t>
    </dgm:pt>
    <dgm:pt modelId="{02E6E426-9364-493D-AF16-303EF0E50229}" type="sibTrans" cxnId="{09111DBD-2FE0-4B19-AA26-B838BF465166}">
      <dgm:prSet/>
      <dgm:spPr/>
      <dgm:t>
        <a:bodyPr/>
        <a:lstStyle/>
        <a:p>
          <a:endParaRPr lang="en-US"/>
        </a:p>
      </dgm:t>
    </dgm:pt>
    <dgm:pt modelId="{1C720368-1EA2-4350-9B2B-3B356A7BDE22}">
      <dgm:prSet/>
      <dgm:spPr/>
      <dgm:t>
        <a:bodyPr/>
        <a:lstStyle/>
        <a:p>
          <a:r>
            <a:rPr lang="tr-TR" dirty="0"/>
            <a:t>Sosyal medya üzerinden reklamımızı vererek işletme sahiplerine ulaşmayı düşünüyoruz. Bir diğer yöntemimiz ise  iş  fikrini kafe sahiplerine birebir iletişimle anlatacak saha elemanlarımız.</a:t>
          </a:r>
          <a:endParaRPr lang="en-US" dirty="0"/>
        </a:p>
      </dgm:t>
    </dgm:pt>
    <dgm:pt modelId="{7406C340-9EBE-4E51-844C-FF95133349B5}" type="parTrans" cxnId="{22980351-6EAE-4D09-88D2-234EC9ED96BE}">
      <dgm:prSet/>
      <dgm:spPr/>
      <dgm:t>
        <a:bodyPr/>
        <a:lstStyle/>
        <a:p>
          <a:endParaRPr lang="en-US"/>
        </a:p>
      </dgm:t>
    </dgm:pt>
    <dgm:pt modelId="{2D276A0B-2291-4623-8CAF-6E8BE6AC1F53}" type="sibTrans" cxnId="{22980351-6EAE-4D09-88D2-234EC9ED96BE}">
      <dgm:prSet/>
      <dgm:spPr/>
      <dgm:t>
        <a:bodyPr/>
        <a:lstStyle/>
        <a:p>
          <a:endParaRPr lang="en-US"/>
        </a:p>
      </dgm:t>
    </dgm:pt>
    <dgm:pt modelId="{0BE2EF9F-BF31-4589-A1A4-540DBEF9C975}">
      <dgm:prSet/>
      <dgm:spPr/>
      <dgm:t>
        <a:bodyPr/>
        <a:lstStyle/>
        <a:p>
          <a:pPr>
            <a:defRPr b="1"/>
          </a:pPr>
          <a:r>
            <a:rPr lang="tr-TR" dirty="0"/>
            <a:t>Mevcut müşteri ilişkilerini nasıl yönetmeyi planlıyorsunuz?</a:t>
          </a:r>
          <a:endParaRPr lang="en-US" dirty="0"/>
        </a:p>
      </dgm:t>
    </dgm:pt>
    <dgm:pt modelId="{740643AB-0FDD-44D3-B83F-B58FA1CB2FA6}" type="parTrans" cxnId="{F6006CB3-419E-4B6D-8E94-FD7C859F6FA2}">
      <dgm:prSet/>
      <dgm:spPr/>
      <dgm:t>
        <a:bodyPr/>
        <a:lstStyle/>
        <a:p>
          <a:endParaRPr lang="en-US"/>
        </a:p>
      </dgm:t>
    </dgm:pt>
    <dgm:pt modelId="{D281A936-417C-43F1-A6DA-E4FCCE9DBB1A}" type="sibTrans" cxnId="{F6006CB3-419E-4B6D-8E94-FD7C859F6FA2}">
      <dgm:prSet/>
      <dgm:spPr/>
      <dgm:t>
        <a:bodyPr/>
        <a:lstStyle/>
        <a:p>
          <a:endParaRPr lang="en-US"/>
        </a:p>
      </dgm:t>
    </dgm:pt>
    <dgm:pt modelId="{E47FDEC7-E347-456B-A7AE-CC07935203E5}">
      <dgm:prSet/>
      <dgm:spPr/>
      <dgm:t>
        <a:bodyPr/>
        <a:lstStyle/>
        <a:p>
          <a:r>
            <a:rPr lang="tr-TR"/>
            <a:t>7/24 canlı destek sağlayacağız.</a:t>
          </a:r>
          <a:endParaRPr lang="en-US"/>
        </a:p>
      </dgm:t>
    </dgm:pt>
    <dgm:pt modelId="{B113C739-DB3D-41D5-8795-C9CFA6DFF7D3}" type="parTrans" cxnId="{8B2B8E51-6767-440E-9C23-F9AA9AAF4B8C}">
      <dgm:prSet/>
      <dgm:spPr/>
      <dgm:t>
        <a:bodyPr/>
        <a:lstStyle/>
        <a:p>
          <a:endParaRPr lang="en-US"/>
        </a:p>
      </dgm:t>
    </dgm:pt>
    <dgm:pt modelId="{C42FB6FB-8A38-4739-869B-9166AA8C65A1}" type="sibTrans" cxnId="{8B2B8E51-6767-440E-9C23-F9AA9AAF4B8C}">
      <dgm:prSet/>
      <dgm:spPr/>
      <dgm:t>
        <a:bodyPr/>
        <a:lstStyle/>
        <a:p>
          <a:endParaRPr lang="en-US"/>
        </a:p>
      </dgm:t>
    </dgm:pt>
    <dgm:pt modelId="{4F29F67A-AE80-4A2D-82DD-8E4DC7A524E0}" type="pres">
      <dgm:prSet presAssocID="{145BA2AC-AD99-4FBE-909B-6FBFFEDF3971}" presName="root" presStyleCnt="0">
        <dgm:presLayoutVars>
          <dgm:dir/>
          <dgm:resizeHandles val="exact"/>
        </dgm:presLayoutVars>
      </dgm:prSet>
      <dgm:spPr/>
    </dgm:pt>
    <dgm:pt modelId="{8E9617CE-7616-481B-8338-F4CE2B9E1ACA}" type="pres">
      <dgm:prSet presAssocID="{22AAA6FC-6840-40FB-9909-25FB01D52919}" presName="compNode" presStyleCnt="0"/>
      <dgm:spPr/>
    </dgm:pt>
    <dgm:pt modelId="{0929F6F8-EDE5-48EC-8943-2113D6B70E84}" type="pres">
      <dgm:prSet presAssocID="{22AAA6FC-6840-40FB-9909-25FB01D529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ullanıcılar"/>
        </a:ext>
      </dgm:extLst>
    </dgm:pt>
    <dgm:pt modelId="{9B0B8A94-77BE-4539-AFF9-717B5366E39A}" type="pres">
      <dgm:prSet presAssocID="{22AAA6FC-6840-40FB-9909-25FB01D52919}" presName="iconSpace" presStyleCnt="0"/>
      <dgm:spPr/>
    </dgm:pt>
    <dgm:pt modelId="{787B17BE-6FE8-419D-82B5-0895E95AFA5F}" type="pres">
      <dgm:prSet presAssocID="{22AAA6FC-6840-40FB-9909-25FB01D52919}" presName="parTx" presStyleLbl="revTx" presStyleIdx="0" presStyleCnt="4">
        <dgm:presLayoutVars>
          <dgm:chMax val="0"/>
          <dgm:chPref val="0"/>
        </dgm:presLayoutVars>
      </dgm:prSet>
      <dgm:spPr/>
    </dgm:pt>
    <dgm:pt modelId="{01FAD592-B958-42BA-97D8-F75E1295FFC8}" type="pres">
      <dgm:prSet presAssocID="{22AAA6FC-6840-40FB-9909-25FB01D52919}" presName="txSpace" presStyleCnt="0"/>
      <dgm:spPr/>
    </dgm:pt>
    <dgm:pt modelId="{EF6DC887-5BFB-493D-8B86-6385B4A5DBEF}" type="pres">
      <dgm:prSet presAssocID="{22AAA6FC-6840-40FB-9909-25FB01D52919}" presName="desTx" presStyleLbl="revTx" presStyleIdx="1" presStyleCnt="4">
        <dgm:presLayoutVars/>
      </dgm:prSet>
      <dgm:spPr/>
    </dgm:pt>
    <dgm:pt modelId="{D240882D-09FC-4CCF-B457-07866BD19A5D}" type="pres">
      <dgm:prSet presAssocID="{02E6E426-9364-493D-AF16-303EF0E50229}" presName="sibTrans" presStyleCnt="0"/>
      <dgm:spPr/>
    </dgm:pt>
    <dgm:pt modelId="{F8E84812-0D9E-4443-B3FB-267EB83EB1B3}" type="pres">
      <dgm:prSet presAssocID="{0BE2EF9F-BF31-4589-A1A4-540DBEF9C975}" presName="compNode" presStyleCnt="0"/>
      <dgm:spPr/>
    </dgm:pt>
    <dgm:pt modelId="{23C74E07-D337-4957-A41B-9EDE9C25151B}" type="pres">
      <dgm:prSet presAssocID="{0BE2EF9F-BF31-4589-A1A4-540DBEF9C975}" presName="iconRect" presStyleLbl="node1" presStyleIdx="1" presStyleCnt="2" custLinFactNeighborX="6524" custLinFactNeighborY="17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8BBC6E2-91E5-4077-A678-D0C0BFCB7CD8}" type="pres">
      <dgm:prSet presAssocID="{0BE2EF9F-BF31-4589-A1A4-540DBEF9C975}" presName="iconSpace" presStyleCnt="0"/>
      <dgm:spPr/>
    </dgm:pt>
    <dgm:pt modelId="{DF9AC736-7E8B-4D64-A7A9-680F5C4947B1}" type="pres">
      <dgm:prSet presAssocID="{0BE2EF9F-BF31-4589-A1A4-540DBEF9C975}" presName="parTx" presStyleLbl="revTx" presStyleIdx="2" presStyleCnt="4">
        <dgm:presLayoutVars>
          <dgm:chMax val="0"/>
          <dgm:chPref val="0"/>
        </dgm:presLayoutVars>
      </dgm:prSet>
      <dgm:spPr/>
    </dgm:pt>
    <dgm:pt modelId="{A38A6726-0C06-4721-BE0F-60C24E241E23}" type="pres">
      <dgm:prSet presAssocID="{0BE2EF9F-BF31-4589-A1A4-540DBEF9C975}" presName="txSpace" presStyleCnt="0"/>
      <dgm:spPr/>
    </dgm:pt>
    <dgm:pt modelId="{0042DEEE-9483-4EE5-A124-91106599E1CE}" type="pres">
      <dgm:prSet presAssocID="{0BE2EF9F-BF31-4589-A1A4-540DBEF9C975}" presName="desTx" presStyleLbl="revTx" presStyleIdx="3" presStyleCnt="4">
        <dgm:presLayoutVars/>
      </dgm:prSet>
      <dgm:spPr/>
    </dgm:pt>
  </dgm:ptLst>
  <dgm:cxnLst>
    <dgm:cxn modelId="{D17F3D68-49D0-4867-B501-D5E2A80E110C}" type="presOf" srcId="{145BA2AC-AD99-4FBE-909B-6FBFFEDF3971}" destId="{4F29F67A-AE80-4A2D-82DD-8E4DC7A524E0}" srcOrd="0" destOrd="0" presId="urn:microsoft.com/office/officeart/2018/2/layout/IconLabelDescriptionList"/>
    <dgm:cxn modelId="{22980351-6EAE-4D09-88D2-234EC9ED96BE}" srcId="{22AAA6FC-6840-40FB-9909-25FB01D52919}" destId="{1C720368-1EA2-4350-9B2B-3B356A7BDE22}" srcOrd="0" destOrd="0" parTransId="{7406C340-9EBE-4E51-844C-FF95133349B5}" sibTransId="{2D276A0B-2291-4623-8CAF-6E8BE6AC1F53}"/>
    <dgm:cxn modelId="{8B2B8E51-6767-440E-9C23-F9AA9AAF4B8C}" srcId="{0BE2EF9F-BF31-4589-A1A4-540DBEF9C975}" destId="{E47FDEC7-E347-456B-A7AE-CC07935203E5}" srcOrd="0" destOrd="0" parTransId="{B113C739-DB3D-41D5-8795-C9CFA6DFF7D3}" sibTransId="{C42FB6FB-8A38-4739-869B-9166AA8C65A1}"/>
    <dgm:cxn modelId="{0FA6BFA8-02CD-4523-B524-557E0BD4E633}" type="presOf" srcId="{0BE2EF9F-BF31-4589-A1A4-540DBEF9C975}" destId="{DF9AC736-7E8B-4D64-A7A9-680F5C4947B1}" srcOrd="0" destOrd="0" presId="urn:microsoft.com/office/officeart/2018/2/layout/IconLabelDescriptionList"/>
    <dgm:cxn modelId="{F6006CB3-419E-4B6D-8E94-FD7C859F6FA2}" srcId="{145BA2AC-AD99-4FBE-909B-6FBFFEDF3971}" destId="{0BE2EF9F-BF31-4589-A1A4-540DBEF9C975}" srcOrd="1" destOrd="0" parTransId="{740643AB-0FDD-44D3-B83F-B58FA1CB2FA6}" sibTransId="{D281A936-417C-43F1-A6DA-E4FCCE9DBB1A}"/>
    <dgm:cxn modelId="{B2CDC9BB-73A9-48E6-8FB8-91335F5DD650}" type="presOf" srcId="{E47FDEC7-E347-456B-A7AE-CC07935203E5}" destId="{0042DEEE-9483-4EE5-A124-91106599E1CE}" srcOrd="0" destOrd="0" presId="urn:microsoft.com/office/officeart/2018/2/layout/IconLabelDescriptionList"/>
    <dgm:cxn modelId="{09111DBD-2FE0-4B19-AA26-B838BF465166}" srcId="{145BA2AC-AD99-4FBE-909B-6FBFFEDF3971}" destId="{22AAA6FC-6840-40FB-9909-25FB01D52919}" srcOrd="0" destOrd="0" parTransId="{B184514A-3F03-4FD0-85F0-F83161E76DA2}" sibTransId="{02E6E426-9364-493D-AF16-303EF0E50229}"/>
    <dgm:cxn modelId="{533200BF-E413-47CC-94CA-A61083C0EBBD}" type="presOf" srcId="{1C720368-1EA2-4350-9B2B-3B356A7BDE22}" destId="{EF6DC887-5BFB-493D-8B86-6385B4A5DBEF}" srcOrd="0" destOrd="0" presId="urn:microsoft.com/office/officeart/2018/2/layout/IconLabelDescriptionList"/>
    <dgm:cxn modelId="{ECD0E1BF-816F-4F37-8A62-870EBA81C989}" type="presOf" srcId="{22AAA6FC-6840-40FB-9909-25FB01D52919}" destId="{787B17BE-6FE8-419D-82B5-0895E95AFA5F}" srcOrd="0" destOrd="0" presId="urn:microsoft.com/office/officeart/2018/2/layout/IconLabelDescriptionList"/>
    <dgm:cxn modelId="{C119A0A4-15F5-44B5-955C-95D22082A2E8}" type="presParOf" srcId="{4F29F67A-AE80-4A2D-82DD-8E4DC7A524E0}" destId="{8E9617CE-7616-481B-8338-F4CE2B9E1ACA}" srcOrd="0" destOrd="0" presId="urn:microsoft.com/office/officeart/2018/2/layout/IconLabelDescriptionList"/>
    <dgm:cxn modelId="{DD6DA89B-D5FB-4408-AC82-36DF3F8FD5A4}" type="presParOf" srcId="{8E9617CE-7616-481B-8338-F4CE2B9E1ACA}" destId="{0929F6F8-EDE5-48EC-8943-2113D6B70E84}" srcOrd="0" destOrd="0" presId="urn:microsoft.com/office/officeart/2018/2/layout/IconLabelDescriptionList"/>
    <dgm:cxn modelId="{5F03CD78-EFA0-4DC9-BD89-4004AE00EB75}" type="presParOf" srcId="{8E9617CE-7616-481B-8338-F4CE2B9E1ACA}" destId="{9B0B8A94-77BE-4539-AFF9-717B5366E39A}" srcOrd="1" destOrd="0" presId="urn:microsoft.com/office/officeart/2018/2/layout/IconLabelDescriptionList"/>
    <dgm:cxn modelId="{53641D02-8F87-4AB3-A426-D6BEA4494E6E}" type="presParOf" srcId="{8E9617CE-7616-481B-8338-F4CE2B9E1ACA}" destId="{787B17BE-6FE8-419D-82B5-0895E95AFA5F}" srcOrd="2" destOrd="0" presId="urn:microsoft.com/office/officeart/2018/2/layout/IconLabelDescriptionList"/>
    <dgm:cxn modelId="{F1791B12-8689-42B0-A56E-C94F1D3173FA}" type="presParOf" srcId="{8E9617CE-7616-481B-8338-F4CE2B9E1ACA}" destId="{01FAD592-B958-42BA-97D8-F75E1295FFC8}" srcOrd="3" destOrd="0" presId="urn:microsoft.com/office/officeart/2018/2/layout/IconLabelDescriptionList"/>
    <dgm:cxn modelId="{B87FD5DC-BFC6-4549-9E33-A84AFD6ACA36}" type="presParOf" srcId="{8E9617CE-7616-481B-8338-F4CE2B9E1ACA}" destId="{EF6DC887-5BFB-493D-8B86-6385B4A5DBEF}" srcOrd="4" destOrd="0" presId="urn:microsoft.com/office/officeart/2018/2/layout/IconLabelDescriptionList"/>
    <dgm:cxn modelId="{38EC853C-047C-4926-98FF-2F85D0B32982}" type="presParOf" srcId="{4F29F67A-AE80-4A2D-82DD-8E4DC7A524E0}" destId="{D240882D-09FC-4CCF-B457-07866BD19A5D}" srcOrd="1" destOrd="0" presId="urn:microsoft.com/office/officeart/2018/2/layout/IconLabelDescriptionList"/>
    <dgm:cxn modelId="{F93A827C-D31E-4A27-93EE-CAEE0CE0E7A5}" type="presParOf" srcId="{4F29F67A-AE80-4A2D-82DD-8E4DC7A524E0}" destId="{F8E84812-0D9E-4443-B3FB-267EB83EB1B3}" srcOrd="2" destOrd="0" presId="urn:microsoft.com/office/officeart/2018/2/layout/IconLabelDescriptionList"/>
    <dgm:cxn modelId="{7839B41F-8514-47B6-8CEF-00024BCDA24D}" type="presParOf" srcId="{F8E84812-0D9E-4443-B3FB-267EB83EB1B3}" destId="{23C74E07-D337-4957-A41B-9EDE9C25151B}" srcOrd="0" destOrd="0" presId="urn:microsoft.com/office/officeart/2018/2/layout/IconLabelDescriptionList"/>
    <dgm:cxn modelId="{E8CE97D2-7106-4D87-AFA3-39BB87E0BBB1}" type="presParOf" srcId="{F8E84812-0D9E-4443-B3FB-267EB83EB1B3}" destId="{D8BBC6E2-91E5-4077-A678-D0C0BFCB7CD8}" srcOrd="1" destOrd="0" presId="urn:microsoft.com/office/officeart/2018/2/layout/IconLabelDescriptionList"/>
    <dgm:cxn modelId="{2C6D271A-604B-472F-BA8C-D7B0DD164DAF}" type="presParOf" srcId="{F8E84812-0D9E-4443-B3FB-267EB83EB1B3}" destId="{DF9AC736-7E8B-4D64-A7A9-680F5C4947B1}" srcOrd="2" destOrd="0" presId="urn:microsoft.com/office/officeart/2018/2/layout/IconLabelDescriptionList"/>
    <dgm:cxn modelId="{89B11C5C-778E-4893-81E9-03A6A044425E}" type="presParOf" srcId="{F8E84812-0D9E-4443-B3FB-267EB83EB1B3}" destId="{A38A6726-0C06-4721-BE0F-60C24E241E23}" srcOrd="3" destOrd="0" presId="urn:microsoft.com/office/officeart/2018/2/layout/IconLabelDescriptionList"/>
    <dgm:cxn modelId="{C6016713-E032-4647-88BF-C1703EB5678F}" type="presParOf" srcId="{F8E84812-0D9E-4443-B3FB-267EB83EB1B3}" destId="{0042DEEE-9483-4EE5-A124-91106599E1C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28E8E5-ECBB-4EB5-BBB3-ECEFD902D35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CC0C073E-0871-48A2-B3AA-71DAA7F1777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tr-TR"/>
            <a:t>İş fikrine en uygun dağıtım kanalları hangileri?</a:t>
          </a:r>
          <a:endParaRPr lang="en-US"/>
        </a:p>
      </dgm:t>
    </dgm:pt>
    <dgm:pt modelId="{A22E4967-88AE-4AFB-9D56-F41452483198}" type="parTrans" cxnId="{1DEAA55C-DBF8-4B67-8F4C-7DD82ED3D076}">
      <dgm:prSet/>
      <dgm:spPr/>
      <dgm:t>
        <a:bodyPr/>
        <a:lstStyle/>
        <a:p>
          <a:endParaRPr lang="en-US"/>
        </a:p>
      </dgm:t>
    </dgm:pt>
    <dgm:pt modelId="{190C460D-DA89-4DA2-8717-EE6E866F0366}" type="sibTrans" cxnId="{1DEAA55C-DBF8-4B67-8F4C-7DD82ED3D076}">
      <dgm:prSet/>
      <dgm:spPr/>
      <dgm:t>
        <a:bodyPr/>
        <a:lstStyle/>
        <a:p>
          <a:endParaRPr lang="en-US"/>
        </a:p>
      </dgm:t>
    </dgm:pt>
    <dgm:pt modelId="{C3BB0BCB-F724-47A2-AB90-DDFD0B63A3F2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Sosyal </a:t>
          </a:r>
          <a:r>
            <a:rPr lang="tr-TR" dirty="0" err="1"/>
            <a:t>medya,mobil</a:t>
          </a:r>
          <a:r>
            <a:rPr lang="tr-TR" dirty="0"/>
            <a:t> uygulama platformları ve ilgi çekici logomuz ile birlikte müşterilerimizin bize ulaşmasını sağlamayı hedefliyoruz.</a:t>
          </a:r>
          <a:endParaRPr lang="en-US" dirty="0"/>
        </a:p>
      </dgm:t>
    </dgm:pt>
    <dgm:pt modelId="{562ACDC5-4226-470A-80E5-35AC33F89E83}" type="parTrans" cxnId="{7F83A909-A930-4455-856F-42B3BB39C360}">
      <dgm:prSet/>
      <dgm:spPr/>
      <dgm:t>
        <a:bodyPr/>
        <a:lstStyle/>
        <a:p>
          <a:endParaRPr lang="en-US"/>
        </a:p>
      </dgm:t>
    </dgm:pt>
    <dgm:pt modelId="{047ECE20-641A-4B29-98EE-06863C41683A}" type="sibTrans" cxnId="{7F83A909-A930-4455-856F-42B3BB39C360}">
      <dgm:prSet/>
      <dgm:spPr/>
      <dgm:t>
        <a:bodyPr/>
        <a:lstStyle/>
        <a:p>
          <a:endParaRPr lang="en-US"/>
        </a:p>
      </dgm:t>
    </dgm:pt>
    <dgm:pt modelId="{EDB7C4BC-9ECC-4F69-92A6-E7969F50DC0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tr-TR"/>
            <a:t>Satış sonrası hizmetler nasıl sağlanacak? (yerel bayi, kendi ekipleri vb.)</a:t>
          </a:r>
          <a:endParaRPr lang="en-US"/>
        </a:p>
      </dgm:t>
    </dgm:pt>
    <dgm:pt modelId="{A43F7E84-FA4A-43FC-B762-024B7D7A7F21}" type="parTrans" cxnId="{B7565315-2EFC-492D-B657-D567399BC254}">
      <dgm:prSet/>
      <dgm:spPr/>
      <dgm:t>
        <a:bodyPr/>
        <a:lstStyle/>
        <a:p>
          <a:endParaRPr lang="en-US"/>
        </a:p>
      </dgm:t>
    </dgm:pt>
    <dgm:pt modelId="{4A370F99-3AAF-4BCC-88B2-4FBF8E5573DA}" type="sibTrans" cxnId="{B7565315-2EFC-492D-B657-D567399BC254}">
      <dgm:prSet/>
      <dgm:spPr/>
      <dgm:t>
        <a:bodyPr/>
        <a:lstStyle/>
        <a:p>
          <a:endParaRPr lang="en-US"/>
        </a:p>
      </dgm:t>
    </dgm:pt>
    <dgm:pt modelId="{076FC86D-8412-4279-BA85-649E7D399A9B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Ofislerimizden ve çağrı merkezlerimizden sağlamayı hedefliyoruz.</a:t>
          </a:r>
          <a:endParaRPr lang="en-US"/>
        </a:p>
      </dgm:t>
    </dgm:pt>
    <dgm:pt modelId="{FAA95A16-E447-4E4E-8920-586F5F38E23B}" type="parTrans" cxnId="{7E43FDC9-8990-4C42-BFBE-E2165899C6F8}">
      <dgm:prSet/>
      <dgm:spPr/>
      <dgm:t>
        <a:bodyPr/>
        <a:lstStyle/>
        <a:p>
          <a:endParaRPr lang="en-US"/>
        </a:p>
      </dgm:t>
    </dgm:pt>
    <dgm:pt modelId="{9E5E4C8F-2138-460B-9E8F-F5BD5DA87026}" type="sibTrans" cxnId="{7E43FDC9-8990-4C42-BFBE-E2165899C6F8}">
      <dgm:prSet/>
      <dgm:spPr/>
      <dgm:t>
        <a:bodyPr/>
        <a:lstStyle/>
        <a:p>
          <a:endParaRPr lang="en-US"/>
        </a:p>
      </dgm:t>
    </dgm:pt>
    <dgm:pt modelId="{E36F7A34-982D-4212-B564-AE9EC2FC5EF3}" type="pres">
      <dgm:prSet presAssocID="{D428E8E5-ECBB-4EB5-BBB3-ECEFD902D354}" presName="root" presStyleCnt="0">
        <dgm:presLayoutVars>
          <dgm:dir/>
          <dgm:resizeHandles val="exact"/>
        </dgm:presLayoutVars>
      </dgm:prSet>
      <dgm:spPr/>
    </dgm:pt>
    <dgm:pt modelId="{22ED4C33-2FF6-4332-8DEA-98446A79990C}" type="pres">
      <dgm:prSet presAssocID="{CC0C073E-0871-48A2-B3AA-71DAA7F1777E}" presName="compNode" presStyleCnt="0"/>
      <dgm:spPr/>
    </dgm:pt>
    <dgm:pt modelId="{6567C61F-CD6D-4613-B247-BA11293A422C}" type="pres">
      <dgm:prSet presAssocID="{CC0C073E-0871-48A2-B3AA-71DAA7F1777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B158DE0-2044-427E-AABE-65C362DCE244}" type="pres">
      <dgm:prSet presAssocID="{CC0C073E-0871-48A2-B3AA-71DAA7F1777E}" presName="iconSpace" presStyleCnt="0"/>
      <dgm:spPr/>
    </dgm:pt>
    <dgm:pt modelId="{9C8EDE0A-8D5C-4040-8DAF-468EB15723CC}" type="pres">
      <dgm:prSet presAssocID="{CC0C073E-0871-48A2-B3AA-71DAA7F1777E}" presName="parTx" presStyleLbl="revTx" presStyleIdx="0" presStyleCnt="4">
        <dgm:presLayoutVars>
          <dgm:chMax val="0"/>
          <dgm:chPref val="0"/>
        </dgm:presLayoutVars>
      </dgm:prSet>
      <dgm:spPr/>
    </dgm:pt>
    <dgm:pt modelId="{4D5FD89D-03C0-48CD-BE6C-E31817261BB3}" type="pres">
      <dgm:prSet presAssocID="{CC0C073E-0871-48A2-B3AA-71DAA7F1777E}" presName="txSpace" presStyleCnt="0"/>
      <dgm:spPr/>
    </dgm:pt>
    <dgm:pt modelId="{6AF53492-33D2-430C-B871-5169A37FB2CE}" type="pres">
      <dgm:prSet presAssocID="{CC0C073E-0871-48A2-B3AA-71DAA7F1777E}" presName="desTx" presStyleLbl="revTx" presStyleIdx="1" presStyleCnt="4">
        <dgm:presLayoutVars/>
      </dgm:prSet>
      <dgm:spPr/>
    </dgm:pt>
    <dgm:pt modelId="{20BBE54C-1E92-477C-896F-1DC9E001EF41}" type="pres">
      <dgm:prSet presAssocID="{190C460D-DA89-4DA2-8717-EE6E866F0366}" presName="sibTrans" presStyleCnt="0"/>
      <dgm:spPr/>
    </dgm:pt>
    <dgm:pt modelId="{5AC766AC-6793-431E-BD55-CEB5DDF0B2AE}" type="pres">
      <dgm:prSet presAssocID="{EDB7C4BC-9ECC-4F69-92A6-E7969F50DC04}" presName="compNode" presStyleCnt="0"/>
      <dgm:spPr/>
    </dgm:pt>
    <dgm:pt modelId="{DCEFFDAC-0D7B-46D2-96E7-DB7785701319}" type="pres">
      <dgm:prSet presAssocID="{EDB7C4BC-9ECC-4F69-92A6-E7969F50DC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azarkasa"/>
        </a:ext>
      </dgm:extLst>
    </dgm:pt>
    <dgm:pt modelId="{D88E9549-81BA-4477-BBA9-239C096BA1F5}" type="pres">
      <dgm:prSet presAssocID="{EDB7C4BC-9ECC-4F69-92A6-E7969F50DC04}" presName="iconSpace" presStyleCnt="0"/>
      <dgm:spPr/>
    </dgm:pt>
    <dgm:pt modelId="{C4F1F882-8AAF-47E8-BDEC-5955130551B4}" type="pres">
      <dgm:prSet presAssocID="{EDB7C4BC-9ECC-4F69-92A6-E7969F50DC04}" presName="parTx" presStyleLbl="revTx" presStyleIdx="2" presStyleCnt="4">
        <dgm:presLayoutVars>
          <dgm:chMax val="0"/>
          <dgm:chPref val="0"/>
        </dgm:presLayoutVars>
      </dgm:prSet>
      <dgm:spPr/>
    </dgm:pt>
    <dgm:pt modelId="{1EE43B48-F0C3-46F1-A221-411E2C74F40F}" type="pres">
      <dgm:prSet presAssocID="{EDB7C4BC-9ECC-4F69-92A6-E7969F50DC04}" presName="txSpace" presStyleCnt="0"/>
      <dgm:spPr/>
    </dgm:pt>
    <dgm:pt modelId="{0EFD42B9-9519-4FA0-B681-9DCA0203B892}" type="pres">
      <dgm:prSet presAssocID="{EDB7C4BC-9ECC-4F69-92A6-E7969F50DC04}" presName="desTx" presStyleLbl="revTx" presStyleIdx="3" presStyleCnt="4">
        <dgm:presLayoutVars/>
      </dgm:prSet>
      <dgm:spPr/>
    </dgm:pt>
  </dgm:ptLst>
  <dgm:cxnLst>
    <dgm:cxn modelId="{7F83A909-A930-4455-856F-42B3BB39C360}" srcId="{CC0C073E-0871-48A2-B3AA-71DAA7F1777E}" destId="{C3BB0BCB-F724-47A2-AB90-DDFD0B63A3F2}" srcOrd="0" destOrd="0" parTransId="{562ACDC5-4226-470A-80E5-35AC33F89E83}" sibTransId="{047ECE20-641A-4B29-98EE-06863C41683A}"/>
    <dgm:cxn modelId="{B7565315-2EFC-492D-B657-D567399BC254}" srcId="{D428E8E5-ECBB-4EB5-BBB3-ECEFD902D354}" destId="{EDB7C4BC-9ECC-4F69-92A6-E7969F50DC04}" srcOrd="1" destOrd="0" parTransId="{A43F7E84-FA4A-43FC-B762-024B7D7A7F21}" sibTransId="{4A370F99-3AAF-4BCC-88B2-4FBF8E5573DA}"/>
    <dgm:cxn modelId="{0FE4B932-EC93-4EF9-8883-DC0D15D1AEFA}" type="presOf" srcId="{CC0C073E-0871-48A2-B3AA-71DAA7F1777E}" destId="{9C8EDE0A-8D5C-4040-8DAF-468EB15723CC}" srcOrd="0" destOrd="0" presId="urn:microsoft.com/office/officeart/2018/2/layout/IconLabelDescriptionList"/>
    <dgm:cxn modelId="{2E1D3440-B8E4-4A50-8507-E53011D4095B}" type="presOf" srcId="{C3BB0BCB-F724-47A2-AB90-DDFD0B63A3F2}" destId="{6AF53492-33D2-430C-B871-5169A37FB2CE}" srcOrd="0" destOrd="0" presId="urn:microsoft.com/office/officeart/2018/2/layout/IconLabelDescriptionList"/>
    <dgm:cxn modelId="{1DEAA55C-DBF8-4B67-8F4C-7DD82ED3D076}" srcId="{D428E8E5-ECBB-4EB5-BBB3-ECEFD902D354}" destId="{CC0C073E-0871-48A2-B3AA-71DAA7F1777E}" srcOrd="0" destOrd="0" parTransId="{A22E4967-88AE-4AFB-9D56-F41452483198}" sibTransId="{190C460D-DA89-4DA2-8717-EE6E866F0366}"/>
    <dgm:cxn modelId="{DA868A70-CB37-43F6-9F60-A57B75F216F5}" type="presOf" srcId="{EDB7C4BC-9ECC-4F69-92A6-E7969F50DC04}" destId="{C4F1F882-8AAF-47E8-BDEC-5955130551B4}" srcOrd="0" destOrd="0" presId="urn:microsoft.com/office/officeart/2018/2/layout/IconLabelDescriptionList"/>
    <dgm:cxn modelId="{DB6A9598-9EC0-4E21-A7D9-1DC9F7B28496}" type="presOf" srcId="{076FC86D-8412-4279-BA85-649E7D399A9B}" destId="{0EFD42B9-9519-4FA0-B681-9DCA0203B892}" srcOrd="0" destOrd="0" presId="urn:microsoft.com/office/officeart/2018/2/layout/IconLabelDescriptionList"/>
    <dgm:cxn modelId="{D52285B9-51D8-4424-8C68-D04094D9DA0A}" type="presOf" srcId="{D428E8E5-ECBB-4EB5-BBB3-ECEFD902D354}" destId="{E36F7A34-982D-4212-B564-AE9EC2FC5EF3}" srcOrd="0" destOrd="0" presId="urn:microsoft.com/office/officeart/2018/2/layout/IconLabelDescriptionList"/>
    <dgm:cxn modelId="{7E43FDC9-8990-4C42-BFBE-E2165899C6F8}" srcId="{EDB7C4BC-9ECC-4F69-92A6-E7969F50DC04}" destId="{076FC86D-8412-4279-BA85-649E7D399A9B}" srcOrd="0" destOrd="0" parTransId="{FAA95A16-E447-4E4E-8920-586F5F38E23B}" sibTransId="{9E5E4C8F-2138-460B-9E8F-F5BD5DA87026}"/>
    <dgm:cxn modelId="{80376BCA-3E19-4905-B064-D032344AF1BC}" type="presParOf" srcId="{E36F7A34-982D-4212-B564-AE9EC2FC5EF3}" destId="{22ED4C33-2FF6-4332-8DEA-98446A79990C}" srcOrd="0" destOrd="0" presId="urn:microsoft.com/office/officeart/2018/2/layout/IconLabelDescriptionList"/>
    <dgm:cxn modelId="{3F6E7E47-B8FA-40D8-B4C5-3A2069144CDE}" type="presParOf" srcId="{22ED4C33-2FF6-4332-8DEA-98446A79990C}" destId="{6567C61F-CD6D-4613-B247-BA11293A422C}" srcOrd="0" destOrd="0" presId="urn:microsoft.com/office/officeart/2018/2/layout/IconLabelDescriptionList"/>
    <dgm:cxn modelId="{7EAED319-4C6C-4E14-9B98-D9B623E5400C}" type="presParOf" srcId="{22ED4C33-2FF6-4332-8DEA-98446A79990C}" destId="{DB158DE0-2044-427E-AABE-65C362DCE244}" srcOrd="1" destOrd="0" presId="urn:microsoft.com/office/officeart/2018/2/layout/IconLabelDescriptionList"/>
    <dgm:cxn modelId="{EDA5601F-BAF8-4BFA-A617-402F3240BB04}" type="presParOf" srcId="{22ED4C33-2FF6-4332-8DEA-98446A79990C}" destId="{9C8EDE0A-8D5C-4040-8DAF-468EB15723CC}" srcOrd="2" destOrd="0" presId="urn:microsoft.com/office/officeart/2018/2/layout/IconLabelDescriptionList"/>
    <dgm:cxn modelId="{CB26305E-ACC8-4C2D-A01D-F8BD147E2196}" type="presParOf" srcId="{22ED4C33-2FF6-4332-8DEA-98446A79990C}" destId="{4D5FD89D-03C0-48CD-BE6C-E31817261BB3}" srcOrd="3" destOrd="0" presId="urn:microsoft.com/office/officeart/2018/2/layout/IconLabelDescriptionList"/>
    <dgm:cxn modelId="{4E102AB2-82B1-45F9-BA87-9C951F554D84}" type="presParOf" srcId="{22ED4C33-2FF6-4332-8DEA-98446A79990C}" destId="{6AF53492-33D2-430C-B871-5169A37FB2CE}" srcOrd="4" destOrd="0" presId="urn:microsoft.com/office/officeart/2018/2/layout/IconLabelDescriptionList"/>
    <dgm:cxn modelId="{E9ECC9F4-DDE2-437A-90EC-8BB109F38E66}" type="presParOf" srcId="{E36F7A34-982D-4212-B564-AE9EC2FC5EF3}" destId="{20BBE54C-1E92-477C-896F-1DC9E001EF41}" srcOrd="1" destOrd="0" presId="urn:microsoft.com/office/officeart/2018/2/layout/IconLabelDescriptionList"/>
    <dgm:cxn modelId="{84563995-D42B-4D3E-82A0-F08A27F6C8B6}" type="presParOf" srcId="{E36F7A34-982D-4212-B564-AE9EC2FC5EF3}" destId="{5AC766AC-6793-431E-BD55-CEB5DDF0B2AE}" srcOrd="2" destOrd="0" presId="urn:microsoft.com/office/officeart/2018/2/layout/IconLabelDescriptionList"/>
    <dgm:cxn modelId="{D0055566-FE63-4A27-A6F8-1E3D3ABD5701}" type="presParOf" srcId="{5AC766AC-6793-431E-BD55-CEB5DDF0B2AE}" destId="{DCEFFDAC-0D7B-46D2-96E7-DB7785701319}" srcOrd="0" destOrd="0" presId="urn:microsoft.com/office/officeart/2018/2/layout/IconLabelDescriptionList"/>
    <dgm:cxn modelId="{8E067EAD-42CC-4FC5-87F5-25D2C23B0543}" type="presParOf" srcId="{5AC766AC-6793-431E-BD55-CEB5DDF0B2AE}" destId="{D88E9549-81BA-4477-BBA9-239C096BA1F5}" srcOrd="1" destOrd="0" presId="urn:microsoft.com/office/officeart/2018/2/layout/IconLabelDescriptionList"/>
    <dgm:cxn modelId="{0EB837A9-D2BF-433B-B5D0-22F205827001}" type="presParOf" srcId="{5AC766AC-6793-431E-BD55-CEB5DDF0B2AE}" destId="{C4F1F882-8AAF-47E8-BDEC-5955130551B4}" srcOrd="2" destOrd="0" presId="urn:microsoft.com/office/officeart/2018/2/layout/IconLabelDescriptionList"/>
    <dgm:cxn modelId="{0E9BD785-AB96-4648-A516-75932E7F162B}" type="presParOf" srcId="{5AC766AC-6793-431E-BD55-CEB5DDF0B2AE}" destId="{1EE43B48-F0C3-46F1-A221-411E2C74F40F}" srcOrd="3" destOrd="0" presId="urn:microsoft.com/office/officeart/2018/2/layout/IconLabelDescriptionList"/>
    <dgm:cxn modelId="{E359A27B-118D-4C39-B71E-335AE31728CE}" type="presParOf" srcId="{5AC766AC-6793-431E-BD55-CEB5DDF0B2AE}" destId="{0EFD42B9-9519-4FA0-B681-9DCA0203B89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29F6F8-EDE5-48EC-8943-2113D6B70E84}">
      <dsp:nvSpPr>
        <dsp:cNvPr id="0" name=""/>
        <dsp:cNvSpPr/>
      </dsp:nvSpPr>
      <dsp:spPr>
        <a:xfrm>
          <a:off x="681955" y="53258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B17BE-6FE8-419D-82B5-0895E95AFA5F}">
      <dsp:nvSpPr>
        <dsp:cNvPr id="0" name=""/>
        <dsp:cNvSpPr/>
      </dsp:nvSpPr>
      <dsp:spPr>
        <a:xfrm>
          <a:off x="681955" y="218740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tr-TR" sz="2300" kern="1200" dirty="0"/>
            <a:t>Pazarlama aktiviteleriniz neler olacaktır?</a:t>
          </a:r>
          <a:endParaRPr lang="en-US" sz="2300" kern="1200" dirty="0"/>
        </a:p>
      </dsp:txBody>
      <dsp:txXfrm>
        <a:off x="681955" y="2187409"/>
        <a:ext cx="4320000" cy="648000"/>
      </dsp:txXfrm>
    </dsp:sp>
    <dsp:sp modelId="{EF6DC887-5BFB-493D-8B86-6385B4A5DBEF}">
      <dsp:nvSpPr>
        <dsp:cNvPr id="0" name=""/>
        <dsp:cNvSpPr/>
      </dsp:nvSpPr>
      <dsp:spPr>
        <a:xfrm>
          <a:off x="681955" y="2901839"/>
          <a:ext cx="4320000" cy="952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Sosyal medya üzerinden reklamımızı vererek işletme sahiplerine ulaşmayı düşünüyoruz. Bir diğer yöntemimiz ise  iş  fikrini kafe sahiplerine birebir iletişimle anlatacak saha elemanlarımız.</a:t>
          </a:r>
          <a:endParaRPr lang="en-US" sz="1700" kern="1200" dirty="0"/>
        </a:p>
      </dsp:txBody>
      <dsp:txXfrm>
        <a:off x="681955" y="2901839"/>
        <a:ext cx="4320000" cy="952213"/>
      </dsp:txXfrm>
    </dsp:sp>
    <dsp:sp modelId="{23C74E07-D337-4957-A41B-9EDE9C25151B}">
      <dsp:nvSpPr>
        <dsp:cNvPr id="0" name=""/>
        <dsp:cNvSpPr/>
      </dsp:nvSpPr>
      <dsp:spPr>
        <a:xfrm>
          <a:off x="5856598" y="53526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AC736-7E8B-4D64-A7A9-680F5C4947B1}">
      <dsp:nvSpPr>
        <dsp:cNvPr id="0" name=""/>
        <dsp:cNvSpPr/>
      </dsp:nvSpPr>
      <dsp:spPr>
        <a:xfrm>
          <a:off x="5757955" y="218740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tr-TR" sz="2300" kern="1200" dirty="0"/>
            <a:t>Mevcut müşteri ilişkilerini nasıl yönetmeyi planlıyorsunuz?</a:t>
          </a:r>
          <a:endParaRPr lang="en-US" sz="2300" kern="1200" dirty="0"/>
        </a:p>
      </dsp:txBody>
      <dsp:txXfrm>
        <a:off x="5757955" y="2187409"/>
        <a:ext cx="4320000" cy="648000"/>
      </dsp:txXfrm>
    </dsp:sp>
    <dsp:sp modelId="{0042DEEE-9483-4EE5-A124-91106599E1CE}">
      <dsp:nvSpPr>
        <dsp:cNvPr id="0" name=""/>
        <dsp:cNvSpPr/>
      </dsp:nvSpPr>
      <dsp:spPr>
        <a:xfrm>
          <a:off x="5757955" y="2901839"/>
          <a:ext cx="4320000" cy="952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7/24 canlı destek sağlayacağız.</a:t>
          </a:r>
          <a:endParaRPr lang="en-US" sz="1700" kern="1200"/>
        </a:p>
      </dsp:txBody>
      <dsp:txXfrm>
        <a:off x="5757955" y="2901839"/>
        <a:ext cx="4320000" cy="9522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7C61F-CD6D-4613-B247-BA11293A422C}">
      <dsp:nvSpPr>
        <dsp:cNvPr id="0" name=""/>
        <dsp:cNvSpPr/>
      </dsp:nvSpPr>
      <dsp:spPr>
        <a:xfrm>
          <a:off x="559800" y="64303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EDE0A-8D5C-4040-8DAF-468EB15723CC}">
      <dsp:nvSpPr>
        <dsp:cNvPr id="0" name=""/>
        <dsp:cNvSpPr/>
      </dsp:nvSpPr>
      <dsp:spPr>
        <a:xfrm>
          <a:off x="559800" y="228684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tr-TR" sz="2000" kern="1200"/>
            <a:t>İş fikrine en uygun dağıtım kanalları hangileri?</a:t>
          </a:r>
          <a:endParaRPr lang="en-US" sz="2000" kern="1200"/>
        </a:p>
      </dsp:txBody>
      <dsp:txXfrm>
        <a:off x="559800" y="2286840"/>
        <a:ext cx="4320000" cy="648000"/>
      </dsp:txXfrm>
    </dsp:sp>
    <dsp:sp modelId="{6AF53492-33D2-430C-B871-5169A37FB2CE}">
      <dsp:nvSpPr>
        <dsp:cNvPr id="0" name=""/>
        <dsp:cNvSpPr/>
      </dsp:nvSpPr>
      <dsp:spPr>
        <a:xfrm>
          <a:off x="559800" y="2996145"/>
          <a:ext cx="4320000" cy="712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Sosyal </a:t>
          </a:r>
          <a:r>
            <a:rPr lang="tr-TR" sz="1500" kern="1200" dirty="0" err="1"/>
            <a:t>medya,mobil</a:t>
          </a:r>
          <a:r>
            <a:rPr lang="tr-TR" sz="1500" kern="1200" dirty="0"/>
            <a:t> uygulama platformları ve ilgi çekici logomuz ile birlikte müşterilerimizin bize ulaşmasını sağlamayı hedefliyoruz.</a:t>
          </a:r>
          <a:endParaRPr lang="en-US" sz="1500" kern="1200" dirty="0"/>
        </a:p>
      </dsp:txBody>
      <dsp:txXfrm>
        <a:off x="559800" y="2996145"/>
        <a:ext cx="4320000" cy="712159"/>
      </dsp:txXfrm>
    </dsp:sp>
    <dsp:sp modelId="{DCEFFDAC-0D7B-46D2-96E7-DB7785701319}">
      <dsp:nvSpPr>
        <dsp:cNvPr id="0" name=""/>
        <dsp:cNvSpPr/>
      </dsp:nvSpPr>
      <dsp:spPr>
        <a:xfrm>
          <a:off x="5635800" y="64303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1F882-8AAF-47E8-BDEC-5955130551B4}">
      <dsp:nvSpPr>
        <dsp:cNvPr id="0" name=""/>
        <dsp:cNvSpPr/>
      </dsp:nvSpPr>
      <dsp:spPr>
        <a:xfrm>
          <a:off x="5635800" y="228684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tr-TR" sz="2000" kern="1200"/>
            <a:t>Satış sonrası hizmetler nasıl sağlanacak? (yerel bayi, kendi ekipleri vb.)</a:t>
          </a:r>
          <a:endParaRPr lang="en-US" sz="2000" kern="1200"/>
        </a:p>
      </dsp:txBody>
      <dsp:txXfrm>
        <a:off x="5635800" y="2286840"/>
        <a:ext cx="4320000" cy="648000"/>
      </dsp:txXfrm>
    </dsp:sp>
    <dsp:sp modelId="{0EFD42B9-9519-4FA0-B681-9DCA0203B892}">
      <dsp:nvSpPr>
        <dsp:cNvPr id="0" name=""/>
        <dsp:cNvSpPr/>
      </dsp:nvSpPr>
      <dsp:spPr>
        <a:xfrm>
          <a:off x="5635800" y="2996145"/>
          <a:ext cx="4320000" cy="712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Ofislerimizden ve çağrı merkezlerimizden sağlamayı hedefliyoruz.</a:t>
          </a:r>
          <a:endParaRPr lang="en-US" sz="1500" kern="1200"/>
        </a:p>
      </dsp:txBody>
      <dsp:txXfrm>
        <a:off x="5635800" y="2996145"/>
        <a:ext cx="4320000" cy="712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8D55210-202F-43F0-80B2-9CA00667C35E}" type="datetimeFigureOut">
              <a:rPr lang="tr-TR"/>
              <a:pPr>
                <a:defRPr/>
              </a:pPr>
              <a:t>3.01.2023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noProof="0"/>
              <a:t>Asıl metin stillerini düzenlemek için tıklatın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A7F3BD8-528F-453A-A5B3-7AC876411CD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67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7F3BD8-528F-453A-A5B3-7AC876411CD8}" type="slidenum">
              <a:rPr lang="tr-TR" smtClean="0"/>
              <a:pPr>
                <a:defRPr/>
              </a:pPr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7025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7F3BD8-528F-453A-A5B3-7AC876411CD8}" type="slidenum">
              <a:rPr lang="tr-TR" smtClean="0"/>
              <a:pPr>
                <a:defRPr/>
              </a:pPr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61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273EE-A3BD-4B4E-BBE1-CD21A63F6921}" type="datetimeFigureOut">
              <a:rPr lang="tr-TR"/>
              <a:pPr>
                <a:defRPr/>
              </a:pPr>
              <a:t>3.01.2023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E77E8-AE55-4B1E-A812-F27A35439BE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7EC57-2EE6-4416-97E8-5141583CB1D8}" type="datetimeFigureOut">
              <a:rPr lang="tr-TR"/>
              <a:pPr>
                <a:defRPr/>
              </a:pPr>
              <a:t>3.01.2023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DFBE-1171-48BB-83AC-D5F99CAAA43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B7D0D-066F-4C0E-B1E5-751177AFAF1E}" type="datetimeFigureOut">
              <a:rPr lang="tr-TR"/>
              <a:pPr>
                <a:defRPr/>
              </a:pPr>
              <a:t>3.01.2023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3E5E7-6942-4EC1-AC25-247A5CB7096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2FC6E-DD17-4290-BC35-381B5DDEEDA2}" type="datetimeFigureOut">
              <a:rPr lang="tr-TR"/>
              <a:pPr>
                <a:defRPr/>
              </a:pPr>
              <a:t>3.01.2023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0F565-5E62-4D40-B21B-4F62045E0BA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253BE-264F-4085-BFDD-E6E73692D76C}" type="datetimeFigureOut">
              <a:rPr lang="tr-TR"/>
              <a:pPr>
                <a:defRPr/>
              </a:pPr>
              <a:t>3.01.2023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883E1-A56B-49FE-9D23-A1E1C5B4B25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68254-D2C9-4ABB-9F9E-DA48BD279176}" type="datetimeFigureOut">
              <a:rPr lang="tr-TR"/>
              <a:pPr>
                <a:defRPr/>
              </a:pPr>
              <a:t>3.01.2023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A68D2-889E-4428-BAEC-F97D2348027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5A9F8-70B8-48E5-A9C4-78E03660F0F3}" type="datetimeFigureOut">
              <a:rPr lang="tr-TR"/>
              <a:pPr>
                <a:defRPr/>
              </a:pPr>
              <a:t>3.01.2023</a:t>
            </a:fld>
            <a:endParaRPr lang="tr-T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A82C8-7CA4-423D-A043-48A476F4CCF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0C986-66AB-49F2-AAEF-2A3AE59490A6}" type="datetimeFigureOut">
              <a:rPr lang="tr-TR"/>
              <a:pPr>
                <a:defRPr/>
              </a:pPr>
              <a:t>3.01.2023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9E398-0685-4744-B5E1-A4E5DA262FB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11BA8-70A0-4DE8-8B53-6596DBD9674B}" type="datetimeFigureOut">
              <a:rPr lang="tr-TR"/>
              <a:pPr>
                <a:defRPr/>
              </a:pPr>
              <a:t>3.01.2023</a:t>
            </a:fld>
            <a:endParaRPr lang="tr-T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EDED5-3762-464E-8FFC-7E123B468C6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DE463-4074-42DE-B25D-0D5C7759DEC7}" type="datetimeFigureOut">
              <a:rPr lang="tr-TR"/>
              <a:pPr>
                <a:defRPr/>
              </a:pPr>
              <a:t>3.01.2023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49BC8-B810-436D-A037-6BF71696CB7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/>
              <a:t>Resim eklemek için simgeyi tıklatın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B4FCD-C270-4E5F-A32C-33D72F208B71}" type="datetimeFigureOut">
              <a:rPr lang="tr-TR"/>
              <a:pPr>
                <a:defRPr/>
              </a:pPr>
              <a:t>3.01.2023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709F6-2F7F-47FA-AA2E-6058BBE7061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32DE7F4-F909-4579-9DBE-20DE921B1AB9}" type="datetimeFigureOut">
              <a:rPr lang="tr-TR"/>
              <a:pPr>
                <a:defRPr/>
              </a:pPr>
              <a:t>3.01.2023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32B34D8-16B8-4416-994C-A2A8E184341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Rectangle 2067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Freeform: Shape 2069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4" name="Freeform: Shape 2071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lt Başlık 2"/>
          <p:cNvSpPr txBox="1">
            <a:spLocks/>
          </p:cNvSpPr>
          <p:nvPr/>
        </p:nvSpPr>
        <p:spPr bwMode="auto">
          <a:xfrm>
            <a:off x="804672" y="415095"/>
            <a:ext cx="5294376" cy="3072384"/>
          </a:xfrm>
          <a:prstGeom prst="rect">
            <a:avLst/>
          </a:prstGeom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Cafe Maid (</a:t>
            </a:r>
            <a:r>
              <a:rPr lang="en-US" sz="5400" dirty="0" err="1">
                <a:latin typeface="+mj-lt"/>
                <a:ea typeface="+mj-ea"/>
                <a:cs typeface="+mj-cs"/>
              </a:rPr>
              <a:t>Kafe</a:t>
            </a: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latin typeface="+mj-lt"/>
                <a:ea typeface="+mj-ea"/>
                <a:cs typeface="+mj-cs"/>
              </a:rPr>
              <a:t>Otomasyonu</a:t>
            </a:r>
            <a:r>
              <a:rPr lang="en-US" sz="5400" dirty="0"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2051" name="Alt Başlık 2"/>
          <p:cNvSpPr>
            <a:spLocks noGrp="1"/>
          </p:cNvSpPr>
          <p:nvPr>
            <p:ph type="subTitle" idx="1"/>
          </p:nvPr>
        </p:nvSpPr>
        <p:spPr>
          <a:xfrm>
            <a:off x="804672" y="3633783"/>
            <a:ext cx="4167376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eaLnBrk="1" hangingPunct="1"/>
            <a:r>
              <a:rPr lang="en-US" sz="2000"/>
              <a:t>Abdurrahman KAYAHAN 401056</a:t>
            </a:r>
          </a:p>
          <a:p>
            <a:pPr algn="l" eaLnBrk="1" hangingPunct="1"/>
            <a:r>
              <a:rPr lang="en-US" sz="2000"/>
              <a:t>Sefa SUBAŞI 401058</a:t>
            </a:r>
          </a:p>
        </p:txBody>
      </p:sp>
      <p:pic>
        <p:nvPicPr>
          <p:cNvPr id="2052" name="Resim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5988" y="5929313"/>
            <a:ext cx="7794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Resim 8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775" y="5935663"/>
            <a:ext cx="53816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Trabzon Teknokent | Teknoloji Geliştirme Bölgeleri Derneği">
            <a:extLst>
              <a:ext uri="{FF2B5EF4-FFF2-40B4-BE49-F238E27FC236}">
                <a16:creationId xmlns:a16="http://schemas.microsoft.com/office/drawing/2014/main" id="{A2FAF08A-00B4-2F8C-8377-1F7BA605A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958" y="3157492"/>
            <a:ext cx="3263631" cy="326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1F1C92E-53B4-795B-0945-19F4E9006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387" y="643467"/>
            <a:ext cx="3690830" cy="5571066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5522A7AA-BA62-EF49-CDFC-20B65009C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83" y="1641066"/>
            <a:ext cx="7081067" cy="329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7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5B7D217-875F-7EAA-CA58-5D0F00E48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83" y="2020230"/>
            <a:ext cx="6158557" cy="281753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D0A727B-82F5-1AC4-7E93-C38043AFE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711" y="643467"/>
            <a:ext cx="449863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2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9A8F2C8-2A44-286A-CA9E-6ED8B3AB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40" y="1465727"/>
            <a:ext cx="7044424" cy="359265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FB2DEA6-4B5D-B45A-CE0C-A97BDCB74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491" y="643467"/>
            <a:ext cx="374654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8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6443F74-0746-77FE-12C6-2E30112D7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993" y="643467"/>
            <a:ext cx="3662976" cy="557106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D0DFDF8-E1E1-5CDA-F418-6A3F147CB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77" y="1603596"/>
            <a:ext cx="6947452" cy="334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3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3D8B0C0-778A-68B7-E25C-FB9ED01BC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00" y="1114370"/>
            <a:ext cx="7421596" cy="398910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4305145-40EB-89E4-12D2-FF2B27A59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83"/>
          <a:stretch/>
        </p:blipFill>
        <p:spPr>
          <a:xfrm>
            <a:off x="8052584" y="963038"/>
            <a:ext cx="3612016" cy="420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8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A32150B-67C0-5018-8E43-8B1EF9558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54" y="1413516"/>
            <a:ext cx="6195641" cy="42285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5E44CD7A-0663-7B75-6CC3-A8819E2C2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149" y="643467"/>
            <a:ext cx="465183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2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C5CAC5-4784-7839-520D-01D25DB64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5400" b="1" dirty="0"/>
              <a:t>Bizi Dinlediğiniz İçin Teşekkürler…</a:t>
            </a:r>
          </a:p>
        </p:txBody>
      </p:sp>
      <p:sp>
        <p:nvSpPr>
          <p:cNvPr id="2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Right Double Quote">
            <a:extLst>
              <a:ext uri="{FF2B5EF4-FFF2-40B4-BE49-F238E27FC236}">
                <a16:creationId xmlns:a16="http://schemas.microsoft.com/office/drawing/2014/main" id="{5C88C562-92E5-9044-3BBC-78F592B67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1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Unvan 1"/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tr-TR"/>
              <a:t>İŞ FİKRİ KISA TANIMI</a:t>
            </a:r>
            <a:endParaRPr lang="tr-TR" dirty="0"/>
          </a:p>
        </p:txBody>
      </p:sp>
      <p:sp>
        <p:nvSpPr>
          <p:cNvPr id="5123" name="İçerik Yer Tutucusu 2"/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pPr eaLnBrk="1" hangingPunct="1"/>
            <a:r>
              <a:rPr lang="tr-TR" sz="1800"/>
              <a:t>Fikir nasıl ortaya çıktı?</a:t>
            </a:r>
            <a:endParaRPr lang="tr-TR" sz="1800">
              <a:cs typeface="Calibri"/>
            </a:endParaRPr>
          </a:p>
          <a:p>
            <a:pPr marL="457200" lvl="1" indent="0">
              <a:buNone/>
            </a:pPr>
            <a:r>
              <a:rPr lang="tr-TR" sz="1800">
                <a:cs typeface="Calibri"/>
              </a:rPr>
              <a:t>  Kafede yaşadığımız sorunlara teknolojik bir yaklaşımla çözüm getirmek istedik.</a:t>
            </a:r>
          </a:p>
          <a:p>
            <a:pPr eaLnBrk="1" hangingPunct="1"/>
            <a:r>
              <a:rPr lang="tr-TR" sz="1800"/>
              <a:t>İş fikrinizi kısaca tanımlayınız. Hangi sorun, kime yönelik, nasıl çözülüyor?</a:t>
            </a:r>
            <a:endParaRPr lang="tr-TR" sz="1800">
              <a:cs typeface="Calibri"/>
            </a:endParaRPr>
          </a:p>
          <a:p>
            <a:pPr marL="457200" lvl="2" indent="0" eaLnBrk="1" hangingPunct="1">
              <a:spcBef>
                <a:spcPts val="1000"/>
              </a:spcBef>
              <a:buNone/>
            </a:pPr>
            <a:r>
              <a:rPr lang="tr-TR" sz="1800">
                <a:cs typeface="Calibri"/>
              </a:rPr>
              <a:t>Kasasının önünde uzun kuyruklar olan, personelleri hakkında şikayet alan yanlış sipariş alınma problemleri yaşayan  işletmeler  ve  benzer sorunları yaşayan müşteriler tarafından kullanılsın diye yapılmıştır.</a:t>
            </a:r>
          </a:p>
          <a:p>
            <a:pPr marL="0" indent="0" eaLnBrk="1" hangingPunct="1">
              <a:buNone/>
            </a:pPr>
            <a:endParaRPr lang="tr-TR" sz="1800" dirty="0">
              <a:cs typeface="Calibri"/>
            </a:endParaRPr>
          </a:p>
        </p:txBody>
      </p:sp>
      <p:sp>
        <p:nvSpPr>
          <p:cNvPr id="5137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9" name="Freeform: Shape 5138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7" name="Graphic 5126" descr="Head with Gears">
            <a:extLst>
              <a:ext uri="{FF2B5EF4-FFF2-40B4-BE49-F238E27FC236}">
                <a16:creationId xmlns:a16="http://schemas.microsoft.com/office/drawing/2014/main" id="{9009E99C-A680-2309-F5D5-C8093643E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42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/>
          <p:cNvGrpSpPr/>
          <p:nvPr/>
        </p:nvGrpSpPr>
        <p:grpSpPr>
          <a:xfrm>
            <a:off x="305605" y="132375"/>
            <a:ext cx="11632187" cy="4786639"/>
            <a:chOff x="4816598" y="1578110"/>
            <a:chExt cx="6855724" cy="3643089"/>
          </a:xfrm>
        </p:grpSpPr>
        <p:sp>
          <p:nvSpPr>
            <p:cNvPr id="6" name="Yuvarlatılmış Dikdörtgen 5"/>
            <p:cNvSpPr/>
            <p:nvPr/>
          </p:nvSpPr>
          <p:spPr>
            <a:xfrm>
              <a:off x="4816598" y="1590684"/>
              <a:ext cx="1298039" cy="3618759"/>
            </a:xfrm>
            <a:prstGeom prst="roundRect">
              <a:avLst>
                <a:gd name="adj" fmla="val 3940"/>
              </a:avLst>
            </a:prstGeom>
            <a:solidFill>
              <a:srgbClr val="FFFFFF"/>
            </a:solidFill>
            <a:ln w="28575">
              <a:solidFill>
                <a:srgbClr val="F365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1400" b="1" u="sng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Önemli Ortaklıklar</a:t>
              </a:r>
            </a:p>
            <a:p>
              <a:pPr algn="ctr"/>
              <a:endParaRPr lang="tr-TR" sz="1400" b="1" u="sng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tr-TR" sz="140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Online ödeme sistemi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tr-TR" sz="140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Kafe sahibi kişiler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tr-TR" sz="140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Yatırımcılar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tr-TR" sz="140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Bant sistemi üreticileri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tr-TR" sz="140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Reklamcılar</a:t>
              </a:r>
            </a:p>
          </p:txBody>
        </p:sp>
        <p:sp>
          <p:nvSpPr>
            <p:cNvPr id="7" name="Yuvarlatılmış Dikdörtgen 6"/>
            <p:cNvSpPr/>
            <p:nvPr/>
          </p:nvSpPr>
          <p:spPr>
            <a:xfrm>
              <a:off x="6206015" y="1591491"/>
              <a:ext cx="1298039" cy="1690305"/>
            </a:xfrm>
            <a:prstGeom prst="roundRect">
              <a:avLst>
                <a:gd name="adj" fmla="val 3940"/>
              </a:avLst>
            </a:prstGeom>
            <a:solidFill>
              <a:srgbClr val="FFFFFF"/>
            </a:solidFill>
            <a:ln w="28575">
              <a:solidFill>
                <a:srgbClr val="F365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1400" b="1" u="sng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Önemli Aktiviteler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endParaRPr lang="tr-TR" sz="140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tr-TR" sz="140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Online sipariş ve rezervasyon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tr-TR" sz="140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Online ödeme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tr-TR" sz="140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Müşteri hizmetleri</a:t>
              </a:r>
            </a:p>
            <a:p>
              <a:endParaRPr lang="tr-TR" sz="100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  <p:sp>
          <p:nvSpPr>
            <p:cNvPr id="8" name="Yuvarlatılmış Dikdörtgen 7"/>
            <p:cNvSpPr/>
            <p:nvPr/>
          </p:nvSpPr>
          <p:spPr>
            <a:xfrm>
              <a:off x="7607865" y="1578110"/>
              <a:ext cx="1298039" cy="3617953"/>
            </a:xfrm>
            <a:prstGeom prst="roundRect">
              <a:avLst>
                <a:gd name="adj" fmla="val 3940"/>
              </a:avLst>
            </a:prstGeom>
            <a:solidFill>
              <a:srgbClr val="FFFFFF"/>
            </a:solidFill>
            <a:ln w="28575">
              <a:solidFill>
                <a:srgbClr val="F365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1400" b="1" u="sng" dirty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Müşteri Değer Önerisi</a:t>
              </a:r>
            </a:p>
            <a:p>
              <a:pPr algn="ctr"/>
              <a:endParaRPr lang="tr-TR" sz="1000" dirty="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  <a:p>
              <a:pPr algn="ctr"/>
              <a:endParaRPr lang="tr-TR" sz="1000" dirty="0">
                <a:solidFill>
                  <a:schemeClr val="tx1"/>
                </a:solidFill>
                <a:latin typeface="+mj-lt"/>
              </a:endParaRPr>
            </a:p>
            <a:p>
              <a:pPr marL="228600" indent="-228600">
                <a:buFont typeface="Wingdings" panose="05000000000000000000" pitchFamily="2" charset="2"/>
                <a:buChar char="§"/>
              </a:pPr>
              <a:r>
                <a:rPr lang="tr-TR" sz="1400" dirty="0">
                  <a:solidFill>
                    <a:schemeClr val="tx1"/>
                  </a:solidFill>
                  <a:latin typeface="+mj-lt"/>
                </a:rPr>
                <a:t>Hızlı hizmet</a:t>
              </a:r>
            </a:p>
            <a:p>
              <a:pPr marL="228600" indent="-228600">
                <a:buFont typeface="Wingdings" panose="05000000000000000000" pitchFamily="2" charset="2"/>
                <a:buChar char="§"/>
              </a:pPr>
              <a:r>
                <a:rPr lang="tr-TR" sz="1400" dirty="0">
                  <a:solidFill>
                    <a:schemeClr val="tx1"/>
                  </a:solidFill>
                  <a:latin typeface="+mj-lt"/>
                </a:rPr>
                <a:t>Kolay ödeme yöntemleri</a:t>
              </a:r>
            </a:p>
            <a:p>
              <a:pPr marL="228600" indent="-228600">
                <a:buFont typeface="Wingdings" panose="05000000000000000000" pitchFamily="2" charset="2"/>
                <a:buChar char="§"/>
              </a:pPr>
              <a:r>
                <a:rPr lang="tr-TR" sz="1400" dirty="0">
                  <a:solidFill>
                    <a:schemeClr val="tx1"/>
                  </a:solidFill>
                  <a:latin typeface="+mj-lt"/>
                </a:rPr>
                <a:t>İletişimde oluşabilecek sorunların önüne geçmek</a:t>
              </a:r>
            </a:p>
            <a:p>
              <a:pPr marL="228600" indent="-228600">
                <a:buFont typeface="Wingdings" panose="05000000000000000000" pitchFamily="2" charset="2"/>
                <a:buChar char="§"/>
              </a:pPr>
              <a:r>
                <a:rPr lang="tr-TR" sz="1400" dirty="0">
                  <a:solidFill>
                    <a:schemeClr val="tx1"/>
                  </a:solidFill>
                  <a:latin typeface="+mj-lt"/>
                </a:rPr>
                <a:t>Online rezervasyon</a:t>
              </a:r>
            </a:p>
            <a:p>
              <a:pPr marL="228600" indent="-228600">
                <a:buFont typeface="Wingdings" panose="05000000000000000000" pitchFamily="2" charset="2"/>
                <a:buChar char="§"/>
              </a:pPr>
              <a:r>
                <a:rPr lang="tr-TR" sz="1400" dirty="0">
                  <a:solidFill>
                    <a:schemeClr val="tx1"/>
                  </a:solidFill>
                  <a:latin typeface="+mj-lt"/>
                </a:rPr>
                <a:t>Konforlu hizmet</a:t>
              </a:r>
            </a:p>
            <a:p>
              <a:pPr marL="228600" indent="-228600">
                <a:buFont typeface="Wingdings" panose="05000000000000000000" pitchFamily="2" charset="2"/>
                <a:buChar char="§"/>
              </a:pPr>
              <a:r>
                <a:rPr lang="tr-TR" sz="1400" dirty="0">
                  <a:solidFill>
                    <a:schemeClr val="tx1"/>
                  </a:solidFill>
                  <a:latin typeface="+mj-lt"/>
                </a:rPr>
                <a:t>Sanal kafe tanıtımı</a:t>
              </a:r>
            </a:p>
            <a:p>
              <a:pPr marL="228600" indent="-228600">
                <a:buFont typeface="Wingdings" panose="05000000000000000000" pitchFamily="2" charset="2"/>
                <a:buChar char="§"/>
              </a:pPr>
              <a:r>
                <a:rPr lang="tr-TR" sz="1400" dirty="0">
                  <a:solidFill>
                    <a:schemeClr val="tx1"/>
                  </a:solidFill>
                  <a:latin typeface="+mj-lt"/>
                </a:rPr>
                <a:t>Uygulama üzerinden müzik önerisi yapabilme</a:t>
              </a:r>
            </a:p>
            <a:p>
              <a:pPr marL="228600" indent="-228600">
                <a:buFont typeface="Wingdings" panose="05000000000000000000" pitchFamily="2" charset="2"/>
                <a:buChar char="§"/>
              </a:pPr>
              <a:r>
                <a:rPr lang="tr-TR" sz="1400" dirty="0">
                  <a:solidFill>
                    <a:schemeClr val="tx1"/>
                  </a:solidFill>
                  <a:latin typeface="+mj-lt"/>
                </a:rPr>
                <a:t>Fiyat analizi</a:t>
              </a:r>
            </a:p>
            <a:p>
              <a:endParaRPr lang="tr-TR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Yuvarlatılmış Dikdörtgen 8"/>
            <p:cNvSpPr/>
            <p:nvPr/>
          </p:nvSpPr>
          <p:spPr>
            <a:xfrm>
              <a:off x="10374283" y="1597290"/>
              <a:ext cx="1298039" cy="3617953"/>
            </a:xfrm>
            <a:prstGeom prst="roundRect">
              <a:avLst>
                <a:gd name="adj" fmla="val 3940"/>
              </a:avLst>
            </a:prstGeom>
            <a:solidFill>
              <a:srgbClr val="FFFFFF"/>
            </a:solidFill>
            <a:ln w="28575">
              <a:solidFill>
                <a:srgbClr val="F365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1400" b="1" u="sng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Müşteri </a:t>
              </a:r>
              <a:r>
                <a:rPr lang="tr-TR" sz="1400" b="1" u="sng" err="1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Segmentleri</a:t>
              </a:r>
              <a:endParaRPr lang="tr-TR" sz="1400" b="1" u="sng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  <a:p>
              <a:endParaRPr lang="tr-TR" sz="100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tr-TR" sz="1600" b="1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İşletme sahipleri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tr-TR" sz="140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Kasa güvenliğine önem veren işletmeler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tr-TR" sz="140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Teknoloji ve yeniliklere açık işletmeler 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tr-TR" sz="140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Çalışandan doğan sıkıntıların önüne geçmek için</a:t>
              </a:r>
            </a:p>
            <a:p>
              <a:pPr marL="342900" indent="-342900">
                <a:buFont typeface="+mj-lt"/>
                <a:buAutoNum type="arabicPeriod"/>
              </a:pPr>
              <a:endParaRPr lang="tr-TR" sz="140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tr-TR" sz="1600" b="1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Uygulama kullanıcıları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tr-TR" sz="140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Kendisine uygun konforda  yer bulmak isteyenler 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tr-TR" sz="140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Güvenli ve kolay ödemeler için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tr-TR" sz="140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Çalışandan doğan sıkıntıların önüne geçmek için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endParaRPr lang="tr-TR" sz="140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  <p:sp>
          <p:nvSpPr>
            <p:cNvPr id="10" name="Yuvarlatılmış Dikdörtgen 9"/>
            <p:cNvSpPr/>
            <p:nvPr/>
          </p:nvSpPr>
          <p:spPr>
            <a:xfrm>
              <a:off x="6201525" y="3369688"/>
              <a:ext cx="1298039" cy="1836156"/>
            </a:xfrm>
            <a:prstGeom prst="roundRect">
              <a:avLst>
                <a:gd name="adj" fmla="val 3940"/>
              </a:avLst>
            </a:prstGeom>
            <a:solidFill>
              <a:srgbClr val="FFFFFF"/>
            </a:solidFill>
            <a:ln w="28575">
              <a:solidFill>
                <a:srgbClr val="F365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1400" b="1" u="sng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Önemli Kaynaklar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endParaRPr lang="tr-TR" sz="140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tr-TR" sz="140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Teknik destek 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tr-TR" sz="140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Teknolojik Altyapı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tr-TR" sz="140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Personeller</a:t>
              </a:r>
            </a:p>
          </p:txBody>
        </p:sp>
        <p:sp>
          <p:nvSpPr>
            <p:cNvPr id="11" name="Yuvarlatılmış Dikdörtgen 10"/>
            <p:cNvSpPr/>
            <p:nvPr/>
          </p:nvSpPr>
          <p:spPr>
            <a:xfrm>
              <a:off x="8990179" y="1604260"/>
              <a:ext cx="1298039" cy="1690305"/>
            </a:xfrm>
            <a:prstGeom prst="roundRect">
              <a:avLst>
                <a:gd name="adj" fmla="val 3940"/>
              </a:avLst>
            </a:prstGeom>
            <a:solidFill>
              <a:srgbClr val="FFFFFF"/>
            </a:solidFill>
            <a:ln w="28575">
              <a:solidFill>
                <a:srgbClr val="F365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1400" b="1" u="sng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Pazarlama ve Müşteri İlişkileri</a:t>
              </a:r>
            </a:p>
            <a:p>
              <a:pPr algn="ctr"/>
              <a:endParaRPr lang="tr-TR" sz="140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tr-TR" sz="140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Sosyal medya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tr-TR" sz="140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Saha elemanları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tr-TR" sz="140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Canlı destek</a:t>
              </a:r>
            </a:p>
          </p:txBody>
        </p:sp>
        <p:sp>
          <p:nvSpPr>
            <p:cNvPr id="12" name="Yuvarlatılmış Dikdörtgen 11"/>
            <p:cNvSpPr/>
            <p:nvPr/>
          </p:nvSpPr>
          <p:spPr>
            <a:xfrm>
              <a:off x="8985235" y="3394759"/>
              <a:ext cx="1298039" cy="1826440"/>
            </a:xfrm>
            <a:prstGeom prst="roundRect">
              <a:avLst>
                <a:gd name="adj" fmla="val 3940"/>
              </a:avLst>
            </a:prstGeom>
            <a:solidFill>
              <a:srgbClr val="FFFFFF"/>
            </a:solidFill>
            <a:ln w="28575">
              <a:solidFill>
                <a:srgbClr val="F365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1400" b="1" u="sng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Kanallar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endParaRPr lang="tr-TR" sz="140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tr-TR" sz="140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Sosyal medya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tr-TR" sz="140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İlgi çekici logo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tr-TR" sz="140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Sponsorluk 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tr-TR" sz="140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Reklamlar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tr-TR" sz="140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Mobil ve web uygulaması</a:t>
              </a:r>
            </a:p>
          </p:txBody>
        </p:sp>
      </p:grpSp>
      <p:sp>
        <p:nvSpPr>
          <p:cNvPr id="15" name="Yuvarlatılmış Dikdörtgen 14"/>
          <p:cNvSpPr/>
          <p:nvPr/>
        </p:nvSpPr>
        <p:spPr>
          <a:xfrm>
            <a:off x="305605" y="5011784"/>
            <a:ext cx="5754937" cy="1476975"/>
          </a:xfrm>
          <a:prstGeom prst="roundRect">
            <a:avLst>
              <a:gd name="adj" fmla="val 3940"/>
            </a:avLst>
          </a:prstGeom>
          <a:solidFill>
            <a:srgbClr val="FFFFFF"/>
          </a:solidFill>
          <a:ln w="28575">
            <a:solidFill>
              <a:srgbClr val="F365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pPr algn="r"/>
            <a:r>
              <a:rPr lang="tr-TR" sz="1400" b="1" u="sng">
                <a:solidFill>
                  <a:schemeClr val="bg2">
                    <a:lumMod val="25000"/>
                  </a:schemeClr>
                </a:solidFill>
                <a:latin typeface="+mj-lt"/>
              </a:rPr>
              <a:t>Gider Yapısı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tr-TR" sz="140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tr-TR" sz="1400">
                <a:solidFill>
                  <a:schemeClr val="bg2">
                    <a:lumMod val="25000"/>
                  </a:schemeClr>
                </a:solidFill>
                <a:latin typeface="+mj-lt"/>
              </a:rPr>
              <a:t>Yazılımcı maliyeti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tr-TR" sz="1400">
                <a:solidFill>
                  <a:schemeClr val="bg2">
                    <a:lumMod val="25000"/>
                  </a:schemeClr>
                </a:solidFill>
                <a:latin typeface="+mj-lt"/>
              </a:rPr>
              <a:t>Bant sistemi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tr-TR" sz="1400">
                <a:solidFill>
                  <a:schemeClr val="bg2">
                    <a:lumMod val="25000"/>
                  </a:schemeClr>
                </a:solidFill>
                <a:latin typeface="+mj-lt"/>
              </a:rPr>
              <a:t>Kurulum maliyetleri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tr-TR" sz="140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tr-TR" sz="140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endParaRPr lang="tr-TR" sz="140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tr-TR" sz="1400">
                <a:solidFill>
                  <a:schemeClr val="bg2">
                    <a:lumMod val="25000"/>
                  </a:schemeClr>
                </a:solidFill>
                <a:latin typeface="+mj-lt"/>
              </a:rPr>
              <a:t>Ürün tanıtımı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tr-TR" sz="1400">
                <a:solidFill>
                  <a:schemeClr val="bg2">
                    <a:lumMod val="25000"/>
                  </a:schemeClr>
                </a:solidFill>
                <a:latin typeface="+mj-lt"/>
              </a:rPr>
              <a:t>Pazar harcamaları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tr-TR" sz="1400">
                <a:solidFill>
                  <a:schemeClr val="bg2">
                    <a:lumMod val="25000"/>
                  </a:schemeClr>
                </a:solidFill>
                <a:latin typeface="+mj-lt"/>
              </a:rPr>
              <a:t>Bakım giderleri</a:t>
            </a:r>
          </a:p>
        </p:txBody>
      </p:sp>
      <p:sp>
        <p:nvSpPr>
          <p:cNvPr id="16" name="Yuvarlatılmış Dikdörtgen 15"/>
          <p:cNvSpPr/>
          <p:nvPr/>
        </p:nvSpPr>
        <p:spPr>
          <a:xfrm>
            <a:off x="6173328" y="5034644"/>
            <a:ext cx="5764463" cy="1476975"/>
          </a:xfrm>
          <a:prstGeom prst="roundRect">
            <a:avLst>
              <a:gd name="adj" fmla="val 3940"/>
            </a:avLst>
          </a:prstGeom>
          <a:solidFill>
            <a:srgbClr val="FFFFFF"/>
          </a:solidFill>
          <a:ln w="28575">
            <a:solidFill>
              <a:srgbClr val="F365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pPr algn="r"/>
            <a:r>
              <a:rPr lang="tr-TR" sz="1400" b="1" u="sng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Gelir Modeli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Ortaklar </a:t>
            </a:r>
            <a:endParaRPr lang="tr-TR" sz="1400" b="1" u="sng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Komisyon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Uygulama içi reklamlar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endParaRPr lang="tr-T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14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App</a:t>
            </a:r>
            <a:r>
              <a:rPr lang="tr-T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mağazası ( Play </a:t>
            </a:r>
            <a:r>
              <a:rPr lang="tr-TR" sz="14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store</a:t>
            </a:r>
            <a:r>
              <a:rPr lang="tr-T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, </a:t>
            </a:r>
            <a:r>
              <a:rPr lang="tr-TR" sz="14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AppStore</a:t>
            </a:r>
            <a:r>
              <a:rPr lang="tr-T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565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Rectangle 412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98" name="Unvan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tr-TR">
                <a:solidFill>
                  <a:srgbClr val="FFFFFF"/>
                </a:solidFill>
              </a:rPr>
              <a:t>MÜŞTERİ DEĞER ÖNERİSİ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tr-TR" sz="2000" dirty="0">
                <a:solidFill>
                  <a:srgbClr val="FFFFFF"/>
                </a:solidFill>
              </a:rPr>
              <a:t>Müşterinin hangi sorununu çözmeye adaysınız?</a:t>
            </a:r>
          </a:p>
          <a:p>
            <a:pPr marL="457200" lvl="1" indent="0" eaLnBrk="1" fontAlgn="auto" hangingPunct="1">
              <a:spcAft>
                <a:spcPts val="0"/>
              </a:spcAft>
              <a:buNone/>
              <a:defRPr/>
            </a:pPr>
            <a:r>
              <a:rPr lang="tr-TR" sz="2000" dirty="0">
                <a:solidFill>
                  <a:srgbClr val="FFFFFF"/>
                </a:solidFill>
                <a:cs typeface="Calibri"/>
              </a:rPr>
              <a:t>Müşterilerimize daha hızlı ve kolay hizmet alabilmeleri açısından kolaylık sağlayacak ödeme ve sipariş yöntemleri sunuyoruz.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tr-TR" sz="2000" dirty="0">
                <a:solidFill>
                  <a:srgbClr val="FFFFFF"/>
                </a:solidFill>
              </a:rPr>
              <a:t>Rakiplerinizin sunduğu çözümler nelerdir?</a:t>
            </a:r>
          </a:p>
          <a:p>
            <a:pPr marL="457200" lvl="1" indent="0" eaLnBrk="1" fontAlgn="auto" hangingPunct="1">
              <a:spcAft>
                <a:spcPts val="0"/>
              </a:spcAft>
              <a:buNone/>
              <a:defRPr/>
            </a:pPr>
            <a:r>
              <a:rPr lang="tr-TR" sz="2000" dirty="0">
                <a:solidFill>
                  <a:srgbClr val="FFFFFF"/>
                </a:solidFill>
                <a:cs typeface="Calibri"/>
              </a:rPr>
              <a:t>Araştırmalarımız sonucunda ,rakiplerimizde  benzer uygulamalar var ancak kolay ödeme sistemi adı altında bir girişimlerinin olmadığını gördük.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tr-TR" sz="2000" dirty="0">
                <a:solidFill>
                  <a:srgbClr val="FFFFFF"/>
                </a:solidFill>
              </a:rPr>
              <a:t>Piyasadaki mevcut çözümler müşteri beklentilerini ne kadar karşılıyor?</a:t>
            </a:r>
            <a:endParaRPr lang="tr-TR" sz="2000" dirty="0">
              <a:solidFill>
                <a:srgbClr val="FFFFFF"/>
              </a:solidFill>
              <a:cs typeface="Calibri"/>
            </a:endParaRPr>
          </a:p>
          <a:p>
            <a:pPr marL="457200" lvl="1" indent="0" eaLnBrk="1" fontAlgn="auto" hangingPunct="1">
              <a:spcAft>
                <a:spcPts val="0"/>
              </a:spcAft>
              <a:buNone/>
              <a:defRPr/>
            </a:pPr>
            <a:r>
              <a:rPr lang="tr-TR" sz="2000" dirty="0">
                <a:solidFill>
                  <a:srgbClr val="FFFFFF"/>
                </a:solidFill>
                <a:cs typeface="Calibri"/>
              </a:rPr>
              <a:t>Benzer Çözümler incelendiğinde  uygulamamız kadar  çeşitliliğe sahip olmadığını görebiliyoruz bu sebeple  müşteri beklentilerini tam anlamıyla karşılayamıyor.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Unvan 1">
            <a:extLst>
              <a:ext uri="{FF2B5EF4-FFF2-40B4-BE49-F238E27FC236}">
                <a16:creationId xmlns:a16="http://schemas.microsoft.com/office/drawing/2014/main" id="{8FC62D0D-1845-4F56-9C7D-974C1294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tr-TR">
                <a:solidFill>
                  <a:srgbClr val="FFFFFF"/>
                </a:solidFill>
              </a:rPr>
              <a:t>MÜŞTERİ DEĞER ÖNERİSİ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350CA2-753F-0E65-7ACE-B7F6AA0A4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tr-TR" sz="2000" dirty="0">
                <a:solidFill>
                  <a:srgbClr val="FFFFFF"/>
                </a:solidFill>
              </a:rPr>
              <a:t>Seçtiğiniz problem veya fırsat adına kaç farklı ürün ya da hizmet grubu ile çözüm getireceksiniz?</a:t>
            </a:r>
          </a:p>
          <a:p>
            <a:pPr marL="457200" lvl="1" indent="0" eaLnBrk="1" fontAlgn="auto" hangingPunct="1">
              <a:spcAft>
                <a:spcPts val="0"/>
              </a:spcAft>
              <a:buNone/>
              <a:defRPr/>
            </a:pPr>
            <a:r>
              <a:rPr lang="tr-TR" sz="2000" dirty="0">
                <a:solidFill>
                  <a:srgbClr val="FFFFFF"/>
                </a:solidFill>
                <a:cs typeface="Calibri"/>
              </a:rPr>
              <a:t>Bant sistemleri  üreticileri  ve reklamcılık en büyük hizmet  grupları olacaktır. İşimizle alakalı yapı taşı olabilecek bir diğer husus ise gerekli altyapı domain vb. hizmet veren kuruluşlar olacaktır.</a:t>
            </a:r>
          </a:p>
          <a:p>
            <a:pPr marL="457200" lvl="1" indent="0" eaLnBrk="1" fontAlgn="auto" hangingPunct="1">
              <a:spcAft>
                <a:spcPts val="0"/>
              </a:spcAft>
              <a:buNone/>
              <a:defRPr/>
            </a:pPr>
            <a:endParaRPr lang="tr-TR" sz="2000" dirty="0">
              <a:solidFill>
                <a:srgbClr val="FFFFFF"/>
              </a:solidFill>
              <a:cs typeface="Calibri"/>
            </a:endParaRPr>
          </a:p>
          <a:p>
            <a:pPr marL="457200" lvl="1" indent="0" eaLnBrk="1" fontAlgn="auto" hangingPunct="1">
              <a:spcAft>
                <a:spcPts val="0"/>
              </a:spcAft>
              <a:buNone/>
              <a:defRPr/>
            </a:pPr>
            <a:endParaRPr lang="tr-TR" sz="2000" dirty="0">
              <a:solidFill>
                <a:srgbClr val="FFFFFF"/>
              </a:solidFill>
              <a:cs typeface="Calibri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tr-TR" sz="2000" dirty="0">
                <a:solidFill>
                  <a:srgbClr val="FFFFFF"/>
                </a:solidFill>
              </a:rPr>
              <a:t>Müşterinin dikkatini çekmek için geliştireceğiniz söylemde kullanacağınız en önemli anahtar kelimeler neler olacak?</a:t>
            </a:r>
          </a:p>
          <a:p>
            <a:pPr marL="457200" lvl="1" indent="0" eaLnBrk="1" fontAlgn="auto" hangingPunct="1">
              <a:spcAft>
                <a:spcPts val="0"/>
              </a:spcAft>
              <a:buNone/>
              <a:defRPr/>
            </a:pPr>
            <a:r>
              <a:rPr lang="tr-TR" sz="2000" dirty="0">
                <a:solidFill>
                  <a:srgbClr val="FFFFFF"/>
                </a:solidFill>
                <a:cs typeface="Calibri"/>
              </a:rPr>
              <a:t>Düşük iş gücü, yüksek verim ,müşteri memnuniyeti, personel giderleri.</a:t>
            </a:r>
          </a:p>
          <a:p>
            <a:pPr marL="0" indent="0">
              <a:buNone/>
            </a:pPr>
            <a:endParaRPr lang="tr-T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05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615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149">
            <a:extLst>
              <a:ext uri="{FF2B5EF4-FFF2-40B4-BE49-F238E27FC236}">
                <a16:creationId xmlns:a16="http://schemas.microsoft.com/office/drawing/2014/main" id="{07CFA56A-DF82-C7BA-5FE8-A824710012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6146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tr-TR">
                <a:solidFill>
                  <a:srgbClr val="FFFFFF"/>
                </a:solidFill>
              </a:rPr>
              <a:t>PAZARLAMA ve MÜŞTERİ İLİŞKİLERİ</a:t>
            </a:r>
          </a:p>
        </p:txBody>
      </p:sp>
      <p:graphicFrame>
        <p:nvGraphicFramePr>
          <p:cNvPr id="6149" name="İçerik Yer Tutucusu 2">
            <a:extLst>
              <a:ext uri="{FF2B5EF4-FFF2-40B4-BE49-F238E27FC236}">
                <a16:creationId xmlns:a16="http://schemas.microsoft.com/office/drawing/2014/main" id="{668B0FC5-CB9C-F11B-1202-D3AD40E344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906705"/>
              </p:ext>
            </p:extLst>
          </p:nvPr>
        </p:nvGraphicFramePr>
        <p:xfrm>
          <a:off x="593889" y="1825624"/>
          <a:ext cx="10759911" cy="4386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820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tr-TR">
                <a:solidFill>
                  <a:srgbClr val="FFFFFF"/>
                </a:solidFill>
              </a:rPr>
              <a:t>KANALLAR</a:t>
            </a:r>
          </a:p>
        </p:txBody>
      </p:sp>
      <p:graphicFrame>
        <p:nvGraphicFramePr>
          <p:cNvPr id="8197" name="İçerik Yer Tutucusu 2">
            <a:extLst>
              <a:ext uri="{FF2B5EF4-FFF2-40B4-BE49-F238E27FC236}">
                <a16:creationId xmlns:a16="http://schemas.microsoft.com/office/drawing/2014/main" id="{D08301F3-2966-3F25-653C-59D2D2BC94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9665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17B8F6C-FA33-6A24-4446-FF24D082A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44" b="-1"/>
          <a:stretch/>
        </p:blipFill>
        <p:spPr>
          <a:xfrm>
            <a:off x="616030" y="1528746"/>
            <a:ext cx="7062524" cy="380050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6DA137E7-FBF3-2FB6-1F75-180B33A00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727" y="494032"/>
            <a:ext cx="3898088" cy="588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7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26E0DA6-9696-B1AD-F2B8-490DB697D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79" y="1685420"/>
            <a:ext cx="6412328" cy="34466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D20761C-FC1E-9471-CA48-3DAE57C36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434" y="623200"/>
            <a:ext cx="370475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9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469</Words>
  <Application>Microsoft Office PowerPoint</Application>
  <PresentationFormat>Geniş ekran</PresentationFormat>
  <Paragraphs>106</Paragraphs>
  <Slides>16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Teması</vt:lpstr>
      <vt:lpstr>PowerPoint Sunusu</vt:lpstr>
      <vt:lpstr>İŞ FİKRİ KISA TANIMI</vt:lpstr>
      <vt:lpstr>PowerPoint Sunusu</vt:lpstr>
      <vt:lpstr>MÜŞTERİ DEĞER ÖNERİSİ</vt:lpstr>
      <vt:lpstr>MÜŞTERİ DEĞER ÖNERİSİ</vt:lpstr>
      <vt:lpstr>PAZARLAMA ve MÜŞTERİ İLİŞKİLERİ</vt:lpstr>
      <vt:lpstr>KANALLAR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Faruk Yaylaz</dc:creator>
  <cp:lastModifiedBy>SEFA SUBASI</cp:lastModifiedBy>
  <cp:revision>18</cp:revision>
  <dcterms:created xsi:type="dcterms:W3CDTF">2017-01-02T11:27:33Z</dcterms:created>
  <dcterms:modified xsi:type="dcterms:W3CDTF">2023-01-03T19:38:40Z</dcterms:modified>
</cp:coreProperties>
</file>