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7" r:id="rId4"/>
    <p:sldId id="266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08"/>
  </p:normalViewPr>
  <p:slideViewPr>
    <p:cSldViewPr snapToGrid="0">
      <p:cViewPr varScale="1">
        <p:scale>
          <a:sx n="96" d="100"/>
          <a:sy n="96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Evaluation: MAE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SARIMAX</c:v>
                </c:pt>
                <c:pt idx="1">
                  <c:v>AUTOARIMA</c:v>
                </c:pt>
                <c:pt idx="2">
                  <c:v>Prophet</c:v>
                </c:pt>
                <c:pt idx="3">
                  <c:v>LSTM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404.5</c:v>
                </c:pt>
                <c:pt idx="1">
                  <c:v>621.16999999999996</c:v>
                </c:pt>
                <c:pt idx="2">
                  <c:v>379.82</c:v>
                </c:pt>
                <c:pt idx="3">
                  <c:v>127.66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81-0B42-AA6A-51B888F2E4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Fold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SARIMAX</c:v>
                </c:pt>
                <c:pt idx="1">
                  <c:v>AUTOARIMA</c:v>
                </c:pt>
                <c:pt idx="2">
                  <c:v>Prophet</c:v>
                </c:pt>
                <c:pt idx="3">
                  <c:v>LSTM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0.00">
                  <c:v>94</c:v>
                </c:pt>
                <c:pt idx="1">
                  <c:v>117.66</c:v>
                </c:pt>
                <c:pt idx="2">
                  <c:v>95.24</c:v>
                </c:pt>
                <c:pt idx="3">
                  <c:v>120.7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81-0B42-AA6A-51B888F2E4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Fold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SARIMAX</c:v>
                </c:pt>
                <c:pt idx="1">
                  <c:v>AUTOARIMA</c:v>
                </c:pt>
                <c:pt idx="2">
                  <c:v>Prophet</c:v>
                </c:pt>
                <c:pt idx="3">
                  <c:v>LSTM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153.11000000000001</c:v>
                </c:pt>
                <c:pt idx="1">
                  <c:v>250.71</c:v>
                </c:pt>
                <c:pt idx="2">
                  <c:v>96.92</c:v>
                </c:pt>
                <c:pt idx="3">
                  <c:v>103.6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81-0B42-AA6A-51B888F2E4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05048624"/>
        <c:axId val="605053968"/>
      </c:barChart>
      <c:catAx>
        <c:axId val="605048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53968"/>
        <c:crosses val="autoZero"/>
        <c:auto val="1"/>
        <c:lblAlgn val="ctr"/>
        <c:lblOffset val="100"/>
        <c:noMultiLvlLbl val="0"/>
      </c:catAx>
      <c:valAx>
        <c:axId val="605053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504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9BF-B38A-A244-B853-BE5A049EF602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848EF-3A50-3042-97B1-CB167AAA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848EF-3A50-3042-97B1-CB167AAA7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7E0B6-1A88-7B2D-67E9-EED00D5EE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820BC-42A4-78A3-E3D7-896E2CB80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D42161-B615-E4B4-2135-BB0C6CC82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A73C-7B0C-3FDD-118B-F62BB4315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848EF-3A50-3042-97B1-CB167AAA7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9EB09-E9FA-85EF-112E-ECDFEA5B3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2D6AC-B5A9-8E2E-81A2-C5CCD655C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938F9-01F3-3C57-6650-7A024589C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CF534-1E6A-3390-312B-18A409212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848EF-3A50-3042-97B1-CB167AAA7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DB92-A8F5-95E6-CE8A-BFA75A056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CFEC-85F2-544E-7070-BDBC39C6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FC2C-C42F-D9B0-ABB7-1A656191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29EA-4069-9134-4ECB-31840CDB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8B9A-4E57-5CCA-CD18-D83E403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BFB2-94EA-5EFC-5E5F-F682AA71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6936D-3156-ABC1-F908-A74CCD37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D42-B50E-7674-1AE2-5FDB4446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7944-CD96-7BA3-0AB2-60F997F3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0329-8FA9-D2FA-FB03-CEFE4B4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7FD7D-D795-F5ED-BB91-1E54BB8F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A9CC9-D796-6700-B577-5BB1A5C7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47BA-0B84-2AEA-3896-D4FCD1FF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4BF0-8983-ECF1-ECA6-9CFDD414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DC64-4F2C-21EF-3B18-006DA275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F156-BD11-9CA1-9E77-6B07629E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E38-6CDE-7F06-8AE3-58B90BB4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BB59-2D6B-8B89-B7C3-AE7D3EBE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FBA0-796D-AA25-2A37-5A1C9867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8E8-FE7A-1B9A-66A4-F627D3BD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8DF4-BE80-4D70-46B4-B9523735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506-CEDD-C390-3BD3-96B8CDF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5FAA-30C4-0A65-0A0E-688951D4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8B45-0BFE-6E37-89B7-F215E0CC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2CFC-78CD-595A-E269-3F48D99C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7407-09D7-924B-445E-7BAAB465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BD97-4F8E-B7EA-E24E-C99AA918E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76018-584D-4A27-8BE7-5E38FA5E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4BF48-2134-C6EE-948E-6F1EF4CB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5FA0-B525-1AD4-D43B-70B4D986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1B30-4923-1AA3-8043-20B3EAEE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92E7-1388-1E26-8362-20EB062D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E6F5-0A70-BCDB-4E06-B55AAD3B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B6E8B-576C-EAC9-238C-2802CD23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7A58F-FD3F-1EA7-9FCF-1D2E9AA5B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B6858-1009-11DC-F2BB-C88CB80C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DE9DE-9122-3553-658C-7911FD36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12CC6-3022-774A-DB50-12AA555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DA04-EACE-60C7-BA7C-1BB12C6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C12D-B1A3-970D-E60C-4B0A6DD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65A56-569A-A4C9-F3E3-68E9E9D1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BE89D-8DE2-4E55-CA85-79DA9238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2F3BB-C25D-6953-0D6A-84E70868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0C75A-EBD7-AAE8-2425-7D5C8F6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BEDF9-C35B-8665-BBF2-3BFD784A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B749-84F4-A93B-6439-875E199E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C86-50B7-96B7-52D7-9D607E29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5ECE-0C32-0B1C-B364-1B53D000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30FE-035B-47E4-149A-32F39FA7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2FA0-67EB-89EE-6397-954A6E25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E1765-9911-58A4-6594-CE13A348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3FAA-7570-372C-70A1-772C1B5A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8D2A-FBE1-C97B-F41D-0EF50068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31102-3D57-30C1-EF05-182318F1F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E72AB-E7E9-AF76-5003-E442BC58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165E1-5673-756C-99FE-5DA1ED40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5299C-2492-BE30-880C-5AC6293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F06F-6200-B1D9-13EC-813AE64A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211EC-7AC8-34FA-2DF7-8CFBF381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72D9-2C5E-F892-9C76-B1C57C05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13E9-E25D-286D-0038-63912674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AD72E-F066-A441-A34D-D46874E7E7D7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1506-9DD9-91EE-E32A-3E1007600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7FB8-A887-EC5A-8E26-E9AC3B4A4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A99F6-8664-DCF3-02E3-5D4B1F19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763486"/>
            <a:ext cx="2300514" cy="276658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Slice Demand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A8EF-DB4D-1C2C-084A-C7E9C492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Samuel Ferrer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1166C5-BB18-7360-AD17-C943BF927F87}"/>
              </a:ext>
            </a:extLst>
          </p:cNvPr>
          <p:cNvSpPr txBox="1">
            <a:spLocks/>
          </p:cNvSpPr>
          <p:nvPr/>
        </p:nvSpPr>
        <p:spPr>
          <a:xfrm>
            <a:off x="9055652" y="1805419"/>
            <a:ext cx="2300514" cy="2766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49535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BAAE7771-1F88-BC7D-6219-83733593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Picture 6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CB574BAB-7A9B-2B72-EBB9-024183BA32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CA2F2-D0FC-F306-9BC0-86B1C5EF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08A0A-711A-A571-DD1C-0AC22E5B2F76}"/>
              </a:ext>
            </a:extLst>
          </p:cNvPr>
          <p:cNvSpPr/>
          <p:nvPr/>
        </p:nvSpPr>
        <p:spPr>
          <a:xfrm>
            <a:off x="990600" y="2916899"/>
            <a:ext cx="2831705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How can we reduce waste based on historical data of the restaurant to increase or maximize profits?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46DAC-0E58-D2CE-FE9B-DEE76E5DD682}"/>
              </a:ext>
            </a:extLst>
          </p:cNvPr>
          <p:cNvSpPr/>
          <p:nvPr/>
        </p:nvSpPr>
        <p:spPr>
          <a:xfrm>
            <a:off x="4680147" y="2918320"/>
            <a:ext cx="2831705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Predict customer demand based on historical data. 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8EFB1-C7CF-DFF3-3CC7-4816FAC4813C}"/>
              </a:ext>
            </a:extLst>
          </p:cNvPr>
          <p:cNvSpPr/>
          <p:nvPr/>
        </p:nvSpPr>
        <p:spPr>
          <a:xfrm>
            <a:off x="8369695" y="2916899"/>
            <a:ext cx="2831705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</a:rPr>
              <a:t>Understanding customer demand helps minimize waste from unconsumed or unused products.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B4A5B-62F6-BA85-3338-A9BD1C7DCFDC}"/>
              </a:ext>
            </a:extLst>
          </p:cNvPr>
          <p:cNvCxnSpPr>
            <a:stCxn id="10" idx="3"/>
          </p:cNvCxnSpPr>
          <p:nvPr/>
        </p:nvCxnSpPr>
        <p:spPr>
          <a:xfrm>
            <a:off x="3822305" y="3907499"/>
            <a:ext cx="64367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BEBA54-FFCC-0AC4-B49F-24AA79C148DB}"/>
              </a:ext>
            </a:extLst>
          </p:cNvPr>
          <p:cNvCxnSpPr/>
          <p:nvPr/>
        </p:nvCxnSpPr>
        <p:spPr>
          <a:xfrm>
            <a:off x="7511852" y="3912233"/>
            <a:ext cx="64367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0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E5BF-C2BE-E6E5-9B60-4280BD9D6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C59CE518-0BA9-34E8-9E6A-04511C3BC4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10177" b="33573"/>
          <a:stretch/>
        </p:blipFill>
        <p:spPr>
          <a:xfrm>
            <a:off x="-5945797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75145B-2D09-56C2-1F61-8A443DF5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93" y="2766218"/>
            <a:ext cx="3525077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53853-81B4-D9BB-A7E4-4BCB5EDAD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94956"/>
              </p:ext>
            </p:extLst>
          </p:nvPr>
        </p:nvGraphicFramePr>
        <p:xfrm>
          <a:off x="3675270" y="513079"/>
          <a:ext cx="8286709" cy="609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3733569932"/>
                    </a:ext>
                  </a:extLst>
                </a:gridCol>
                <a:gridCol w="3422005">
                  <a:extLst>
                    <a:ext uri="{9D8B030D-6E8A-4147-A177-3AD203B41FA5}">
                      <a16:colId xmlns:a16="http://schemas.microsoft.com/office/drawing/2014/main" val="39622921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4166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associated to each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25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7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6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8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(Avg.)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temperature of the 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9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Revenue/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Profit of slices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 (previously object)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8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Pepperoni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column to indicate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(previously Flavor)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2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Binary column to indicate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(previously Flavor)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Napolitana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Binary column to indicate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(previously Flavor)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01017"/>
                  </a:ext>
                </a:extLst>
              </a:tr>
              <a:tr h="178464">
                <a:tc>
                  <a:txBody>
                    <a:bodyPr/>
                    <a:lstStyle/>
                    <a:p>
                      <a:r>
                        <a:rPr lang="en-US" dirty="0"/>
                        <a:t>Primavera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Binary column to indicate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(previously Flavor)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2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Vegetariana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Binary column to indicate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(previously Flavor)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of year for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 </a:t>
                      </a:r>
                    </a:p>
                    <a:p>
                      <a:r>
                        <a:rPr lang="en-US" dirty="0"/>
                        <a:t>(Engineered Feature)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1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column showing whether it rained or not that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60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1CC05-C9A3-7DF5-B0B5-4643FBB3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DCF81031-7BB9-B0BB-2759-CD1C3C01B9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t="10177" b="33573"/>
          <a:stretch/>
        </p:blipFill>
        <p:spPr>
          <a:xfrm>
            <a:off x="-4550503" y="-68810"/>
            <a:ext cx="12314327" cy="6926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C04D56-4F27-17C9-1549-C7DCEEDA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pic>
        <p:nvPicPr>
          <p:cNvPr id="21" name="Content Placeholder 20" descr="A graph with blue lines&#10;&#10;Description automatically generated">
            <a:extLst>
              <a:ext uri="{FF2B5EF4-FFF2-40B4-BE49-F238E27FC236}">
                <a16:creationId xmlns:a16="http://schemas.microsoft.com/office/drawing/2014/main" id="{B408D2CC-271C-4A9E-AF8E-D26776AE3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221264" y="1219200"/>
            <a:ext cx="6629400" cy="2209800"/>
          </a:xfrm>
        </p:spPr>
      </p:pic>
      <p:pic>
        <p:nvPicPr>
          <p:cNvPr id="23" name="Picture 22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83963BD2-7F63-B76B-6BB9-950BAC026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263" y="3809995"/>
            <a:ext cx="6629400" cy="2209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4BB0ED-2998-33DF-748D-2DEC01A03604}"/>
              </a:ext>
            </a:extLst>
          </p:cNvPr>
          <p:cNvSpPr txBox="1"/>
          <p:nvPr/>
        </p:nvSpPr>
        <p:spPr>
          <a:xfrm>
            <a:off x="649357" y="2329572"/>
            <a:ext cx="4439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Autocorrelation: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 patterns for every seven lags indicate a weekly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peak is found at lag  1</a:t>
            </a:r>
          </a:p>
          <a:p>
            <a:endParaRPr lang="en-US" dirty="0"/>
          </a:p>
          <a:p>
            <a:r>
              <a:rPr lang="en-US" dirty="0"/>
              <a:t>Partial Autocorrelation: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peaks are found at lags 1, 7, and 8.</a:t>
            </a:r>
          </a:p>
        </p:txBody>
      </p:sp>
    </p:spTree>
    <p:extLst>
      <p:ext uri="{BB962C8B-B14F-4D97-AF65-F5344CB8AC3E}">
        <p14:creationId xmlns:p14="http://schemas.microsoft.com/office/powerpoint/2010/main" val="206429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7D61E-283E-9F06-B172-5D34F5DB5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7610411A-22B5-CE00-D6AB-F2E3B371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Picture 6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5193F9CE-50FD-2A55-6D45-A910BCE3E6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t="10177" b="33573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24CA5-704E-10AE-B7B2-CC5CBAB4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5FB640-BB6D-4B81-DAE3-1FD06F2DCE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425995"/>
              </p:ext>
            </p:extLst>
          </p:nvPr>
        </p:nvGraphicFramePr>
        <p:xfrm>
          <a:off x="2567904" y="1571417"/>
          <a:ext cx="7056191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6" name="Graphic 15" descr="Whole pizza outline">
            <a:extLst>
              <a:ext uri="{FF2B5EF4-FFF2-40B4-BE49-F238E27FC236}">
                <a16:creationId xmlns:a16="http://schemas.microsoft.com/office/drawing/2014/main" id="{AE62E586-D1F1-D3E6-92A0-C592827E8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1730" y="6294761"/>
            <a:ext cx="503731" cy="5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5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86335354-3D50-AF7B-45F6-2AF7C5B45D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10177" b="3357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DB0E41A-99A8-7FC9-AFAD-67913A42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CCAB3-156F-095C-4F40-2F744BDBED62}"/>
              </a:ext>
            </a:extLst>
          </p:cNvPr>
          <p:cNvSpPr/>
          <p:nvPr/>
        </p:nvSpPr>
        <p:spPr>
          <a:xfrm>
            <a:off x="967409" y="1470991"/>
            <a:ext cx="10386391" cy="47575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62B63-904C-D13D-B5D9-6458DEDEFE4B}"/>
              </a:ext>
            </a:extLst>
          </p:cNvPr>
          <p:cNvSpPr/>
          <p:nvPr/>
        </p:nvSpPr>
        <p:spPr>
          <a:xfrm>
            <a:off x="1232452" y="1690688"/>
            <a:ext cx="9912626" cy="628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Slice Demand Dashboard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15EF4-6DAB-3788-6ECC-F3CBE5F50692}"/>
              </a:ext>
            </a:extLst>
          </p:cNvPr>
          <p:cNvSpPr/>
          <p:nvPr/>
        </p:nvSpPr>
        <p:spPr>
          <a:xfrm>
            <a:off x="1232452" y="2464904"/>
            <a:ext cx="2385391" cy="12589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643D15-5B13-BFEB-3484-1A59A84732F8}"/>
              </a:ext>
            </a:extLst>
          </p:cNvPr>
          <p:cNvSpPr/>
          <p:nvPr/>
        </p:nvSpPr>
        <p:spPr>
          <a:xfrm>
            <a:off x="4996069" y="2464903"/>
            <a:ext cx="2385391" cy="12589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Slices that need to be produced for the day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529E1-5614-ADFF-BA00-405E23FA2EA3}"/>
              </a:ext>
            </a:extLst>
          </p:cNvPr>
          <p:cNvSpPr/>
          <p:nvPr/>
        </p:nvSpPr>
        <p:spPr>
          <a:xfrm>
            <a:off x="8756374" y="2464903"/>
            <a:ext cx="2385391" cy="12589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Waste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(Previous Day or Current)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FD096-0C22-12F7-0A31-6B39568D110A}"/>
              </a:ext>
            </a:extLst>
          </p:cNvPr>
          <p:cNvSpPr/>
          <p:nvPr/>
        </p:nvSpPr>
        <p:spPr>
          <a:xfrm>
            <a:off x="1232432" y="3849756"/>
            <a:ext cx="9909333" cy="21932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Series Plot showcasing past sales</a:t>
            </a:r>
          </a:p>
        </p:txBody>
      </p:sp>
    </p:spTree>
    <p:extLst>
      <p:ext uri="{BB962C8B-B14F-4D97-AF65-F5344CB8AC3E}">
        <p14:creationId xmlns:p14="http://schemas.microsoft.com/office/powerpoint/2010/main" val="148925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7552</TotalTime>
  <Words>271</Words>
  <Application>Microsoft Macintosh PowerPoint</Application>
  <PresentationFormat>Widescreen</PresentationFormat>
  <Paragraphs>75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Slice Demand</vt:lpstr>
      <vt:lpstr>Project Overview</vt:lpstr>
      <vt:lpstr>Dataset</vt:lpstr>
      <vt:lpstr>Key Insights</vt:lpstr>
      <vt:lpstr>Model Comparison</vt:lpstr>
      <vt:lpstr>Demo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Ferrer</dc:creator>
  <cp:lastModifiedBy>Samuel Ferrer</cp:lastModifiedBy>
  <cp:revision>13</cp:revision>
  <dcterms:created xsi:type="dcterms:W3CDTF">2024-08-15T22:39:41Z</dcterms:created>
  <dcterms:modified xsi:type="dcterms:W3CDTF">2024-09-22T16:01:17Z</dcterms:modified>
</cp:coreProperties>
</file>