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22"/>
  </p:normalViewPr>
  <p:slideViewPr>
    <p:cSldViewPr snapToGrid="0">
      <p:cViewPr varScale="1">
        <p:scale>
          <a:sx n="113" d="100"/>
          <a:sy n="113" d="100"/>
        </p:scale>
        <p:origin x="7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A09BF-B38A-A244-B853-BE5A049EF602}" type="datetimeFigureOut">
              <a:rPr lang="en-US" smtClean="0"/>
              <a:t>8/15/24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848EF-3A50-3042-97B1-CB167AAA7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90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restaurant owners would like to expand within the food and beverage realm within hospitality they can use this model to plan and ensure they can start making profits.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848EF-3A50-3042-97B1-CB167AAA70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53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DDB92-A8F5-95E6-CE8A-BFA75A056A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9CFEC-85F2-544E-7070-BDBC39C6E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2FC2C-C42F-D9B0-ABB7-1A6561918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72E-F066-A441-A34D-D46874E7E7D7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329EA-4069-9134-4ECB-31840CDB2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E8B9A-4E57-5CCA-CD18-D83E4034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6406-3B5A-FE4E-BC64-94EEC3E7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21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3BFB2-94EA-5EFC-5E5F-F682AA713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46936D-3156-ABC1-F908-A74CCD37C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AAD42-B50E-7674-1AE2-5FDB44469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72E-F066-A441-A34D-D46874E7E7D7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C7944-CD96-7BA3-0AB2-60F997F34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30329-8FA9-D2FA-FB03-CEFE4B42B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6406-3B5A-FE4E-BC64-94EEC3E7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0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E7FD7D-D795-F5ED-BB91-1E54BB8F9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6A9CC9-D796-6700-B577-5BB1A5C73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B47BA-0B84-2AEA-3896-D4FCD1FFD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72E-F066-A441-A34D-D46874E7E7D7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E4BF0-8983-ECF1-ECA6-9CFDD414F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DDC64-4F2C-21EF-3B18-006DA275B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6406-3B5A-FE4E-BC64-94EEC3E7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03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BF156-BD11-9CA1-9E77-6B07629E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DAE38-6CDE-7F06-8AE3-58B90BB4B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1BB59-2D6B-8B89-B7C3-AE7D3EBEE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72E-F066-A441-A34D-D46874E7E7D7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7FBA0-796D-AA25-2A37-5A1C98674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8A8E8-FE7A-1B9A-66A4-F627D3BD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6406-3B5A-FE4E-BC64-94EEC3E7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1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D8DF4-BE80-4D70-46B4-B9523735F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BA506-CEDD-C390-3BD3-96B8CDF26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35FAA-30C4-0A65-0A0E-688951D43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72E-F066-A441-A34D-D46874E7E7D7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F8B45-0BFE-6E37-89B7-F215E0CC6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C2CFC-78CD-595A-E269-3F48D99CB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6406-3B5A-FE4E-BC64-94EEC3E7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93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47407-09D7-924B-445E-7BAAB4651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CBD97-4F8E-B7EA-E24E-C99AA918E8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A76018-584D-4A27-8BE7-5E38FA5EA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4BF48-2134-C6EE-948E-6F1EF4CB4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72E-F066-A441-A34D-D46874E7E7D7}" type="datetimeFigureOut">
              <a:rPr lang="en-US" smtClean="0"/>
              <a:t>8/15/24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15FA0-B525-1AD4-D43B-70B4D9864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E1B30-4923-1AA3-8043-20B3EAEE0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6406-3B5A-FE4E-BC64-94EEC3E7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30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192E7-1388-1E26-8362-20EB062DF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CE6F5-0A70-BCDB-4E06-B55AAD3BA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B6E8B-576C-EAC9-238C-2802CD238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17A58F-FD3F-1EA7-9FCF-1D2E9AA5B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8B6858-1009-11DC-F2BB-C88CB80C1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1DE9DE-9122-3553-658C-7911FD367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72E-F066-A441-A34D-D46874E7E7D7}" type="datetimeFigureOut">
              <a:rPr lang="en-US" smtClean="0"/>
              <a:t>8/15/24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F12CC6-3022-774A-DB50-12AA555C2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C6DA04-EACE-60C7-BA7C-1BB12C60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6406-3B5A-FE4E-BC64-94EEC3E7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33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FC12D-B1A3-970D-E60C-4B0A6DDD3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665A56-569A-A4C9-F3E3-68E9E9D15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72E-F066-A441-A34D-D46874E7E7D7}" type="datetimeFigureOut">
              <a:rPr lang="en-US" smtClean="0"/>
              <a:t>8/15/24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BE89D-8DE2-4E55-CA85-79DA92389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2F3BB-C25D-6953-0D6A-84E70868A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6406-3B5A-FE4E-BC64-94EEC3E7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71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C0C75A-EBD7-AAE8-2425-7D5C8F6AF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72E-F066-A441-A34D-D46874E7E7D7}" type="datetimeFigureOut">
              <a:rPr lang="en-US" smtClean="0"/>
              <a:t>8/15/24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5BEDF9-C35B-8665-BBF2-3BFD784A7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CB749-84F4-A93B-6439-875E199E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6406-3B5A-FE4E-BC64-94EEC3E7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0BC86-50B7-96B7-52D7-9D607E295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B5ECE-0C32-0B1C-B364-1B53D000E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630FE-035B-47E4-149A-32F39FA7C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72FA0-67EB-89EE-6397-954A6E25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72E-F066-A441-A34D-D46874E7E7D7}" type="datetimeFigureOut">
              <a:rPr lang="en-US" smtClean="0"/>
              <a:t>8/15/24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E1765-9911-58A4-6594-CE13A348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F3FAA-7570-372C-70A1-772C1B5AA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6406-3B5A-FE4E-BC64-94EEC3E7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38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8D2A-FBE1-C97B-F41D-0EF500680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831102-3D57-30C1-EF05-182318F1F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3E72AB-E7E9-AF76-5003-E442BC582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165E1-5673-756C-99FE-5DA1ED40D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72E-F066-A441-A34D-D46874E7E7D7}" type="datetimeFigureOut">
              <a:rPr lang="en-US" smtClean="0"/>
              <a:t>8/15/24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5299C-2492-BE30-880C-5AC62936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CF06F-6200-B1D9-13EC-813AE64AA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6406-3B5A-FE4E-BC64-94EEC3E7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22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D211EC-7AC8-34FA-2DF7-8CFBF3813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F72D9-2C5E-F892-9C76-B1C57C058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F13E9-E25D-286D-0038-639126745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FAD72E-F066-A441-A34D-D46874E7E7D7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91506-9DD9-91EE-E32A-3E1007600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37FB8-A887-EC5A-8E26-E9AC3B4A48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5E6406-3B5A-FE4E-BC64-94EEC3E7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1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and white image of a slice of pizza&#10;&#10;Description automatically generated">
            <a:extLst>
              <a:ext uri="{FF2B5EF4-FFF2-40B4-BE49-F238E27FC236}">
                <a16:creationId xmlns:a16="http://schemas.microsoft.com/office/drawing/2014/main" id="{9E224196-2F23-7C0F-369D-508D0060C5C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0177" b="335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CA99F6-8664-DCF3-02E3-5D4B1F191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1763486"/>
            <a:ext cx="2300514" cy="2766583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Slice Demand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8A8EF-DB4D-1C2C-084A-C7E9C4926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Samuel Ferrer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AF02F6-2839-4199-8EDB-7DEC2526EB15}"/>
              </a:ext>
            </a:extLst>
          </p:cNvPr>
          <p:cNvSpPr txBox="1">
            <a:spLocks/>
          </p:cNvSpPr>
          <p:nvPr/>
        </p:nvSpPr>
        <p:spPr>
          <a:xfrm>
            <a:off x="8926288" y="1805419"/>
            <a:ext cx="2300514" cy="27665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Sprint 1</a:t>
            </a:r>
          </a:p>
        </p:txBody>
      </p:sp>
    </p:spTree>
    <p:extLst>
      <p:ext uri="{BB962C8B-B14F-4D97-AF65-F5344CB8AC3E}">
        <p14:creationId xmlns:p14="http://schemas.microsoft.com/office/powerpoint/2010/main" val="495350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Diner restaurant">
            <a:extLst>
              <a:ext uri="{FF2B5EF4-FFF2-40B4-BE49-F238E27FC236}">
                <a16:creationId xmlns:a16="http://schemas.microsoft.com/office/drawing/2014/main" id="{6FA5C8CB-CE58-2F14-3604-E531F4B637D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809" b="1292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1C0799-1D6E-1E2E-B102-8FEC9C191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Problem Statement: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5933D-8AF8-5FD3-1289-FA6AA750C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5200" y="4572002"/>
            <a:ext cx="10261600" cy="12029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b="0" i="0" u="none" strike="noStrike" dirty="0">
                <a:solidFill>
                  <a:schemeClr val="tx1"/>
                </a:solidFill>
                <a:effectLst/>
              </a:rPr>
              <a:t>How can we reduce waste based on historical data of the restaurant to increase or maximize profits?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111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CA2F2-D0FC-F306-9BC0-86B1C5EF1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 &amp;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A3823-9427-3985-4962-DD0A465F4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05199" y="1825625"/>
            <a:ext cx="5268687" cy="16033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Proposal: </a:t>
            </a: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With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machine learning, especially time series models, restaurant owners can predict the demand for items on their menus using their historical data.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FDF268-C324-A3CF-ED8C-483BC1466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05199" y="3455080"/>
            <a:ext cx="5268686" cy="2454049"/>
          </a:xfrm>
        </p:spPr>
        <p:txBody>
          <a:bodyPr>
            <a:normAutofit fontScale="85000" lnSpcReduction="20000"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Restaurant owners would maximize their profits by reducing the cost of un-consumed or unused products. </a:t>
            </a:r>
          </a:p>
          <a:p>
            <a:pPr mar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gives resta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urant owners an understanding of the demand for their products and how it can vary over time. </a:t>
            </a:r>
          </a:p>
          <a:p>
            <a:pPr mar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A time series model could also help restaurant owners prepare for each item on their menu and use that to their advantage to drive the sale of items. 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D0B645-A1EB-84D4-2CF5-04F8A456BF06}"/>
              </a:ext>
            </a:extLst>
          </p:cNvPr>
          <p:cNvCxnSpPr/>
          <p:nvPr/>
        </p:nvCxnSpPr>
        <p:spPr>
          <a:xfrm>
            <a:off x="3113314" y="3320143"/>
            <a:ext cx="596537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500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C42BA-47F7-9554-0718-B9F4B2DFE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6C4D7E7-BE37-29F9-BECA-303FA0BC8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843025"/>
              </p:ext>
            </p:extLst>
          </p:nvPr>
        </p:nvGraphicFramePr>
        <p:xfrm>
          <a:off x="2032000" y="2069494"/>
          <a:ext cx="8127999" cy="4246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15457">
                  <a:extLst>
                    <a:ext uri="{9D8B030D-6E8A-4147-A177-3AD203B41FA5}">
                      <a16:colId xmlns:a16="http://schemas.microsoft.com/office/drawing/2014/main" val="1083118469"/>
                    </a:ext>
                  </a:extLst>
                </a:gridCol>
                <a:gridCol w="3303209">
                  <a:extLst>
                    <a:ext uri="{9D8B030D-6E8A-4147-A177-3AD203B41FA5}">
                      <a16:colId xmlns:a16="http://schemas.microsoft.com/office/drawing/2014/main" val="212622573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71459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812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associated to each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datetime64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162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Sold (Qty)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slices sold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867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Produced (Qty)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slices produced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429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Waste (%)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of slices wasted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762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Waste (Qty)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slices wasted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14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Temperature (Avg.)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temperature of the day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691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Revenue/ 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Profit of slices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187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Flavor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Flavors of the slices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931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Rain?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 column showing whether it rained or not that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634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6647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C42BA-47F7-9554-0718-B9F4B2DFE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7" name="Content Placeholder 6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09590E64-7D99-BB54-98D5-F0A3597442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1015" y="1709057"/>
            <a:ext cx="4883632" cy="4598307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01329F-9EFB-9DCE-632E-E30F958BD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30284"/>
            <a:ext cx="3932237" cy="2723017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There seems to be a strong and positive correlation between the following columns: 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Sold (Qty)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Produced(Qty)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Waste(Qty)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Revenue/ Profit</a:t>
            </a:r>
          </a:p>
        </p:txBody>
      </p:sp>
    </p:spTree>
    <p:extLst>
      <p:ext uri="{BB962C8B-B14F-4D97-AF65-F5344CB8AC3E}">
        <p14:creationId xmlns:p14="http://schemas.microsoft.com/office/powerpoint/2010/main" val="1552062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C42BA-47F7-9554-0718-B9F4B2DFE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Exploratory Data Analysis (Cont.)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CA1644-5D0F-2EE5-6F7D-DC778E19B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2376227"/>
            <a:ext cx="3932237" cy="3811588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graphs showcase the Monthly distribution of the following columns: 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Sold (Qty)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Waste (Qty)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Revenue/ Profit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Produced (Qty)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They indicate a seasonality component through changes on a month-to-month basis.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Another thing to point out is that the visualizations highlight the problem. </a:t>
            </a:r>
          </a:p>
        </p:txBody>
      </p:sp>
      <p:pic>
        <p:nvPicPr>
          <p:cNvPr id="21" name="Picture 20" descr="A graph with a line&#10;&#10;Description automatically generated">
            <a:extLst>
              <a:ext uri="{FF2B5EF4-FFF2-40B4-BE49-F238E27FC236}">
                <a16:creationId xmlns:a16="http://schemas.microsoft.com/office/drawing/2014/main" id="{E3A7B46C-CE38-00A5-9F57-9BA25610A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464" y="446023"/>
            <a:ext cx="4585020" cy="1444281"/>
          </a:xfrm>
          <a:prstGeom prst="rect">
            <a:avLst/>
          </a:prstGeom>
        </p:spPr>
      </p:pic>
      <p:pic>
        <p:nvPicPr>
          <p:cNvPr id="17" name="Picture 16" descr="A graph with a line going up&#10;&#10;Description automatically generated">
            <a:extLst>
              <a:ext uri="{FF2B5EF4-FFF2-40B4-BE49-F238E27FC236}">
                <a16:creationId xmlns:a16="http://schemas.microsoft.com/office/drawing/2014/main" id="{2F987888-4B59-26AA-5999-A7A6AA92D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510" y="1959409"/>
            <a:ext cx="4658974" cy="1444281"/>
          </a:xfrm>
          <a:prstGeom prst="rect">
            <a:avLst/>
          </a:prstGeom>
        </p:spPr>
      </p:pic>
      <p:pic>
        <p:nvPicPr>
          <p:cNvPr id="15" name="Picture 14" descr="A graph showing the growth of a company&#10;&#10;Description automatically generated">
            <a:extLst>
              <a:ext uri="{FF2B5EF4-FFF2-40B4-BE49-F238E27FC236}">
                <a16:creationId xmlns:a16="http://schemas.microsoft.com/office/drawing/2014/main" id="{C455A681-45BE-4F75-A9AF-9F004C9B1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3636" y="3472795"/>
            <a:ext cx="4696847" cy="1444280"/>
          </a:xfrm>
          <a:prstGeom prst="rect">
            <a:avLst/>
          </a:prstGeom>
        </p:spPr>
      </p:pic>
      <p:pic>
        <p:nvPicPr>
          <p:cNvPr id="19" name="Picture 18" descr="A graph with a line&#10;&#10;Description automatically generated">
            <a:extLst>
              <a:ext uri="{FF2B5EF4-FFF2-40B4-BE49-F238E27FC236}">
                <a16:creationId xmlns:a16="http://schemas.microsoft.com/office/drawing/2014/main" id="{9F3D4834-4C0E-549D-42C7-91F367A468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986179"/>
            <a:ext cx="4774483" cy="144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880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and white image of a slice of pizza&#10;&#10;Description automatically generated">
            <a:extLst>
              <a:ext uri="{FF2B5EF4-FFF2-40B4-BE49-F238E27FC236}">
                <a16:creationId xmlns:a16="http://schemas.microsoft.com/office/drawing/2014/main" id="{9E224196-2F23-7C0F-369D-508D0060C5C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rcRect t="10177" b="335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DB0E41A-99A8-7FC9-AFAD-67913A425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AAC5879-24A1-D15E-81A5-4D3FC469C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0869"/>
            <a:ext cx="10515600" cy="2376261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Potentially encoding the different flavors within the data set. </a:t>
            </a:r>
          </a:p>
          <a:p>
            <a:pPr>
              <a:lnSpc>
                <a:spcPct val="100000"/>
              </a:lnSpc>
            </a:pPr>
            <a:r>
              <a:rPr lang="en-US" dirty="0"/>
              <a:t>Explore feature engineering to create a column associated with the seasonality of sales. </a:t>
            </a:r>
          </a:p>
          <a:p>
            <a:pPr>
              <a:lnSpc>
                <a:spcPct val="100000"/>
              </a:lnSpc>
            </a:pPr>
            <a:r>
              <a:rPr lang="en-US" dirty="0"/>
              <a:t>Explore different Time Series models to understand which one works best in terms of our proposed solution.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53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961</TotalTime>
  <Words>369</Words>
  <Application>Microsoft Macintosh PowerPoint</Application>
  <PresentationFormat>Widescreen</PresentationFormat>
  <Paragraphs>66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Slice Demand</vt:lpstr>
      <vt:lpstr>Problem Statement:</vt:lpstr>
      <vt:lpstr>Proposed Solution &amp; Impact</vt:lpstr>
      <vt:lpstr>Data Dictionary</vt:lpstr>
      <vt:lpstr>Exploratory Data Analysis</vt:lpstr>
      <vt:lpstr>Exploratory Data Analysis (Cont.)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Samuel Ferrer</dc:creator>
  <cp:lastModifiedBy>Samuel Ferrer</cp:lastModifiedBy>
  <cp:revision>3</cp:revision>
  <dcterms:created xsi:type="dcterms:W3CDTF">2024-08-15T22:39:41Z</dcterms:created>
  <dcterms:modified xsi:type="dcterms:W3CDTF">2024-08-16T14:41:35Z</dcterms:modified>
</cp:coreProperties>
</file>