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DFE10-891A-87BA-9BF1-66B0B94B7096}" v="215" dt="2025-10-21T17:09:55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2025. 10. 28.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6DCA29-D634-8A82-3708-E9B0DED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322A86-56E0-3C13-8444-59BC068B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ea typeface="+mn-lt"/>
                <a:cs typeface="+mn-lt"/>
              </a:rPr>
              <a:t>Transformative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approach</a:t>
            </a:r>
            <a:endParaRPr lang="hu-HU">
              <a:ea typeface="+mn-lt"/>
              <a:cs typeface="+mn-lt"/>
            </a:endParaRPr>
          </a:p>
          <a:p>
            <a:r>
              <a:rPr lang="hu-HU" err="1">
                <a:ea typeface="+mn-lt"/>
                <a:cs typeface="+mn-lt"/>
              </a:rPr>
              <a:t>deep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learning-based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techniques</a:t>
            </a:r>
            <a:endParaRPr lang="hu-HU">
              <a:ea typeface="+mn-lt"/>
              <a:cs typeface="+mn-lt"/>
            </a:endParaRPr>
          </a:p>
          <a:p>
            <a:r>
              <a:rPr lang="hu-HU" dirty="0"/>
              <a:t>LLM</a:t>
            </a:r>
          </a:p>
          <a:p>
            <a:r>
              <a:rPr lang="hu-HU" dirty="0" err="1">
                <a:ea typeface="+mn-lt"/>
                <a:cs typeface="+mn-lt"/>
              </a:rPr>
              <a:t>critical</a:t>
            </a:r>
            <a:r>
              <a:rPr lang="hu-HU" dirty="0">
                <a:ea typeface="+mn-lt"/>
                <a:cs typeface="+mn-lt"/>
              </a:rPr>
              <a:t> software </a:t>
            </a:r>
            <a:r>
              <a:rPr lang="hu-HU" dirty="0" err="1">
                <a:ea typeface="+mn-lt"/>
                <a:cs typeface="+mn-lt"/>
              </a:rPr>
              <a:t>challenges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deadlocks,synchronization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errors</a:t>
            </a:r>
            <a:r>
              <a:rPr lang="hu-HU" dirty="0">
                <a:ea typeface="+mn-lt"/>
                <a:cs typeface="+mn-lt"/>
              </a:rPr>
              <a:t>, and </a:t>
            </a:r>
            <a:r>
              <a:rPr lang="hu-HU" dirty="0" err="1">
                <a:ea typeface="+mn-lt"/>
                <a:cs typeface="+mn-lt"/>
              </a:rPr>
              <a:t>race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conditions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 dirty="0"/>
          </a:p>
          <a:p>
            <a:r>
              <a:rPr lang="hu-HU" dirty="0" err="1">
                <a:ea typeface="+mn-lt"/>
                <a:cs typeface="+mn-lt"/>
              </a:rPr>
              <a:t>relaxed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memory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models</a:t>
            </a:r>
            <a:r>
              <a:rPr lang="hu-HU" dirty="0">
                <a:ea typeface="+mn-lt"/>
                <a:cs typeface="+mn-lt"/>
              </a:rPr>
              <a:t> (RMM)</a:t>
            </a:r>
          </a:p>
          <a:p>
            <a:r>
              <a:rPr lang="hu-HU" dirty="0">
                <a:ea typeface="+mn-lt"/>
                <a:cs typeface="+mn-lt"/>
              </a:rPr>
              <a:t>Total </a:t>
            </a:r>
            <a:r>
              <a:rPr lang="hu-HU" dirty="0" err="1">
                <a:ea typeface="+mn-lt"/>
                <a:cs typeface="+mn-lt"/>
              </a:rPr>
              <a:t>Store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(TSO)</a:t>
            </a:r>
          </a:p>
          <a:p>
            <a:r>
              <a:rPr lang="hu-HU" dirty="0" err="1">
                <a:ea typeface="+mn-lt"/>
                <a:cs typeface="+mn-lt"/>
              </a:rPr>
              <a:t>Partial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Store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(PSO)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93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5DF03-B31F-DFA4-7478-FBCD8C4B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009908-69D1-201F-6469-688D4124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ea typeface="+mn-lt"/>
                <a:cs typeface="+mn-lt"/>
              </a:rPr>
              <a:t>fine-tuning</a:t>
            </a:r>
            <a:endParaRPr lang="hu-HU" dirty="0" err="1">
              <a:ea typeface="+mn-lt"/>
              <a:cs typeface="+mn-lt"/>
            </a:endParaRPr>
          </a:p>
          <a:p>
            <a:r>
              <a:rPr lang="hu-HU" dirty="0" err="1">
                <a:ea typeface="+mn-lt"/>
                <a:cs typeface="+mn-lt"/>
              </a:rPr>
              <a:t>Prompting</a:t>
            </a:r>
            <a:endParaRPr lang="hu-HU" dirty="0">
              <a:ea typeface="+mn-lt"/>
              <a:cs typeface="+mn-lt"/>
            </a:endParaRPr>
          </a:p>
          <a:p>
            <a:r>
              <a:rPr lang="hu-HU" dirty="0" err="1">
                <a:ea typeface="+mn-lt"/>
                <a:cs typeface="+mn-lt"/>
              </a:rPr>
              <a:t>procedural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pipelines</a:t>
            </a:r>
            <a:endParaRPr lang="hu-HU" dirty="0">
              <a:ea typeface="+mn-lt"/>
              <a:cs typeface="+mn-lt"/>
            </a:endParaRPr>
          </a:p>
          <a:p>
            <a:r>
              <a:rPr lang="hu-HU" err="1">
                <a:ea typeface="+mn-lt"/>
                <a:cs typeface="+mn-lt"/>
              </a:rPr>
              <a:t>agentic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frameworks</a:t>
            </a:r>
            <a:endParaRPr lang="hu-HU" dirty="0">
              <a:ea typeface="+mn-lt"/>
              <a:cs typeface="+mn-lt"/>
            </a:endParaRPr>
          </a:p>
          <a:p>
            <a:r>
              <a:rPr lang="hu-HU" dirty="0" err="1">
                <a:ea typeface="+mn-lt"/>
                <a:cs typeface="+mn-lt"/>
              </a:rPr>
              <a:t>strong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task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alignment</a:t>
            </a:r>
            <a:endParaRPr lang="hu-HU" dirty="0">
              <a:ea typeface="+mn-lt"/>
              <a:cs typeface="+mn-lt"/>
            </a:endParaRPr>
          </a:p>
          <a:p>
            <a:r>
              <a:rPr lang="hu-HU" dirty="0">
                <a:ea typeface="+mn-lt"/>
                <a:cs typeface="+mn-lt"/>
              </a:rPr>
              <a:t>trade-</a:t>
            </a:r>
            <a:r>
              <a:rPr lang="hu-HU" dirty="0" err="1">
                <a:ea typeface="+mn-lt"/>
                <a:cs typeface="+mn-lt"/>
              </a:rPr>
              <a:t>offs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significant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computational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invest</a:t>
            </a:r>
            <a:r>
              <a:rPr lang="hu-HU" dirty="0">
                <a:ea typeface="+mn-lt"/>
                <a:cs typeface="+mn-lt"/>
              </a:rPr>
              <a:t>-ment and </a:t>
            </a:r>
            <a:r>
              <a:rPr lang="hu-HU" dirty="0" err="1">
                <a:ea typeface="+mn-lt"/>
                <a:cs typeface="+mn-lt"/>
              </a:rPr>
              <a:t>large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datasets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/>
          </a:p>
          <a:p>
            <a:r>
              <a:rPr lang="hu-HU" dirty="0" err="1"/>
              <a:t>Prompting</a:t>
            </a:r>
            <a:r>
              <a:rPr lang="hu-HU" dirty="0"/>
              <a:t> (rapid </a:t>
            </a:r>
            <a:r>
              <a:rPr lang="hu-HU" dirty="0" err="1"/>
              <a:t>deployment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>
                <a:ea typeface="+mn-lt"/>
                <a:cs typeface="+mn-lt"/>
              </a:rPr>
              <a:t>prompt design and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LLM’s</a:t>
            </a:r>
            <a:r>
              <a:rPr lang="hu-HU" dirty="0">
                <a:ea typeface="+mn-lt"/>
                <a:cs typeface="+mn-lt"/>
              </a:rPr>
              <a:t> fixed context </a:t>
            </a:r>
            <a:r>
              <a:rPr lang="hu-HU" dirty="0" err="1">
                <a:ea typeface="+mn-lt"/>
                <a:cs typeface="+mn-lt"/>
              </a:rPr>
              <a:t>window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264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745AC0-D932-BCC8-51EA-5B998EF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Key </a:t>
            </a:r>
            <a:r>
              <a:rPr lang="hu-HU" dirty="0" err="1">
                <a:ea typeface="+mj-lt"/>
                <a:cs typeface="+mj-lt"/>
              </a:rPr>
              <a:t>persistent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challenges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191651-FC2A-DCEE-33AA-C4E3FBF6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ea typeface="+mn-lt"/>
                <a:cs typeface="+mn-lt"/>
              </a:rPr>
              <a:t>Verifying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Semantic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Correctness</a:t>
            </a:r>
          </a:p>
          <a:p>
            <a:r>
              <a:rPr lang="hu-HU" dirty="0" err="1">
                <a:ea typeface="+mn-lt"/>
                <a:cs typeface="+mn-lt"/>
              </a:rPr>
              <a:t>Mitigating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Side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Effects</a:t>
            </a:r>
            <a:r>
              <a:rPr lang="hu-HU" dirty="0">
                <a:ea typeface="+mn-lt"/>
                <a:cs typeface="+mn-lt"/>
              </a:rPr>
              <a:t> and New </a:t>
            </a:r>
            <a:r>
              <a:rPr lang="hu-HU" dirty="0" err="1">
                <a:ea typeface="+mn-lt"/>
                <a:cs typeface="+mn-lt"/>
              </a:rPr>
              <a:t>Errors</a:t>
            </a:r>
          </a:p>
          <a:p>
            <a:r>
              <a:rPr lang="hu-HU" dirty="0" err="1">
                <a:ea typeface="+mn-lt"/>
                <a:cs typeface="+mn-lt"/>
              </a:rPr>
              <a:t>Preventing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Structure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Degradation</a:t>
            </a:r>
            <a:endParaRPr lang="hu-HU" dirty="0" err="1"/>
          </a:p>
        </p:txBody>
      </p:sp>
    </p:spTree>
    <p:extLst>
      <p:ext uri="{BB962C8B-B14F-4D97-AF65-F5344CB8AC3E}">
        <p14:creationId xmlns:p14="http://schemas.microsoft.com/office/powerpoint/2010/main" val="151167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4FC7D3-DBE9-48B6-624D-56BD2864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Scope</a:t>
            </a:r>
            <a:r>
              <a:rPr lang="hu-HU" dirty="0"/>
              <a:t> of </a:t>
            </a:r>
            <a:r>
              <a:rPr lang="hu-HU" dirty="0" err="1"/>
              <a:t>study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158F07-1B9E-386E-0042-75A748B2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ea typeface="+mn-lt"/>
                <a:cs typeface="+mn-lt"/>
              </a:rPr>
              <a:t>empirical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evaluation</a:t>
            </a:r>
            <a:r>
              <a:rPr lang="hu-HU" dirty="0">
                <a:ea typeface="+mn-lt"/>
                <a:cs typeface="+mn-lt"/>
              </a:rPr>
              <a:t> of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APR </a:t>
            </a:r>
            <a:r>
              <a:rPr lang="hu-HU" dirty="0" err="1">
                <a:ea typeface="+mn-lt"/>
                <a:cs typeface="+mn-lt"/>
              </a:rPr>
              <a:t>capabilities</a:t>
            </a:r>
            <a:r>
              <a:rPr lang="hu-HU" dirty="0">
                <a:ea typeface="+mn-lt"/>
                <a:cs typeface="+mn-lt"/>
              </a:rPr>
              <a:t> of </a:t>
            </a:r>
            <a:r>
              <a:rPr lang="hu-HU" dirty="0" err="1">
                <a:ea typeface="+mn-lt"/>
                <a:cs typeface="+mn-lt"/>
              </a:rPr>
              <a:t>available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LLMs</a:t>
            </a:r>
            <a:endParaRPr lang="hu-HU" dirty="0">
              <a:ea typeface="+mn-lt"/>
              <a:cs typeface="+mn-lt"/>
            </a:endParaRPr>
          </a:p>
          <a:p>
            <a:r>
              <a:rPr lang="hu-HU" dirty="0" err="1">
                <a:ea typeface="+mn-lt"/>
                <a:cs typeface="+mn-lt"/>
              </a:rPr>
              <a:t>critical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evaluation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dimensions</a:t>
            </a:r>
            <a:r>
              <a:rPr lang="hu-HU" dirty="0">
                <a:ea typeface="+mn-lt"/>
                <a:cs typeface="+mn-lt"/>
              </a:rPr>
              <a:t>:</a:t>
            </a:r>
          </a:p>
          <a:p>
            <a:pPr lvl="1"/>
            <a:r>
              <a:rPr lang="hu-HU" dirty="0">
                <a:ea typeface="+mn-lt"/>
                <a:cs typeface="+mn-lt"/>
              </a:rPr>
              <a:t>Patch </a:t>
            </a:r>
            <a:r>
              <a:rPr lang="hu-HU" dirty="0" err="1">
                <a:ea typeface="+mn-lt"/>
                <a:cs typeface="+mn-lt"/>
              </a:rPr>
              <a:t>Accuracy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Correctness</a:t>
            </a:r>
            <a:r>
              <a:rPr lang="hu-HU" dirty="0">
                <a:ea typeface="+mn-lt"/>
                <a:cs typeface="+mn-lt"/>
              </a:rPr>
              <a:t>)</a:t>
            </a:r>
          </a:p>
          <a:p>
            <a:pPr lvl="1"/>
            <a:r>
              <a:rPr lang="hu-HU" dirty="0" err="1">
                <a:ea typeface="+mn-lt"/>
                <a:cs typeface="+mn-lt"/>
              </a:rPr>
              <a:t>Newly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Introduced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Bugs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Side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Effects</a:t>
            </a:r>
            <a:r>
              <a:rPr lang="hu-HU" dirty="0">
                <a:ea typeface="+mn-lt"/>
                <a:cs typeface="+mn-lt"/>
              </a:rPr>
              <a:t>)</a:t>
            </a:r>
          </a:p>
          <a:p>
            <a:pPr lvl="1"/>
            <a:r>
              <a:rPr lang="hu-HU" dirty="0">
                <a:ea typeface="+mn-lt"/>
                <a:cs typeface="+mn-lt"/>
              </a:rPr>
              <a:t>Time of </a:t>
            </a:r>
            <a:r>
              <a:rPr lang="hu-HU" dirty="0" err="1">
                <a:ea typeface="+mn-lt"/>
                <a:cs typeface="+mn-lt"/>
              </a:rPr>
              <a:t>Reply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Efficiency</a:t>
            </a:r>
            <a:r>
              <a:rPr lang="hu-HU" dirty="0">
                <a:ea typeface="+mn-lt"/>
                <a:cs typeface="+mn-lt"/>
              </a:rPr>
              <a:t>)</a:t>
            </a:r>
          </a:p>
          <a:p>
            <a:r>
              <a:rPr lang="hu-HU" dirty="0" err="1">
                <a:ea typeface="+mn-lt"/>
                <a:cs typeface="+mn-lt"/>
              </a:rPr>
              <a:t>varying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levels</a:t>
            </a:r>
            <a:r>
              <a:rPr lang="hu-HU" dirty="0">
                <a:ea typeface="+mn-lt"/>
                <a:cs typeface="+mn-lt"/>
              </a:rPr>
              <a:t> of </a:t>
            </a:r>
            <a:r>
              <a:rPr lang="hu-HU" dirty="0" err="1">
                <a:ea typeface="+mn-lt"/>
                <a:cs typeface="+mn-lt"/>
              </a:rPr>
              <a:t>complexity</a:t>
            </a:r>
            <a:r>
              <a:rPr lang="hu-HU" dirty="0">
                <a:ea typeface="+mn-lt"/>
                <a:cs typeface="+mn-lt"/>
              </a:rPr>
              <a:t> (1,3,5 </a:t>
            </a:r>
            <a:r>
              <a:rPr lang="hu-HU" dirty="0" err="1">
                <a:ea typeface="+mn-lt"/>
                <a:cs typeface="+mn-lt"/>
              </a:rPr>
              <a:t>bugs</a:t>
            </a:r>
            <a:r>
              <a:rPr lang="hu-HU" dirty="0">
                <a:ea typeface="+mn-lt"/>
                <a:cs typeface="+mn-lt"/>
              </a:rPr>
              <a:t>)</a:t>
            </a:r>
          </a:p>
          <a:p>
            <a:r>
              <a:rPr lang="hu-HU" dirty="0" err="1">
                <a:ea typeface="+mn-lt"/>
                <a:cs typeface="+mn-lt"/>
              </a:rPr>
              <a:t>simple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versus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complex</a:t>
            </a:r>
            <a:r>
              <a:rPr lang="hu-HU" dirty="0">
                <a:ea typeface="+mn-lt"/>
                <a:cs typeface="+mn-lt"/>
              </a:rPr>
              <a:t> (multi-</a:t>
            </a:r>
            <a:r>
              <a:rPr lang="hu-HU" dirty="0" err="1">
                <a:ea typeface="+mn-lt"/>
                <a:cs typeface="+mn-lt"/>
              </a:rPr>
              <a:t>hunk</a:t>
            </a:r>
            <a:r>
              <a:rPr lang="hu-HU" dirty="0">
                <a:ea typeface="+mn-lt"/>
                <a:cs typeface="+mn-lt"/>
              </a:rPr>
              <a:t>) </a:t>
            </a:r>
            <a:r>
              <a:rPr lang="hu-HU" dirty="0" err="1">
                <a:ea typeface="+mn-lt"/>
                <a:cs typeface="+mn-lt"/>
              </a:rPr>
              <a:t>defects</a:t>
            </a:r>
            <a:r>
              <a:rPr lang="hu-HU" dirty="0">
                <a:ea typeface="+mn-lt"/>
                <a:cs typeface="+mn-lt"/>
              </a:rPr>
              <a:t> performance </a:t>
            </a:r>
            <a:r>
              <a:rPr lang="hu-HU" dirty="0" err="1">
                <a:ea typeface="+mn-lt"/>
                <a:cs typeface="+mn-lt"/>
              </a:rPr>
              <a:t>comparison</a:t>
            </a:r>
            <a:endParaRPr lang="hu-H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388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439329-D010-A311-2575-873B9B40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Methodology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06B8539-EDA4-469B-890B-A4E0B1FD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err="1"/>
              <a:t>valuation</a:t>
            </a:r>
            <a:r>
              <a:rPr lang="hu-HU" dirty="0"/>
              <a:t> </a:t>
            </a:r>
            <a:r>
              <a:rPr lang="hu-HU" dirty="0" err="1"/>
              <a:t>aims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measure</a:t>
            </a:r>
            <a:r>
              <a:rPr lang="hu-HU" dirty="0"/>
              <a:t>:</a:t>
            </a:r>
          </a:p>
          <a:p>
            <a:r>
              <a:rPr lang="hu-HU" dirty="0"/>
              <a:t>	</a:t>
            </a:r>
            <a:r>
              <a:rPr lang="en-US" dirty="0"/>
              <a:t>system’s effectiveness (patch accuracy)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robustness (side effects)</a:t>
            </a:r>
            <a:endParaRPr lang="hu-HU" dirty="0"/>
          </a:p>
          <a:p>
            <a:r>
              <a:rPr lang="hu-HU" dirty="0"/>
              <a:t>	</a:t>
            </a:r>
            <a:r>
              <a:rPr lang="en-US" dirty="0"/>
              <a:t> efficiency (time of reply)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9087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A3B1E9-3208-FECE-172F-84B97A37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Challenge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89DF1AE-246B-73AF-4BB5-962EF27E8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inherent</a:t>
            </a:r>
            <a:r>
              <a:rPr lang="hu-HU" dirty="0"/>
              <a:t> non-</a:t>
            </a:r>
            <a:r>
              <a:rPr lang="hu-HU" dirty="0" err="1"/>
              <a:t>determinism</a:t>
            </a:r>
            <a:endParaRPr lang="hu-HU" dirty="0"/>
          </a:p>
          <a:p>
            <a:r>
              <a:rPr lang="hu-HU" dirty="0" err="1"/>
              <a:t>thread</a:t>
            </a:r>
            <a:r>
              <a:rPr lang="hu-HU" dirty="0"/>
              <a:t> </a:t>
            </a:r>
            <a:r>
              <a:rPr lang="hu-HU" dirty="0" err="1"/>
              <a:t>interleavings</a:t>
            </a:r>
            <a:r>
              <a:rPr lang="hu-HU" dirty="0"/>
              <a:t> -&gt; </a:t>
            </a:r>
            <a:r>
              <a:rPr lang="hu-HU" dirty="0" err="1"/>
              <a:t>complexity</a:t>
            </a:r>
            <a:endParaRPr lang="hu-HU" dirty="0"/>
          </a:p>
          <a:p>
            <a:r>
              <a:rPr lang="hu-HU" dirty="0"/>
              <a:t>Program Corpus: </a:t>
            </a:r>
            <a:r>
              <a:rPr lang="hu-HU" dirty="0" err="1"/>
              <a:t>assess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repair</a:t>
            </a:r>
            <a:r>
              <a:rPr lang="hu-HU" dirty="0"/>
              <a:t> </a:t>
            </a:r>
            <a:r>
              <a:rPr lang="hu-HU" dirty="0" err="1"/>
              <a:t>capability</a:t>
            </a:r>
            <a:r>
              <a:rPr lang="hu-HU" dirty="0"/>
              <a:t> </a:t>
            </a:r>
          </a:p>
          <a:p>
            <a:r>
              <a:rPr lang="hu-HU" dirty="0"/>
              <a:t>Testing Oracle:  </a:t>
            </a:r>
            <a:r>
              <a:rPr lang="hu-HU" dirty="0" err="1"/>
              <a:t>exhaustive</a:t>
            </a:r>
            <a:r>
              <a:rPr lang="hu-HU" dirty="0"/>
              <a:t> </a:t>
            </a:r>
            <a:r>
              <a:rPr lang="hu-HU" dirty="0" err="1"/>
              <a:t>tests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validate</a:t>
            </a:r>
            <a:r>
              <a:rPr lang="hu-HU" dirty="0"/>
              <a:t> patches</a:t>
            </a:r>
          </a:p>
          <a:p>
            <a:r>
              <a:rPr lang="hu-HU" dirty="0"/>
              <a:t>Patch </a:t>
            </a:r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goal</a:t>
            </a:r>
            <a:r>
              <a:rPr lang="hu-HU" dirty="0"/>
              <a:t>:</a:t>
            </a:r>
          </a:p>
          <a:p>
            <a:pPr lvl="1"/>
            <a:r>
              <a:rPr lang="hu-HU" dirty="0" err="1"/>
              <a:t>determine</a:t>
            </a:r>
            <a:r>
              <a:rPr lang="hu-HU" dirty="0"/>
              <a:t> </a:t>
            </a:r>
            <a:r>
              <a:rPr lang="hu-HU" dirty="0" err="1"/>
              <a:t>successful</a:t>
            </a:r>
            <a:r>
              <a:rPr lang="hu-HU" dirty="0"/>
              <a:t> </a:t>
            </a:r>
            <a:r>
              <a:rPr lang="hu-HU" dirty="0" err="1"/>
              <a:t>fixes</a:t>
            </a:r>
            <a:endParaRPr lang="hu-HU" dirty="0"/>
          </a:p>
          <a:p>
            <a:pPr lvl="1"/>
            <a:r>
              <a:rPr lang="hu-HU" dirty="0" err="1"/>
              <a:t>resulting</a:t>
            </a:r>
            <a:r>
              <a:rPr lang="hu-HU" dirty="0"/>
              <a:t> program </a:t>
            </a:r>
            <a:r>
              <a:rPr lang="hu-HU" dirty="0" err="1"/>
              <a:t>fails</a:t>
            </a:r>
            <a:r>
              <a:rPr lang="hu-HU" dirty="0"/>
              <a:t> 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new</a:t>
            </a:r>
            <a:r>
              <a:rPr lang="hu-HU" dirty="0"/>
              <a:t> </a:t>
            </a:r>
            <a:r>
              <a:rPr lang="hu-HU" dirty="0" err="1"/>
              <a:t>instability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5333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B4D75B-BCD5-9409-5E9B-CE722724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Evaluation</a:t>
            </a:r>
            <a:r>
              <a:rPr lang="hu-HU" dirty="0"/>
              <a:t> </a:t>
            </a:r>
            <a:r>
              <a:rPr lang="hu-HU" dirty="0" err="1"/>
              <a:t>Metrics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90183ED-0792-06B8-387A-23737F118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Patch </a:t>
            </a:r>
            <a:r>
              <a:rPr lang="hu-HU" dirty="0" err="1"/>
              <a:t>Accuracy</a:t>
            </a:r>
            <a:endParaRPr lang="hu-HU" dirty="0"/>
          </a:p>
          <a:p>
            <a:pPr lvl="1"/>
            <a:r>
              <a:rPr lang="hu-HU" dirty="0" err="1"/>
              <a:t>Correct</a:t>
            </a:r>
            <a:r>
              <a:rPr lang="hu-HU" dirty="0"/>
              <a:t> Patch </a:t>
            </a:r>
            <a:r>
              <a:rPr lang="hu-HU" dirty="0" err="1"/>
              <a:t>Definition</a:t>
            </a:r>
            <a:endParaRPr lang="hu-HU" dirty="0"/>
          </a:p>
          <a:p>
            <a:pPr lvl="1"/>
            <a:r>
              <a:rPr lang="hu-HU" dirty="0"/>
              <a:t>Fixed </a:t>
            </a:r>
            <a:r>
              <a:rPr lang="hu-HU" dirty="0" err="1"/>
              <a:t>Bugs</a:t>
            </a:r>
            <a:r>
              <a:rPr lang="hu-HU" dirty="0"/>
              <a:t> </a:t>
            </a:r>
            <a:r>
              <a:rPr lang="hu-HU" dirty="0" err="1"/>
              <a:t>Count</a:t>
            </a:r>
            <a:endParaRPr lang="hu-HU" dirty="0"/>
          </a:p>
          <a:p>
            <a:r>
              <a:rPr lang="en-US" dirty="0"/>
              <a:t>Introducing New Bugs (Side Effects and Robustness)</a:t>
            </a:r>
            <a:endParaRPr lang="hu-HU" dirty="0"/>
          </a:p>
          <a:p>
            <a:pPr lvl="1"/>
            <a:r>
              <a:rPr lang="hu-HU" dirty="0" err="1"/>
              <a:t>Regression</a:t>
            </a:r>
            <a:r>
              <a:rPr lang="hu-HU" dirty="0"/>
              <a:t> </a:t>
            </a:r>
            <a:r>
              <a:rPr lang="hu-HU" dirty="0" err="1"/>
              <a:t>Failures</a:t>
            </a:r>
            <a:endParaRPr lang="hu-HU" dirty="0"/>
          </a:p>
          <a:p>
            <a:pPr lvl="1"/>
            <a:r>
              <a:rPr lang="hu-HU" dirty="0"/>
              <a:t>New </a:t>
            </a:r>
            <a:r>
              <a:rPr lang="hu-HU" dirty="0" err="1"/>
              <a:t>Violations</a:t>
            </a:r>
            <a:r>
              <a:rPr lang="hu-HU" dirty="0"/>
              <a:t>/</a:t>
            </a:r>
            <a:r>
              <a:rPr lang="hu-HU" dirty="0" err="1"/>
              <a:t>Code</a:t>
            </a:r>
            <a:r>
              <a:rPr lang="hu-HU" dirty="0"/>
              <a:t> </a:t>
            </a:r>
            <a:r>
              <a:rPr lang="hu-HU" dirty="0" err="1"/>
              <a:t>Quality</a:t>
            </a:r>
            <a:endParaRPr lang="hu-HU" dirty="0"/>
          </a:p>
          <a:p>
            <a:r>
              <a:rPr lang="hu-HU" dirty="0"/>
              <a:t>Time of </a:t>
            </a:r>
            <a:r>
              <a:rPr lang="hu-HU" dirty="0" err="1"/>
              <a:t>Reply</a:t>
            </a:r>
            <a:r>
              <a:rPr lang="hu-HU" dirty="0"/>
              <a:t> (</a:t>
            </a:r>
            <a:r>
              <a:rPr lang="hu-HU" dirty="0" err="1"/>
              <a:t>Efficiency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Measurement</a:t>
            </a:r>
            <a:endParaRPr lang="hu-HU" dirty="0"/>
          </a:p>
          <a:p>
            <a:pPr lvl="1"/>
            <a:r>
              <a:rPr lang="hu-HU" dirty="0" err="1"/>
              <a:t>Relevance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464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5A6320-C513-DDF9-617E-FF78E1637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Patch </a:t>
            </a:r>
            <a:r>
              <a:rPr lang="hu-HU" dirty="0" err="1"/>
              <a:t>Validation</a:t>
            </a:r>
            <a:r>
              <a:rPr lang="hu-HU" dirty="0"/>
              <a:t> </a:t>
            </a:r>
            <a:r>
              <a:rPr lang="hu-HU" dirty="0" err="1"/>
              <a:t>Protocol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3CA52A9-A5D4-E5CA-4171-E7169E10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Concurrency</a:t>
            </a:r>
            <a:r>
              <a:rPr lang="hu-HU" dirty="0"/>
              <a:t> </a:t>
            </a:r>
            <a:r>
              <a:rPr lang="hu-HU" dirty="0" err="1"/>
              <a:t>Validation</a:t>
            </a:r>
            <a:endParaRPr lang="hu-HU" dirty="0"/>
          </a:p>
          <a:p>
            <a:r>
              <a:rPr lang="hu-HU" dirty="0" err="1"/>
              <a:t>Root</a:t>
            </a:r>
            <a:r>
              <a:rPr lang="hu-HU" dirty="0"/>
              <a:t> </a:t>
            </a:r>
            <a:r>
              <a:rPr lang="hu-HU" dirty="0" err="1"/>
              <a:t>Cause</a:t>
            </a:r>
            <a:r>
              <a:rPr lang="hu-HU" dirty="0"/>
              <a:t> </a:t>
            </a:r>
            <a:r>
              <a:rPr lang="hu-HU" dirty="0" err="1"/>
              <a:t>Confirmation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94346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243</Words>
  <Application>Microsoft Office PowerPoint</Application>
  <PresentationFormat>Szélesvásznú</PresentationFormat>
  <Paragraphs>53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Office-téma</vt:lpstr>
      <vt:lpstr>PowerPoint-bemutató</vt:lpstr>
      <vt:lpstr>APR</vt:lpstr>
      <vt:lpstr>PowerPoint-bemutató</vt:lpstr>
      <vt:lpstr>Key persistent challenges</vt:lpstr>
      <vt:lpstr>Scope of study</vt:lpstr>
      <vt:lpstr>Methodology</vt:lpstr>
      <vt:lpstr>Challenge</vt:lpstr>
      <vt:lpstr>Evaluation Metrics</vt:lpstr>
      <vt:lpstr>Patch Validation Protocol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Levente Kovács</cp:lastModifiedBy>
  <cp:revision>101</cp:revision>
  <dcterms:created xsi:type="dcterms:W3CDTF">2025-10-21T16:16:36Z</dcterms:created>
  <dcterms:modified xsi:type="dcterms:W3CDTF">2025-10-28T12:03:23Z</dcterms:modified>
</cp:coreProperties>
</file>