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5"/>
    <p:sldMasterId id="2147483654" r:id="rId6"/>
    <p:sldMasterId id="214748365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6858000" cx="9144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Nuni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D89EA4-EE45-4AF7-8FFC-39897C57C2F0}">
  <a:tblStyle styleId="{8ED89EA4-EE45-4AF7-8FFC-39897C57C2F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Light-bold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Franklin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3.xml"/><Relationship Id="rId33" Type="http://schemas.openxmlformats.org/officeDocument/2006/relationships/font" Target="fonts/Nunito-regular.fntdata"/><Relationship Id="rId10" Type="http://schemas.openxmlformats.org/officeDocument/2006/relationships/slide" Target="slides/slide2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5.xml"/><Relationship Id="rId35" Type="http://schemas.openxmlformats.org/officeDocument/2006/relationships/font" Target="fonts/Nunito-italic.fntdata"/><Relationship Id="rId12" Type="http://schemas.openxmlformats.org/officeDocument/2006/relationships/slide" Target="slides/slide4.xml"/><Relationship Id="rId34" Type="http://schemas.openxmlformats.org/officeDocument/2006/relationships/font" Target="fonts/Nunito-bold.fntdata"/><Relationship Id="rId15" Type="http://schemas.openxmlformats.org/officeDocument/2006/relationships/slide" Target="slides/slide7.xml"/><Relationship Id="rId37" Type="http://schemas.openxmlformats.org/officeDocument/2006/relationships/font" Target="fonts/NunitoLight-regular.fntdata"/><Relationship Id="rId14" Type="http://schemas.openxmlformats.org/officeDocument/2006/relationships/slide" Target="slides/slide6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9.xml"/><Relationship Id="rId39" Type="http://schemas.openxmlformats.org/officeDocument/2006/relationships/font" Target="fonts/NunitoLight-italic.fntdata"/><Relationship Id="rId16" Type="http://schemas.openxmlformats.org/officeDocument/2006/relationships/slide" Target="slides/slide8.xml"/><Relationship Id="rId38" Type="http://schemas.openxmlformats.org/officeDocument/2006/relationships/font" Target="fonts/NunitoLight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1e1e9096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1e1e909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621e1e909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1e1e9096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1e1e909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21e1e9096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1e1e9096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1e1e909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21e1e9096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1e1e9096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1e1e9096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21e1e9096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1e1e9096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1e1e9096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21e1e9096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1e1e9096_0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1e1e9096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21e1e9096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1e1e9096_0_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1e1e9096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21e1e9096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1e1e9096_0_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1e1e9096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21e1e9096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c4915360_0_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c4915360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61c4915360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c4915360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1c4915360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1c4915360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1c491528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61c491528b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1c491528b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1c491528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61c491528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c4915360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c491536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61c4915360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c4915360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c4915360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61c4915360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1e1e909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1e1e90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621e1e90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1e1e9096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1e1e909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621e1e9096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1e1e9096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1e1e909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21e1e9096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Font typeface="Nunito"/>
              <a:buNone/>
              <a:defRPr i="0" sz="60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98" y="0"/>
            <a:ext cx="9137402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50" y="0"/>
            <a:ext cx="91351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03" y="0"/>
            <a:ext cx="911239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1.microchip.com/downloads/en/DeviceDoc/ATmega48A-PA-88A-PA-168A-PA-328-P-DS-DS40002061A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472506"/>
            <a:ext cx="9144000" cy="609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1143000" y="274478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¿Qué es un circuito electrónico?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1290875" y="803863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C</a:t>
            </a:r>
            <a:r>
              <a:rPr lang="es-ES">
                <a:solidFill>
                  <a:srgbClr val="666666"/>
                </a:solidFill>
              </a:rPr>
              <a:t>ircuito eléctrico?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575" y="1498107"/>
            <a:ext cx="3637050" cy="30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1143000" y="988693"/>
            <a:ext cx="6858000" cy="6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Variables Eléctricas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3701"/>
            <a:ext cx="5226920" cy="42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5524000" y="2730593"/>
            <a:ext cx="6858000" cy="13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Voltaje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Corriente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Resistencia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1143000" y="988693"/>
            <a:ext cx="6858000" cy="6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Variables Eléctricas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3701"/>
            <a:ext cx="5226920" cy="42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5524000" y="2730593"/>
            <a:ext cx="6858000" cy="13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Voltaje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Corriente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Resistencia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1290875" y="803863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Circuitos básicos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450" y="1377988"/>
            <a:ext cx="4530182" cy="409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1290875" y="803863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Circuitos básicos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925" y="1479679"/>
            <a:ext cx="3248875" cy="3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1143000" y="1035192"/>
            <a:ext cx="6858000" cy="5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La protoboard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2003"/>
            <a:ext cx="7713474" cy="2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Manos a la obra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¿Qué es arduino?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828750" y="1275488"/>
            <a:ext cx="6858000" cy="34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Hola mundo, en electrónica: Prender un led.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Leer un botón.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Comunicación Serial.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AnalogWrite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AnalogRead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Conexión </a:t>
            </a:r>
            <a:r>
              <a:rPr lang="es-ES"/>
              <a:t>potenciómetro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Conteo de veces que se presiona un botón (Detección de flancos)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Bases de tiempo</a:t>
            </a:r>
            <a:endParaRPr/>
          </a:p>
        </p:txBody>
      </p:sp>
      <p:sp>
        <p:nvSpPr>
          <p:cNvPr id="162" name="Google Shape;162;p27"/>
          <p:cNvSpPr txBox="1"/>
          <p:nvPr>
            <p:ph type="ctrTitle"/>
          </p:nvPr>
        </p:nvSpPr>
        <p:spPr>
          <a:xfrm>
            <a:off x="1531200" y="14266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3000"/>
              <a:t>Retos de programación</a:t>
            </a:r>
            <a:endParaRPr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1143000" y="2495500"/>
            <a:ext cx="68580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/>
              <a:t>Taller de modelado: Arquitectura de soluciones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1350875" y="5732369"/>
            <a:ext cx="6858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000">
                <a:latin typeface="Nunito Light"/>
                <a:ea typeface="Nunito Light"/>
                <a:cs typeface="Nunito Light"/>
                <a:sym typeface="Nunito Light"/>
              </a:rPr>
              <a:t>Monitor:</a:t>
            </a:r>
            <a:endParaRPr sz="20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000">
                <a:latin typeface="Nunito Light"/>
                <a:ea typeface="Nunito Light"/>
                <a:cs typeface="Nunito Light"/>
                <a:sym typeface="Nunito Light"/>
              </a:rPr>
              <a:t>Sebastián Figueroa Cañas</a:t>
            </a:r>
            <a:endParaRPr sz="20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000">
                <a:latin typeface="Nunito Light"/>
                <a:ea typeface="Nunito Light"/>
                <a:cs typeface="Nunito Light"/>
                <a:sym typeface="Nunito Light"/>
              </a:rPr>
              <a:t>Ingeniero Electrónico</a:t>
            </a:r>
            <a:endParaRPr sz="20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1985432" y="2145614"/>
            <a:ext cx="6858000" cy="304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882459" y="2544186"/>
            <a:ext cx="69609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GRACIAS</a:t>
            </a:r>
            <a:endParaRPr b="1" i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189514" y="2758474"/>
            <a:ext cx="5643032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2344238" y="3914789"/>
            <a:ext cx="6376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medellin.unal.edu.co</a:t>
            </a: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1549675" y="235091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Contenido</a:t>
            </a:r>
            <a:endParaRPr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0" name="Google Shape;50;p11"/>
          <p:cNvGraphicFramePr/>
          <p:nvPr/>
        </p:nvGraphicFramePr>
        <p:xfrm>
          <a:off x="1165075" y="85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{8ED89EA4-EE45-4AF7-8FFC-39897C57C2F0}</a:tableStyleId>
              </a:tblPr>
              <a:tblGrid>
                <a:gridCol w="1335000"/>
                <a:gridCol w="1335000"/>
                <a:gridCol w="4485600"/>
              </a:tblGrid>
              <a:tr h="35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Número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Fecha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Titulo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Introducción Arduino - Hola mundo electrónico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Introducción Electrónica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Uso de sensores con Arduino 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23/10/2019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Uso de sensores con Arduino II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30/10/2019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Actuadores con Arduino (Motores y Relay)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6/11/2019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IR+Bluetooth + Sensores + Actuadores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13/11/2019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Prototipo 1 del proyecto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20/11/2019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Introducción Raspberry Pi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27/11/2019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Configuración Raspberry (Network, RTC-Clock, etc)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4/12/2019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Raspberry + Arduino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11/12/2019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Web +Database + Raspberry pi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18/12/2019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Web +Database + Raspberry pi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15/01/2020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Web +Database + Raspberry pi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Revisión de conceptos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51" y="810400"/>
            <a:ext cx="8621051" cy="60476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1531200" y="14266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3000"/>
              <a:t>Tarjeta Arduino UNO</a:t>
            </a:r>
            <a:endParaRPr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0" y="-25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{8ED89EA4-EE45-4AF7-8FFC-39897C57C2F0}</a:tableStyleId>
              </a:tblPr>
              <a:tblGrid>
                <a:gridCol w="2343150"/>
                <a:gridCol w="44100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Microcontroller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/>
                        </a:rPr>
                        <a:t>ATmega328P</a:t>
                      </a:r>
                      <a:endParaRPr sz="1300">
                        <a:solidFill>
                          <a:srgbClr val="00979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Operating Voltage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5V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Input Voltage (recommended)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7-12V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Input Voltage (limit)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6-20V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Digital I/O Pins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14 (of which 6 provide PWM output)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PWM Digital I/O Pins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Analog Input Pins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DC Current per I/O Pin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20 mA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DC Current for 3.3V Pin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50 mA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Flash Memory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32 KB (ATmega328P) of which 0.5 KB used by bootloader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SRAM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2 KB (ATmega328P)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EEPROM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1 KB (ATmega328P)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Clock Speed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16 MHz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LED_BUILTIN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Length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68.6 mm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Width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53.4 mm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Weight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25 g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4"/>
          <p:cNvSpPr/>
          <p:nvPr/>
        </p:nvSpPr>
        <p:spPr>
          <a:xfrm>
            <a:off x="5896775" y="-50925"/>
            <a:ext cx="3567600" cy="69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081625" y="2601150"/>
            <a:ext cx="30624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Especificaciones de la tarjeta Arduino Uno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 Electrónica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¿Qué es arduino?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143000" y="274478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¿Qué es un circuito?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1162550" y="1179275"/>
            <a:ext cx="61059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100">
                <a:solidFill>
                  <a:srgbClr val="0123C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circuito.</a:t>
            </a:r>
            <a:endParaRPr b="1" sz="1100">
              <a:solidFill>
                <a:srgbClr val="0123C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 lat. </a:t>
            </a:r>
            <a:r>
              <a:rPr i="1" lang="es-ES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circuĭtus.</a:t>
            </a:r>
            <a:endParaRPr i="1" sz="10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s-ES" sz="130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m.</a:t>
            </a: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Terreno comprendido dentro de un perímetro cualquiera.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s-ES" sz="1300">
                <a:solidFill>
                  <a:srgbClr val="A6A6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m.</a:t>
            </a: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Bojeo o contorno.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s-ES" sz="1300">
                <a:solidFill>
                  <a:srgbClr val="A6A6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m.</a:t>
            </a: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Trayecto en curva cerrada, previamente fijado para carreras de automóviles, motocicletas, bicicletas, </a:t>
            </a:r>
            <a:r>
              <a:rPr lang="es-ES" sz="130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etc.</a:t>
            </a:r>
            <a:endParaRPr sz="1300">
              <a:solidFill>
                <a:srgbClr val="0070C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s-ES" sz="1300">
                <a:solidFill>
                  <a:srgbClr val="A6A6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m.</a:t>
            </a: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Recorrido previamente fijado que suele terminar en el punto de partida.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s-ES" sz="1300">
                <a:solidFill>
                  <a:srgbClr val="A6A6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m.</a:t>
            </a: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ES" sz="130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Electr.</a:t>
            </a:r>
            <a:r>
              <a:rPr lang="es-ES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Sistema formado por uno o varios conductores, recorrido por una corriente eléctrica, y en el cual hay generalmente intercalados aparatos productores o consumidores de esta corriente.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ada presentación Se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os de dependenc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formación de dispositiv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