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6858000" cx="9144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Nuni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188A49-0F0D-478D-88F1-2063DB909475}">
  <a:tblStyle styleId="{B1188A49-0F0D-478D-88F1-2063DB9094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17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3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2.xml"/><Relationship Id="rId32" Type="http://schemas.openxmlformats.org/officeDocument/2006/relationships/font" Target="fonts/Nunito-italic.fntdata"/><Relationship Id="rId13" Type="http://schemas.openxmlformats.org/officeDocument/2006/relationships/slide" Target="slides/slide5.xml"/><Relationship Id="rId35" Type="http://schemas.openxmlformats.org/officeDocument/2006/relationships/font" Target="fonts/NunitoLight-bold.fntdata"/><Relationship Id="rId12" Type="http://schemas.openxmlformats.org/officeDocument/2006/relationships/slide" Target="slides/slide4.xml"/><Relationship Id="rId34" Type="http://schemas.openxmlformats.org/officeDocument/2006/relationships/font" Target="fonts/NunitoLight-regular.fntdata"/><Relationship Id="rId15" Type="http://schemas.openxmlformats.org/officeDocument/2006/relationships/slide" Target="slides/slide7.xml"/><Relationship Id="rId37" Type="http://schemas.openxmlformats.org/officeDocument/2006/relationships/font" Target="fonts/NunitoLight-boldItalic.fntdata"/><Relationship Id="rId14" Type="http://schemas.openxmlformats.org/officeDocument/2006/relationships/slide" Target="slides/slide6.xml"/><Relationship Id="rId36" Type="http://schemas.openxmlformats.org/officeDocument/2006/relationships/font" Target="fonts/NunitoLight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c491536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c491536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1c491536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c4915360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c491536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1c491536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c4915360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c491536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1c491536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4915360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4915360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1c4915360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c4915360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c491536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1c4915360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c4915360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c491536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1c4915360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c4915360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c4915360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1c4915360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1c491528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61c491528b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1c491528b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1c491528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61c491528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c491528b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c491528b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1c491528b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c491528b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c491528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61c491528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c4915360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c491536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1c491536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c4915360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c491536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1c491536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c4915360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c491536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1c4915360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0"/>
              <a:buFont typeface="Nunito"/>
              <a:buNone/>
              <a:defRPr i="0" sz="60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98" y="0"/>
            <a:ext cx="913740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50" y="0"/>
            <a:ext cx="91351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03" y="0"/>
            <a:ext cx="911239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1.microchip.com/downloads/en/DeviceDoc/ATmega48A-PA-88A-PA-168A-PA-328-P-DS-DS40002061A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En las palabras de Arduino: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Arduino es una plataforma de código abierto para prototipado rápido.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Incluye: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Un Integrated Development </a:t>
            </a:r>
            <a:r>
              <a:rPr lang="es-ES"/>
              <a:t>Environment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Un “Framework” (C++)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Tarjetas de desarrollo listas.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Basado en microntroladores ATMEL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Facilidad de programación, el código no depende del microntrolador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Un Colombiano estuvo implicado.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Shields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1" y="810400"/>
            <a:ext cx="8621051" cy="60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ctrTitle"/>
          </p:nvPr>
        </p:nvSpPr>
        <p:spPr>
          <a:xfrm>
            <a:off x="1531200" y="14266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/>
              <a:t>Tarjeta Arduino UNO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0" y="-25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{B1188A49-0F0D-478D-88F1-2063DB909475}</a:tableStyleId>
              </a:tblPr>
              <a:tblGrid>
                <a:gridCol w="2343150"/>
                <a:gridCol w="4410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Microcontroller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/>
                        </a:rPr>
                        <a:t>ATmega328P</a:t>
                      </a:r>
                      <a:endParaRPr sz="1300"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Operating Voltage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Input Voltage (recommended)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7-12V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Input Voltage (limit)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6-20V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Digital I/O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14 (of which 6 provide PWM output)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PWM Digital I/O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Analog Input Pins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DC Current per I/O Pin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20 mA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DC Current for 3.3V Pin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50 mA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Flash Memory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32 KB (ATmega328P) of which 0.5 KB used by bootloader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SRAM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 KB (ATmega328P)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EEPROM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 KB (ATmega328P)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Clock Speed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16 MHz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LED_BUILTIN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Length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68.6 mm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Width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53.4 mm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Weight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25 g</a:t>
                      </a:r>
                      <a:endParaRPr sz="13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1"/>
          <p:cNvSpPr/>
          <p:nvPr/>
        </p:nvSpPr>
        <p:spPr>
          <a:xfrm>
            <a:off x="5896775" y="-50925"/>
            <a:ext cx="3567600" cy="6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6081625" y="2601150"/>
            <a:ext cx="30624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Especificaciones de la tarjeta Arduino Uno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Manos a la obra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arduino?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Hola mundo, en electrónica: Prender un led.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Leer un botón.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Comunicación Serial.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AnalogWrite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Conteo de veces que se presiona un botón (Detección de flancos)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Bases de tiempo</a:t>
            </a:r>
            <a:endParaRPr/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1531200" y="14266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/>
              <a:t>Retos de programación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Hola mundo, en electrónica: Prender un led.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Leer un botón.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Comunicación Serial.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AnalogWrite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AnalogRead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Conteo de veces que se presiona un botón (Detección de flancos)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Bases de tiempo</a:t>
            </a:r>
            <a:endParaRPr/>
          </a:p>
        </p:txBody>
      </p:sp>
      <p:sp>
        <p:nvSpPr>
          <p:cNvPr id="142" name="Google Shape;142;p24"/>
          <p:cNvSpPr txBox="1"/>
          <p:nvPr>
            <p:ph type="ctrTitle"/>
          </p:nvPr>
        </p:nvSpPr>
        <p:spPr>
          <a:xfrm>
            <a:off x="1531200" y="14266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/>
              <a:t>Retos de programación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985432" y="2145614"/>
            <a:ext cx="6858000" cy="30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882459" y="2544186"/>
            <a:ext cx="69609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</a:rPr>
              <a:t>GRACIAS</a:t>
            </a:r>
            <a:endParaRPr b="1" i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189514" y="2758474"/>
            <a:ext cx="5643032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344238" y="3914789"/>
            <a:ext cx="6376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medellin.unal.edu.co</a:t>
            </a:r>
            <a:endParaRPr b="0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1143000" y="2495500"/>
            <a:ext cx="68580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/>
              <a:t>Taller de modelado: Arquitectura de soluciones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1350875" y="5732369"/>
            <a:ext cx="6858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Monitor: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Sebastián Figueroa Cañas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000">
                <a:latin typeface="Nunito Light"/>
                <a:ea typeface="Nunito Light"/>
                <a:cs typeface="Nunito Light"/>
                <a:sym typeface="Nunito Light"/>
              </a:rPr>
              <a:t>Ingeniero Electrónico</a:t>
            </a:r>
            <a:endParaRPr sz="2000"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1549675" y="235091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Contenido</a:t>
            </a:r>
            <a:endParaRPr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0" name="Google Shape;50;p11"/>
          <p:cNvGraphicFramePr/>
          <p:nvPr/>
        </p:nvGraphicFramePr>
        <p:xfrm>
          <a:off x="1165075" y="85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{B1188A49-0F0D-478D-88F1-2063DB909475}</a:tableStyleId>
              </a:tblPr>
              <a:tblGrid>
                <a:gridCol w="1335000"/>
                <a:gridCol w="1335000"/>
                <a:gridCol w="4485600"/>
              </a:tblGrid>
              <a:tr h="35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Número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Fecha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Titulo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Arduino - Hola mundo electrónico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Electrónica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Uso de sensores con Arduino 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23/10/2019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Uso de sensores con Arduino II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30/10/2019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Actuadores con Arduino (Motores y Relay)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IR+Bluetooth + Sensores + Actuadores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Prototipo 1 del proyecto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Introducción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27/11/2019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Configuración Raspberry (Network, RTC-Clock, etc)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Raspberry + Arduino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18/12/2019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15/01/2020</a:t>
                      </a:r>
                      <a:endParaRPr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solidFill>
                            <a:srgbClr val="66666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Web +Database + Raspberry pi</a:t>
                      </a:r>
                      <a:endParaRPr b="1" sz="1600">
                        <a:solidFill>
                          <a:srgbClr val="66666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 </a:t>
            </a:r>
            <a:r>
              <a:rPr lang="es-ES"/>
              <a:t>Arduino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666666"/>
                </a:solidFill>
              </a:rPr>
              <a:t>¿Qué es arduino?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43000" y="26011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¿Qué es Arduino?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¿Qué se dice de Arduino?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828750" y="127548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¿Es una tarjeta electrónica?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¿Es un microcontrolador?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¿Es un microproceseador</a:t>
            </a:r>
            <a:r>
              <a:rPr lang="es-ES"/>
              <a:t>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¿Es un lenguaje?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550" y="926254"/>
            <a:ext cx="3341300" cy="25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84200" y="85033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¿Qué es un microcontrolador?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¿Qué es un microprocesador?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¿En qué se diferencian?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3709488"/>
            <a:ext cx="24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3524638"/>
            <a:ext cx="1953149" cy="186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884200" y="85033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Microprocesador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75" y="1739681"/>
            <a:ext cx="7369250" cy="30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4840025" y="1352938"/>
            <a:ext cx="6858000" cy="34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/>
              <a:t>Microcontrolador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38775"/>
            <a:ext cx="4055200" cy="59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os de dependenc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da presentación Se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formación de dispositiv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