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3" r:id="rId6"/>
    <p:sldId id="268" r:id="rId7"/>
    <p:sldId id="262" r:id="rId8"/>
    <p:sldId id="261" r:id="rId9"/>
    <p:sldId id="260" r:id="rId10"/>
    <p:sldId id="269" r:id="rId11"/>
    <p:sldId id="266" r:id="rId12"/>
    <p:sldId id="267" r:id="rId13"/>
    <p:sldId id="270"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C0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82F574-9BD3-40BE-8AF1-DCD765306A20}" v="6435" dt="2022-03-07T16:01:09.455"/>
    <p1510:client id="{CA80C458-A49D-4BE8-8BEB-F89D4DFD87A8}" v="5012" dt="2022-03-07T16:00:57.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Cop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Copy.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teleperformance-my.sharepoint.com/personal/chavesrobledo_5_nlsa_teleperformance_com/Documents/pruebaIfoodCop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s-CO" sz="1600">
                <a:solidFill>
                  <a:schemeClr val="bg1"/>
                </a:solidFill>
              </a:rPr>
              <a:t>Tasa de éxito</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s-ES"/>
        </a:p>
      </c:txPr>
    </c:title>
    <c:autoTitleDeleted val="0"/>
    <c:plotArea>
      <c:layout/>
      <c:pieChart>
        <c:varyColors val="1"/>
        <c:ser>
          <c:idx val="0"/>
          <c:order val="0"/>
          <c:spPr>
            <a:ln w="0"/>
          </c:spPr>
          <c:dPt>
            <c:idx val="0"/>
            <c:bubble3D val="0"/>
            <c:spPr>
              <a:solidFill>
                <a:schemeClr val="accent1"/>
              </a:solidFill>
              <a:ln w="0">
                <a:solidFill>
                  <a:schemeClr val="lt1"/>
                </a:solidFill>
              </a:ln>
              <a:effectLst/>
            </c:spPr>
            <c:extLst>
              <c:ext xmlns:c16="http://schemas.microsoft.com/office/drawing/2014/chart" uri="{C3380CC4-5D6E-409C-BE32-E72D297353CC}">
                <c16:uniqueId val="{00000001-65AC-44A5-BBA4-129F99076BB1}"/>
              </c:ext>
            </c:extLst>
          </c:dPt>
          <c:dPt>
            <c:idx val="1"/>
            <c:bubble3D val="0"/>
            <c:spPr>
              <a:solidFill>
                <a:schemeClr val="accent2"/>
              </a:solidFill>
              <a:ln w="0">
                <a:solidFill>
                  <a:schemeClr val="lt1"/>
                </a:solidFill>
              </a:ln>
              <a:effectLst/>
            </c:spPr>
            <c:extLst>
              <c:ext xmlns:c16="http://schemas.microsoft.com/office/drawing/2014/chart" uri="{C3380CC4-5D6E-409C-BE32-E72D297353CC}">
                <c16:uniqueId val="{00000003-65AC-44A5-BBA4-129F99076BB1}"/>
              </c:ext>
            </c:extLst>
          </c:dPt>
          <c:dLbls>
            <c:dLbl>
              <c:idx val="1"/>
              <c:layout>
                <c:manualLayout>
                  <c:x val="3.6892935258092736E-2"/>
                  <c:y val="-0.156808107319918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5AC-44A5-BBA4-129F99076BB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es-E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Sheet9!$D$18:$D$19</c:f>
              <c:strCache>
                <c:ptCount val="2"/>
                <c:pt idx="0">
                  <c:v>Ventas</c:v>
                </c:pt>
                <c:pt idx="1">
                  <c:v>Cantidad de clientes</c:v>
                </c:pt>
              </c:strCache>
            </c:strRef>
          </c:cat>
          <c:val>
            <c:numRef>
              <c:f>Sheet9!$E$18:$E$19</c:f>
              <c:numCache>
                <c:formatCode>General</c:formatCode>
                <c:ptCount val="2"/>
                <c:pt idx="0">
                  <c:v>334</c:v>
                </c:pt>
                <c:pt idx="1">
                  <c:v>2240</c:v>
                </c:pt>
              </c:numCache>
            </c:numRef>
          </c:val>
          <c:extLst>
            <c:ext xmlns:c16="http://schemas.microsoft.com/office/drawing/2014/chart" uri="{C3380CC4-5D6E-409C-BE32-E72D297353CC}">
              <c16:uniqueId val="{00000004-65AC-44A5-BBA4-129F99076BB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clientes</a:t>
            </a:r>
            <a:r>
              <a:rPr lang="es-CO" baseline="0">
                <a:solidFill>
                  <a:schemeClr val="bg1"/>
                </a:solidFill>
              </a:rPr>
              <a:t> vs. porcentaje de compras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'!$G$27</c:f>
              <c:strCache>
                <c:ptCount val="1"/>
                <c:pt idx="0">
                  <c:v>Cantidad de clientes</c:v>
                </c:pt>
              </c:strCache>
            </c:strRef>
          </c:tx>
          <c:spPr>
            <a:solidFill>
              <a:schemeClr val="accent1"/>
            </a:solidFill>
            <a:ln>
              <a:noFill/>
            </a:ln>
            <a:effectLst/>
          </c:spPr>
          <c:invertIfNegative val="0"/>
          <c:cat>
            <c:strRef>
              <c:f>'Seg '!$F$28:$F$32</c:f>
              <c:strCache>
                <c:ptCount val="5"/>
                <c:pt idx="0">
                  <c:v>No tienen hijos</c:v>
                </c:pt>
                <c:pt idx="1">
                  <c:v>1 Niño</c:v>
                </c:pt>
                <c:pt idx="2">
                  <c:v>2 Niños</c:v>
                </c:pt>
                <c:pt idx="3">
                  <c:v>1 Adolescente</c:v>
                </c:pt>
                <c:pt idx="4">
                  <c:v>2 Adolescentes</c:v>
                </c:pt>
              </c:strCache>
            </c:strRef>
          </c:cat>
          <c:val>
            <c:numRef>
              <c:f>'Seg '!$G$28:$G$32</c:f>
              <c:numCache>
                <c:formatCode>General</c:formatCode>
                <c:ptCount val="5"/>
                <c:pt idx="0">
                  <c:v>2451</c:v>
                </c:pt>
                <c:pt idx="1">
                  <c:v>899</c:v>
                </c:pt>
                <c:pt idx="2">
                  <c:v>48</c:v>
                </c:pt>
                <c:pt idx="3">
                  <c:v>1030</c:v>
                </c:pt>
                <c:pt idx="4">
                  <c:v>52</c:v>
                </c:pt>
              </c:numCache>
            </c:numRef>
          </c:val>
          <c:extLst>
            <c:ext xmlns:c16="http://schemas.microsoft.com/office/drawing/2014/chart" uri="{C3380CC4-5D6E-409C-BE32-E72D297353CC}">
              <c16:uniqueId val="{00000000-F150-4FE9-ADD2-F2A0FC973A21}"/>
            </c:ext>
          </c:extLst>
        </c:ser>
        <c:dLbls>
          <c:showLegendKey val="0"/>
          <c:showVal val="0"/>
          <c:showCatName val="0"/>
          <c:showSerName val="0"/>
          <c:showPercent val="0"/>
          <c:showBubbleSize val="0"/>
        </c:dLbls>
        <c:gapWidth val="219"/>
        <c:overlap val="100"/>
        <c:axId val="100971952"/>
        <c:axId val="100972368"/>
      </c:barChart>
      <c:lineChart>
        <c:grouping val="standard"/>
        <c:varyColors val="0"/>
        <c:ser>
          <c:idx val="2"/>
          <c:order val="1"/>
          <c:tx>
            <c:strRef>
              <c:f>'Seg '!$I$27</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'Seg '!$F$4:$F$11</c:f>
              <c:strCache>
                <c:ptCount val="8"/>
                <c:pt idx="0">
                  <c:v>Married</c:v>
                </c:pt>
                <c:pt idx="1">
                  <c:v>Together</c:v>
                </c:pt>
                <c:pt idx="2">
                  <c:v>Single</c:v>
                </c:pt>
                <c:pt idx="3">
                  <c:v>Divorced</c:v>
                </c:pt>
                <c:pt idx="4">
                  <c:v>Widow</c:v>
                </c:pt>
                <c:pt idx="5">
                  <c:v>Alone</c:v>
                </c:pt>
                <c:pt idx="6">
                  <c:v>Absurd</c:v>
                </c:pt>
                <c:pt idx="7">
                  <c:v>YOLO</c:v>
                </c:pt>
              </c:strCache>
            </c:strRef>
          </c:cat>
          <c:val>
            <c:numRef>
              <c:f>'Seg '!$I$28:$I$32</c:f>
              <c:numCache>
                <c:formatCode>0%</c:formatCode>
                <c:ptCount val="5"/>
                <c:pt idx="0">
                  <c:v>0.18727050183598531</c:v>
                </c:pt>
                <c:pt idx="1">
                  <c:v>0.12235817575083426</c:v>
                </c:pt>
                <c:pt idx="2">
                  <c:v>4.1666666666666664E-2</c:v>
                </c:pt>
                <c:pt idx="3">
                  <c:v>8.9320388349514557E-2</c:v>
                </c:pt>
                <c:pt idx="4">
                  <c:v>9.6153846153846159E-2</c:v>
                </c:pt>
              </c:numCache>
            </c:numRef>
          </c:val>
          <c:smooth val="0"/>
          <c:extLst>
            <c:ext xmlns:c16="http://schemas.microsoft.com/office/drawing/2014/chart" uri="{C3380CC4-5D6E-409C-BE32-E72D297353CC}">
              <c16:uniqueId val="{00000001-F150-4FE9-ADD2-F2A0FC973A21}"/>
            </c:ext>
          </c:extLst>
        </c:ser>
        <c:dLbls>
          <c:showLegendKey val="0"/>
          <c:showVal val="0"/>
          <c:showCatName val="0"/>
          <c:showSerName val="0"/>
          <c:showPercent val="0"/>
          <c:showBubbleSize val="0"/>
        </c:dLbls>
        <c:marker val="1"/>
        <c:smooth val="0"/>
        <c:axId val="167603008"/>
        <c:axId val="167598016"/>
      </c:lineChart>
      <c:catAx>
        <c:axId val="10097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0972368"/>
        <c:crosses val="autoZero"/>
        <c:auto val="1"/>
        <c:lblAlgn val="ctr"/>
        <c:lblOffset val="100"/>
        <c:noMultiLvlLbl val="0"/>
      </c:catAx>
      <c:valAx>
        <c:axId val="10097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0971952"/>
        <c:crosses val="autoZero"/>
        <c:crossBetween val="between"/>
      </c:valAx>
      <c:valAx>
        <c:axId val="16759801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67603008"/>
        <c:crosses val="max"/>
        <c:crossBetween val="between"/>
      </c:valAx>
      <c:catAx>
        <c:axId val="167603008"/>
        <c:scaling>
          <c:orientation val="minMax"/>
        </c:scaling>
        <c:delete val="1"/>
        <c:axPos val="b"/>
        <c:numFmt formatCode="General" sourceLinked="1"/>
        <c:majorTickMark val="out"/>
        <c:minorTickMark val="none"/>
        <c:tickLblPos val="nextTo"/>
        <c:crossAx val="1675980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Ingresos vs. porcentaje de compra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clustered"/>
        <c:varyColors val="0"/>
        <c:ser>
          <c:idx val="0"/>
          <c:order val="0"/>
          <c:tx>
            <c:strRef>
              <c:f>'Seg '!$J$27</c:f>
              <c:strCache>
                <c:ptCount val="1"/>
                <c:pt idx="0">
                  <c:v>Ingreso promedio</c:v>
                </c:pt>
              </c:strCache>
            </c:strRef>
          </c:tx>
          <c:spPr>
            <a:solidFill>
              <a:schemeClr val="accent1"/>
            </a:solidFill>
            <a:ln>
              <a:noFill/>
            </a:ln>
            <a:effectLst/>
          </c:spPr>
          <c:invertIfNegative val="0"/>
          <c:cat>
            <c:strRef>
              <c:f>'Seg '!$F$28:$F$32</c:f>
              <c:strCache>
                <c:ptCount val="5"/>
                <c:pt idx="0">
                  <c:v>No tienen hijos</c:v>
                </c:pt>
                <c:pt idx="1">
                  <c:v>1 Niño</c:v>
                </c:pt>
                <c:pt idx="2">
                  <c:v>2 Niños</c:v>
                </c:pt>
                <c:pt idx="3">
                  <c:v>1 Adolescente</c:v>
                </c:pt>
                <c:pt idx="4">
                  <c:v>2 Adolescentes</c:v>
                </c:pt>
              </c:strCache>
            </c:strRef>
          </c:cat>
          <c:val>
            <c:numRef>
              <c:f>'Seg '!$J$28:$J$32</c:f>
              <c:numCache>
                <c:formatCode>General</c:formatCode>
                <c:ptCount val="5"/>
                <c:pt idx="0">
                  <c:v>56834.096465686016</c:v>
                </c:pt>
                <c:pt idx="1">
                  <c:v>39138.076662908679</c:v>
                </c:pt>
                <c:pt idx="2">
                  <c:v>39149.5</c:v>
                </c:pt>
                <c:pt idx="3">
                  <c:v>52485.755402750488</c:v>
                </c:pt>
                <c:pt idx="4">
                  <c:v>55558.627450980392</c:v>
                </c:pt>
              </c:numCache>
            </c:numRef>
          </c:val>
          <c:extLst>
            <c:ext xmlns:c16="http://schemas.microsoft.com/office/drawing/2014/chart" uri="{C3380CC4-5D6E-409C-BE32-E72D297353CC}">
              <c16:uniqueId val="{00000000-8F7C-41E8-A046-EC8FFFA60D9B}"/>
            </c:ext>
          </c:extLst>
        </c:ser>
        <c:dLbls>
          <c:showLegendKey val="0"/>
          <c:showVal val="0"/>
          <c:showCatName val="0"/>
          <c:showSerName val="0"/>
          <c:showPercent val="0"/>
          <c:showBubbleSize val="0"/>
        </c:dLbls>
        <c:gapWidth val="219"/>
        <c:axId val="102750960"/>
        <c:axId val="102747632"/>
      </c:barChart>
      <c:lineChart>
        <c:grouping val="standard"/>
        <c:varyColors val="0"/>
        <c:ser>
          <c:idx val="1"/>
          <c:order val="1"/>
          <c:tx>
            <c:strRef>
              <c:f>'Seg '!$I$27</c:f>
              <c:strCache>
                <c:ptCount val="1"/>
                <c:pt idx="0">
                  <c:v>%Venta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'Seg '!$F$28:$F$32</c:f>
              <c:strCache>
                <c:ptCount val="5"/>
                <c:pt idx="0">
                  <c:v>No tienen hijos</c:v>
                </c:pt>
                <c:pt idx="1">
                  <c:v>1 Niño</c:v>
                </c:pt>
                <c:pt idx="2">
                  <c:v>2 Niños</c:v>
                </c:pt>
                <c:pt idx="3">
                  <c:v>1 Adolescente</c:v>
                </c:pt>
                <c:pt idx="4">
                  <c:v>2 Adolescentes</c:v>
                </c:pt>
              </c:strCache>
            </c:strRef>
          </c:cat>
          <c:val>
            <c:numRef>
              <c:f>'Seg '!$I$28:$I$32</c:f>
              <c:numCache>
                <c:formatCode>0%</c:formatCode>
                <c:ptCount val="5"/>
                <c:pt idx="0">
                  <c:v>0.18727050183598531</c:v>
                </c:pt>
                <c:pt idx="1">
                  <c:v>0.12235817575083426</c:v>
                </c:pt>
                <c:pt idx="2">
                  <c:v>4.1666666666666664E-2</c:v>
                </c:pt>
                <c:pt idx="3">
                  <c:v>8.9320388349514557E-2</c:v>
                </c:pt>
                <c:pt idx="4">
                  <c:v>9.6153846153846159E-2</c:v>
                </c:pt>
              </c:numCache>
            </c:numRef>
          </c:val>
          <c:smooth val="0"/>
          <c:extLst>
            <c:ext xmlns:c16="http://schemas.microsoft.com/office/drawing/2014/chart" uri="{C3380CC4-5D6E-409C-BE32-E72D297353CC}">
              <c16:uniqueId val="{00000001-8F7C-41E8-A046-EC8FFFA60D9B}"/>
            </c:ext>
          </c:extLst>
        </c:ser>
        <c:dLbls>
          <c:showLegendKey val="0"/>
          <c:showVal val="0"/>
          <c:showCatName val="0"/>
          <c:showSerName val="0"/>
          <c:showPercent val="0"/>
          <c:showBubbleSize val="0"/>
        </c:dLbls>
        <c:marker val="1"/>
        <c:smooth val="0"/>
        <c:axId val="161358608"/>
        <c:axId val="161360688"/>
      </c:lineChart>
      <c:catAx>
        <c:axId val="10275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2747632"/>
        <c:crosses val="autoZero"/>
        <c:auto val="1"/>
        <c:lblAlgn val="ctr"/>
        <c:lblOffset val="100"/>
        <c:noMultiLvlLbl val="0"/>
      </c:catAx>
      <c:valAx>
        <c:axId val="10274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2750960"/>
        <c:crosses val="autoZero"/>
        <c:crossBetween val="between"/>
      </c:valAx>
      <c:valAx>
        <c:axId val="16136068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61358608"/>
        <c:crosses val="max"/>
        <c:crossBetween val="between"/>
      </c:valAx>
      <c:catAx>
        <c:axId val="161358608"/>
        <c:scaling>
          <c:orientation val="minMax"/>
        </c:scaling>
        <c:delete val="1"/>
        <c:axPos val="b"/>
        <c:numFmt formatCode="General" sourceLinked="1"/>
        <c:majorTickMark val="out"/>
        <c:minorTickMark val="none"/>
        <c:tickLblPos val="nextTo"/>
        <c:crossAx val="1613606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dinero invertido en las diferentes categorías</a:t>
            </a:r>
            <a:r>
              <a:rPr lang="es-CO" baseline="0">
                <a:solidFill>
                  <a:schemeClr val="bg1"/>
                </a:solidFill>
              </a:rPr>
              <a:t> por Cantidad de hijos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manualLayout>
          <c:layoutTarget val="inner"/>
          <c:xMode val="edge"/>
          <c:yMode val="edge"/>
          <c:x val="8.8238595600759404E-2"/>
          <c:y val="0.17268959441757212"/>
          <c:w val="0.81279727000174207"/>
          <c:h val="0.58470979317418792"/>
        </c:manualLayout>
      </c:layout>
      <c:barChart>
        <c:barDir val="col"/>
        <c:grouping val="stacked"/>
        <c:varyColors val="0"/>
        <c:ser>
          <c:idx val="0"/>
          <c:order val="0"/>
          <c:tx>
            <c:strRef>
              <c:f>'Seg '!$O$84</c:f>
              <c:strCache>
                <c:ptCount val="1"/>
                <c:pt idx="0">
                  <c:v>Productos de pescado</c:v>
                </c:pt>
              </c:strCache>
            </c:strRef>
          </c:tx>
          <c:spPr>
            <a:solidFill>
              <a:schemeClr val="accent1"/>
            </a:solidFill>
            <a:ln>
              <a:noFill/>
            </a:ln>
            <a:effectLst/>
          </c:spPr>
          <c:invertIfNegative val="0"/>
          <c:dLbls>
            <c:dLbl>
              <c:idx val="0"/>
              <c:tx>
                <c:rich>
                  <a:bodyPr/>
                  <a:lstStyle/>
                  <a:p>
                    <a:fld id="{D429C968-E322-49BA-BB08-40F2ACA5FCD1}"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1621-4FC6-BA98-973FCF60713B}"/>
                </c:ext>
              </c:extLst>
            </c:dLbl>
            <c:dLbl>
              <c:idx val="1"/>
              <c:delete val="1"/>
              <c:extLst>
                <c:ext xmlns:c15="http://schemas.microsoft.com/office/drawing/2012/chart" uri="{CE6537A1-D6FC-4f65-9D91-7224C49458BB}"/>
                <c:ext xmlns:c16="http://schemas.microsoft.com/office/drawing/2014/chart" uri="{C3380CC4-5D6E-409C-BE32-E72D297353CC}">
                  <c16:uniqueId val="{00000001-1621-4FC6-BA98-973FCF60713B}"/>
                </c:ext>
              </c:extLst>
            </c:dLbl>
            <c:dLbl>
              <c:idx val="2"/>
              <c:delete val="1"/>
              <c:extLst>
                <c:ext xmlns:c15="http://schemas.microsoft.com/office/drawing/2012/chart" uri="{CE6537A1-D6FC-4f65-9D91-7224C49458BB}"/>
                <c:ext xmlns:c16="http://schemas.microsoft.com/office/drawing/2014/chart" uri="{C3380CC4-5D6E-409C-BE32-E72D297353CC}">
                  <c16:uniqueId val="{00000002-1621-4FC6-BA98-973FCF60713B}"/>
                </c:ext>
              </c:extLst>
            </c:dLbl>
            <c:dLbl>
              <c:idx val="3"/>
              <c:tx>
                <c:rich>
                  <a:bodyPr/>
                  <a:lstStyle/>
                  <a:p>
                    <a:fld id="{03608C0C-1249-4323-931C-36FFC6833592}"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621-4FC6-BA98-973FCF60713B}"/>
                </c:ext>
              </c:extLst>
            </c:dLbl>
            <c:dLbl>
              <c:idx val="4"/>
              <c:tx>
                <c:rich>
                  <a:bodyPr/>
                  <a:lstStyle/>
                  <a:p>
                    <a:fld id="{35D65810-CCD4-4CD4-9082-1C4F8DFE33D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1621-4FC6-BA98-973FCF6071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'!$L$85:$L$89</c:f>
              <c:strCache>
                <c:ptCount val="5"/>
                <c:pt idx="0">
                  <c:v>No tienen hijos</c:v>
                </c:pt>
                <c:pt idx="1">
                  <c:v>1 Niño</c:v>
                </c:pt>
                <c:pt idx="2">
                  <c:v>2 Niños</c:v>
                </c:pt>
                <c:pt idx="3">
                  <c:v>1 Adolescente</c:v>
                </c:pt>
                <c:pt idx="4">
                  <c:v>2 Adolescentes</c:v>
                </c:pt>
              </c:strCache>
            </c:strRef>
          </c:cat>
          <c:val>
            <c:numRef>
              <c:f>'Seg '!$O$85:$O$89</c:f>
              <c:numCache>
                <c:formatCode>General</c:formatCode>
                <c:ptCount val="5"/>
                <c:pt idx="0">
                  <c:v>52.410222040561173</c:v>
                </c:pt>
                <c:pt idx="1">
                  <c:v>12.311457174638488</c:v>
                </c:pt>
                <c:pt idx="2">
                  <c:v>7.729166666666667</c:v>
                </c:pt>
                <c:pt idx="3">
                  <c:v>25.697087378640777</c:v>
                </c:pt>
                <c:pt idx="4">
                  <c:v>23.903846153846153</c:v>
                </c:pt>
              </c:numCache>
            </c:numRef>
          </c:val>
          <c:extLst>
            <c:ext xmlns:c15="http://schemas.microsoft.com/office/drawing/2012/chart" uri="{02D57815-91ED-43cb-92C2-25804820EDAC}">
              <c15:datalabelsRange>
                <c15:f>'Seg '!$P$85:$P$89</c15:f>
                <c15:dlblRangeCache>
                  <c:ptCount val="5"/>
                  <c:pt idx="0">
                    <c:v>7%</c:v>
                  </c:pt>
                  <c:pt idx="1">
                    <c:v>7%</c:v>
                  </c:pt>
                  <c:pt idx="2">
                    <c:v>6%</c:v>
                  </c:pt>
                  <c:pt idx="3">
                    <c:v>6%</c:v>
                  </c:pt>
                  <c:pt idx="4">
                    <c:v>4%</c:v>
                  </c:pt>
                </c15:dlblRangeCache>
              </c15:datalabelsRange>
            </c:ext>
            <c:ext xmlns:c16="http://schemas.microsoft.com/office/drawing/2014/chart" uri="{C3380CC4-5D6E-409C-BE32-E72D297353CC}">
              <c16:uniqueId val="{00000005-1621-4FC6-BA98-973FCF60713B}"/>
            </c:ext>
          </c:extLst>
        </c:ser>
        <c:ser>
          <c:idx val="1"/>
          <c:order val="1"/>
          <c:tx>
            <c:strRef>
              <c:f>'Seg '!$Q$84</c:f>
              <c:strCache>
                <c:ptCount val="1"/>
                <c:pt idx="0">
                  <c:v>Dulces</c:v>
                </c:pt>
              </c:strCache>
            </c:strRef>
          </c:tx>
          <c:spPr>
            <a:solidFill>
              <a:schemeClr val="accent2"/>
            </a:solidFill>
            <a:ln>
              <a:noFill/>
            </a:ln>
            <a:effectLst/>
          </c:spPr>
          <c:invertIfNegative val="0"/>
          <c:dLbls>
            <c:dLbl>
              <c:idx val="0"/>
              <c:tx>
                <c:rich>
                  <a:bodyPr/>
                  <a:lstStyle/>
                  <a:p>
                    <a:fld id="{330952DC-44E7-4DB4-BC03-42DB8802561A}"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1621-4FC6-BA98-973FCF60713B}"/>
                </c:ext>
              </c:extLst>
            </c:dLbl>
            <c:dLbl>
              <c:idx val="1"/>
              <c:delete val="1"/>
              <c:extLst>
                <c:ext xmlns:c15="http://schemas.microsoft.com/office/drawing/2012/chart" uri="{CE6537A1-D6FC-4f65-9D91-7224C49458BB}"/>
                <c:ext xmlns:c16="http://schemas.microsoft.com/office/drawing/2014/chart" uri="{C3380CC4-5D6E-409C-BE32-E72D297353CC}">
                  <c16:uniqueId val="{00000007-1621-4FC6-BA98-973FCF60713B}"/>
                </c:ext>
              </c:extLst>
            </c:dLbl>
            <c:dLbl>
              <c:idx val="2"/>
              <c:delete val="1"/>
              <c:extLst>
                <c:ext xmlns:c15="http://schemas.microsoft.com/office/drawing/2012/chart" uri="{CE6537A1-D6FC-4f65-9D91-7224C49458BB}"/>
                <c:ext xmlns:c16="http://schemas.microsoft.com/office/drawing/2014/chart" uri="{C3380CC4-5D6E-409C-BE32-E72D297353CC}">
                  <c16:uniqueId val="{00000008-1621-4FC6-BA98-973FCF60713B}"/>
                </c:ext>
              </c:extLst>
            </c:dLbl>
            <c:dLbl>
              <c:idx val="3"/>
              <c:tx>
                <c:rich>
                  <a:bodyPr/>
                  <a:lstStyle/>
                  <a:p>
                    <a:fld id="{187144E2-44C4-4C93-9313-E0B9FC270DA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621-4FC6-BA98-973FCF60713B}"/>
                </c:ext>
              </c:extLst>
            </c:dLbl>
            <c:dLbl>
              <c:idx val="4"/>
              <c:tx>
                <c:rich>
                  <a:bodyPr/>
                  <a:lstStyle/>
                  <a:p>
                    <a:fld id="{0A42E69A-86B9-498C-8102-2088B5328ED0}"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1621-4FC6-BA98-973FCF6071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'!$L$85:$L$89</c:f>
              <c:strCache>
                <c:ptCount val="5"/>
                <c:pt idx="0">
                  <c:v>No tienen hijos</c:v>
                </c:pt>
                <c:pt idx="1">
                  <c:v>1 Niño</c:v>
                </c:pt>
                <c:pt idx="2">
                  <c:v>2 Niños</c:v>
                </c:pt>
                <c:pt idx="3">
                  <c:v>1 Adolescente</c:v>
                </c:pt>
                <c:pt idx="4">
                  <c:v>2 Adolescentes</c:v>
                </c:pt>
              </c:strCache>
            </c:strRef>
          </c:cat>
          <c:val>
            <c:numRef>
              <c:f>'Seg '!$Q$85:$Q$89</c:f>
              <c:numCache>
                <c:formatCode>General</c:formatCode>
                <c:ptCount val="5"/>
                <c:pt idx="0">
                  <c:v>37.065050350832905</c:v>
                </c:pt>
                <c:pt idx="1">
                  <c:v>8.9321468298109004</c:v>
                </c:pt>
                <c:pt idx="2">
                  <c:v>4.708333333333333</c:v>
                </c:pt>
                <c:pt idx="3">
                  <c:v>20.233009708737864</c:v>
                </c:pt>
                <c:pt idx="4">
                  <c:v>16.076923076923077</c:v>
                </c:pt>
              </c:numCache>
            </c:numRef>
          </c:val>
          <c:extLst>
            <c:ext xmlns:c15="http://schemas.microsoft.com/office/drawing/2012/chart" uri="{02D57815-91ED-43cb-92C2-25804820EDAC}">
              <c15:datalabelsRange>
                <c15:f>'Seg '!$R$85:$R$89</c15:f>
                <c15:dlblRangeCache>
                  <c:ptCount val="5"/>
                  <c:pt idx="0">
                    <c:v>5%</c:v>
                  </c:pt>
                  <c:pt idx="1">
                    <c:v>5%</c:v>
                  </c:pt>
                  <c:pt idx="2">
                    <c:v>4%</c:v>
                  </c:pt>
                  <c:pt idx="3">
                    <c:v>4%</c:v>
                  </c:pt>
                  <c:pt idx="4">
                    <c:v>3%</c:v>
                  </c:pt>
                </c15:dlblRangeCache>
              </c15:datalabelsRange>
            </c:ext>
            <c:ext xmlns:c16="http://schemas.microsoft.com/office/drawing/2014/chart" uri="{C3380CC4-5D6E-409C-BE32-E72D297353CC}">
              <c16:uniqueId val="{0000000B-1621-4FC6-BA98-973FCF60713B}"/>
            </c:ext>
          </c:extLst>
        </c:ser>
        <c:ser>
          <c:idx val="2"/>
          <c:order val="2"/>
          <c:tx>
            <c:strRef>
              <c:f>'Seg '!$S$84</c:f>
              <c:strCache>
                <c:ptCount val="1"/>
                <c:pt idx="0">
                  <c:v>Carnes</c:v>
                </c:pt>
              </c:strCache>
            </c:strRef>
          </c:tx>
          <c:spPr>
            <a:solidFill>
              <a:schemeClr val="accent3"/>
            </a:solidFill>
            <a:ln>
              <a:noFill/>
            </a:ln>
            <a:effectLst/>
          </c:spPr>
          <c:invertIfNegative val="0"/>
          <c:dLbls>
            <c:dLbl>
              <c:idx val="0"/>
              <c:tx>
                <c:rich>
                  <a:bodyPr/>
                  <a:lstStyle/>
                  <a:p>
                    <a:fld id="{F22A3776-DC3E-43A4-B292-D42464656774}"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1621-4FC6-BA98-973FCF60713B}"/>
                </c:ext>
              </c:extLst>
            </c:dLbl>
            <c:dLbl>
              <c:idx val="1"/>
              <c:tx>
                <c:rich>
                  <a:bodyPr/>
                  <a:lstStyle/>
                  <a:p>
                    <a:fld id="{4126435B-1464-4440-933C-56838BA444F2}"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1621-4FC6-BA98-973FCF60713B}"/>
                </c:ext>
              </c:extLst>
            </c:dLbl>
            <c:dLbl>
              <c:idx val="2"/>
              <c:tx>
                <c:rich>
                  <a:bodyPr/>
                  <a:lstStyle/>
                  <a:p>
                    <a:fld id="{114979D2-93CD-410B-88EB-B53CFCF075D7}"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1621-4FC6-BA98-973FCF60713B}"/>
                </c:ext>
              </c:extLst>
            </c:dLbl>
            <c:dLbl>
              <c:idx val="3"/>
              <c:tx>
                <c:rich>
                  <a:bodyPr/>
                  <a:lstStyle/>
                  <a:p>
                    <a:fld id="{2D77C6F6-F448-42C1-90F8-7A99DF8902E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1621-4FC6-BA98-973FCF60713B}"/>
                </c:ext>
              </c:extLst>
            </c:dLbl>
            <c:dLbl>
              <c:idx val="4"/>
              <c:tx>
                <c:rich>
                  <a:bodyPr/>
                  <a:lstStyle/>
                  <a:p>
                    <a:fld id="{A68BE576-B528-4C63-9915-2528249BA8DF}"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1621-4FC6-BA98-973FCF6071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'!$L$85:$L$89</c:f>
              <c:strCache>
                <c:ptCount val="5"/>
                <c:pt idx="0">
                  <c:v>No tienen hijos</c:v>
                </c:pt>
                <c:pt idx="1">
                  <c:v>1 Niño</c:v>
                </c:pt>
                <c:pt idx="2">
                  <c:v>2 Niños</c:v>
                </c:pt>
                <c:pt idx="3">
                  <c:v>1 Adolescente</c:v>
                </c:pt>
                <c:pt idx="4">
                  <c:v>2 Adolescentes</c:v>
                </c:pt>
              </c:strCache>
            </c:strRef>
          </c:cat>
          <c:val>
            <c:numRef>
              <c:f>'Seg '!$S$85:$S$89</c:f>
              <c:numCache>
                <c:formatCode>General</c:formatCode>
                <c:ptCount val="5"/>
                <c:pt idx="0">
                  <c:v>240.55808378314481</c:v>
                </c:pt>
                <c:pt idx="1">
                  <c:v>48.862068965517238</c:v>
                </c:pt>
                <c:pt idx="2">
                  <c:v>33.833333333333336</c:v>
                </c:pt>
                <c:pt idx="3">
                  <c:v>101.43203883495146</c:v>
                </c:pt>
                <c:pt idx="4">
                  <c:v>124.76923076923077</c:v>
                </c:pt>
              </c:numCache>
            </c:numRef>
          </c:val>
          <c:extLst>
            <c:ext xmlns:c15="http://schemas.microsoft.com/office/drawing/2012/chart" uri="{02D57815-91ED-43cb-92C2-25804820EDAC}">
              <c15:datalabelsRange>
                <c15:f>'Seg '!$T$85:$T$89</c15:f>
                <c15:dlblRangeCache>
                  <c:ptCount val="5"/>
                  <c:pt idx="0">
                    <c:v>32%</c:v>
                  </c:pt>
                  <c:pt idx="1">
                    <c:v>27%</c:v>
                  </c:pt>
                  <c:pt idx="2">
                    <c:v>26%</c:v>
                  </c:pt>
                  <c:pt idx="3">
                    <c:v>22%</c:v>
                  </c:pt>
                  <c:pt idx="4">
                    <c:v>23%</c:v>
                  </c:pt>
                </c15:dlblRangeCache>
              </c15:datalabelsRange>
            </c:ext>
            <c:ext xmlns:c16="http://schemas.microsoft.com/office/drawing/2014/chart" uri="{C3380CC4-5D6E-409C-BE32-E72D297353CC}">
              <c16:uniqueId val="{00000011-1621-4FC6-BA98-973FCF60713B}"/>
            </c:ext>
          </c:extLst>
        </c:ser>
        <c:ser>
          <c:idx val="3"/>
          <c:order val="3"/>
          <c:tx>
            <c:strRef>
              <c:f>'Seg '!$U$84</c:f>
              <c:strCache>
                <c:ptCount val="1"/>
                <c:pt idx="0">
                  <c:v>Vinos</c:v>
                </c:pt>
              </c:strCache>
            </c:strRef>
          </c:tx>
          <c:spPr>
            <a:solidFill>
              <a:schemeClr val="accent4"/>
            </a:solidFill>
            <a:ln>
              <a:noFill/>
            </a:ln>
            <a:effectLst/>
          </c:spPr>
          <c:invertIfNegative val="0"/>
          <c:dLbls>
            <c:dLbl>
              <c:idx val="0"/>
              <c:tx>
                <c:rich>
                  <a:bodyPr/>
                  <a:lstStyle/>
                  <a:p>
                    <a:fld id="{0F9266BC-1060-4D2E-810A-755FA91F5ECD}"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1621-4FC6-BA98-973FCF60713B}"/>
                </c:ext>
              </c:extLst>
            </c:dLbl>
            <c:dLbl>
              <c:idx val="1"/>
              <c:layout>
                <c:manualLayout>
                  <c:x val="0"/>
                  <c:y val="1.0388118936600165E-2"/>
                </c:manualLayout>
              </c:layout>
              <c:tx>
                <c:rich>
                  <a:bodyPr/>
                  <a:lstStyle/>
                  <a:p>
                    <a:fld id="{1BA822E0-253B-4F46-AB5A-C3418A98EF26}"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3-1621-4FC6-BA98-973FCF60713B}"/>
                </c:ext>
              </c:extLst>
            </c:dLbl>
            <c:dLbl>
              <c:idx val="2"/>
              <c:layout>
                <c:manualLayout>
                  <c:x val="-9.8810354986717587E-17"/>
                  <c:y val="5.1940594683000827E-3"/>
                </c:manualLayout>
              </c:layout>
              <c:tx>
                <c:rich>
                  <a:bodyPr/>
                  <a:lstStyle/>
                  <a:p>
                    <a:fld id="{8C3EBEA8-F3E6-4C12-B04C-7685D750063C}"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4-1621-4FC6-BA98-973FCF60713B}"/>
                </c:ext>
              </c:extLst>
            </c:dLbl>
            <c:dLbl>
              <c:idx val="3"/>
              <c:tx>
                <c:rich>
                  <a:bodyPr/>
                  <a:lstStyle/>
                  <a:p>
                    <a:fld id="{D371DC1A-6B4A-4794-A60E-5389FF3B0961}"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1621-4FC6-BA98-973FCF60713B}"/>
                </c:ext>
              </c:extLst>
            </c:dLbl>
            <c:dLbl>
              <c:idx val="4"/>
              <c:tx>
                <c:rich>
                  <a:bodyPr/>
                  <a:lstStyle/>
                  <a:p>
                    <a:fld id="{F3AA20BF-02B8-4DB7-9880-EC222B677572}"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1621-4FC6-BA98-973FCF6071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'!$L$85:$L$89</c:f>
              <c:strCache>
                <c:ptCount val="5"/>
                <c:pt idx="0">
                  <c:v>No tienen hijos</c:v>
                </c:pt>
                <c:pt idx="1">
                  <c:v>1 Niño</c:v>
                </c:pt>
                <c:pt idx="2">
                  <c:v>2 Niños</c:v>
                </c:pt>
                <c:pt idx="3">
                  <c:v>1 Adolescente</c:v>
                </c:pt>
                <c:pt idx="4">
                  <c:v>2 Adolescentes</c:v>
                </c:pt>
              </c:strCache>
            </c:strRef>
          </c:cat>
          <c:val>
            <c:numRef>
              <c:f>'Seg '!$U$85:$U$89</c:f>
              <c:numCache>
                <c:formatCode>General</c:formatCode>
                <c:ptCount val="5"/>
                <c:pt idx="0">
                  <c:v>377.99810558247077</c:v>
                </c:pt>
                <c:pt idx="1">
                  <c:v>104.40378197997775</c:v>
                </c:pt>
                <c:pt idx="2">
                  <c:v>74.791666666666671</c:v>
                </c:pt>
                <c:pt idx="3">
                  <c:v>300.00970873786406</c:v>
                </c:pt>
                <c:pt idx="4">
                  <c:v>361.94230769230768</c:v>
                </c:pt>
              </c:numCache>
            </c:numRef>
          </c:val>
          <c:extLst>
            <c:ext xmlns:c15="http://schemas.microsoft.com/office/drawing/2012/chart" uri="{02D57815-91ED-43cb-92C2-25804820EDAC}">
              <c15:datalabelsRange>
                <c15:f>'Seg '!$V$85:$V$89</c15:f>
                <c15:dlblRangeCache>
                  <c:ptCount val="5"/>
                  <c:pt idx="0">
                    <c:v>51%</c:v>
                  </c:pt>
                  <c:pt idx="1">
                    <c:v>57%</c:v>
                  </c:pt>
                  <c:pt idx="2">
                    <c:v>59%</c:v>
                  </c:pt>
                  <c:pt idx="3">
                    <c:v>64%</c:v>
                  </c:pt>
                  <c:pt idx="4">
                    <c:v>67%</c:v>
                  </c:pt>
                </c15:dlblRangeCache>
              </c15:datalabelsRange>
            </c:ext>
            <c:ext xmlns:c16="http://schemas.microsoft.com/office/drawing/2014/chart" uri="{C3380CC4-5D6E-409C-BE32-E72D297353CC}">
              <c16:uniqueId val="{00000017-1621-4FC6-BA98-973FCF60713B}"/>
            </c:ext>
          </c:extLst>
        </c:ser>
        <c:ser>
          <c:idx val="4"/>
          <c:order val="4"/>
          <c:tx>
            <c:strRef>
              <c:f>'Seg '!$W$84</c:f>
              <c:strCache>
                <c:ptCount val="1"/>
                <c:pt idx="0">
                  <c:v>Frutas</c:v>
                </c:pt>
              </c:strCache>
            </c:strRef>
          </c:tx>
          <c:spPr>
            <a:solidFill>
              <a:schemeClr val="accent5"/>
            </a:solidFill>
            <a:ln>
              <a:noFill/>
            </a:ln>
            <a:effectLst/>
          </c:spPr>
          <c:invertIfNegative val="0"/>
          <c:dLbls>
            <c:dLbl>
              <c:idx val="0"/>
              <c:layout>
                <c:manualLayout>
                  <c:x val="-2.4702588746679397E-17"/>
                  <c:y val="2.5970297341500414E-3"/>
                </c:manualLayout>
              </c:layout>
              <c:tx>
                <c:rich>
                  <a:bodyPr/>
                  <a:lstStyle/>
                  <a:p>
                    <a:fld id="{DAD54B91-EA36-479F-A2AA-01876DDE2C9B}"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1621-4FC6-BA98-973FCF60713B}"/>
                </c:ext>
              </c:extLst>
            </c:dLbl>
            <c:dLbl>
              <c:idx val="1"/>
              <c:layout>
                <c:manualLayout>
                  <c:x val="-3.4694469519536142E-18"/>
                  <c:y val="6.4925743353750967E-3"/>
                </c:manualLayout>
              </c:layout>
              <c:tx>
                <c:rich>
                  <a:bodyPr rot="0" spcFirstLastPara="1" vertOverflow="ellipsis" vert="horz" wrap="square" lIns="38100" tIns="19050" rIns="38100" bIns="19050" anchor="ctr" anchorCtr="1">
                    <a:noAutofit/>
                  </a:bodyPr>
                  <a:lstStyle/>
                  <a:p>
                    <a:pPr>
                      <a:defRPr sz="900" b="0" i="0" u="none" strike="noStrike" kern="1200" baseline="0">
                        <a:solidFill>
                          <a:srgbClr val="FFFFFF"/>
                        </a:solidFill>
                        <a:latin typeface="+mn-lt"/>
                        <a:ea typeface="+mn-ea"/>
                        <a:cs typeface="+mn-cs"/>
                      </a:defRPr>
                    </a:pPr>
                    <a:fld id="{14B029E3-5F91-4FBB-A996-21F73BC2FCBC}" type="CELLRANGE">
                      <a:rPr lang="en-US"/>
                      <a:pPr>
                        <a:defRPr>
                          <a:solidFill>
                            <a:srgbClr val="FFFFFF"/>
                          </a:solidFill>
                        </a:defRPr>
                      </a:pPr>
                      <a:t>[CELLRANGE]</a:t>
                    </a:fld>
                    <a:endParaRPr lang="es-E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extLst>
                <c:ext xmlns:c15="http://schemas.microsoft.com/office/drawing/2012/chart" uri="{CE6537A1-D6FC-4f65-9D91-7224C49458BB}">
                  <c15:layout>
                    <c:manualLayout>
                      <c:w val="4.8413035733193673E-2"/>
                      <c:h val="2.3451178499374864E-2"/>
                    </c:manualLayout>
                  </c15:layout>
                  <c15:dlblFieldTable/>
                  <c15:showDataLabelsRange val="1"/>
                </c:ext>
                <c:ext xmlns:c16="http://schemas.microsoft.com/office/drawing/2014/chart" uri="{C3380CC4-5D6E-409C-BE32-E72D297353CC}">
                  <c16:uniqueId val="{00000019-1621-4FC6-BA98-973FCF60713B}"/>
                </c:ext>
              </c:extLst>
            </c:dLbl>
            <c:dLbl>
              <c:idx val="2"/>
              <c:layout>
                <c:manualLayout>
                  <c:x val="2.6948589941555509E-3"/>
                  <c:y val="7.7910892024501237E-3"/>
                </c:manualLayout>
              </c:layout>
              <c:tx>
                <c:rich>
                  <a:bodyPr/>
                  <a:lstStyle/>
                  <a:p>
                    <a:fld id="{3C2873D5-13B1-42F1-9628-680A029545E8}"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A-1621-4FC6-BA98-973FCF60713B}"/>
                </c:ext>
              </c:extLst>
            </c:dLbl>
            <c:dLbl>
              <c:idx val="3"/>
              <c:layout>
                <c:manualLayout>
                  <c:x val="-5.3897179883111018E-3"/>
                  <c:y val="7.7910892024501237E-3"/>
                </c:manualLayout>
              </c:layout>
              <c:tx>
                <c:rich>
                  <a:bodyPr/>
                  <a:lstStyle/>
                  <a:p>
                    <a:fld id="{A617DA92-A721-4E5B-A6A2-576128338906}"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B-1621-4FC6-BA98-973FCF60713B}"/>
                </c:ext>
              </c:extLst>
            </c:dLbl>
            <c:dLbl>
              <c:idx val="4"/>
              <c:layout>
                <c:manualLayout>
                  <c:x val="-2.6948589941555509E-3"/>
                  <c:y val="1.0388118936600117E-2"/>
                </c:manualLayout>
              </c:layout>
              <c:tx>
                <c:rich>
                  <a:bodyPr/>
                  <a:lstStyle/>
                  <a:p>
                    <a:fld id="{D4E12ECF-73D1-4298-953D-78A790E6062B}"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C-1621-4FC6-BA98-973FCF6071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'!$L$85:$L$89</c:f>
              <c:strCache>
                <c:ptCount val="5"/>
                <c:pt idx="0">
                  <c:v>No tienen hijos</c:v>
                </c:pt>
                <c:pt idx="1">
                  <c:v>1 Niño</c:v>
                </c:pt>
                <c:pt idx="2">
                  <c:v>2 Niños</c:v>
                </c:pt>
                <c:pt idx="3">
                  <c:v>1 Adolescente</c:v>
                </c:pt>
                <c:pt idx="4">
                  <c:v>2 Adolescentes</c:v>
                </c:pt>
              </c:strCache>
            </c:strRef>
          </c:cat>
          <c:val>
            <c:numRef>
              <c:f>'Seg '!$W$85:$W$89</c:f>
              <c:numCache>
                <c:formatCode>General</c:formatCode>
                <c:ptCount val="5"/>
                <c:pt idx="0">
                  <c:v>36.35145101763581</c:v>
                </c:pt>
                <c:pt idx="1">
                  <c:v>8.5172413793103452</c:v>
                </c:pt>
                <c:pt idx="2">
                  <c:v>6.770833333333333</c:v>
                </c:pt>
                <c:pt idx="3">
                  <c:v>18.866990291262137</c:v>
                </c:pt>
                <c:pt idx="4">
                  <c:v>17.51923076923077</c:v>
                </c:pt>
              </c:numCache>
            </c:numRef>
          </c:val>
          <c:extLst>
            <c:ext xmlns:c15="http://schemas.microsoft.com/office/drawing/2012/chart" uri="{02D57815-91ED-43cb-92C2-25804820EDAC}">
              <c15:datalabelsRange>
                <c15:f>'Seg '!$X$85:$X$89</c15:f>
                <c15:dlblRangeCache>
                  <c:ptCount val="5"/>
                  <c:pt idx="0">
                    <c:v>5%</c:v>
                  </c:pt>
                  <c:pt idx="1">
                    <c:v>5%</c:v>
                  </c:pt>
                  <c:pt idx="2">
                    <c:v>5%</c:v>
                  </c:pt>
                  <c:pt idx="3">
                    <c:v>4%</c:v>
                  </c:pt>
                  <c:pt idx="4">
                    <c:v>3%</c:v>
                  </c:pt>
                </c15:dlblRangeCache>
              </c15:datalabelsRange>
            </c:ext>
            <c:ext xmlns:c16="http://schemas.microsoft.com/office/drawing/2014/chart" uri="{C3380CC4-5D6E-409C-BE32-E72D297353CC}">
              <c16:uniqueId val="{0000001D-1621-4FC6-BA98-973FCF60713B}"/>
            </c:ext>
          </c:extLst>
        </c:ser>
        <c:dLbls>
          <c:showLegendKey val="0"/>
          <c:showVal val="1"/>
          <c:showCatName val="0"/>
          <c:showSerName val="0"/>
          <c:showPercent val="0"/>
          <c:showBubbleSize val="0"/>
        </c:dLbls>
        <c:gapWidth val="186"/>
        <c:overlap val="100"/>
        <c:axId val="172835920"/>
        <c:axId val="172840496"/>
      </c:barChart>
      <c:lineChart>
        <c:grouping val="standard"/>
        <c:varyColors val="0"/>
        <c:ser>
          <c:idx val="5"/>
          <c:order val="5"/>
          <c:tx>
            <c:strRef>
              <c:f>'Seg '!$M$84</c:f>
              <c:strCache>
                <c:ptCount val="1"/>
                <c:pt idx="0">
                  <c:v>Ingreso promedio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delete val="1"/>
          </c:dLbls>
          <c:val>
            <c:numRef>
              <c:f>'Seg '!$M$85:$M$89</c:f>
              <c:numCache>
                <c:formatCode>General</c:formatCode>
                <c:ptCount val="5"/>
                <c:pt idx="0">
                  <c:v>56834.096465686016</c:v>
                </c:pt>
                <c:pt idx="1">
                  <c:v>39138.076662908679</c:v>
                </c:pt>
                <c:pt idx="2">
                  <c:v>39149.5</c:v>
                </c:pt>
                <c:pt idx="3">
                  <c:v>52485.755402750488</c:v>
                </c:pt>
                <c:pt idx="4">
                  <c:v>55558.627450980392</c:v>
                </c:pt>
              </c:numCache>
            </c:numRef>
          </c:val>
          <c:smooth val="0"/>
          <c:extLst>
            <c:ext xmlns:c16="http://schemas.microsoft.com/office/drawing/2014/chart" uri="{C3380CC4-5D6E-409C-BE32-E72D297353CC}">
              <c16:uniqueId val="{0000001E-1621-4FC6-BA98-973FCF60713B}"/>
            </c:ext>
          </c:extLst>
        </c:ser>
        <c:dLbls>
          <c:showLegendKey val="0"/>
          <c:showVal val="1"/>
          <c:showCatName val="0"/>
          <c:showSerName val="0"/>
          <c:showPercent val="0"/>
          <c:showBubbleSize val="0"/>
        </c:dLbls>
        <c:marker val="1"/>
        <c:smooth val="0"/>
        <c:axId val="2140095024"/>
        <c:axId val="2140098768"/>
      </c:lineChart>
      <c:catAx>
        <c:axId val="1728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40496"/>
        <c:crosses val="autoZero"/>
        <c:auto val="1"/>
        <c:lblAlgn val="ctr"/>
        <c:lblOffset val="100"/>
        <c:noMultiLvlLbl val="0"/>
      </c:catAx>
      <c:valAx>
        <c:axId val="17284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35920"/>
        <c:crosses val="autoZero"/>
        <c:crossBetween val="between"/>
      </c:valAx>
      <c:valAx>
        <c:axId val="21400987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140095024"/>
        <c:crosses val="max"/>
        <c:crossBetween val="between"/>
      </c:valAx>
      <c:catAx>
        <c:axId val="2140095024"/>
        <c:scaling>
          <c:orientation val="minMax"/>
        </c:scaling>
        <c:delete val="1"/>
        <c:axPos val="b"/>
        <c:majorTickMark val="out"/>
        <c:minorTickMark val="none"/>
        <c:tickLblPos val="nextTo"/>
        <c:crossAx val="2140098768"/>
        <c:crosses val="autoZero"/>
        <c:auto val="1"/>
        <c:lblAlgn val="ctr"/>
        <c:lblOffset val="100"/>
        <c:noMultiLvlLbl val="0"/>
      </c:catAx>
      <c:spPr>
        <a:noFill/>
        <a:ln>
          <a:noFill/>
        </a:ln>
        <a:effectLst/>
      </c:spPr>
    </c:plotArea>
    <c:legend>
      <c:legendPos val="b"/>
      <c:layout>
        <c:manualLayout>
          <c:xMode val="edge"/>
          <c:yMode val="edge"/>
          <c:x val="0.1703095713964696"/>
          <c:y val="0.88833120319117398"/>
          <c:w val="0.73753155584395036"/>
          <c:h val="9.558243224812559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t>Volumen de compras en los diferentes canales de ventas por Cantidad de hijos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'!$M$94</c:f>
              <c:strCache>
                <c:ptCount val="1"/>
                <c:pt idx="0">
                  <c:v>Compras por Web</c:v>
                </c:pt>
              </c:strCache>
            </c:strRef>
          </c:tx>
          <c:spPr>
            <a:solidFill>
              <a:schemeClr val="accent1"/>
            </a:solidFill>
            <a:ln>
              <a:noFill/>
            </a:ln>
            <a:effectLst/>
          </c:spPr>
          <c:invertIfNegative val="0"/>
          <c:dLbls>
            <c:dLbl>
              <c:idx val="0"/>
              <c:tx>
                <c:rich>
                  <a:bodyPr/>
                  <a:lstStyle/>
                  <a:p>
                    <a:fld id="{9054C900-3FAB-4A2B-915F-8156088DCB1B}"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BE85-4440-B05A-7EA6FCAB8701}"/>
                </c:ext>
              </c:extLst>
            </c:dLbl>
            <c:dLbl>
              <c:idx val="1"/>
              <c:tx>
                <c:rich>
                  <a:bodyPr/>
                  <a:lstStyle/>
                  <a:p>
                    <a:fld id="{21BBDEF7-516E-4C65-A6D0-DD7734A0E1FF}"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E85-4440-B05A-7EA6FCAB8701}"/>
                </c:ext>
              </c:extLst>
            </c:dLbl>
            <c:dLbl>
              <c:idx val="2"/>
              <c:delete val="1"/>
              <c:extLst>
                <c:ext xmlns:c15="http://schemas.microsoft.com/office/drawing/2012/chart" uri="{CE6537A1-D6FC-4f65-9D91-7224C49458BB}"/>
                <c:ext xmlns:c16="http://schemas.microsoft.com/office/drawing/2014/chart" uri="{C3380CC4-5D6E-409C-BE32-E72D297353CC}">
                  <c16:uniqueId val="{00000002-BE85-4440-B05A-7EA6FCAB8701}"/>
                </c:ext>
              </c:extLst>
            </c:dLbl>
            <c:dLbl>
              <c:idx val="3"/>
              <c:tx>
                <c:rich>
                  <a:bodyPr/>
                  <a:lstStyle/>
                  <a:p>
                    <a:fld id="{17DD1876-41E6-41CE-8892-3B46BD58619C}"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E85-4440-B05A-7EA6FCAB8701}"/>
                </c:ext>
              </c:extLst>
            </c:dLbl>
            <c:dLbl>
              <c:idx val="4"/>
              <c:delete val="1"/>
              <c:extLst>
                <c:ext xmlns:c15="http://schemas.microsoft.com/office/drawing/2012/chart" uri="{CE6537A1-D6FC-4f65-9D91-7224C49458BB}"/>
                <c:ext xmlns:c16="http://schemas.microsoft.com/office/drawing/2014/chart" uri="{C3380CC4-5D6E-409C-BE32-E72D297353CC}">
                  <c16:uniqueId val="{00000004-BE85-4440-B05A-7EA6FCAB8701}"/>
                </c:ext>
              </c:extLst>
            </c:dLbl>
            <c:spPr>
              <a:noFill/>
              <a:ln>
                <a:noFill/>
              </a:ln>
              <a:effectLst/>
            </c:spPr>
            <c:txPr>
              <a:bodyPr rot="0" spcFirstLastPara="1" vertOverflow="ellipsis" vert="horz" wrap="square" anchor="ctr" anchorCtr="1"/>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'!$J$95:$J$99</c:f>
              <c:strCache>
                <c:ptCount val="5"/>
                <c:pt idx="0">
                  <c:v>No tienen hijos</c:v>
                </c:pt>
                <c:pt idx="1">
                  <c:v>1 Niño</c:v>
                </c:pt>
                <c:pt idx="2">
                  <c:v>2 Niños</c:v>
                </c:pt>
                <c:pt idx="3">
                  <c:v>1 Adolescente</c:v>
                </c:pt>
                <c:pt idx="4">
                  <c:v>2 Adolescentes</c:v>
                </c:pt>
              </c:strCache>
            </c:strRef>
          </c:cat>
          <c:val>
            <c:numRef>
              <c:f>'Seg '!$M$95:$M$99</c:f>
              <c:numCache>
                <c:formatCode>General</c:formatCode>
                <c:ptCount val="5"/>
                <c:pt idx="0">
                  <c:v>5335.5</c:v>
                </c:pt>
                <c:pt idx="1">
                  <c:v>2585</c:v>
                </c:pt>
                <c:pt idx="2">
                  <c:v>134</c:v>
                </c:pt>
                <c:pt idx="3">
                  <c:v>4661</c:v>
                </c:pt>
                <c:pt idx="4">
                  <c:v>249</c:v>
                </c:pt>
              </c:numCache>
            </c:numRef>
          </c:val>
          <c:extLst>
            <c:ext xmlns:c15="http://schemas.microsoft.com/office/drawing/2012/chart" uri="{02D57815-91ED-43cb-92C2-25804820EDAC}">
              <c15:datalabelsRange>
                <c15:f>'Seg '!$N$95:$N$99</c15:f>
                <c15:dlblRangeCache>
                  <c:ptCount val="5"/>
                  <c:pt idx="0">
                    <c:v>30%</c:v>
                  </c:pt>
                  <c:pt idx="1">
                    <c:v>38%</c:v>
                  </c:pt>
                  <c:pt idx="2">
                    <c:v>40%</c:v>
                  </c:pt>
                  <c:pt idx="3">
                    <c:v>35%</c:v>
                  </c:pt>
                  <c:pt idx="4">
                    <c:v>36%</c:v>
                  </c:pt>
                </c15:dlblRangeCache>
              </c15:datalabelsRange>
            </c:ext>
            <c:ext xmlns:c16="http://schemas.microsoft.com/office/drawing/2014/chart" uri="{C3380CC4-5D6E-409C-BE32-E72D297353CC}">
              <c16:uniqueId val="{00000005-BE85-4440-B05A-7EA6FCAB8701}"/>
            </c:ext>
          </c:extLst>
        </c:ser>
        <c:ser>
          <c:idx val="1"/>
          <c:order val="1"/>
          <c:tx>
            <c:strRef>
              <c:f>'Seg '!$O$94</c:f>
              <c:strCache>
                <c:ptCount val="1"/>
                <c:pt idx="0">
                  <c:v>Compras en tienda</c:v>
                </c:pt>
              </c:strCache>
            </c:strRef>
          </c:tx>
          <c:spPr>
            <a:solidFill>
              <a:schemeClr val="accent2"/>
            </a:solidFill>
            <a:ln>
              <a:noFill/>
            </a:ln>
            <a:effectLst/>
          </c:spPr>
          <c:invertIfNegative val="0"/>
          <c:dLbls>
            <c:dLbl>
              <c:idx val="0"/>
              <c:tx>
                <c:rich>
                  <a:bodyPr/>
                  <a:lstStyle/>
                  <a:p>
                    <a:fld id="{96F64301-BB5A-4FF7-B6AF-5CC5AA54CD72}"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BE85-4440-B05A-7EA6FCAB8701}"/>
                </c:ext>
              </c:extLst>
            </c:dLbl>
            <c:dLbl>
              <c:idx val="1"/>
              <c:tx>
                <c:rich>
                  <a:bodyPr/>
                  <a:lstStyle/>
                  <a:p>
                    <a:fld id="{B4877988-B3F8-4E35-B6D1-20F271A3EE0C}"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E85-4440-B05A-7EA6FCAB8701}"/>
                </c:ext>
              </c:extLst>
            </c:dLbl>
            <c:dLbl>
              <c:idx val="2"/>
              <c:delete val="1"/>
              <c:extLst>
                <c:ext xmlns:c15="http://schemas.microsoft.com/office/drawing/2012/chart" uri="{CE6537A1-D6FC-4f65-9D91-7224C49458BB}"/>
                <c:ext xmlns:c16="http://schemas.microsoft.com/office/drawing/2014/chart" uri="{C3380CC4-5D6E-409C-BE32-E72D297353CC}">
                  <c16:uniqueId val="{00000008-BE85-4440-B05A-7EA6FCAB8701}"/>
                </c:ext>
              </c:extLst>
            </c:dLbl>
            <c:dLbl>
              <c:idx val="3"/>
              <c:tx>
                <c:rich>
                  <a:bodyPr/>
                  <a:lstStyle/>
                  <a:p>
                    <a:fld id="{0893DA59-376A-4FDB-A467-E4AF05F9C21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E85-4440-B05A-7EA6FCAB8701}"/>
                </c:ext>
              </c:extLst>
            </c:dLbl>
            <c:dLbl>
              <c:idx val="4"/>
              <c:delete val="1"/>
              <c:extLst>
                <c:ext xmlns:c15="http://schemas.microsoft.com/office/drawing/2012/chart" uri="{CE6537A1-D6FC-4f65-9D91-7224C49458BB}"/>
                <c:ext xmlns:c16="http://schemas.microsoft.com/office/drawing/2014/chart" uri="{C3380CC4-5D6E-409C-BE32-E72D297353CC}">
                  <c16:uniqueId val="{0000000A-BE85-4440-B05A-7EA6FCAB8701}"/>
                </c:ext>
              </c:extLst>
            </c:dLbl>
            <c:spPr>
              <a:noFill/>
              <a:ln>
                <a:noFill/>
              </a:ln>
              <a:effectLst/>
            </c:spPr>
            <c:txPr>
              <a:bodyPr rot="0" spcFirstLastPara="1" vertOverflow="ellipsis" vert="horz" wrap="square" anchor="ctr" anchorCtr="1"/>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'!$J$95:$J$99</c:f>
              <c:strCache>
                <c:ptCount val="5"/>
                <c:pt idx="0">
                  <c:v>No tienen hijos</c:v>
                </c:pt>
                <c:pt idx="1">
                  <c:v>1 Niño</c:v>
                </c:pt>
                <c:pt idx="2">
                  <c:v>2 Niños</c:v>
                </c:pt>
                <c:pt idx="3">
                  <c:v>1 Adolescente</c:v>
                </c:pt>
                <c:pt idx="4">
                  <c:v>2 Adolescentes</c:v>
                </c:pt>
              </c:strCache>
            </c:strRef>
          </c:cat>
          <c:val>
            <c:numRef>
              <c:f>'Seg '!$O$95:$O$99</c:f>
              <c:numCache>
                <c:formatCode>General</c:formatCode>
                <c:ptCount val="5"/>
                <c:pt idx="0">
                  <c:v>7930</c:v>
                </c:pt>
                <c:pt idx="1">
                  <c:v>3473</c:v>
                </c:pt>
                <c:pt idx="2">
                  <c:v>165</c:v>
                </c:pt>
                <c:pt idx="3">
                  <c:v>6117</c:v>
                </c:pt>
                <c:pt idx="4">
                  <c:v>325</c:v>
                </c:pt>
              </c:numCache>
            </c:numRef>
          </c:val>
          <c:extLst>
            <c:ext xmlns:c15="http://schemas.microsoft.com/office/drawing/2012/chart" uri="{02D57815-91ED-43cb-92C2-25804820EDAC}">
              <c15:datalabelsRange>
                <c15:f>'Seg '!$P$95:$P$99</c15:f>
                <c15:dlblRangeCache>
                  <c:ptCount val="5"/>
                  <c:pt idx="0">
                    <c:v>45%</c:v>
                  </c:pt>
                  <c:pt idx="1">
                    <c:v>51%</c:v>
                  </c:pt>
                  <c:pt idx="2">
                    <c:v>50%</c:v>
                  </c:pt>
                  <c:pt idx="3">
                    <c:v>47%</c:v>
                  </c:pt>
                  <c:pt idx="4">
                    <c:v>46%</c:v>
                  </c:pt>
                </c15:dlblRangeCache>
              </c15:datalabelsRange>
            </c:ext>
            <c:ext xmlns:c16="http://schemas.microsoft.com/office/drawing/2014/chart" uri="{C3380CC4-5D6E-409C-BE32-E72D297353CC}">
              <c16:uniqueId val="{0000000B-BE85-4440-B05A-7EA6FCAB8701}"/>
            </c:ext>
          </c:extLst>
        </c:ser>
        <c:ser>
          <c:idx val="2"/>
          <c:order val="2"/>
          <c:tx>
            <c:strRef>
              <c:f>'Seg '!$Q$94</c:f>
              <c:strCache>
                <c:ptCount val="1"/>
                <c:pt idx="0">
                  <c:v>Compras por catálogo </c:v>
                </c:pt>
              </c:strCache>
            </c:strRef>
          </c:tx>
          <c:spPr>
            <a:solidFill>
              <a:schemeClr val="accent3"/>
            </a:solidFill>
            <a:ln>
              <a:noFill/>
            </a:ln>
            <a:effectLst/>
          </c:spPr>
          <c:invertIfNegative val="0"/>
          <c:dLbls>
            <c:dLbl>
              <c:idx val="0"/>
              <c:tx>
                <c:rich>
                  <a:bodyPr/>
                  <a:lstStyle/>
                  <a:p>
                    <a:fld id="{E9AD751C-C378-4DD3-8831-800DE333A055}"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BE85-4440-B05A-7EA6FCAB8701}"/>
                </c:ext>
              </c:extLst>
            </c:dLbl>
            <c:dLbl>
              <c:idx val="1"/>
              <c:tx>
                <c:rich>
                  <a:bodyPr/>
                  <a:lstStyle/>
                  <a:p>
                    <a:fld id="{5CCA8816-94DA-41A8-AB70-0B374592C8BE}"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E85-4440-B05A-7EA6FCAB8701}"/>
                </c:ext>
              </c:extLst>
            </c:dLbl>
            <c:dLbl>
              <c:idx val="2"/>
              <c:delete val="1"/>
              <c:extLst>
                <c:ext xmlns:c15="http://schemas.microsoft.com/office/drawing/2012/chart" uri="{CE6537A1-D6FC-4f65-9D91-7224C49458BB}"/>
                <c:ext xmlns:c16="http://schemas.microsoft.com/office/drawing/2014/chart" uri="{C3380CC4-5D6E-409C-BE32-E72D297353CC}">
                  <c16:uniqueId val="{0000000E-BE85-4440-B05A-7EA6FCAB8701}"/>
                </c:ext>
              </c:extLst>
            </c:dLbl>
            <c:dLbl>
              <c:idx val="3"/>
              <c:tx>
                <c:rich>
                  <a:bodyPr/>
                  <a:lstStyle/>
                  <a:p>
                    <a:fld id="{7A67DE77-F840-4EEE-9926-2514D8B32EE6}"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E85-4440-B05A-7EA6FCAB8701}"/>
                </c:ext>
              </c:extLst>
            </c:dLbl>
            <c:dLbl>
              <c:idx val="4"/>
              <c:delete val="1"/>
              <c:extLst>
                <c:ext xmlns:c15="http://schemas.microsoft.com/office/drawing/2012/chart" uri="{CE6537A1-D6FC-4f65-9D91-7224C49458BB}"/>
                <c:ext xmlns:c16="http://schemas.microsoft.com/office/drawing/2014/chart" uri="{C3380CC4-5D6E-409C-BE32-E72D297353CC}">
                  <c16:uniqueId val="{00000010-BE85-4440-B05A-7EA6FCAB8701}"/>
                </c:ext>
              </c:extLst>
            </c:dLbl>
            <c:spPr>
              <a:noFill/>
              <a:ln>
                <a:noFill/>
              </a:ln>
              <a:effectLst/>
            </c:spPr>
            <c:txPr>
              <a:bodyPr rot="0" spcFirstLastPara="1" vertOverflow="ellipsis" vert="horz" wrap="square" anchor="ctr" anchorCtr="1"/>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'!$J$95:$J$99</c:f>
              <c:strCache>
                <c:ptCount val="5"/>
                <c:pt idx="0">
                  <c:v>No tienen hijos</c:v>
                </c:pt>
                <c:pt idx="1">
                  <c:v>1 Niño</c:v>
                </c:pt>
                <c:pt idx="2">
                  <c:v>2 Niños</c:v>
                </c:pt>
                <c:pt idx="3">
                  <c:v>1 Adolescente</c:v>
                </c:pt>
                <c:pt idx="4">
                  <c:v>2 Adolescentes</c:v>
                </c:pt>
              </c:strCache>
            </c:strRef>
          </c:cat>
          <c:val>
            <c:numRef>
              <c:f>'Seg '!$Q$95:$Q$99</c:f>
              <c:numCache>
                <c:formatCode>General</c:formatCode>
                <c:ptCount val="5"/>
                <c:pt idx="0">
                  <c:v>4291</c:v>
                </c:pt>
                <c:pt idx="1">
                  <c:v>811</c:v>
                </c:pt>
                <c:pt idx="2">
                  <c:v>34</c:v>
                </c:pt>
                <c:pt idx="3">
                  <c:v>2374</c:v>
                </c:pt>
                <c:pt idx="4">
                  <c:v>125</c:v>
                </c:pt>
              </c:numCache>
            </c:numRef>
          </c:val>
          <c:extLst>
            <c:ext xmlns:c15="http://schemas.microsoft.com/office/drawing/2012/chart" uri="{02D57815-91ED-43cb-92C2-25804820EDAC}">
              <c15:datalabelsRange>
                <c15:f>'Seg '!$R$95:$R$99</c15:f>
                <c15:dlblRangeCache>
                  <c:ptCount val="5"/>
                  <c:pt idx="0">
                    <c:v>24%</c:v>
                  </c:pt>
                  <c:pt idx="1">
                    <c:v>12%</c:v>
                  </c:pt>
                  <c:pt idx="2">
                    <c:v>10%</c:v>
                  </c:pt>
                  <c:pt idx="3">
                    <c:v>18%</c:v>
                  </c:pt>
                  <c:pt idx="4">
                    <c:v>18%</c:v>
                  </c:pt>
                </c15:dlblRangeCache>
              </c15:datalabelsRange>
            </c:ext>
            <c:ext xmlns:c16="http://schemas.microsoft.com/office/drawing/2014/chart" uri="{C3380CC4-5D6E-409C-BE32-E72D297353CC}">
              <c16:uniqueId val="{00000011-BE85-4440-B05A-7EA6FCAB8701}"/>
            </c:ext>
          </c:extLst>
        </c:ser>
        <c:dLbls>
          <c:showLegendKey val="0"/>
          <c:showVal val="1"/>
          <c:showCatName val="0"/>
          <c:showSerName val="0"/>
          <c:showPercent val="0"/>
          <c:showBubbleSize val="0"/>
        </c:dLbls>
        <c:gapWidth val="96"/>
        <c:overlap val="100"/>
        <c:axId val="814453872"/>
        <c:axId val="814460528"/>
      </c:barChart>
      <c:lineChart>
        <c:grouping val="standard"/>
        <c:varyColors val="0"/>
        <c:ser>
          <c:idx val="3"/>
          <c:order val="3"/>
          <c:tx>
            <c:strRef>
              <c:f>'Seg '!$K$94</c:f>
              <c:strCache>
                <c:ptCount val="1"/>
                <c:pt idx="0">
                  <c:v>Income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val>
            <c:numRef>
              <c:f>'Seg '!$K$95:$K$99</c:f>
              <c:numCache>
                <c:formatCode>General</c:formatCode>
                <c:ptCount val="5"/>
                <c:pt idx="0">
                  <c:v>56834.096465686016</c:v>
                </c:pt>
                <c:pt idx="1">
                  <c:v>39138.076662908679</c:v>
                </c:pt>
                <c:pt idx="2">
                  <c:v>39149.5</c:v>
                </c:pt>
                <c:pt idx="3">
                  <c:v>52485.755402750488</c:v>
                </c:pt>
                <c:pt idx="4">
                  <c:v>55558.627450980392</c:v>
                </c:pt>
              </c:numCache>
            </c:numRef>
          </c:val>
          <c:smooth val="0"/>
          <c:extLst>
            <c:ext xmlns:c16="http://schemas.microsoft.com/office/drawing/2014/chart" uri="{C3380CC4-5D6E-409C-BE32-E72D297353CC}">
              <c16:uniqueId val="{00000012-BE85-4440-B05A-7EA6FCAB8701}"/>
            </c:ext>
          </c:extLst>
        </c:ser>
        <c:dLbls>
          <c:showLegendKey val="0"/>
          <c:showVal val="1"/>
          <c:showCatName val="0"/>
          <c:showSerName val="0"/>
          <c:showPercent val="0"/>
          <c:showBubbleSize val="0"/>
        </c:dLbls>
        <c:marker val="1"/>
        <c:smooth val="0"/>
        <c:axId val="1582682656"/>
        <c:axId val="1582692224"/>
      </c:lineChart>
      <c:catAx>
        <c:axId val="81445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60528"/>
        <c:crosses val="autoZero"/>
        <c:auto val="1"/>
        <c:lblAlgn val="ctr"/>
        <c:lblOffset val="100"/>
        <c:noMultiLvlLbl val="0"/>
      </c:catAx>
      <c:valAx>
        <c:axId val="81446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53872"/>
        <c:crosses val="autoZero"/>
        <c:crossBetween val="between"/>
      </c:valAx>
      <c:valAx>
        <c:axId val="15826922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582682656"/>
        <c:crosses val="max"/>
        <c:crossBetween val="between"/>
      </c:valAx>
      <c:catAx>
        <c:axId val="1582682656"/>
        <c:scaling>
          <c:orientation val="minMax"/>
        </c:scaling>
        <c:delete val="1"/>
        <c:axPos val="b"/>
        <c:majorTickMark val="out"/>
        <c:minorTickMark val="none"/>
        <c:tickLblPos val="nextTo"/>
        <c:crossAx val="1582692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solidFill>
            <a:schemeClr val="bg1"/>
          </a:solidFill>
        </a:defRPr>
      </a:pPr>
      <a:endParaRPr lang="es-E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err="1">
                <a:solidFill>
                  <a:schemeClr val="bg1"/>
                </a:solidFill>
              </a:rPr>
              <a:t>Porcentaje</a:t>
            </a:r>
            <a:r>
              <a:rPr lang="en-US">
                <a:solidFill>
                  <a:schemeClr val="bg1"/>
                </a:solidFill>
              </a:rPr>
              <a:t> de </a:t>
            </a:r>
            <a:r>
              <a:rPr lang="en-US" err="1">
                <a:solidFill>
                  <a:schemeClr val="bg1"/>
                </a:solidFill>
              </a:rPr>
              <a:t>Venta</a:t>
            </a:r>
            <a:r>
              <a:rPr lang="en-US">
                <a:solidFill>
                  <a:schemeClr val="bg1"/>
                </a:solidFill>
              </a:rPr>
              <a:t> vs.</a:t>
            </a:r>
            <a:r>
              <a:rPr lang="en-US" baseline="0">
                <a:solidFill>
                  <a:schemeClr val="bg1"/>
                </a:solidFill>
              </a:rPr>
              <a:t> </a:t>
            </a:r>
            <a:r>
              <a:rPr lang="en-US" baseline="0" err="1">
                <a:solidFill>
                  <a:schemeClr val="bg1"/>
                </a:solidFill>
              </a:rPr>
              <a:t>Fecha</a:t>
            </a:r>
            <a:r>
              <a:rPr lang="en-US" baseline="0">
                <a:solidFill>
                  <a:schemeClr val="bg1"/>
                </a:solidFill>
              </a:rPr>
              <a:t> de </a:t>
            </a:r>
            <a:r>
              <a:rPr lang="en-US" baseline="0" err="1">
                <a:solidFill>
                  <a:schemeClr val="bg1"/>
                </a:solidFill>
              </a:rPr>
              <a:t>inscripción</a:t>
            </a:r>
            <a:endParaRPr lang="en-US" baseline="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lineChart>
        <c:grouping val="standard"/>
        <c:varyColors val="0"/>
        <c:ser>
          <c:idx val="2"/>
          <c:order val="0"/>
          <c:tx>
            <c:strRef>
              <c:f>'X Fecha de enrollment'!$H$3</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'X Fecha de enrollment'!$D$4:$E$27</c:f>
              <c:multiLvlStrCache>
                <c:ptCount val="23"/>
                <c:lvl>
                  <c:pt idx="0">
                    <c:v>Agosto</c:v>
                  </c:pt>
                  <c:pt idx="1">
                    <c:v>Septiembre</c:v>
                  </c:pt>
                  <c:pt idx="2">
                    <c:v>Octubre</c:v>
                  </c:pt>
                  <c:pt idx="3">
                    <c:v>Noviembre</c:v>
                  </c:pt>
                  <c:pt idx="4">
                    <c:v>Diciembre</c:v>
                  </c:pt>
                  <c:pt idx="5">
                    <c:v>Enero</c:v>
                  </c:pt>
                  <c:pt idx="6">
                    <c:v>Febrero</c:v>
                  </c:pt>
                  <c:pt idx="7">
                    <c:v>Marzo</c:v>
                  </c:pt>
                  <c:pt idx="8">
                    <c:v>Abril</c:v>
                  </c:pt>
                  <c:pt idx="9">
                    <c:v>Mayo</c:v>
                  </c:pt>
                  <c:pt idx="10">
                    <c:v>Junio</c:v>
                  </c:pt>
                  <c:pt idx="11">
                    <c:v>Julio</c:v>
                  </c:pt>
                  <c:pt idx="12">
                    <c:v>Agosto</c:v>
                  </c:pt>
                  <c:pt idx="13">
                    <c:v>Septiembre</c:v>
                  </c:pt>
                  <c:pt idx="14">
                    <c:v>Octubre</c:v>
                  </c:pt>
                  <c:pt idx="15">
                    <c:v>Noviembre</c:v>
                  </c:pt>
                  <c:pt idx="16">
                    <c:v>Diciembre</c:v>
                  </c:pt>
                  <c:pt idx="17">
                    <c:v>Enero</c:v>
                  </c:pt>
                  <c:pt idx="18">
                    <c:v>Febrero</c:v>
                  </c:pt>
                  <c:pt idx="19">
                    <c:v>Marzo</c:v>
                  </c:pt>
                  <c:pt idx="20">
                    <c:v>Abril</c:v>
                  </c:pt>
                  <c:pt idx="21">
                    <c:v>Mayo</c:v>
                  </c:pt>
                  <c:pt idx="22">
                    <c:v>Junio</c:v>
                  </c:pt>
                </c:lvl>
                <c:lvl>
                  <c:pt idx="0">
                    <c:v>2012</c:v>
                  </c:pt>
                  <c:pt idx="5">
                    <c:v>2013</c:v>
                  </c:pt>
                  <c:pt idx="17">
                    <c:v>2014</c:v>
                  </c:pt>
                </c:lvl>
              </c:multiLvlStrCache>
            </c:multiLvlStrRef>
          </c:cat>
          <c:val>
            <c:numRef>
              <c:f>'X Fecha de enrollment'!$H$4:$H$26</c:f>
              <c:numCache>
                <c:formatCode>0%</c:formatCode>
                <c:ptCount val="23"/>
                <c:pt idx="0">
                  <c:v>0.2711864406779661</c:v>
                </c:pt>
                <c:pt idx="1">
                  <c:v>0.36363636363636365</c:v>
                </c:pt>
                <c:pt idx="2">
                  <c:v>0.27368421052631581</c:v>
                </c:pt>
                <c:pt idx="3">
                  <c:v>0.24742268041237114</c:v>
                </c:pt>
                <c:pt idx="4">
                  <c:v>0.15662650602409639</c:v>
                </c:pt>
                <c:pt idx="5">
                  <c:v>0.20560747663551401</c:v>
                </c:pt>
                <c:pt idx="6">
                  <c:v>0.16</c:v>
                </c:pt>
                <c:pt idx="7">
                  <c:v>0.16666666666666666</c:v>
                </c:pt>
                <c:pt idx="8">
                  <c:v>0.17045454545454544</c:v>
                </c:pt>
                <c:pt idx="9">
                  <c:v>0.16346153846153846</c:v>
                </c:pt>
                <c:pt idx="10">
                  <c:v>0.11956521739130435</c:v>
                </c:pt>
                <c:pt idx="11">
                  <c:v>0.10101010101010101</c:v>
                </c:pt>
                <c:pt idx="12">
                  <c:v>0.13461538461538461</c:v>
                </c:pt>
                <c:pt idx="13">
                  <c:v>5.3191489361702128E-2</c:v>
                </c:pt>
                <c:pt idx="14">
                  <c:v>0.1111111111111111</c:v>
                </c:pt>
                <c:pt idx="15">
                  <c:v>0.1</c:v>
                </c:pt>
                <c:pt idx="16">
                  <c:v>5.434782608695652E-2</c:v>
                </c:pt>
                <c:pt idx="17">
                  <c:v>8.8888888888888892E-2</c:v>
                </c:pt>
                <c:pt idx="18">
                  <c:v>0.15384615384615385</c:v>
                </c:pt>
                <c:pt idx="19">
                  <c:v>8.2568807339449546E-2</c:v>
                </c:pt>
                <c:pt idx="20">
                  <c:v>7.4468085106382975E-2</c:v>
                </c:pt>
                <c:pt idx="21">
                  <c:v>6.25E-2</c:v>
                </c:pt>
                <c:pt idx="22">
                  <c:v>6.7567567567567571E-2</c:v>
                </c:pt>
              </c:numCache>
            </c:numRef>
          </c:val>
          <c:smooth val="0"/>
          <c:extLst>
            <c:ext xmlns:c16="http://schemas.microsoft.com/office/drawing/2014/chart" uri="{C3380CC4-5D6E-409C-BE32-E72D297353CC}">
              <c16:uniqueId val="{00000000-F09C-4876-84F3-C891EBF34FE7}"/>
            </c:ext>
          </c:extLst>
        </c:ser>
        <c:dLbls>
          <c:showLegendKey val="0"/>
          <c:showVal val="0"/>
          <c:showCatName val="0"/>
          <c:showSerName val="0"/>
          <c:showPercent val="0"/>
          <c:showBubbleSize val="0"/>
        </c:dLbls>
        <c:marker val="1"/>
        <c:smooth val="0"/>
        <c:axId val="814465936"/>
        <c:axId val="814466768"/>
      </c:lineChart>
      <c:catAx>
        <c:axId val="814465936"/>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r>
                  <a:rPr lang="es-CO" sz="1050">
                    <a:solidFill>
                      <a:schemeClr val="bg1"/>
                    </a:solidFill>
                  </a:rPr>
                  <a:t>Fecha de inscripción</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s-E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s-ES"/>
          </a:p>
        </c:txPr>
        <c:crossAx val="814466768"/>
        <c:crosses val="autoZero"/>
        <c:auto val="1"/>
        <c:lblAlgn val="ctr"/>
        <c:lblOffset val="100"/>
        <c:noMultiLvlLbl val="0"/>
      </c:catAx>
      <c:valAx>
        <c:axId val="814466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bg1"/>
                    </a:solidFill>
                    <a:latin typeface="+mn-lt"/>
                    <a:ea typeface="+mn-ea"/>
                    <a:cs typeface="+mn-cs"/>
                  </a:defRPr>
                </a:pPr>
                <a:r>
                  <a:rPr lang="es-CO" sz="1100">
                    <a:solidFill>
                      <a:schemeClr val="bg1"/>
                    </a:solidFill>
                  </a:rPr>
                  <a:t>Porcentaje de venta</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s-E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s-ES"/>
          </a:p>
        </c:txPr>
        <c:crossAx val="81446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clientes</a:t>
            </a:r>
            <a:r>
              <a:rPr lang="es-CO" baseline="0">
                <a:solidFill>
                  <a:schemeClr val="bg1"/>
                </a:solidFill>
              </a:rPr>
              <a:t> vs. Porcentaje de compras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'!$G$14</c:f>
              <c:strCache>
                <c:ptCount val="1"/>
                <c:pt idx="0">
                  <c:v>Cantidad de clientes</c:v>
                </c:pt>
              </c:strCache>
            </c:strRef>
          </c:tx>
          <c:spPr>
            <a:solidFill>
              <a:schemeClr val="accent1"/>
            </a:solidFill>
            <a:ln>
              <a:noFill/>
            </a:ln>
            <a:effectLst/>
          </c:spPr>
          <c:invertIfNegative val="0"/>
          <c:cat>
            <c:strRef>
              <c:f>'Seg '!$F$15:$F$19</c:f>
              <c:strCache>
                <c:ptCount val="5"/>
                <c:pt idx="0">
                  <c:v>Graduation</c:v>
                </c:pt>
                <c:pt idx="1">
                  <c:v>PhD</c:v>
                </c:pt>
                <c:pt idx="2">
                  <c:v>Master</c:v>
                </c:pt>
                <c:pt idx="3">
                  <c:v>2n Cycle</c:v>
                </c:pt>
                <c:pt idx="4">
                  <c:v>Basic</c:v>
                </c:pt>
              </c:strCache>
            </c:strRef>
          </c:cat>
          <c:val>
            <c:numRef>
              <c:f>'Seg '!$G$15:$G$19</c:f>
              <c:numCache>
                <c:formatCode>General</c:formatCode>
                <c:ptCount val="5"/>
                <c:pt idx="0">
                  <c:v>1127</c:v>
                </c:pt>
                <c:pt idx="1">
                  <c:v>486</c:v>
                </c:pt>
                <c:pt idx="2">
                  <c:v>370</c:v>
                </c:pt>
                <c:pt idx="3">
                  <c:v>203</c:v>
                </c:pt>
                <c:pt idx="4">
                  <c:v>54</c:v>
                </c:pt>
              </c:numCache>
            </c:numRef>
          </c:val>
          <c:extLst>
            <c:ext xmlns:c16="http://schemas.microsoft.com/office/drawing/2014/chart" uri="{C3380CC4-5D6E-409C-BE32-E72D297353CC}">
              <c16:uniqueId val="{00000000-E978-42EB-AC66-75E623495F8E}"/>
            </c:ext>
          </c:extLst>
        </c:ser>
        <c:dLbls>
          <c:showLegendKey val="0"/>
          <c:showVal val="0"/>
          <c:showCatName val="0"/>
          <c:showSerName val="0"/>
          <c:showPercent val="0"/>
          <c:showBubbleSize val="0"/>
        </c:dLbls>
        <c:gapWidth val="219"/>
        <c:overlap val="100"/>
        <c:axId val="100971952"/>
        <c:axId val="100972368"/>
      </c:barChart>
      <c:lineChart>
        <c:grouping val="standard"/>
        <c:varyColors val="0"/>
        <c:ser>
          <c:idx val="2"/>
          <c:order val="1"/>
          <c:tx>
            <c:strRef>
              <c:f>'Seg '!$I$14</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'Seg '!$F$4:$F$11</c:f>
              <c:strCache>
                <c:ptCount val="8"/>
                <c:pt idx="0">
                  <c:v>Married</c:v>
                </c:pt>
                <c:pt idx="1">
                  <c:v>Together</c:v>
                </c:pt>
                <c:pt idx="2">
                  <c:v>Single</c:v>
                </c:pt>
                <c:pt idx="3">
                  <c:v>Divorced</c:v>
                </c:pt>
                <c:pt idx="4">
                  <c:v>Widow</c:v>
                </c:pt>
                <c:pt idx="5">
                  <c:v>Alone</c:v>
                </c:pt>
                <c:pt idx="6">
                  <c:v>Absurd</c:v>
                </c:pt>
                <c:pt idx="7">
                  <c:v>YOLO</c:v>
                </c:pt>
              </c:strCache>
            </c:strRef>
          </c:cat>
          <c:val>
            <c:numRef>
              <c:f>'Seg '!$I$15:$I$19</c:f>
              <c:numCache>
                <c:formatCode>0%</c:formatCode>
                <c:ptCount val="5"/>
                <c:pt idx="0">
                  <c:v>0.13487133984028393</c:v>
                </c:pt>
                <c:pt idx="1">
                  <c:v>0.20781893004115226</c:v>
                </c:pt>
                <c:pt idx="2">
                  <c:v>0.15405405405405406</c:v>
                </c:pt>
                <c:pt idx="3">
                  <c:v>0.10837438423645321</c:v>
                </c:pt>
                <c:pt idx="4">
                  <c:v>3.7037037037037035E-2</c:v>
                </c:pt>
              </c:numCache>
            </c:numRef>
          </c:val>
          <c:smooth val="0"/>
          <c:extLst>
            <c:ext xmlns:c16="http://schemas.microsoft.com/office/drawing/2014/chart" uri="{C3380CC4-5D6E-409C-BE32-E72D297353CC}">
              <c16:uniqueId val="{00000001-E978-42EB-AC66-75E623495F8E}"/>
            </c:ext>
          </c:extLst>
        </c:ser>
        <c:dLbls>
          <c:showLegendKey val="0"/>
          <c:showVal val="0"/>
          <c:showCatName val="0"/>
          <c:showSerName val="0"/>
          <c:showPercent val="0"/>
          <c:showBubbleSize val="0"/>
        </c:dLbls>
        <c:marker val="1"/>
        <c:smooth val="0"/>
        <c:axId val="167603008"/>
        <c:axId val="167598016"/>
      </c:lineChart>
      <c:catAx>
        <c:axId val="10097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0972368"/>
        <c:crosses val="autoZero"/>
        <c:auto val="1"/>
        <c:lblAlgn val="ctr"/>
        <c:lblOffset val="100"/>
        <c:noMultiLvlLbl val="0"/>
      </c:catAx>
      <c:valAx>
        <c:axId val="10097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0971952"/>
        <c:crosses val="autoZero"/>
        <c:crossBetween val="between"/>
      </c:valAx>
      <c:valAx>
        <c:axId val="16759801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67603008"/>
        <c:crosses val="max"/>
        <c:crossBetween val="between"/>
      </c:valAx>
      <c:catAx>
        <c:axId val="167603008"/>
        <c:scaling>
          <c:orientation val="minMax"/>
        </c:scaling>
        <c:delete val="1"/>
        <c:axPos val="b"/>
        <c:numFmt formatCode="General" sourceLinked="1"/>
        <c:majorTickMark val="out"/>
        <c:minorTickMark val="none"/>
        <c:tickLblPos val="nextTo"/>
        <c:crossAx val="1675980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Ingresos vs.</a:t>
            </a:r>
            <a:r>
              <a:rPr lang="es-CO" baseline="0">
                <a:solidFill>
                  <a:schemeClr val="bg1"/>
                </a:solidFill>
              </a:rPr>
              <a:t> Porcentaje de ventas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clustered"/>
        <c:varyColors val="0"/>
        <c:ser>
          <c:idx val="3"/>
          <c:order val="1"/>
          <c:tx>
            <c:strRef>
              <c:f>'Seg '!$J$14</c:f>
              <c:strCache>
                <c:ptCount val="1"/>
                <c:pt idx="0">
                  <c:v>Ingreso promedio</c:v>
                </c:pt>
              </c:strCache>
            </c:strRef>
          </c:tx>
          <c:spPr>
            <a:solidFill>
              <a:schemeClr val="accent4"/>
            </a:solidFill>
            <a:ln>
              <a:noFill/>
            </a:ln>
            <a:effectLst/>
          </c:spPr>
          <c:invertIfNegative val="0"/>
          <c:cat>
            <c:strRef>
              <c:f>'Seg '!$F$15:$F$19</c:f>
              <c:strCache>
                <c:ptCount val="5"/>
                <c:pt idx="0">
                  <c:v>Graduation</c:v>
                </c:pt>
                <c:pt idx="1">
                  <c:v>PhD</c:v>
                </c:pt>
                <c:pt idx="2">
                  <c:v>Master</c:v>
                </c:pt>
                <c:pt idx="3">
                  <c:v>2n Cycle</c:v>
                </c:pt>
                <c:pt idx="4">
                  <c:v>Basic</c:v>
                </c:pt>
              </c:strCache>
            </c:strRef>
          </c:cat>
          <c:val>
            <c:numRef>
              <c:f>'Seg '!$J$15:$J$19</c:f>
              <c:numCache>
                <c:formatCode>General</c:formatCode>
                <c:ptCount val="5"/>
                <c:pt idx="0">
                  <c:v>52720.37365591398</c:v>
                </c:pt>
                <c:pt idx="1">
                  <c:v>56145.313929313932</c:v>
                </c:pt>
                <c:pt idx="2">
                  <c:v>52917.534246575342</c:v>
                </c:pt>
                <c:pt idx="3">
                  <c:v>47633.19</c:v>
                </c:pt>
                <c:pt idx="4">
                  <c:v>20306.259259259259</c:v>
                </c:pt>
              </c:numCache>
            </c:numRef>
          </c:val>
          <c:extLst>
            <c:ext xmlns:c16="http://schemas.microsoft.com/office/drawing/2014/chart" uri="{C3380CC4-5D6E-409C-BE32-E72D297353CC}">
              <c16:uniqueId val="{00000000-C161-4E62-B7EC-01B365159098}"/>
            </c:ext>
          </c:extLst>
        </c:ser>
        <c:dLbls>
          <c:showLegendKey val="0"/>
          <c:showVal val="0"/>
          <c:showCatName val="0"/>
          <c:showSerName val="0"/>
          <c:showPercent val="0"/>
          <c:showBubbleSize val="0"/>
        </c:dLbls>
        <c:gapWidth val="219"/>
        <c:axId val="2086206560"/>
        <c:axId val="2086206976"/>
      </c:barChart>
      <c:lineChart>
        <c:grouping val="standard"/>
        <c:varyColors val="0"/>
        <c:ser>
          <c:idx val="2"/>
          <c:order val="0"/>
          <c:tx>
            <c:strRef>
              <c:f>'Seg '!$I$14</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'Seg '!$F$15:$F$19</c:f>
              <c:strCache>
                <c:ptCount val="5"/>
                <c:pt idx="0">
                  <c:v>Graduation</c:v>
                </c:pt>
                <c:pt idx="1">
                  <c:v>PhD</c:v>
                </c:pt>
                <c:pt idx="2">
                  <c:v>Master</c:v>
                </c:pt>
                <c:pt idx="3">
                  <c:v>2n Cycle</c:v>
                </c:pt>
                <c:pt idx="4">
                  <c:v>Basic</c:v>
                </c:pt>
              </c:strCache>
            </c:strRef>
          </c:cat>
          <c:val>
            <c:numRef>
              <c:f>'Seg '!$I$15:$I$19</c:f>
              <c:numCache>
                <c:formatCode>0%</c:formatCode>
                <c:ptCount val="5"/>
                <c:pt idx="0">
                  <c:v>0.13487133984028393</c:v>
                </c:pt>
                <c:pt idx="1">
                  <c:v>0.20781893004115226</c:v>
                </c:pt>
                <c:pt idx="2">
                  <c:v>0.15405405405405406</c:v>
                </c:pt>
                <c:pt idx="3">
                  <c:v>0.10837438423645321</c:v>
                </c:pt>
                <c:pt idx="4">
                  <c:v>3.7037037037037035E-2</c:v>
                </c:pt>
              </c:numCache>
            </c:numRef>
          </c:val>
          <c:smooth val="0"/>
          <c:extLst>
            <c:ext xmlns:c16="http://schemas.microsoft.com/office/drawing/2014/chart" uri="{C3380CC4-5D6E-409C-BE32-E72D297353CC}">
              <c16:uniqueId val="{00000001-C161-4E62-B7EC-01B365159098}"/>
            </c:ext>
          </c:extLst>
        </c:ser>
        <c:dLbls>
          <c:showLegendKey val="0"/>
          <c:showVal val="0"/>
          <c:showCatName val="0"/>
          <c:showSerName val="0"/>
          <c:showPercent val="0"/>
          <c:showBubbleSize val="0"/>
        </c:dLbls>
        <c:marker val="1"/>
        <c:smooth val="0"/>
        <c:axId val="97630432"/>
        <c:axId val="2129353920"/>
      </c:lineChart>
      <c:catAx>
        <c:axId val="208620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086206976"/>
        <c:crosses val="autoZero"/>
        <c:auto val="1"/>
        <c:lblAlgn val="ctr"/>
        <c:lblOffset val="100"/>
        <c:noMultiLvlLbl val="0"/>
      </c:catAx>
      <c:valAx>
        <c:axId val="208620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086206560"/>
        <c:crosses val="autoZero"/>
        <c:crossBetween val="between"/>
      </c:valAx>
      <c:valAx>
        <c:axId val="2129353920"/>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97630432"/>
        <c:crosses val="max"/>
        <c:crossBetween val="between"/>
      </c:valAx>
      <c:catAx>
        <c:axId val="97630432"/>
        <c:scaling>
          <c:orientation val="minMax"/>
        </c:scaling>
        <c:delete val="1"/>
        <c:axPos val="b"/>
        <c:numFmt formatCode="General" sourceLinked="1"/>
        <c:majorTickMark val="out"/>
        <c:minorTickMark val="none"/>
        <c:tickLblPos val="nextTo"/>
        <c:crossAx val="21293539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dinero invertido en las diferentes categorías</a:t>
            </a:r>
            <a:r>
              <a:rPr lang="es-CO" baseline="0">
                <a:solidFill>
                  <a:schemeClr val="bg1"/>
                </a:solidFill>
              </a:rPr>
              <a:t> por escolaridad</a:t>
            </a:r>
            <a:r>
              <a:rPr lang="es-CO">
                <a:solidFill>
                  <a:schemeClr val="bg1"/>
                </a:solidFill>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'!$O$39</c:f>
              <c:strCache>
                <c:ptCount val="1"/>
                <c:pt idx="0">
                  <c:v>Productos de pescado</c:v>
                </c:pt>
              </c:strCache>
            </c:strRef>
          </c:tx>
          <c:spPr>
            <a:solidFill>
              <a:schemeClr val="accent1"/>
            </a:solidFill>
            <a:ln>
              <a:noFill/>
            </a:ln>
            <a:effectLst/>
          </c:spPr>
          <c:invertIfNegative val="0"/>
          <c:dLbls>
            <c:dLbl>
              <c:idx val="0"/>
              <c:tx>
                <c:rich>
                  <a:bodyPr/>
                  <a:lstStyle/>
                  <a:p>
                    <a:fld id="{F147FB2C-3F1F-49E1-8701-2EE5E6BA62A5}"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23EE-4E63-A2E7-A91AC7D9111A}"/>
                </c:ext>
              </c:extLst>
            </c:dLbl>
            <c:dLbl>
              <c:idx val="1"/>
              <c:delete val="1"/>
              <c:extLst>
                <c:ext xmlns:c15="http://schemas.microsoft.com/office/drawing/2012/chart" uri="{CE6537A1-D6FC-4f65-9D91-7224C49458BB}"/>
                <c:ext xmlns:c16="http://schemas.microsoft.com/office/drawing/2014/chart" uri="{C3380CC4-5D6E-409C-BE32-E72D297353CC}">
                  <c16:uniqueId val="{00000001-23EE-4E63-A2E7-A91AC7D9111A}"/>
                </c:ext>
              </c:extLst>
            </c:dLbl>
            <c:dLbl>
              <c:idx val="2"/>
              <c:tx>
                <c:rich>
                  <a:bodyPr/>
                  <a:lstStyle/>
                  <a:p>
                    <a:fld id="{07C9D00A-3FEC-456D-AD73-DFF15139E453}"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23EE-4E63-A2E7-A91AC7D9111A}"/>
                </c:ext>
              </c:extLst>
            </c:dLbl>
            <c:dLbl>
              <c:idx val="3"/>
              <c:tx>
                <c:rich>
                  <a:bodyPr/>
                  <a:lstStyle/>
                  <a:p>
                    <a:fld id="{3E145634-F6DA-4101-BE28-8CB8C7EEB96D}"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23EE-4E63-A2E7-A91AC7D9111A}"/>
                </c:ext>
              </c:extLst>
            </c:dLbl>
            <c:dLbl>
              <c:idx val="4"/>
              <c:tx>
                <c:rich>
                  <a:bodyPr/>
                  <a:lstStyle/>
                  <a:p>
                    <a:fld id="{0FED76FE-6B99-4C98-BF55-73738DC73CC9}"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23EE-4E63-A2E7-A91AC7D911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'!$L$40:$L$44</c:f>
              <c:strCache>
                <c:ptCount val="5"/>
                <c:pt idx="0">
                  <c:v>2n Cycle</c:v>
                </c:pt>
                <c:pt idx="1">
                  <c:v>Basic</c:v>
                </c:pt>
                <c:pt idx="2">
                  <c:v>Graduation</c:v>
                </c:pt>
                <c:pt idx="3">
                  <c:v>Master</c:v>
                </c:pt>
                <c:pt idx="4">
                  <c:v>PhD</c:v>
                </c:pt>
              </c:strCache>
            </c:strRef>
          </c:cat>
          <c:val>
            <c:numRef>
              <c:f>'Seg '!$O$40:$O$44</c:f>
              <c:numCache>
                <c:formatCode>General</c:formatCode>
                <c:ptCount val="5"/>
                <c:pt idx="0">
                  <c:v>47.482758620689658</c:v>
                </c:pt>
                <c:pt idx="1">
                  <c:v>17.055555555555557</c:v>
                </c:pt>
                <c:pt idx="2">
                  <c:v>43.149955634427684</c:v>
                </c:pt>
                <c:pt idx="3">
                  <c:v>32.1</c:v>
                </c:pt>
                <c:pt idx="4">
                  <c:v>26.728395061728396</c:v>
                </c:pt>
              </c:numCache>
            </c:numRef>
          </c:val>
          <c:extLst>
            <c:ext xmlns:c15="http://schemas.microsoft.com/office/drawing/2012/chart" uri="{02D57815-91ED-43cb-92C2-25804820EDAC}">
              <c15:datalabelsRange>
                <c15:f>'Seg '!$P$40:$P$44</c15:f>
                <c15:dlblRangeCache>
                  <c:ptCount val="5"/>
                  <c:pt idx="0">
                    <c:v>11%</c:v>
                  </c:pt>
                  <c:pt idx="1">
                    <c:v>29%</c:v>
                  </c:pt>
                  <c:pt idx="2">
                    <c:v>8%</c:v>
                  </c:pt>
                  <c:pt idx="3">
                    <c:v>6%</c:v>
                  </c:pt>
                  <c:pt idx="4">
                    <c:v>4%</c:v>
                  </c:pt>
                </c15:dlblRangeCache>
              </c15:datalabelsRange>
            </c:ext>
            <c:ext xmlns:c16="http://schemas.microsoft.com/office/drawing/2014/chart" uri="{C3380CC4-5D6E-409C-BE32-E72D297353CC}">
              <c16:uniqueId val="{00000005-23EE-4E63-A2E7-A91AC7D9111A}"/>
            </c:ext>
          </c:extLst>
        </c:ser>
        <c:ser>
          <c:idx val="1"/>
          <c:order val="1"/>
          <c:tx>
            <c:strRef>
              <c:f>'Seg '!$Q$39</c:f>
              <c:strCache>
                <c:ptCount val="1"/>
                <c:pt idx="0">
                  <c:v>Dulces</c:v>
                </c:pt>
              </c:strCache>
            </c:strRef>
          </c:tx>
          <c:spPr>
            <a:solidFill>
              <a:schemeClr val="accent2"/>
            </a:solidFill>
            <a:ln>
              <a:noFill/>
            </a:ln>
            <a:effectLst/>
          </c:spPr>
          <c:invertIfNegative val="0"/>
          <c:dLbls>
            <c:dLbl>
              <c:idx val="0"/>
              <c:tx>
                <c:rich>
                  <a:bodyPr/>
                  <a:lstStyle/>
                  <a:p>
                    <a:fld id="{1F1FEBCA-3ED6-44DC-ACC9-6CF97CD45021}"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23EE-4E63-A2E7-A91AC7D9111A}"/>
                </c:ext>
              </c:extLst>
            </c:dLbl>
            <c:dLbl>
              <c:idx val="1"/>
              <c:delete val="1"/>
              <c:extLst>
                <c:ext xmlns:c15="http://schemas.microsoft.com/office/drawing/2012/chart" uri="{CE6537A1-D6FC-4f65-9D91-7224C49458BB}"/>
                <c:ext xmlns:c16="http://schemas.microsoft.com/office/drawing/2014/chart" uri="{C3380CC4-5D6E-409C-BE32-E72D297353CC}">
                  <c16:uniqueId val="{00000007-23EE-4E63-A2E7-A91AC7D9111A}"/>
                </c:ext>
              </c:extLst>
            </c:dLbl>
            <c:dLbl>
              <c:idx val="2"/>
              <c:tx>
                <c:rich>
                  <a:bodyPr/>
                  <a:lstStyle/>
                  <a:p>
                    <a:fld id="{79FCF584-408F-4088-8790-5B079581BEBD}"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23EE-4E63-A2E7-A91AC7D9111A}"/>
                </c:ext>
              </c:extLst>
            </c:dLbl>
            <c:dLbl>
              <c:idx val="3"/>
              <c:tx>
                <c:rich>
                  <a:bodyPr/>
                  <a:lstStyle/>
                  <a:p>
                    <a:fld id="{D96CE379-6953-4694-BD83-8AD5215ECE6F}"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23EE-4E63-A2E7-A91AC7D9111A}"/>
                </c:ext>
              </c:extLst>
            </c:dLbl>
            <c:dLbl>
              <c:idx val="4"/>
              <c:tx>
                <c:rich>
                  <a:bodyPr/>
                  <a:lstStyle/>
                  <a:p>
                    <a:fld id="{00546D68-5435-4FD5-87D8-3C4F492FFE6B}"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23EE-4E63-A2E7-A91AC7D911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'Seg '!$Q$40:$Q$44</c:f>
              <c:numCache>
                <c:formatCode>General</c:formatCode>
                <c:ptCount val="5"/>
                <c:pt idx="0">
                  <c:v>34.251231527093594</c:v>
                </c:pt>
                <c:pt idx="1">
                  <c:v>12.111111111111111</c:v>
                </c:pt>
                <c:pt idx="2">
                  <c:v>31.367346938775512</c:v>
                </c:pt>
                <c:pt idx="3">
                  <c:v>21.175675675675677</c:v>
                </c:pt>
                <c:pt idx="4">
                  <c:v>20.222222222222221</c:v>
                </c:pt>
              </c:numCache>
            </c:numRef>
          </c:val>
          <c:extLst>
            <c:ext xmlns:c15="http://schemas.microsoft.com/office/drawing/2012/chart" uri="{02D57815-91ED-43cb-92C2-25804820EDAC}">
              <c15:datalabelsRange>
                <c15:f>'Seg '!$R$40:$R$44</c15:f>
                <c15:dlblRangeCache>
                  <c:ptCount val="5"/>
                  <c:pt idx="0">
                    <c:v>8%</c:v>
                  </c:pt>
                  <c:pt idx="1">
                    <c:v>21%</c:v>
                  </c:pt>
                  <c:pt idx="2">
                    <c:v>6%</c:v>
                  </c:pt>
                  <c:pt idx="3">
                    <c:v>4%</c:v>
                  </c:pt>
                  <c:pt idx="4">
                    <c:v>3%</c:v>
                  </c:pt>
                </c15:dlblRangeCache>
              </c15:datalabelsRange>
            </c:ext>
            <c:ext xmlns:c16="http://schemas.microsoft.com/office/drawing/2014/chart" uri="{C3380CC4-5D6E-409C-BE32-E72D297353CC}">
              <c16:uniqueId val="{0000000B-23EE-4E63-A2E7-A91AC7D9111A}"/>
            </c:ext>
          </c:extLst>
        </c:ser>
        <c:ser>
          <c:idx val="2"/>
          <c:order val="2"/>
          <c:tx>
            <c:strRef>
              <c:f>'Seg '!$S$39</c:f>
              <c:strCache>
                <c:ptCount val="1"/>
                <c:pt idx="0">
                  <c:v>Carnes</c:v>
                </c:pt>
              </c:strCache>
            </c:strRef>
          </c:tx>
          <c:spPr>
            <a:solidFill>
              <a:schemeClr val="accent3"/>
            </a:solidFill>
            <a:ln>
              <a:noFill/>
            </a:ln>
            <a:effectLst/>
          </c:spPr>
          <c:invertIfNegative val="0"/>
          <c:dLbls>
            <c:dLbl>
              <c:idx val="0"/>
              <c:tx>
                <c:rich>
                  <a:bodyPr/>
                  <a:lstStyle/>
                  <a:p>
                    <a:fld id="{4B93AF0F-8532-473B-805E-AC43813792A3}"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23EE-4E63-A2E7-A91AC7D9111A}"/>
                </c:ext>
              </c:extLst>
            </c:dLbl>
            <c:dLbl>
              <c:idx val="1"/>
              <c:delete val="1"/>
              <c:extLst>
                <c:ext xmlns:c15="http://schemas.microsoft.com/office/drawing/2012/chart" uri="{CE6537A1-D6FC-4f65-9D91-7224C49458BB}"/>
                <c:ext xmlns:c16="http://schemas.microsoft.com/office/drawing/2014/chart" uri="{C3380CC4-5D6E-409C-BE32-E72D297353CC}">
                  <c16:uniqueId val="{0000000D-23EE-4E63-A2E7-A91AC7D9111A}"/>
                </c:ext>
              </c:extLst>
            </c:dLbl>
            <c:dLbl>
              <c:idx val="2"/>
              <c:tx>
                <c:rich>
                  <a:bodyPr/>
                  <a:lstStyle/>
                  <a:p>
                    <a:fld id="{B114CB7F-C535-4218-A4F1-9C6CE41C3346}"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23EE-4E63-A2E7-A91AC7D9111A}"/>
                </c:ext>
              </c:extLst>
            </c:dLbl>
            <c:dLbl>
              <c:idx val="3"/>
              <c:tx>
                <c:rich>
                  <a:bodyPr/>
                  <a:lstStyle/>
                  <a:p>
                    <a:fld id="{51849378-5C47-41CE-9F9A-149813CDED36}"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23EE-4E63-A2E7-A91AC7D9111A}"/>
                </c:ext>
              </c:extLst>
            </c:dLbl>
            <c:dLbl>
              <c:idx val="4"/>
              <c:tx>
                <c:rich>
                  <a:bodyPr/>
                  <a:lstStyle/>
                  <a:p>
                    <a:fld id="{F7F2B7A4-92E0-49C9-94AF-99EA1A260F2D}"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23EE-4E63-A2E7-A91AC7D911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'Seg '!$S$40:$S$44</c:f>
              <c:numCache>
                <c:formatCode>General</c:formatCode>
                <c:ptCount val="5"/>
                <c:pt idx="0">
                  <c:v>141.25615763546799</c:v>
                </c:pt>
                <c:pt idx="1">
                  <c:v>11.444444444444445</c:v>
                </c:pt>
                <c:pt idx="2">
                  <c:v>179.48890860692103</c:v>
                </c:pt>
                <c:pt idx="3">
                  <c:v>163.37837837837839</c:v>
                </c:pt>
                <c:pt idx="4">
                  <c:v>168.60288065843622</c:v>
                </c:pt>
              </c:numCache>
            </c:numRef>
          </c:val>
          <c:extLst>
            <c:ext xmlns:c15="http://schemas.microsoft.com/office/drawing/2012/chart" uri="{02D57815-91ED-43cb-92C2-25804820EDAC}">
              <c15:datalabelsRange>
                <c15:f>'Seg '!$T$40:$T$44</c15:f>
                <c15:dlblRangeCache>
                  <c:ptCount val="5"/>
                  <c:pt idx="0">
                    <c:v>31%</c:v>
                  </c:pt>
                  <c:pt idx="1">
                    <c:v>19%</c:v>
                  </c:pt>
                  <c:pt idx="2">
                    <c:v>32%</c:v>
                  </c:pt>
                  <c:pt idx="3">
                    <c:v>29%</c:v>
                  </c:pt>
                  <c:pt idx="4">
                    <c:v>26%</c:v>
                  </c:pt>
                </c15:dlblRangeCache>
              </c15:datalabelsRange>
            </c:ext>
            <c:ext xmlns:c16="http://schemas.microsoft.com/office/drawing/2014/chart" uri="{C3380CC4-5D6E-409C-BE32-E72D297353CC}">
              <c16:uniqueId val="{00000011-23EE-4E63-A2E7-A91AC7D9111A}"/>
            </c:ext>
          </c:extLst>
        </c:ser>
        <c:ser>
          <c:idx val="3"/>
          <c:order val="3"/>
          <c:tx>
            <c:strRef>
              <c:f>'Seg '!$U$39</c:f>
              <c:strCache>
                <c:ptCount val="1"/>
                <c:pt idx="0">
                  <c:v>Vinos</c:v>
                </c:pt>
              </c:strCache>
            </c:strRef>
          </c:tx>
          <c:spPr>
            <a:solidFill>
              <a:schemeClr val="accent4"/>
            </a:solidFill>
            <a:ln>
              <a:noFill/>
            </a:ln>
            <a:effectLst/>
          </c:spPr>
          <c:invertIfNegative val="0"/>
          <c:dLbls>
            <c:dLbl>
              <c:idx val="0"/>
              <c:tx>
                <c:rich>
                  <a:bodyPr/>
                  <a:lstStyle/>
                  <a:p>
                    <a:fld id="{6B74E0FF-C470-45C8-A0A7-9A22B996D91E}"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23EE-4E63-A2E7-A91AC7D9111A}"/>
                </c:ext>
              </c:extLst>
            </c:dLbl>
            <c:dLbl>
              <c:idx val="1"/>
              <c:delete val="1"/>
              <c:extLst>
                <c:ext xmlns:c15="http://schemas.microsoft.com/office/drawing/2012/chart" uri="{CE6537A1-D6FC-4f65-9D91-7224C49458BB}"/>
                <c:ext xmlns:c16="http://schemas.microsoft.com/office/drawing/2014/chart" uri="{C3380CC4-5D6E-409C-BE32-E72D297353CC}">
                  <c16:uniqueId val="{00000013-23EE-4E63-A2E7-A91AC7D9111A}"/>
                </c:ext>
              </c:extLst>
            </c:dLbl>
            <c:dLbl>
              <c:idx val="2"/>
              <c:tx>
                <c:rich>
                  <a:bodyPr/>
                  <a:lstStyle/>
                  <a:p>
                    <a:fld id="{30FDE8DB-B199-46A3-A1B8-A74049617F9A}"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23EE-4E63-A2E7-A91AC7D9111A}"/>
                </c:ext>
              </c:extLst>
            </c:dLbl>
            <c:dLbl>
              <c:idx val="3"/>
              <c:tx>
                <c:rich>
                  <a:bodyPr/>
                  <a:lstStyle/>
                  <a:p>
                    <a:fld id="{FF86460C-69D5-4EAA-8FEA-0D78948FA875}"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23EE-4E63-A2E7-A91AC7D9111A}"/>
                </c:ext>
              </c:extLst>
            </c:dLbl>
            <c:dLbl>
              <c:idx val="4"/>
              <c:tx>
                <c:rich>
                  <a:bodyPr/>
                  <a:lstStyle/>
                  <a:p>
                    <a:fld id="{2A6A3676-4ACD-4232-9B71-F52B5B44E3FC}"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23EE-4E63-A2E7-A91AC7D911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'Seg '!$U$40:$U$44</c:f>
              <c:numCache>
                <c:formatCode>General</c:formatCode>
                <c:ptCount val="5"/>
                <c:pt idx="0">
                  <c:v>198.18226600985221</c:v>
                </c:pt>
                <c:pt idx="1">
                  <c:v>7.2407407407407405</c:v>
                </c:pt>
                <c:pt idx="2">
                  <c:v>284.26885536823426</c:v>
                </c:pt>
                <c:pt idx="3">
                  <c:v>333.07567567567565</c:v>
                </c:pt>
                <c:pt idx="4">
                  <c:v>404.49588477366257</c:v>
                </c:pt>
              </c:numCache>
            </c:numRef>
          </c:val>
          <c:extLst>
            <c:ext xmlns:c15="http://schemas.microsoft.com/office/drawing/2012/chart" uri="{02D57815-91ED-43cb-92C2-25804820EDAC}">
              <c15:datalabelsRange>
                <c15:f>'Seg '!$V$40:$V$44</c15:f>
                <c15:dlblRangeCache>
                  <c:ptCount val="5"/>
                  <c:pt idx="0">
                    <c:v>44%</c:v>
                  </c:pt>
                  <c:pt idx="1">
                    <c:v>12%</c:v>
                  </c:pt>
                  <c:pt idx="2">
                    <c:v>50%</c:v>
                  </c:pt>
                  <c:pt idx="3">
                    <c:v>58%</c:v>
                  </c:pt>
                  <c:pt idx="4">
                    <c:v>63%</c:v>
                  </c:pt>
                </c15:dlblRangeCache>
              </c15:datalabelsRange>
            </c:ext>
            <c:ext xmlns:c16="http://schemas.microsoft.com/office/drawing/2014/chart" uri="{C3380CC4-5D6E-409C-BE32-E72D297353CC}">
              <c16:uniqueId val="{00000017-23EE-4E63-A2E7-A91AC7D9111A}"/>
            </c:ext>
          </c:extLst>
        </c:ser>
        <c:ser>
          <c:idx val="4"/>
          <c:order val="4"/>
          <c:tx>
            <c:strRef>
              <c:f>'Seg '!$W$39</c:f>
              <c:strCache>
                <c:ptCount val="1"/>
                <c:pt idx="0">
                  <c:v>Frutas</c:v>
                </c:pt>
              </c:strCache>
            </c:strRef>
          </c:tx>
          <c:spPr>
            <a:solidFill>
              <a:schemeClr val="accent5"/>
            </a:solidFill>
            <a:ln>
              <a:noFill/>
            </a:ln>
            <a:effectLst/>
          </c:spPr>
          <c:invertIfNegative val="0"/>
          <c:dLbls>
            <c:dLbl>
              <c:idx val="0"/>
              <c:tx>
                <c:rich>
                  <a:bodyPr/>
                  <a:lstStyle/>
                  <a:p>
                    <a:fld id="{D6E4B6D3-03FA-440D-9291-17BBAA5ADADD}"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23EE-4E63-A2E7-A91AC7D9111A}"/>
                </c:ext>
              </c:extLst>
            </c:dLbl>
            <c:dLbl>
              <c:idx val="1"/>
              <c:delete val="1"/>
              <c:extLst>
                <c:ext xmlns:c15="http://schemas.microsoft.com/office/drawing/2012/chart" uri="{CE6537A1-D6FC-4f65-9D91-7224C49458BB}"/>
                <c:ext xmlns:c16="http://schemas.microsoft.com/office/drawing/2014/chart" uri="{C3380CC4-5D6E-409C-BE32-E72D297353CC}">
                  <c16:uniqueId val="{00000019-23EE-4E63-A2E7-A91AC7D9111A}"/>
                </c:ext>
              </c:extLst>
            </c:dLbl>
            <c:dLbl>
              <c:idx val="2"/>
              <c:tx>
                <c:rich>
                  <a:bodyPr/>
                  <a:lstStyle/>
                  <a:p>
                    <a:fld id="{C6CB62F9-D23D-497B-9CDB-B492861EA581}"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23EE-4E63-A2E7-A91AC7D9111A}"/>
                </c:ext>
              </c:extLst>
            </c:dLbl>
            <c:dLbl>
              <c:idx val="3"/>
              <c:tx>
                <c:rich>
                  <a:bodyPr/>
                  <a:lstStyle/>
                  <a:p>
                    <a:fld id="{99E323F0-235F-4D0B-A5D1-B1D7FB6A55FA}"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23EE-4E63-A2E7-A91AC7D9111A}"/>
                </c:ext>
              </c:extLst>
            </c:dLbl>
            <c:dLbl>
              <c:idx val="4"/>
              <c:tx>
                <c:rich>
                  <a:bodyPr/>
                  <a:lstStyle/>
                  <a:p>
                    <a:fld id="{9BF4DFA9-E14F-4C4B-A78F-63FE4F8A2E29}"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23EE-4E63-A2E7-A91AC7D911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'Seg '!$W$40:$W$44</c:f>
              <c:numCache>
                <c:formatCode>General</c:formatCode>
                <c:ptCount val="5"/>
                <c:pt idx="0">
                  <c:v>28.955665024630541</c:v>
                </c:pt>
                <c:pt idx="1">
                  <c:v>11.111111111111111</c:v>
                </c:pt>
                <c:pt idx="2">
                  <c:v>30.774622892635314</c:v>
                </c:pt>
                <c:pt idx="3">
                  <c:v>21.654054054054054</c:v>
                </c:pt>
                <c:pt idx="4">
                  <c:v>20.049382716049383</c:v>
                </c:pt>
              </c:numCache>
            </c:numRef>
          </c:val>
          <c:extLst>
            <c:ext xmlns:c15="http://schemas.microsoft.com/office/drawing/2012/chart" uri="{02D57815-91ED-43cb-92C2-25804820EDAC}">
              <c15:datalabelsRange>
                <c15:f>'Seg '!$X$40:$X$44</c15:f>
                <c15:dlblRangeCache>
                  <c:ptCount val="5"/>
                  <c:pt idx="0">
                    <c:v>6%</c:v>
                  </c:pt>
                  <c:pt idx="1">
                    <c:v>19%</c:v>
                  </c:pt>
                  <c:pt idx="2">
                    <c:v>5%</c:v>
                  </c:pt>
                  <c:pt idx="3">
                    <c:v>4%</c:v>
                  </c:pt>
                  <c:pt idx="4">
                    <c:v>3%</c:v>
                  </c:pt>
                </c15:dlblRangeCache>
              </c15:datalabelsRange>
            </c:ext>
            <c:ext xmlns:c16="http://schemas.microsoft.com/office/drawing/2014/chart" uri="{C3380CC4-5D6E-409C-BE32-E72D297353CC}">
              <c16:uniqueId val="{0000001D-23EE-4E63-A2E7-A91AC7D9111A}"/>
            </c:ext>
          </c:extLst>
        </c:ser>
        <c:dLbls>
          <c:showLegendKey val="0"/>
          <c:showVal val="0"/>
          <c:showCatName val="0"/>
          <c:showSerName val="0"/>
          <c:showPercent val="0"/>
          <c:showBubbleSize val="0"/>
        </c:dLbls>
        <c:gapWidth val="150"/>
        <c:overlap val="100"/>
        <c:axId val="172835920"/>
        <c:axId val="172840496"/>
      </c:barChart>
      <c:lineChart>
        <c:grouping val="standard"/>
        <c:varyColors val="0"/>
        <c:ser>
          <c:idx val="5"/>
          <c:order val="5"/>
          <c:tx>
            <c:strRef>
              <c:f>'Seg '!$M$39</c:f>
              <c:strCache>
                <c:ptCount val="1"/>
                <c:pt idx="0">
                  <c:v>Ingreso promedio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'Seg '!$M$40:$M$44</c:f>
              <c:numCache>
                <c:formatCode>General</c:formatCode>
                <c:ptCount val="5"/>
                <c:pt idx="0">
                  <c:v>47633.19</c:v>
                </c:pt>
                <c:pt idx="1">
                  <c:v>20306.259259259259</c:v>
                </c:pt>
                <c:pt idx="2">
                  <c:v>52720.37365591398</c:v>
                </c:pt>
                <c:pt idx="3">
                  <c:v>52917.534246575342</c:v>
                </c:pt>
                <c:pt idx="4">
                  <c:v>56145.313929313932</c:v>
                </c:pt>
              </c:numCache>
            </c:numRef>
          </c:val>
          <c:smooth val="0"/>
          <c:extLst>
            <c:ext xmlns:c16="http://schemas.microsoft.com/office/drawing/2014/chart" uri="{C3380CC4-5D6E-409C-BE32-E72D297353CC}">
              <c16:uniqueId val="{0000001E-23EE-4E63-A2E7-A91AC7D9111A}"/>
            </c:ext>
          </c:extLst>
        </c:ser>
        <c:dLbls>
          <c:showLegendKey val="0"/>
          <c:showVal val="0"/>
          <c:showCatName val="0"/>
          <c:showSerName val="0"/>
          <c:showPercent val="0"/>
          <c:showBubbleSize val="0"/>
        </c:dLbls>
        <c:marker val="1"/>
        <c:smooth val="0"/>
        <c:axId val="2140095024"/>
        <c:axId val="2140098768"/>
      </c:lineChart>
      <c:catAx>
        <c:axId val="1728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40496"/>
        <c:crosses val="autoZero"/>
        <c:auto val="1"/>
        <c:lblAlgn val="ctr"/>
        <c:lblOffset val="100"/>
        <c:noMultiLvlLbl val="0"/>
      </c:catAx>
      <c:valAx>
        <c:axId val="17284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35920"/>
        <c:crosses val="autoZero"/>
        <c:crossBetween val="between"/>
      </c:valAx>
      <c:valAx>
        <c:axId val="21400987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140095024"/>
        <c:crosses val="max"/>
        <c:crossBetween val="between"/>
      </c:valAx>
      <c:catAx>
        <c:axId val="2140095024"/>
        <c:scaling>
          <c:orientation val="minMax"/>
        </c:scaling>
        <c:delete val="1"/>
        <c:axPos val="b"/>
        <c:majorTickMark val="out"/>
        <c:minorTickMark val="none"/>
        <c:tickLblPos val="nextTo"/>
        <c:crossAx val="2140098768"/>
        <c:crosses val="autoZero"/>
        <c:auto val="1"/>
        <c:lblAlgn val="ctr"/>
        <c:lblOffset val="100"/>
        <c:noMultiLvlLbl val="0"/>
      </c:catAx>
      <c:spPr>
        <a:noFill/>
        <a:ln>
          <a:noFill/>
        </a:ln>
        <a:effectLst/>
      </c:spPr>
    </c:plotArea>
    <c:legend>
      <c:legendPos val="b"/>
      <c:layout>
        <c:manualLayout>
          <c:xMode val="edge"/>
          <c:yMode val="edge"/>
          <c:x val="0.13668974689700986"/>
          <c:y val="0.91936186291965005"/>
          <c:w val="0.78583951827073295"/>
          <c:h val="8.06381370803499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Volumen de compras</a:t>
            </a:r>
            <a:r>
              <a:rPr lang="es-CO" baseline="0">
                <a:solidFill>
                  <a:schemeClr val="bg1"/>
                </a:solidFill>
              </a:rPr>
              <a:t> en los diferentes canales de ventas por escolaridad</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'!$M$48</c:f>
              <c:strCache>
                <c:ptCount val="1"/>
                <c:pt idx="0">
                  <c:v>Compras por Web</c:v>
                </c:pt>
              </c:strCache>
            </c:strRef>
          </c:tx>
          <c:spPr>
            <a:solidFill>
              <a:schemeClr val="accent1"/>
            </a:solidFill>
            <a:ln>
              <a:noFill/>
            </a:ln>
            <a:effectLst/>
          </c:spPr>
          <c:invertIfNegative val="0"/>
          <c:dLbls>
            <c:dLbl>
              <c:idx val="0"/>
              <c:tx>
                <c:rich>
                  <a:bodyPr/>
                  <a:lstStyle/>
                  <a:p>
                    <a:fld id="{27A85B63-575F-48CD-B657-75760308B9B5}"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923A-493A-9469-6B63A742444A}"/>
                </c:ext>
              </c:extLst>
            </c:dLbl>
            <c:dLbl>
              <c:idx val="1"/>
              <c:delete val="1"/>
              <c:extLst>
                <c:ext xmlns:c15="http://schemas.microsoft.com/office/drawing/2012/chart" uri="{CE6537A1-D6FC-4f65-9D91-7224C49458BB}"/>
                <c:ext xmlns:c16="http://schemas.microsoft.com/office/drawing/2014/chart" uri="{C3380CC4-5D6E-409C-BE32-E72D297353CC}">
                  <c16:uniqueId val="{00000001-923A-493A-9469-6B63A742444A}"/>
                </c:ext>
              </c:extLst>
            </c:dLbl>
            <c:dLbl>
              <c:idx val="2"/>
              <c:tx>
                <c:rich>
                  <a:bodyPr/>
                  <a:lstStyle/>
                  <a:p>
                    <a:fld id="{304CB1E1-52CE-4CEC-AE48-8A6F3AA83153}"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923A-493A-9469-6B63A742444A}"/>
                </c:ext>
              </c:extLst>
            </c:dLbl>
            <c:dLbl>
              <c:idx val="3"/>
              <c:tx>
                <c:rich>
                  <a:bodyPr/>
                  <a:lstStyle/>
                  <a:p>
                    <a:fld id="{930D67B1-DB63-4481-8999-864B9F18D898}"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923A-493A-9469-6B63A742444A}"/>
                </c:ext>
              </c:extLst>
            </c:dLbl>
            <c:dLbl>
              <c:idx val="4"/>
              <c:tx>
                <c:rich>
                  <a:bodyPr/>
                  <a:lstStyle/>
                  <a:p>
                    <a:fld id="{DDB2A557-E832-479D-AA16-34E88BDCB2C3}"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923A-493A-9469-6B63A742444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'!$J$49:$J$53</c:f>
              <c:strCache>
                <c:ptCount val="5"/>
                <c:pt idx="0">
                  <c:v>2n Cycle</c:v>
                </c:pt>
                <c:pt idx="1">
                  <c:v>Basic</c:v>
                </c:pt>
                <c:pt idx="2">
                  <c:v>Graduation</c:v>
                </c:pt>
                <c:pt idx="3">
                  <c:v>Master</c:v>
                </c:pt>
                <c:pt idx="4">
                  <c:v>PhD</c:v>
                </c:pt>
              </c:strCache>
            </c:strRef>
          </c:cat>
          <c:val>
            <c:numRef>
              <c:f>'Seg '!$M$49:$M$53</c:f>
              <c:numCache>
                <c:formatCode>General</c:formatCode>
                <c:ptCount val="5"/>
                <c:pt idx="0">
                  <c:v>757</c:v>
                </c:pt>
                <c:pt idx="1">
                  <c:v>102</c:v>
                </c:pt>
                <c:pt idx="2">
                  <c:v>4649</c:v>
                </c:pt>
                <c:pt idx="3">
                  <c:v>1492</c:v>
                </c:pt>
                <c:pt idx="4">
                  <c:v>2150</c:v>
                </c:pt>
              </c:numCache>
            </c:numRef>
          </c:val>
          <c:extLst>
            <c:ext xmlns:c15="http://schemas.microsoft.com/office/drawing/2012/chart" uri="{02D57815-91ED-43cb-92C2-25804820EDAC}">
              <c15:datalabelsRange>
                <c15:f>'Seg '!$N$49:$N$53</c15:f>
                <c15:dlblRangeCache>
                  <c:ptCount val="5"/>
                  <c:pt idx="0">
                    <c:v>32%</c:v>
                  </c:pt>
                  <c:pt idx="1">
                    <c:v>36%</c:v>
                  </c:pt>
                  <c:pt idx="2">
                    <c:v>33%</c:v>
                  </c:pt>
                  <c:pt idx="3">
                    <c:v>32%</c:v>
                  </c:pt>
                  <c:pt idx="4">
                    <c:v>33%</c:v>
                  </c:pt>
                </c15:dlblRangeCache>
              </c15:datalabelsRange>
            </c:ext>
            <c:ext xmlns:c16="http://schemas.microsoft.com/office/drawing/2014/chart" uri="{C3380CC4-5D6E-409C-BE32-E72D297353CC}">
              <c16:uniqueId val="{00000005-923A-493A-9469-6B63A742444A}"/>
            </c:ext>
          </c:extLst>
        </c:ser>
        <c:ser>
          <c:idx val="1"/>
          <c:order val="1"/>
          <c:tx>
            <c:strRef>
              <c:f>'Seg '!$O$48</c:f>
              <c:strCache>
                <c:ptCount val="1"/>
                <c:pt idx="0">
                  <c:v>Compras en tienda</c:v>
                </c:pt>
              </c:strCache>
            </c:strRef>
          </c:tx>
          <c:spPr>
            <a:solidFill>
              <a:schemeClr val="accent2"/>
            </a:solidFill>
            <a:ln>
              <a:noFill/>
            </a:ln>
            <a:effectLst/>
          </c:spPr>
          <c:invertIfNegative val="0"/>
          <c:dLbls>
            <c:dLbl>
              <c:idx val="0"/>
              <c:tx>
                <c:rich>
                  <a:bodyPr/>
                  <a:lstStyle/>
                  <a:p>
                    <a:fld id="{270E3A58-575F-45A9-9127-A51EB97C2369}"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923A-493A-9469-6B63A742444A}"/>
                </c:ext>
              </c:extLst>
            </c:dLbl>
            <c:dLbl>
              <c:idx val="1"/>
              <c:delete val="1"/>
              <c:extLst>
                <c:ext xmlns:c15="http://schemas.microsoft.com/office/drawing/2012/chart" uri="{CE6537A1-D6FC-4f65-9D91-7224C49458BB}"/>
                <c:ext xmlns:c16="http://schemas.microsoft.com/office/drawing/2014/chart" uri="{C3380CC4-5D6E-409C-BE32-E72D297353CC}">
                  <c16:uniqueId val="{00000007-923A-493A-9469-6B63A742444A}"/>
                </c:ext>
              </c:extLst>
            </c:dLbl>
            <c:dLbl>
              <c:idx val="2"/>
              <c:tx>
                <c:rich>
                  <a:bodyPr/>
                  <a:lstStyle/>
                  <a:p>
                    <a:fld id="{A99EBF28-4B67-4794-9407-8B1D0FB9D998}"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923A-493A-9469-6B63A742444A}"/>
                </c:ext>
              </c:extLst>
            </c:dLbl>
            <c:dLbl>
              <c:idx val="3"/>
              <c:tx>
                <c:rich>
                  <a:bodyPr/>
                  <a:lstStyle/>
                  <a:p>
                    <a:fld id="{86AB22CF-099F-4C58-821B-A1FD279D08C7}"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923A-493A-9469-6B63A742444A}"/>
                </c:ext>
              </c:extLst>
            </c:dLbl>
            <c:dLbl>
              <c:idx val="4"/>
              <c:tx>
                <c:rich>
                  <a:bodyPr/>
                  <a:lstStyle/>
                  <a:p>
                    <a:fld id="{ED49D65F-BE95-4327-A598-A7C7893DE5D3}"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923A-493A-9469-6B63A742444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'!$J$49:$J$53</c:f>
              <c:strCache>
                <c:ptCount val="5"/>
                <c:pt idx="0">
                  <c:v>2n Cycle</c:v>
                </c:pt>
                <c:pt idx="1">
                  <c:v>Basic</c:v>
                </c:pt>
                <c:pt idx="2">
                  <c:v>Graduation</c:v>
                </c:pt>
                <c:pt idx="3">
                  <c:v>Master</c:v>
                </c:pt>
                <c:pt idx="4">
                  <c:v>PhD</c:v>
                </c:pt>
              </c:strCache>
            </c:strRef>
          </c:cat>
          <c:val>
            <c:numRef>
              <c:f>'Seg '!$O$49:$O$53</c:f>
              <c:numCache>
                <c:formatCode>General</c:formatCode>
                <c:ptCount val="5"/>
                <c:pt idx="0">
                  <c:v>1118</c:v>
                </c:pt>
                <c:pt idx="1">
                  <c:v>154</c:v>
                </c:pt>
                <c:pt idx="2">
                  <c:v>6570</c:v>
                </c:pt>
                <c:pt idx="3">
                  <c:v>2182</c:v>
                </c:pt>
                <c:pt idx="4">
                  <c:v>2946</c:v>
                </c:pt>
              </c:numCache>
            </c:numRef>
          </c:val>
          <c:extLst>
            <c:ext xmlns:c15="http://schemas.microsoft.com/office/drawing/2012/chart" uri="{02D57815-91ED-43cb-92C2-25804820EDAC}">
              <c15:datalabelsRange>
                <c15:f>'Seg '!$P$49:$P$53</c15:f>
                <c15:dlblRangeCache>
                  <c:ptCount val="5"/>
                  <c:pt idx="0">
                    <c:v>48%</c:v>
                  </c:pt>
                  <c:pt idx="1">
                    <c:v>55%</c:v>
                  </c:pt>
                  <c:pt idx="2">
                    <c:v>46%</c:v>
                  </c:pt>
                  <c:pt idx="3">
                    <c:v>47%</c:v>
                  </c:pt>
                  <c:pt idx="4">
                    <c:v>45%</c:v>
                  </c:pt>
                </c15:dlblRangeCache>
              </c15:datalabelsRange>
            </c:ext>
            <c:ext xmlns:c16="http://schemas.microsoft.com/office/drawing/2014/chart" uri="{C3380CC4-5D6E-409C-BE32-E72D297353CC}">
              <c16:uniqueId val="{0000000B-923A-493A-9469-6B63A742444A}"/>
            </c:ext>
          </c:extLst>
        </c:ser>
        <c:ser>
          <c:idx val="2"/>
          <c:order val="2"/>
          <c:tx>
            <c:strRef>
              <c:f>'Seg '!$Q$48</c:f>
              <c:strCache>
                <c:ptCount val="1"/>
                <c:pt idx="0">
                  <c:v>Compras por catálogo </c:v>
                </c:pt>
              </c:strCache>
            </c:strRef>
          </c:tx>
          <c:spPr>
            <a:solidFill>
              <a:schemeClr val="accent3"/>
            </a:solidFill>
            <a:ln>
              <a:noFill/>
            </a:ln>
            <a:effectLst/>
          </c:spPr>
          <c:invertIfNegative val="0"/>
          <c:dLbls>
            <c:dLbl>
              <c:idx val="0"/>
              <c:tx>
                <c:rich>
                  <a:bodyPr/>
                  <a:lstStyle/>
                  <a:p>
                    <a:fld id="{90741C0C-3BA8-4EE8-901F-BFDAA1CDB623}" type="CELLRANGE">
                      <a:rPr lang="en-U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923A-493A-9469-6B63A742444A}"/>
                </c:ext>
              </c:extLst>
            </c:dLbl>
            <c:dLbl>
              <c:idx val="1"/>
              <c:delete val="1"/>
              <c:extLst>
                <c:ext xmlns:c15="http://schemas.microsoft.com/office/drawing/2012/chart" uri="{CE6537A1-D6FC-4f65-9D91-7224C49458BB}"/>
                <c:ext xmlns:c16="http://schemas.microsoft.com/office/drawing/2014/chart" uri="{C3380CC4-5D6E-409C-BE32-E72D297353CC}">
                  <c16:uniqueId val="{0000000D-923A-493A-9469-6B63A742444A}"/>
                </c:ext>
              </c:extLst>
            </c:dLbl>
            <c:dLbl>
              <c:idx val="2"/>
              <c:tx>
                <c:rich>
                  <a:bodyPr/>
                  <a:lstStyle/>
                  <a:p>
                    <a:fld id="{58484204-4DEE-41E6-8B55-86ADC9373ADD}"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923A-493A-9469-6B63A742444A}"/>
                </c:ext>
              </c:extLst>
            </c:dLbl>
            <c:dLbl>
              <c:idx val="3"/>
              <c:tx>
                <c:rich>
                  <a:bodyPr/>
                  <a:lstStyle/>
                  <a:p>
                    <a:fld id="{0F33CBE4-AF65-4E34-9FC5-F33821ED4F25}"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923A-493A-9469-6B63A742444A}"/>
                </c:ext>
              </c:extLst>
            </c:dLbl>
            <c:dLbl>
              <c:idx val="4"/>
              <c:tx>
                <c:rich>
                  <a:bodyPr/>
                  <a:lstStyle/>
                  <a:p>
                    <a:fld id="{33B51269-626F-46CE-9ED9-30EC8F30E551}" type="CELLRANGE">
                      <a:rPr lang="es-ES"/>
                      <a:pPr/>
                      <a:t>[CELLRANGE]</a:t>
                    </a:fld>
                    <a:endParaRPr lang="es-E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923A-493A-9469-6B63A742444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'Seg '!$Q$49:$Q$53</c:f>
              <c:numCache>
                <c:formatCode>General</c:formatCode>
                <c:ptCount val="5"/>
                <c:pt idx="0">
                  <c:v>471</c:v>
                </c:pt>
                <c:pt idx="1">
                  <c:v>26</c:v>
                </c:pt>
                <c:pt idx="2">
                  <c:v>3072</c:v>
                </c:pt>
                <c:pt idx="3">
                  <c:v>951</c:v>
                </c:pt>
                <c:pt idx="4">
                  <c:v>1443</c:v>
                </c:pt>
              </c:numCache>
            </c:numRef>
          </c:val>
          <c:extLst>
            <c:ext xmlns:c15="http://schemas.microsoft.com/office/drawing/2012/chart" uri="{02D57815-91ED-43cb-92C2-25804820EDAC}">
              <c15:datalabelsRange>
                <c15:f>'Seg '!$R$49:$R$53</c15:f>
                <c15:dlblRangeCache>
                  <c:ptCount val="5"/>
                  <c:pt idx="0">
                    <c:v>20%</c:v>
                  </c:pt>
                  <c:pt idx="1">
                    <c:v>9%</c:v>
                  </c:pt>
                  <c:pt idx="2">
                    <c:v>21%</c:v>
                  </c:pt>
                  <c:pt idx="3">
                    <c:v>21%</c:v>
                  </c:pt>
                  <c:pt idx="4">
                    <c:v>22%</c:v>
                  </c:pt>
                </c15:dlblRangeCache>
              </c15:datalabelsRange>
            </c:ext>
            <c:ext xmlns:c16="http://schemas.microsoft.com/office/drawing/2014/chart" uri="{C3380CC4-5D6E-409C-BE32-E72D297353CC}">
              <c16:uniqueId val="{00000011-923A-493A-9469-6B63A742444A}"/>
            </c:ext>
          </c:extLst>
        </c:ser>
        <c:dLbls>
          <c:showLegendKey val="0"/>
          <c:showVal val="0"/>
          <c:showCatName val="0"/>
          <c:showSerName val="0"/>
          <c:showPercent val="0"/>
          <c:showBubbleSize val="0"/>
        </c:dLbls>
        <c:gapWidth val="106"/>
        <c:overlap val="100"/>
        <c:axId val="814453872"/>
        <c:axId val="814460528"/>
      </c:barChart>
      <c:lineChart>
        <c:grouping val="standard"/>
        <c:varyColors val="0"/>
        <c:ser>
          <c:idx val="3"/>
          <c:order val="3"/>
          <c:tx>
            <c:strRef>
              <c:f>'Seg '!$K$48</c:f>
              <c:strCache>
                <c:ptCount val="1"/>
                <c:pt idx="0">
                  <c:v>Income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'Seg '!$K$49:$K$53</c:f>
              <c:numCache>
                <c:formatCode>General</c:formatCode>
                <c:ptCount val="5"/>
                <c:pt idx="0">
                  <c:v>47633.19</c:v>
                </c:pt>
                <c:pt idx="1">
                  <c:v>20306.259259259259</c:v>
                </c:pt>
                <c:pt idx="2">
                  <c:v>52720.37365591398</c:v>
                </c:pt>
                <c:pt idx="3">
                  <c:v>52917.534246575342</c:v>
                </c:pt>
                <c:pt idx="4">
                  <c:v>56145.313929313932</c:v>
                </c:pt>
              </c:numCache>
            </c:numRef>
          </c:val>
          <c:smooth val="0"/>
          <c:extLst>
            <c:ext xmlns:c16="http://schemas.microsoft.com/office/drawing/2014/chart" uri="{C3380CC4-5D6E-409C-BE32-E72D297353CC}">
              <c16:uniqueId val="{00000012-923A-493A-9469-6B63A742444A}"/>
            </c:ext>
          </c:extLst>
        </c:ser>
        <c:dLbls>
          <c:showLegendKey val="0"/>
          <c:showVal val="0"/>
          <c:showCatName val="0"/>
          <c:showSerName val="0"/>
          <c:showPercent val="0"/>
          <c:showBubbleSize val="0"/>
        </c:dLbls>
        <c:marker val="1"/>
        <c:smooth val="0"/>
        <c:axId val="1582682656"/>
        <c:axId val="1582692224"/>
      </c:lineChart>
      <c:catAx>
        <c:axId val="81445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60528"/>
        <c:crosses val="autoZero"/>
        <c:auto val="1"/>
        <c:lblAlgn val="ctr"/>
        <c:lblOffset val="100"/>
        <c:noMultiLvlLbl val="0"/>
      </c:catAx>
      <c:valAx>
        <c:axId val="81446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53872"/>
        <c:crosses val="autoZero"/>
        <c:crossBetween val="between"/>
      </c:valAx>
      <c:valAx>
        <c:axId val="15826922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582682656"/>
        <c:crosses val="max"/>
        <c:crossBetween val="between"/>
      </c:valAx>
      <c:catAx>
        <c:axId val="1582682656"/>
        <c:scaling>
          <c:orientation val="minMax"/>
        </c:scaling>
        <c:delete val="1"/>
        <c:axPos val="b"/>
        <c:majorTickMark val="out"/>
        <c:minorTickMark val="none"/>
        <c:tickLblPos val="nextTo"/>
        <c:crossAx val="1582692224"/>
        <c:crosses val="autoZero"/>
        <c:auto val="1"/>
        <c:lblAlgn val="ctr"/>
        <c:lblOffset val="100"/>
        <c:noMultiLvlLbl val="0"/>
      </c:catAx>
      <c:spPr>
        <a:noFill/>
        <a:ln>
          <a:noFill/>
        </a:ln>
        <a:effectLst/>
      </c:spPr>
    </c:plotArea>
    <c:legend>
      <c:legendPos val="b"/>
      <c:layout>
        <c:manualLayout>
          <c:xMode val="edge"/>
          <c:yMode val="edge"/>
          <c:x val="0.18675118160017312"/>
          <c:y val="0.90094671859208397"/>
          <c:w val="0.63146292824148065"/>
          <c:h val="9.572304861108306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clientes</a:t>
            </a:r>
            <a:r>
              <a:rPr lang="es-CO" baseline="0">
                <a:solidFill>
                  <a:schemeClr val="bg1"/>
                </a:solidFill>
              </a:rPr>
              <a:t> vs. Porcentaje de ventas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'!$G$3</c:f>
              <c:strCache>
                <c:ptCount val="1"/>
                <c:pt idx="0">
                  <c:v>Cantidad de clientes</c:v>
                </c:pt>
              </c:strCache>
            </c:strRef>
          </c:tx>
          <c:spPr>
            <a:solidFill>
              <a:schemeClr val="accent1"/>
            </a:solidFill>
            <a:ln>
              <a:noFill/>
            </a:ln>
            <a:effectLst/>
          </c:spPr>
          <c:invertIfNegative val="0"/>
          <c:cat>
            <c:strRef>
              <c:f>'Seg '!$F$4:$F$8</c:f>
              <c:strCache>
                <c:ptCount val="5"/>
                <c:pt idx="0">
                  <c:v>Married</c:v>
                </c:pt>
                <c:pt idx="1">
                  <c:v>Together</c:v>
                </c:pt>
                <c:pt idx="2">
                  <c:v>Single</c:v>
                </c:pt>
                <c:pt idx="3">
                  <c:v>Divorced</c:v>
                </c:pt>
                <c:pt idx="4">
                  <c:v>Widow</c:v>
                </c:pt>
              </c:strCache>
            </c:strRef>
          </c:cat>
          <c:val>
            <c:numRef>
              <c:f>'Seg '!$G$4:$G$8</c:f>
              <c:numCache>
                <c:formatCode>General</c:formatCode>
                <c:ptCount val="5"/>
                <c:pt idx="0">
                  <c:v>864</c:v>
                </c:pt>
                <c:pt idx="1">
                  <c:v>580</c:v>
                </c:pt>
                <c:pt idx="2">
                  <c:v>480</c:v>
                </c:pt>
                <c:pt idx="3">
                  <c:v>232</c:v>
                </c:pt>
                <c:pt idx="4">
                  <c:v>77</c:v>
                </c:pt>
              </c:numCache>
            </c:numRef>
          </c:val>
          <c:extLst>
            <c:ext xmlns:c16="http://schemas.microsoft.com/office/drawing/2014/chart" uri="{C3380CC4-5D6E-409C-BE32-E72D297353CC}">
              <c16:uniqueId val="{00000000-6451-4ACD-B5D1-26F5EDFB3D45}"/>
            </c:ext>
          </c:extLst>
        </c:ser>
        <c:dLbls>
          <c:showLegendKey val="0"/>
          <c:showVal val="0"/>
          <c:showCatName val="0"/>
          <c:showSerName val="0"/>
          <c:showPercent val="0"/>
          <c:showBubbleSize val="0"/>
        </c:dLbls>
        <c:gapWidth val="219"/>
        <c:overlap val="100"/>
        <c:axId val="100971952"/>
        <c:axId val="100972368"/>
        <c:extLst>
          <c:ext xmlns:c15="http://schemas.microsoft.com/office/drawing/2012/chart" uri="{02D57815-91ED-43cb-92C2-25804820EDAC}">
            <c15:filteredBarSeries>
              <c15:ser>
                <c:idx val="1"/>
                <c:order val="2"/>
                <c:tx>
                  <c:strRef>
                    <c:extLst>
                      <c:ext uri="{02D57815-91ED-43cb-92C2-25804820EDAC}">
                        <c15:formulaRef>
                          <c15:sqref> </c15:sqref>
                        </c15:formulaRef>
                      </c:ext>
                    </c:extLst>
                  </c:strRef>
                </c:tx>
                <c:spPr>
                  <a:solidFill>
                    <a:schemeClr val="accent2"/>
                  </a:solidFill>
                  <a:ln>
                    <a:noFill/>
                  </a:ln>
                  <a:effectLst/>
                </c:spPr>
                <c:invertIfNegative val="0"/>
                <c:cat>
                  <c:strRef>
                    <c:extLst>
                      <c:ext uri="{02D57815-91ED-43cb-92C2-25804820EDAC}">
                        <c15:formulaRef>
                          <c15:sqref>'Seg '!$F$4:$F$8</c15:sqref>
                        </c15:formulaRef>
                      </c:ext>
                    </c:extLst>
                    <c:strCache>
                      <c:ptCount val="5"/>
                      <c:pt idx="0">
                        <c:v>Married</c:v>
                      </c:pt>
                      <c:pt idx="1">
                        <c:v>Together</c:v>
                      </c:pt>
                      <c:pt idx="2">
                        <c:v>Single</c:v>
                      </c:pt>
                      <c:pt idx="3">
                        <c:v>Divorced</c:v>
                      </c:pt>
                      <c:pt idx="4">
                        <c:v>Widow</c:v>
                      </c:pt>
                    </c:strCache>
                  </c:strRef>
                </c:cat>
                <c:val>
                  <c:numRef>
                    <c:extLst>
                      <c:ext uri="{02D57815-91ED-43cb-92C2-25804820EDAC}">
                        <c15:formulaRef>
                          <c15:sqref>'Seg '!$H$4:$H$11</c15:sqref>
                        </c15:formulaRef>
                      </c:ext>
                    </c:extLst>
                    <c:numCache>
                      <c:formatCode>General</c:formatCode>
                      <c:ptCount val="8"/>
                      <c:pt idx="0">
                        <c:v>98</c:v>
                      </c:pt>
                      <c:pt idx="1">
                        <c:v>60</c:v>
                      </c:pt>
                      <c:pt idx="2">
                        <c:v>106</c:v>
                      </c:pt>
                      <c:pt idx="3">
                        <c:v>48</c:v>
                      </c:pt>
                      <c:pt idx="4">
                        <c:v>19</c:v>
                      </c:pt>
                      <c:pt idx="5">
                        <c:v>1</c:v>
                      </c:pt>
                      <c:pt idx="6">
                        <c:v>1</c:v>
                      </c:pt>
                      <c:pt idx="7">
                        <c:v>1</c:v>
                      </c:pt>
                    </c:numCache>
                  </c:numRef>
                </c:val>
                <c:extLst>
                  <c:ext xmlns:c16="http://schemas.microsoft.com/office/drawing/2014/chart" uri="{C3380CC4-5D6E-409C-BE32-E72D297353CC}">
                    <c16:uniqueId val="{00000002-6451-4ACD-B5D1-26F5EDFB3D45}"/>
                  </c:ext>
                </c:extLst>
              </c15:ser>
            </c15:filteredBarSeries>
          </c:ext>
        </c:extLst>
      </c:barChart>
      <c:lineChart>
        <c:grouping val="standard"/>
        <c:varyColors val="0"/>
        <c:ser>
          <c:idx val="2"/>
          <c:order val="1"/>
          <c:tx>
            <c:strRef>
              <c:f>'Seg '!$I$3</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'Seg '!$F$4:$F$8</c:f>
              <c:strCache>
                <c:ptCount val="5"/>
                <c:pt idx="0">
                  <c:v>Married</c:v>
                </c:pt>
                <c:pt idx="1">
                  <c:v>Together</c:v>
                </c:pt>
                <c:pt idx="2">
                  <c:v>Single</c:v>
                </c:pt>
                <c:pt idx="3">
                  <c:v>Divorced</c:v>
                </c:pt>
                <c:pt idx="4">
                  <c:v>Widow</c:v>
                </c:pt>
              </c:strCache>
            </c:strRef>
          </c:cat>
          <c:val>
            <c:numRef>
              <c:f>'Seg '!$I$4:$I$8</c:f>
              <c:numCache>
                <c:formatCode>0%</c:formatCode>
                <c:ptCount val="5"/>
                <c:pt idx="0">
                  <c:v>0.11342592592592593</c:v>
                </c:pt>
                <c:pt idx="1">
                  <c:v>0.10344827586206896</c:v>
                </c:pt>
                <c:pt idx="2">
                  <c:v>0.22083333333333333</c:v>
                </c:pt>
                <c:pt idx="3">
                  <c:v>0.20689655172413793</c:v>
                </c:pt>
                <c:pt idx="4">
                  <c:v>0.24675324675324675</c:v>
                </c:pt>
              </c:numCache>
            </c:numRef>
          </c:val>
          <c:smooth val="0"/>
          <c:extLst>
            <c:ext xmlns:c16="http://schemas.microsoft.com/office/drawing/2014/chart" uri="{C3380CC4-5D6E-409C-BE32-E72D297353CC}">
              <c16:uniqueId val="{00000001-6451-4ACD-B5D1-26F5EDFB3D45}"/>
            </c:ext>
          </c:extLst>
        </c:ser>
        <c:dLbls>
          <c:showLegendKey val="0"/>
          <c:showVal val="0"/>
          <c:showCatName val="0"/>
          <c:showSerName val="0"/>
          <c:showPercent val="0"/>
          <c:showBubbleSize val="0"/>
        </c:dLbls>
        <c:marker val="1"/>
        <c:smooth val="0"/>
        <c:axId val="167603008"/>
        <c:axId val="167598016"/>
      </c:lineChart>
      <c:catAx>
        <c:axId val="10097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00972368"/>
        <c:crosses val="autoZero"/>
        <c:auto val="1"/>
        <c:lblAlgn val="ctr"/>
        <c:lblOffset val="100"/>
        <c:noMultiLvlLbl val="0"/>
      </c:catAx>
      <c:valAx>
        <c:axId val="10097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00971952"/>
        <c:crosses val="autoZero"/>
        <c:crossBetween val="between"/>
      </c:valAx>
      <c:valAx>
        <c:axId val="16759801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67603008"/>
        <c:crosses val="max"/>
        <c:crossBetween val="between"/>
      </c:valAx>
      <c:catAx>
        <c:axId val="167603008"/>
        <c:scaling>
          <c:orientation val="minMax"/>
        </c:scaling>
        <c:delete val="1"/>
        <c:axPos val="b"/>
        <c:numFmt formatCode="General" sourceLinked="1"/>
        <c:majorTickMark val="out"/>
        <c:minorTickMark val="none"/>
        <c:tickLblPos val="nextTo"/>
        <c:crossAx val="1675980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Ingresos vs.</a:t>
            </a:r>
            <a:r>
              <a:rPr lang="es-CO" baseline="0">
                <a:solidFill>
                  <a:schemeClr val="bg1"/>
                </a:solidFill>
              </a:rPr>
              <a:t> Porcentaje de ventas</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clustered"/>
        <c:varyColors val="0"/>
        <c:ser>
          <c:idx val="3"/>
          <c:order val="1"/>
          <c:tx>
            <c:strRef>
              <c:f>'Seg '!$J$3</c:f>
              <c:strCache>
                <c:ptCount val="1"/>
                <c:pt idx="0">
                  <c:v>Ingreso promedio</c:v>
                </c:pt>
              </c:strCache>
            </c:strRef>
          </c:tx>
          <c:spPr>
            <a:solidFill>
              <a:schemeClr val="accent4"/>
            </a:solidFill>
            <a:ln>
              <a:noFill/>
            </a:ln>
            <a:effectLst/>
          </c:spPr>
          <c:invertIfNegative val="0"/>
          <c:cat>
            <c:strRef>
              <c:f>'Seg '!$F$4:$F$8</c:f>
              <c:strCache>
                <c:ptCount val="5"/>
                <c:pt idx="0">
                  <c:v>Married</c:v>
                </c:pt>
                <c:pt idx="1">
                  <c:v>Together</c:v>
                </c:pt>
                <c:pt idx="2">
                  <c:v>Single</c:v>
                </c:pt>
                <c:pt idx="3">
                  <c:v>Divorced</c:v>
                </c:pt>
                <c:pt idx="4">
                  <c:v>Widow</c:v>
                </c:pt>
              </c:strCache>
            </c:strRef>
          </c:cat>
          <c:val>
            <c:numRef>
              <c:f>'Seg '!$J$4:$J$8</c:f>
              <c:numCache>
                <c:formatCode>General</c:formatCode>
                <c:ptCount val="5"/>
                <c:pt idx="0">
                  <c:v>72365.5</c:v>
                </c:pt>
                <c:pt idx="1">
                  <c:v>43789</c:v>
                </c:pt>
                <c:pt idx="2">
                  <c:v>52834.228448275862</c:v>
                </c:pt>
                <c:pt idx="3">
                  <c:v>51724.97899649942</c:v>
                </c:pt>
                <c:pt idx="4">
                  <c:v>50995.350318471341</c:v>
                </c:pt>
              </c:numCache>
            </c:numRef>
          </c:val>
          <c:extLst>
            <c:ext xmlns:c16="http://schemas.microsoft.com/office/drawing/2014/chart" uri="{C3380CC4-5D6E-409C-BE32-E72D297353CC}">
              <c16:uniqueId val="{00000000-F6FD-45CC-9681-9CE929013AE9}"/>
            </c:ext>
          </c:extLst>
        </c:ser>
        <c:dLbls>
          <c:showLegendKey val="0"/>
          <c:showVal val="0"/>
          <c:showCatName val="0"/>
          <c:showSerName val="0"/>
          <c:showPercent val="0"/>
          <c:showBubbleSize val="0"/>
        </c:dLbls>
        <c:gapWidth val="219"/>
        <c:axId val="2086206560"/>
        <c:axId val="2086206976"/>
      </c:barChart>
      <c:lineChart>
        <c:grouping val="standard"/>
        <c:varyColors val="0"/>
        <c:ser>
          <c:idx val="2"/>
          <c:order val="0"/>
          <c:tx>
            <c:strRef>
              <c:f>'Seg '!$I$3</c:f>
              <c:strCache>
                <c:ptCount val="1"/>
                <c:pt idx="0">
                  <c:v>%Venta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'Seg '!$F$4:$F$8</c:f>
              <c:strCache>
                <c:ptCount val="5"/>
                <c:pt idx="0">
                  <c:v>Married</c:v>
                </c:pt>
                <c:pt idx="1">
                  <c:v>Together</c:v>
                </c:pt>
                <c:pt idx="2">
                  <c:v>Single</c:v>
                </c:pt>
                <c:pt idx="3">
                  <c:v>Divorced</c:v>
                </c:pt>
                <c:pt idx="4">
                  <c:v>Widow</c:v>
                </c:pt>
              </c:strCache>
            </c:strRef>
          </c:cat>
          <c:val>
            <c:numRef>
              <c:f>'Seg '!$I$4:$I$8</c:f>
              <c:numCache>
                <c:formatCode>0%</c:formatCode>
                <c:ptCount val="5"/>
                <c:pt idx="0">
                  <c:v>0.11342592592592593</c:v>
                </c:pt>
                <c:pt idx="1">
                  <c:v>0.10344827586206896</c:v>
                </c:pt>
                <c:pt idx="2">
                  <c:v>0.22083333333333333</c:v>
                </c:pt>
                <c:pt idx="3">
                  <c:v>0.20689655172413793</c:v>
                </c:pt>
                <c:pt idx="4">
                  <c:v>0.24675324675324675</c:v>
                </c:pt>
              </c:numCache>
            </c:numRef>
          </c:val>
          <c:smooth val="0"/>
          <c:extLst>
            <c:ext xmlns:c16="http://schemas.microsoft.com/office/drawing/2014/chart" uri="{C3380CC4-5D6E-409C-BE32-E72D297353CC}">
              <c16:uniqueId val="{00000001-F6FD-45CC-9681-9CE929013AE9}"/>
            </c:ext>
          </c:extLst>
        </c:ser>
        <c:dLbls>
          <c:showLegendKey val="0"/>
          <c:showVal val="0"/>
          <c:showCatName val="0"/>
          <c:showSerName val="0"/>
          <c:showPercent val="0"/>
          <c:showBubbleSize val="0"/>
        </c:dLbls>
        <c:marker val="1"/>
        <c:smooth val="0"/>
        <c:axId val="97630432"/>
        <c:axId val="2129353920"/>
      </c:lineChart>
      <c:catAx>
        <c:axId val="208620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086206976"/>
        <c:crosses val="autoZero"/>
        <c:auto val="1"/>
        <c:lblAlgn val="ctr"/>
        <c:lblOffset val="100"/>
        <c:noMultiLvlLbl val="0"/>
      </c:catAx>
      <c:valAx>
        <c:axId val="2086206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086206560"/>
        <c:crosses val="autoZero"/>
        <c:crossBetween val="between"/>
      </c:valAx>
      <c:valAx>
        <c:axId val="2129353920"/>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97630432"/>
        <c:crosses val="max"/>
        <c:crossBetween val="between"/>
      </c:valAx>
      <c:catAx>
        <c:axId val="97630432"/>
        <c:scaling>
          <c:orientation val="minMax"/>
        </c:scaling>
        <c:delete val="1"/>
        <c:axPos val="b"/>
        <c:numFmt formatCode="General" sourceLinked="1"/>
        <c:majorTickMark val="out"/>
        <c:minorTickMark val="none"/>
        <c:tickLblPos val="nextTo"/>
        <c:crossAx val="21293539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Cantidad de dinero invertido en las diferentes categorías</a:t>
            </a:r>
            <a:r>
              <a:rPr lang="es-CO" baseline="0">
                <a:solidFill>
                  <a:schemeClr val="bg1"/>
                </a:solidFill>
              </a:rPr>
              <a:t> por Estado civil</a:t>
            </a:r>
            <a:endParaRPr lang="es-CO">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'!$O$58</c:f>
              <c:strCache>
                <c:ptCount val="1"/>
                <c:pt idx="0">
                  <c:v>Productos de pescado</c:v>
                </c:pt>
              </c:strCache>
            </c:strRef>
          </c:tx>
          <c:spPr>
            <a:solidFill>
              <a:schemeClr val="accent1"/>
            </a:solidFill>
            <a:ln>
              <a:noFill/>
            </a:ln>
            <a:effectLst/>
          </c:spPr>
          <c:invertIfNegative val="0"/>
          <c:dLbls>
            <c:dLbl>
              <c:idx val="0"/>
              <c:tx>
                <c:rich>
                  <a:bodyPr/>
                  <a:lstStyle/>
                  <a:p>
                    <a:fld id="{F2B28E4C-2D78-4664-8700-79375629FDEF}"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294-46A4-8FBB-BA15153C6D7D}"/>
                </c:ext>
              </c:extLst>
            </c:dLbl>
            <c:dLbl>
              <c:idx val="1"/>
              <c:tx>
                <c:rich>
                  <a:bodyPr/>
                  <a:lstStyle/>
                  <a:p>
                    <a:fld id="{6E86D214-5C4B-49E2-AE9A-A65C570442EE}"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94-46A4-8FBB-BA15153C6D7D}"/>
                </c:ext>
              </c:extLst>
            </c:dLbl>
            <c:dLbl>
              <c:idx val="2"/>
              <c:tx>
                <c:rich>
                  <a:bodyPr/>
                  <a:lstStyle/>
                  <a:p>
                    <a:fld id="{FE65E7C3-1626-4FE3-9BA0-15D69E45B2F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94-46A4-8FBB-BA15153C6D7D}"/>
                </c:ext>
              </c:extLst>
            </c:dLbl>
            <c:dLbl>
              <c:idx val="3"/>
              <c:tx>
                <c:rich>
                  <a:bodyPr/>
                  <a:lstStyle/>
                  <a:p>
                    <a:fld id="{27816325-DBE6-4FFA-AB64-6E223B1A750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94-46A4-8FBB-BA15153C6D7D}"/>
                </c:ext>
              </c:extLst>
            </c:dLbl>
            <c:dLbl>
              <c:idx val="4"/>
              <c:tx>
                <c:rich>
                  <a:bodyPr/>
                  <a:lstStyle/>
                  <a:p>
                    <a:fld id="{770769A9-E887-41CB-8635-8EA0B014F67C}"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94-46A4-8FBB-BA15153C6D7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'!$L$59:$L$63</c:f>
              <c:strCache>
                <c:ptCount val="5"/>
                <c:pt idx="0">
                  <c:v>Divorced</c:v>
                </c:pt>
                <c:pt idx="1">
                  <c:v>Married</c:v>
                </c:pt>
                <c:pt idx="2">
                  <c:v>Single</c:v>
                </c:pt>
                <c:pt idx="3">
                  <c:v>Together</c:v>
                </c:pt>
                <c:pt idx="4">
                  <c:v>Widow</c:v>
                </c:pt>
              </c:strCache>
            </c:strRef>
          </c:cat>
          <c:val>
            <c:numRef>
              <c:f>'Seg '!$O$59:$O$63</c:f>
              <c:numCache>
                <c:formatCode>General</c:formatCode>
                <c:ptCount val="5"/>
                <c:pt idx="0">
                  <c:v>35.043103448275865</c:v>
                </c:pt>
                <c:pt idx="1">
                  <c:v>35.380787037037038</c:v>
                </c:pt>
                <c:pt idx="2">
                  <c:v>38.216666666666669</c:v>
                </c:pt>
                <c:pt idx="3">
                  <c:v>38.991379310344826</c:v>
                </c:pt>
                <c:pt idx="4">
                  <c:v>51.38961038961039</c:v>
                </c:pt>
              </c:numCache>
            </c:numRef>
          </c:val>
          <c:extLst>
            <c:ext xmlns:c15="http://schemas.microsoft.com/office/drawing/2012/chart" uri="{02D57815-91ED-43cb-92C2-25804820EDAC}">
              <c15:datalabelsRange>
                <c15:f>'Seg '!$P$59:$P$63</c15:f>
                <c15:dlblRangeCache>
                  <c:ptCount val="5"/>
                  <c:pt idx="0">
                    <c:v>6%</c:v>
                  </c:pt>
                  <c:pt idx="1">
                    <c:v>6%</c:v>
                  </c:pt>
                  <c:pt idx="2">
                    <c:v>7%</c:v>
                  </c:pt>
                  <c:pt idx="3">
                    <c:v>7%</c:v>
                  </c:pt>
                  <c:pt idx="4">
                    <c:v>8%</c:v>
                  </c:pt>
                </c15:dlblRangeCache>
              </c15:datalabelsRange>
            </c:ext>
            <c:ext xmlns:c16="http://schemas.microsoft.com/office/drawing/2014/chart" uri="{C3380CC4-5D6E-409C-BE32-E72D297353CC}">
              <c16:uniqueId val="{00000005-4294-46A4-8FBB-BA15153C6D7D}"/>
            </c:ext>
          </c:extLst>
        </c:ser>
        <c:ser>
          <c:idx val="1"/>
          <c:order val="1"/>
          <c:tx>
            <c:strRef>
              <c:f>'Seg '!$Q$58</c:f>
              <c:strCache>
                <c:ptCount val="1"/>
                <c:pt idx="0">
                  <c:v>Dulces</c:v>
                </c:pt>
              </c:strCache>
            </c:strRef>
          </c:tx>
          <c:spPr>
            <a:solidFill>
              <a:schemeClr val="accent2"/>
            </a:solidFill>
            <a:ln>
              <a:noFill/>
            </a:ln>
            <a:effectLst/>
          </c:spPr>
          <c:invertIfNegative val="0"/>
          <c:dLbls>
            <c:dLbl>
              <c:idx val="0"/>
              <c:tx>
                <c:rich>
                  <a:bodyPr/>
                  <a:lstStyle/>
                  <a:p>
                    <a:fld id="{B45854C3-96BB-4792-B4F0-F01514CE9DF1}"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294-46A4-8FBB-BA15153C6D7D}"/>
                </c:ext>
              </c:extLst>
            </c:dLbl>
            <c:dLbl>
              <c:idx val="1"/>
              <c:tx>
                <c:rich>
                  <a:bodyPr/>
                  <a:lstStyle/>
                  <a:p>
                    <a:fld id="{E467390B-C85E-444F-AB8B-71525A5201E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94-46A4-8FBB-BA15153C6D7D}"/>
                </c:ext>
              </c:extLst>
            </c:dLbl>
            <c:dLbl>
              <c:idx val="2"/>
              <c:tx>
                <c:rich>
                  <a:bodyPr/>
                  <a:lstStyle/>
                  <a:p>
                    <a:fld id="{376A60AE-1A9D-4209-947C-EF2E3ECB5911}"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94-46A4-8FBB-BA15153C6D7D}"/>
                </c:ext>
              </c:extLst>
            </c:dLbl>
            <c:dLbl>
              <c:idx val="3"/>
              <c:tx>
                <c:rich>
                  <a:bodyPr/>
                  <a:lstStyle/>
                  <a:p>
                    <a:fld id="{DA7D26B6-CA97-457F-8541-3CEA722F9CB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94-46A4-8FBB-BA15153C6D7D}"/>
                </c:ext>
              </c:extLst>
            </c:dLbl>
            <c:dLbl>
              <c:idx val="4"/>
              <c:tx>
                <c:rich>
                  <a:bodyPr/>
                  <a:lstStyle/>
                  <a:p>
                    <a:fld id="{686AE989-E55A-4597-B705-CBC24D7BDD7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94-46A4-8FBB-BA15153C6D7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'!$L$59:$L$63</c:f>
              <c:strCache>
                <c:ptCount val="5"/>
                <c:pt idx="0">
                  <c:v>Divorced</c:v>
                </c:pt>
                <c:pt idx="1">
                  <c:v>Married</c:v>
                </c:pt>
                <c:pt idx="2">
                  <c:v>Single</c:v>
                </c:pt>
                <c:pt idx="3">
                  <c:v>Together</c:v>
                </c:pt>
                <c:pt idx="4">
                  <c:v>Widow</c:v>
                </c:pt>
              </c:strCache>
            </c:strRef>
          </c:cat>
          <c:val>
            <c:numRef>
              <c:f>'Seg '!$Q$59:$Q$63</c:f>
              <c:numCache>
                <c:formatCode>General</c:formatCode>
                <c:ptCount val="5"/>
                <c:pt idx="0">
                  <c:v>26.818965517241381</c:v>
                </c:pt>
                <c:pt idx="1">
                  <c:v>26.701388888888889</c:v>
                </c:pt>
                <c:pt idx="2">
                  <c:v>27.262499999999999</c:v>
                </c:pt>
                <c:pt idx="3">
                  <c:v>26.122413793103448</c:v>
                </c:pt>
                <c:pt idx="4">
                  <c:v>39.012987012987011</c:v>
                </c:pt>
              </c:numCache>
            </c:numRef>
          </c:val>
          <c:extLst>
            <c:ext xmlns:c15="http://schemas.microsoft.com/office/drawing/2012/chart" uri="{02D57815-91ED-43cb-92C2-25804820EDAC}">
              <c15:datalabelsRange>
                <c15:f>'Seg '!$R$59:$R$63</c15:f>
                <c15:dlblRangeCache>
                  <c:ptCount val="5"/>
                  <c:pt idx="0">
                    <c:v>5%</c:v>
                  </c:pt>
                  <c:pt idx="1">
                    <c:v>5%</c:v>
                  </c:pt>
                  <c:pt idx="2">
                    <c:v>5%</c:v>
                  </c:pt>
                  <c:pt idx="3">
                    <c:v>5%</c:v>
                  </c:pt>
                  <c:pt idx="4">
                    <c:v>6%</c:v>
                  </c:pt>
                </c15:dlblRangeCache>
              </c15:datalabelsRange>
            </c:ext>
            <c:ext xmlns:c16="http://schemas.microsoft.com/office/drawing/2014/chart" uri="{C3380CC4-5D6E-409C-BE32-E72D297353CC}">
              <c16:uniqueId val="{0000000B-4294-46A4-8FBB-BA15153C6D7D}"/>
            </c:ext>
          </c:extLst>
        </c:ser>
        <c:ser>
          <c:idx val="2"/>
          <c:order val="2"/>
          <c:tx>
            <c:strRef>
              <c:f>'Seg '!$S$58</c:f>
              <c:strCache>
                <c:ptCount val="1"/>
                <c:pt idx="0">
                  <c:v>Carnes</c:v>
                </c:pt>
              </c:strCache>
            </c:strRef>
          </c:tx>
          <c:spPr>
            <a:solidFill>
              <a:schemeClr val="accent3"/>
            </a:solidFill>
            <a:ln>
              <a:noFill/>
            </a:ln>
            <a:effectLst/>
          </c:spPr>
          <c:invertIfNegative val="0"/>
          <c:dLbls>
            <c:dLbl>
              <c:idx val="0"/>
              <c:tx>
                <c:rich>
                  <a:bodyPr/>
                  <a:lstStyle/>
                  <a:p>
                    <a:fld id="{EEFFF814-523B-4532-BA9B-D7A64456EEF7}"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4294-46A4-8FBB-BA15153C6D7D}"/>
                </c:ext>
              </c:extLst>
            </c:dLbl>
            <c:dLbl>
              <c:idx val="1"/>
              <c:tx>
                <c:rich>
                  <a:bodyPr/>
                  <a:lstStyle/>
                  <a:p>
                    <a:fld id="{35B56700-2E31-4047-9193-2C6B1AEF2DF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94-46A4-8FBB-BA15153C6D7D}"/>
                </c:ext>
              </c:extLst>
            </c:dLbl>
            <c:dLbl>
              <c:idx val="2"/>
              <c:tx>
                <c:rich>
                  <a:bodyPr/>
                  <a:lstStyle/>
                  <a:p>
                    <a:fld id="{9E5FBEA8-0CA2-4CC7-94BF-77727D7799E9}"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94-46A4-8FBB-BA15153C6D7D}"/>
                </c:ext>
              </c:extLst>
            </c:dLbl>
            <c:dLbl>
              <c:idx val="3"/>
              <c:tx>
                <c:rich>
                  <a:bodyPr/>
                  <a:lstStyle/>
                  <a:p>
                    <a:fld id="{517DE830-E23E-4699-9104-76B86DCD03F9}"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94-46A4-8FBB-BA15153C6D7D}"/>
                </c:ext>
              </c:extLst>
            </c:dLbl>
            <c:dLbl>
              <c:idx val="4"/>
              <c:tx>
                <c:rich>
                  <a:bodyPr/>
                  <a:lstStyle/>
                  <a:p>
                    <a:fld id="{D5BC2BD5-AE95-40D4-A8FC-4C7D0E2DAF9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94-46A4-8FBB-BA15153C6D7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'!$L$59:$L$63</c:f>
              <c:strCache>
                <c:ptCount val="5"/>
                <c:pt idx="0">
                  <c:v>Divorced</c:v>
                </c:pt>
                <c:pt idx="1">
                  <c:v>Married</c:v>
                </c:pt>
                <c:pt idx="2">
                  <c:v>Single</c:v>
                </c:pt>
                <c:pt idx="3">
                  <c:v>Together</c:v>
                </c:pt>
                <c:pt idx="4">
                  <c:v>Widow</c:v>
                </c:pt>
              </c:strCache>
            </c:strRef>
          </c:cat>
          <c:val>
            <c:numRef>
              <c:f>'Seg '!$S$59:$S$63</c:f>
              <c:numCache>
                <c:formatCode>General</c:formatCode>
                <c:ptCount val="5"/>
                <c:pt idx="0">
                  <c:v>150.20689655172413</c:v>
                </c:pt>
                <c:pt idx="1">
                  <c:v>160.68171296296296</c:v>
                </c:pt>
                <c:pt idx="2">
                  <c:v>182.10833333333332</c:v>
                </c:pt>
                <c:pt idx="3">
                  <c:v>168.10344827586206</c:v>
                </c:pt>
                <c:pt idx="4">
                  <c:v>189.28571428571428</c:v>
                </c:pt>
              </c:numCache>
            </c:numRef>
          </c:val>
          <c:extLst>
            <c:ext xmlns:c15="http://schemas.microsoft.com/office/drawing/2012/chart" uri="{02D57815-91ED-43cb-92C2-25804820EDAC}">
              <c15:datalabelsRange>
                <c15:f>'Seg '!$T$59:$T$63</c15:f>
                <c15:dlblRangeCache>
                  <c:ptCount val="5"/>
                  <c:pt idx="0">
                    <c:v>27%</c:v>
                  </c:pt>
                  <c:pt idx="1">
                    <c:v>29%</c:v>
                  </c:pt>
                  <c:pt idx="2">
                    <c:v>32%</c:v>
                  </c:pt>
                  <c:pt idx="3">
                    <c:v>30%</c:v>
                  </c:pt>
                  <c:pt idx="4">
                    <c:v>28%</c:v>
                  </c:pt>
                </c15:dlblRangeCache>
              </c15:datalabelsRange>
            </c:ext>
            <c:ext xmlns:c16="http://schemas.microsoft.com/office/drawing/2014/chart" uri="{C3380CC4-5D6E-409C-BE32-E72D297353CC}">
              <c16:uniqueId val="{00000011-4294-46A4-8FBB-BA15153C6D7D}"/>
            </c:ext>
          </c:extLst>
        </c:ser>
        <c:ser>
          <c:idx val="3"/>
          <c:order val="3"/>
          <c:tx>
            <c:strRef>
              <c:f>'Seg '!$U$58</c:f>
              <c:strCache>
                <c:ptCount val="1"/>
                <c:pt idx="0">
                  <c:v>Vinos</c:v>
                </c:pt>
              </c:strCache>
            </c:strRef>
          </c:tx>
          <c:spPr>
            <a:solidFill>
              <a:schemeClr val="accent4"/>
            </a:solidFill>
            <a:ln>
              <a:noFill/>
            </a:ln>
            <a:effectLst/>
          </c:spPr>
          <c:invertIfNegative val="0"/>
          <c:dLbls>
            <c:dLbl>
              <c:idx val="0"/>
              <c:tx>
                <c:rich>
                  <a:bodyPr/>
                  <a:lstStyle/>
                  <a:p>
                    <a:fld id="{45480F4E-7ACD-4A3B-B118-DE936F154E66}"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4294-46A4-8FBB-BA15153C6D7D}"/>
                </c:ext>
              </c:extLst>
            </c:dLbl>
            <c:dLbl>
              <c:idx val="1"/>
              <c:tx>
                <c:rich>
                  <a:bodyPr/>
                  <a:lstStyle/>
                  <a:p>
                    <a:fld id="{D5C8A883-5614-4F7A-A789-ABCA233550F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4294-46A4-8FBB-BA15153C6D7D}"/>
                </c:ext>
              </c:extLst>
            </c:dLbl>
            <c:dLbl>
              <c:idx val="2"/>
              <c:tx>
                <c:rich>
                  <a:bodyPr/>
                  <a:lstStyle/>
                  <a:p>
                    <a:fld id="{E65A1E86-8628-4687-AA65-CEADE882F6A4}"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4294-46A4-8FBB-BA15153C6D7D}"/>
                </c:ext>
              </c:extLst>
            </c:dLbl>
            <c:dLbl>
              <c:idx val="3"/>
              <c:tx>
                <c:rich>
                  <a:bodyPr/>
                  <a:lstStyle/>
                  <a:p>
                    <a:fld id="{5234343F-7863-454C-8A97-789C6072E288}"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4294-46A4-8FBB-BA15153C6D7D}"/>
                </c:ext>
              </c:extLst>
            </c:dLbl>
            <c:dLbl>
              <c:idx val="4"/>
              <c:tx>
                <c:rich>
                  <a:bodyPr/>
                  <a:lstStyle/>
                  <a:p>
                    <a:fld id="{032291EC-8154-4ADD-BD20-58998EE712C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4294-46A4-8FBB-BA15153C6D7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'!$L$59:$L$63</c:f>
              <c:strCache>
                <c:ptCount val="5"/>
                <c:pt idx="0">
                  <c:v>Divorced</c:v>
                </c:pt>
                <c:pt idx="1">
                  <c:v>Married</c:v>
                </c:pt>
                <c:pt idx="2">
                  <c:v>Single</c:v>
                </c:pt>
                <c:pt idx="3">
                  <c:v>Together</c:v>
                </c:pt>
                <c:pt idx="4">
                  <c:v>Widow</c:v>
                </c:pt>
              </c:strCache>
            </c:strRef>
          </c:cat>
          <c:val>
            <c:numRef>
              <c:f>'Seg '!$U$59:$U$63</c:f>
              <c:numCache>
                <c:formatCode>General</c:formatCode>
                <c:ptCount val="5"/>
                <c:pt idx="0">
                  <c:v>324.84482758620692</c:v>
                </c:pt>
                <c:pt idx="1">
                  <c:v>299.48032407407408</c:v>
                </c:pt>
                <c:pt idx="2">
                  <c:v>288.33125000000001</c:v>
                </c:pt>
                <c:pt idx="3">
                  <c:v>306.82586206896553</c:v>
                </c:pt>
                <c:pt idx="4">
                  <c:v>369.27272727272725</c:v>
                </c:pt>
              </c:numCache>
            </c:numRef>
          </c:val>
          <c:extLst>
            <c:ext xmlns:c15="http://schemas.microsoft.com/office/drawing/2012/chart" uri="{02D57815-91ED-43cb-92C2-25804820EDAC}">
              <c15:datalabelsRange>
                <c15:f>'Seg '!$V$59:$V$63</c15:f>
                <c15:dlblRangeCache>
                  <c:ptCount val="5"/>
                  <c:pt idx="0">
                    <c:v>58%</c:v>
                  </c:pt>
                  <c:pt idx="1">
                    <c:v>55%</c:v>
                  </c:pt>
                  <c:pt idx="2">
                    <c:v>51%</c:v>
                  </c:pt>
                  <c:pt idx="3">
                    <c:v>54%</c:v>
                  </c:pt>
                  <c:pt idx="4">
                    <c:v>54%</c:v>
                  </c:pt>
                </c15:dlblRangeCache>
              </c15:datalabelsRange>
            </c:ext>
            <c:ext xmlns:c16="http://schemas.microsoft.com/office/drawing/2014/chart" uri="{C3380CC4-5D6E-409C-BE32-E72D297353CC}">
              <c16:uniqueId val="{00000017-4294-46A4-8FBB-BA15153C6D7D}"/>
            </c:ext>
          </c:extLst>
        </c:ser>
        <c:ser>
          <c:idx val="4"/>
          <c:order val="4"/>
          <c:tx>
            <c:strRef>
              <c:f>'Seg '!$W$58</c:f>
              <c:strCache>
                <c:ptCount val="1"/>
                <c:pt idx="0">
                  <c:v>Frutas</c:v>
                </c:pt>
              </c:strCache>
            </c:strRef>
          </c:tx>
          <c:spPr>
            <a:solidFill>
              <a:schemeClr val="accent5"/>
            </a:solidFill>
            <a:ln>
              <a:noFill/>
            </a:ln>
            <a:effectLst/>
          </c:spPr>
          <c:invertIfNegative val="0"/>
          <c:dLbls>
            <c:dLbl>
              <c:idx val="0"/>
              <c:tx>
                <c:rich>
                  <a:bodyPr/>
                  <a:lstStyle/>
                  <a:p>
                    <a:fld id="{32921643-B493-467E-814F-F919F3ADC87E}"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4294-46A4-8FBB-BA15153C6D7D}"/>
                </c:ext>
              </c:extLst>
            </c:dLbl>
            <c:dLbl>
              <c:idx val="1"/>
              <c:tx>
                <c:rich>
                  <a:bodyPr/>
                  <a:lstStyle/>
                  <a:p>
                    <a:fld id="{5978FDB6-95D1-4478-9D48-0191B49532D5}"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4294-46A4-8FBB-BA15153C6D7D}"/>
                </c:ext>
              </c:extLst>
            </c:dLbl>
            <c:dLbl>
              <c:idx val="2"/>
              <c:tx>
                <c:rich>
                  <a:bodyPr/>
                  <a:lstStyle/>
                  <a:p>
                    <a:fld id="{74DEF531-E71C-4E36-9BA3-3877AF688288}"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4294-46A4-8FBB-BA15153C6D7D}"/>
                </c:ext>
              </c:extLst>
            </c:dLbl>
            <c:dLbl>
              <c:idx val="3"/>
              <c:tx>
                <c:rich>
                  <a:bodyPr/>
                  <a:lstStyle/>
                  <a:p>
                    <a:fld id="{799BF9B4-F4B5-4C3F-A471-E04460A7588E}"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4294-46A4-8FBB-BA15153C6D7D}"/>
                </c:ext>
              </c:extLst>
            </c:dLbl>
            <c:dLbl>
              <c:idx val="4"/>
              <c:tx>
                <c:rich>
                  <a:bodyPr/>
                  <a:lstStyle/>
                  <a:p>
                    <a:fld id="{F6FA70DA-0D7A-4AAD-BA25-79C7A794326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4294-46A4-8FBB-BA15153C6D7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'!$L$59:$L$63</c:f>
              <c:strCache>
                <c:ptCount val="5"/>
                <c:pt idx="0">
                  <c:v>Divorced</c:v>
                </c:pt>
                <c:pt idx="1">
                  <c:v>Married</c:v>
                </c:pt>
                <c:pt idx="2">
                  <c:v>Single</c:v>
                </c:pt>
                <c:pt idx="3">
                  <c:v>Together</c:v>
                </c:pt>
                <c:pt idx="4">
                  <c:v>Widow</c:v>
                </c:pt>
              </c:strCache>
            </c:strRef>
          </c:cat>
          <c:val>
            <c:numRef>
              <c:f>'Seg '!$W$59:$W$63</c:f>
              <c:numCache>
                <c:formatCode>General</c:formatCode>
                <c:ptCount val="5"/>
                <c:pt idx="0">
                  <c:v>27.426724137931036</c:v>
                </c:pt>
                <c:pt idx="1">
                  <c:v>25.734953703703702</c:v>
                </c:pt>
                <c:pt idx="2">
                  <c:v>26.835416666666667</c:v>
                </c:pt>
                <c:pt idx="3">
                  <c:v>25.35</c:v>
                </c:pt>
                <c:pt idx="4">
                  <c:v>33.090909090909093</c:v>
                </c:pt>
              </c:numCache>
            </c:numRef>
          </c:val>
          <c:extLst>
            <c:ext xmlns:c15="http://schemas.microsoft.com/office/drawing/2012/chart" uri="{02D57815-91ED-43cb-92C2-25804820EDAC}">
              <c15:datalabelsRange>
                <c15:f>'Seg '!$X$59:$X$63</c15:f>
                <c15:dlblRangeCache>
                  <c:ptCount val="5"/>
                  <c:pt idx="0">
                    <c:v>5%</c:v>
                  </c:pt>
                  <c:pt idx="1">
                    <c:v>5%</c:v>
                  </c:pt>
                  <c:pt idx="2">
                    <c:v>5%</c:v>
                  </c:pt>
                  <c:pt idx="3">
                    <c:v>4%</c:v>
                  </c:pt>
                  <c:pt idx="4">
                    <c:v>5%</c:v>
                  </c:pt>
                </c15:dlblRangeCache>
              </c15:datalabelsRange>
            </c:ext>
            <c:ext xmlns:c16="http://schemas.microsoft.com/office/drawing/2014/chart" uri="{C3380CC4-5D6E-409C-BE32-E72D297353CC}">
              <c16:uniqueId val="{0000001D-4294-46A4-8FBB-BA15153C6D7D}"/>
            </c:ext>
          </c:extLst>
        </c:ser>
        <c:dLbls>
          <c:showLegendKey val="0"/>
          <c:showVal val="1"/>
          <c:showCatName val="0"/>
          <c:showSerName val="0"/>
          <c:showPercent val="0"/>
          <c:showBubbleSize val="0"/>
        </c:dLbls>
        <c:gapWidth val="150"/>
        <c:overlap val="100"/>
        <c:axId val="172835920"/>
        <c:axId val="172840496"/>
      </c:barChart>
      <c:lineChart>
        <c:grouping val="standard"/>
        <c:varyColors val="0"/>
        <c:ser>
          <c:idx val="5"/>
          <c:order val="5"/>
          <c:tx>
            <c:strRef>
              <c:f>'Seg '!$M$58</c:f>
              <c:strCache>
                <c:ptCount val="1"/>
                <c:pt idx="0">
                  <c:v>Ingreso promedio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Lbls>
            <c:delete val="1"/>
          </c:dLbls>
          <c:val>
            <c:numRef>
              <c:f>'Seg '!$M$59:$M$63</c:f>
              <c:numCache>
                <c:formatCode>General</c:formatCode>
                <c:ptCount val="5"/>
                <c:pt idx="0">
                  <c:v>52834.228448275862</c:v>
                </c:pt>
                <c:pt idx="1">
                  <c:v>51724.97899649942</c:v>
                </c:pt>
                <c:pt idx="2">
                  <c:v>50995.350318471341</c:v>
                </c:pt>
                <c:pt idx="3">
                  <c:v>53245.534031413612</c:v>
                </c:pt>
                <c:pt idx="4">
                  <c:v>56481.552631578947</c:v>
                </c:pt>
              </c:numCache>
            </c:numRef>
          </c:val>
          <c:smooth val="0"/>
          <c:extLst>
            <c:ext xmlns:c16="http://schemas.microsoft.com/office/drawing/2014/chart" uri="{C3380CC4-5D6E-409C-BE32-E72D297353CC}">
              <c16:uniqueId val="{0000001E-4294-46A4-8FBB-BA15153C6D7D}"/>
            </c:ext>
          </c:extLst>
        </c:ser>
        <c:dLbls>
          <c:showLegendKey val="0"/>
          <c:showVal val="1"/>
          <c:showCatName val="0"/>
          <c:showSerName val="0"/>
          <c:showPercent val="0"/>
          <c:showBubbleSize val="0"/>
        </c:dLbls>
        <c:marker val="1"/>
        <c:smooth val="0"/>
        <c:axId val="2140095024"/>
        <c:axId val="2140098768"/>
      </c:lineChart>
      <c:catAx>
        <c:axId val="1728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40496"/>
        <c:crosses val="autoZero"/>
        <c:auto val="1"/>
        <c:lblAlgn val="ctr"/>
        <c:lblOffset val="100"/>
        <c:noMultiLvlLbl val="0"/>
      </c:catAx>
      <c:valAx>
        <c:axId val="172840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72835920"/>
        <c:crosses val="autoZero"/>
        <c:crossBetween val="between"/>
      </c:valAx>
      <c:valAx>
        <c:axId val="21400987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2140095024"/>
        <c:crosses val="max"/>
        <c:crossBetween val="between"/>
      </c:valAx>
      <c:catAx>
        <c:axId val="2140095024"/>
        <c:scaling>
          <c:orientation val="minMax"/>
        </c:scaling>
        <c:delete val="1"/>
        <c:axPos val="b"/>
        <c:majorTickMark val="out"/>
        <c:minorTickMark val="none"/>
        <c:tickLblPos val="nextTo"/>
        <c:crossAx val="2140098768"/>
        <c:crosses val="autoZero"/>
        <c:auto val="1"/>
        <c:lblAlgn val="ctr"/>
        <c:lblOffset val="100"/>
        <c:noMultiLvlLbl val="0"/>
      </c:catAx>
      <c:spPr>
        <a:noFill/>
        <a:ln>
          <a:noFill/>
        </a:ln>
        <a:effectLst/>
      </c:spPr>
    </c:plotArea>
    <c:legend>
      <c:legendPos val="b"/>
      <c:layout>
        <c:manualLayout>
          <c:xMode val="edge"/>
          <c:yMode val="edge"/>
          <c:x val="0.19793078817952481"/>
          <c:y val="0.85901408405419399"/>
          <c:w val="0.60903655976516713"/>
          <c:h val="0.138674653670842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s-CO">
                <a:solidFill>
                  <a:schemeClr val="bg1"/>
                </a:solidFill>
              </a:rPr>
              <a:t>Volumen de compras</a:t>
            </a:r>
            <a:r>
              <a:rPr lang="es-CO" baseline="0">
                <a:solidFill>
                  <a:schemeClr val="bg1"/>
                </a:solidFill>
              </a:rPr>
              <a:t> en los diferentes canales de ventas por Estado Civil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s-ES"/>
        </a:p>
      </c:txPr>
    </c:title>
    <c:autoTitleDeleted val="0"/>
    <c:plotArea>
      <c:layout/>
      <c:barChart>
        <c:barDir val="col"/>
        <c:grouping val="stacked"/>
        <c:varyColors val="0"/>
        <c:ser>
          <c:idx val="0"/>
          <c:order val="0"/>
          <c:tx>
            <c:strRef>
              <c:f>'Seg '!$M$70</c:f>
              <c:strCache>
                <c:ptCount val="1"/>
                <c:pt idx="0">
                  <c:v>Compras por Web</c:v>
                </c:pt>
              </c:strCache>
            </c:strRef>
          </c:tx>
          <c:spPr>
            <a:solidFill>
              <a:schemeClr val="accent1"/>
            </a:solidFill>
            <a:ln>
              <a:noFill/>
            </a:ln>
            <a:effectLst/>
          </c:spPr>
          <c:invertIfNegative val="0"/>
          <c:dLbls>
            <c:dLbl>
              <c:idx val="0"/>
              <c:tx>
                <c:rich>
                  <a:bodyPr/>
                  <a:lstStyle/>
                  <a:p>
                    <a:fld id="{FE982785-C92B-4257-A3B0-F72A2403160B}"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B312-441C-89B1-AD49D012DFA3}"/>
                </c:ext>
              </c:extLst>
            </c:dLbl>
            <c:dLbl>
              <c:idx val="1"/>
              <c:tx>
                <c:rich>
                  <a:bodyPr/>
                  <a:lstStyle/>
                  <a:p>
                    <a:fld id="{1311B796-2D7C-460C-87C5-B6FAA1B3085C}"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312-441C-89B1-AD49D012DFA3}"/>
                </c:ext>
              </c:extLst>
            </c:dLbl>
            <c:dLbl>
              <c:idx val="2"/>
              <c:tx>
                <c:rich>
                  <a:bodyPr/>
                  <a:lstStyle/>
                  <a:p>
                    <a:fld id="{DCC8243F-2F11-443F-898D-068AABA524A8}"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312-441C-89B1-AD49D012DFA3}"/>
                </c:ext>
              </c:extLst>
            </c:dLbl>
            <c:dLbl>
              <c:idx val="3"/>
              <c:tx>
                <c:rich>
                  <a:bodyPr/>
                  <a:lstStyle/>
                  <a:p>
                    <a:fld id="{99D30496-707B-4E60-AA90-8902C9F8268F}"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312-441C-89B1-AD49D012DFA3}"/>
                </c:ext>
              </c:extLst>
            </c:dLbl>
            <c:dLbl>
              <c:idx val="4"/>
              <c:tx>
                <c:rich>
                  <a:bodyPr/>
                  <a:lstStyle/>
                  <a:p>
                    <a:fld id="{8DBFEBCE-618F-4258-B9E8-DDEEA7806744}"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312-441C-89B1-AD49D012DF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'!$J$71:$J$75</c:f>
              <c:strCache>
                <c:ptCount val="5"/>
                <c:pt idx="0">
                  <c:v>Divorced</c:v>
                </c:pt>
                <c:pt idx="1">
                  <c:v>Married</c:v>
                </c:pt>
                <c:pt idx="2">
                  <c:v>Single</c:v>
                </c:pt>
                <c:pt idx="3">
                  <c:v>Together</c:v>
                </c:pt>
                <c:pt idx="4">
                  <c:v>Widow</c:v>
                </c:pt>
              </c:strCache>
            </c:strRef>
          </c:cat>
          <c:val>
            <c:numRef>
              <c:f>'Seg '!$M$71:$M$75</c:f>
              <c:numCache>
                <c:formatCode>General</c:formatCode>
                <c:ptCount val="5"/>
                <c:pt idx="0">
                  <c:v>1000</c:v>
                </c:pt>
                <c:pt idx="1">
                  <c:v>3532</c:v>
                </c:pt>
                <c:pt idx="2">
                  <c:v>1859</c:v>
                </c:pt>
                <c:pt idx="3">
                  <c:v>2367</c:v>
                </c:pt>
                <c:pt idx="4">
                  <c:v>356</c:v>
                </c:pt>
              </c:numCache>
            </c:numRef>
          </c:val>
          <c:extLst>
            <c:ext xmlns:c15="http://schemas.microsoft.com/office/drawing/2012/chart" uri="{02D57815-91ED-43cb-92C2-25804820EDAC}">
              <c15:datalabelsRange>
                <c15:f>'Seg '!$N$49:$N$53</c15:f>
                <c15:dlblRangeCache>
                  <c:ptCount val="5"/>
                  <c:pt idx="0">
                    <c:v>32%</c:v>
                  </c:pt>
                  <c:pt idx="1">
                    <c:v>36%</c:v>
                  </c:pt>
                  <c:pt idx="2">
                    <c:v>33%</c:v>
                  </c:pt>
                  <c:pt idx="3">
                    <c:v>32%</c:v>
                  </c:pt>
                  <c:pt idx="4">
                    <c:v>33%</c:v>
                  </c:pt>
                </c15:dlblRangeCache>
              </c15:datalabelsRange>
            </c:ext>
            <c:ext xmlns:c16="http://schemas.microsoft.com/office/drawing/2014/chart" uri="{C3380CC4-5D6E-409C-BE32-E72D297353CC}">
              <c16:uniqueId val="{00000005-B312-441C-89B1-AD49D012DFA3}"/>
            </c:ext>
          </c:extLst>
        </c:ser>
        <c:ser>
          <c:idx val="1"/>
          <c:order val="1"/>
          <c:tx>
            <c:strRef>
              <c:f>'Seg '!$O$70</c:f>
              <c:strCache>
                <c:ptCount val="1"/>
                <c:pt idx="0">
                  <c:v>Compras en tienda</c:v>
                </c:pt>
              </c:strCache>
            </c:strRef>
          </c:tx>
          <c:spPr>
            <a:solidFill>
              <a:schemeClr val="accent2"/>
            </a:solidFill>
            <a:ln>
              <a:noFill/>
            </a:ln>
            <a:effectLst/>
          </c:spPr>
          <c:invertIfNegative val="0"/>
          <c:dLbls>
            <c:dLbl>
              <c:idx val="0"/>
              <c:tx>
                <c:rich>
                  <a:bodyPr/>
                  <a:lstStyle/>
                  <a:p>
                    <a:fld id="{A17E2527-DAC0-4710-801D-1CBA54D863AE}"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B312-441C-89B1-AD49D012DFA3}"/>
                </c:ext>
              </c:extLst>
            </c:dLbl>
            <c:dLbl>
              <c:idx val="1"/>
              <c:tx>
                <c:rich>
                  <a:bodyPr/>
                  <a:lstStyle/>
                  <a:p>
                    <a:fld id="{94991613-D415-4705-99EE-5C3C6A74150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312-441C-89B1-AD49D012DFA3}"/>
                </c:ext>
              </c:extLst>
            </c:dLbl>
            <c:dLbl>
              <c:idx val="2"/>
              <c:tx>
                <c:rich>
                  <a:bodyPr/>
                  <a:lstStyle/>
                  <a:p>
                    <a:fld id="{2DC8C138-B116-4FCC-B51A-E4CD2725F756}"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312-441C-89B1-AD49D012DFA3}"/>
                </c:ext>
              </c:extLst>
            </c:dLbl>
            <c:dLbl>
              <c:idx val="3"/>
              <c:tx>
                <c:rich>
                  <a:bodyPr/>
                  <a:lstStyle/>
                  <a:p>
                    <a:fld id="{A53D3C2B-0178-4049-816C-489ED53269BB}"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312-441C-89B1-AD49D012DFA3}"/>
                </c:ext>
              </c:extLst>
            </c:dLbl>
            <c:dLbl>
              <c:idx val="4"/>
              <c:tx>
                <c:rich>
                  <a:bodyPr/>
                  <a:lstStyle/>
                  <a:p>
                    <a:fld id="{58100860-0A39-4848-A53F-C2E4732CF286}"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312-441C-89B1-AD49D012DF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'!$J$71:$J$75</c:f>
              <c:strCache>
                <c:ptCount val="5"/>
                <c:pt idx="0">
                  <c:v>Divorced</c:v>
                </c:pt>
                <c:pt idx="1">
                  <c:v>Married</c:v>
                </c:pt>
                <c:pt idx="2">
                  <c:v>Single</c:v>
                </c:pt>
                <c:pt idx="3">
                  <c:v>Together</c:v>
                </c:pt>
                <c:pt idx="4">
                  <c:v>Widow</c:v>
                </c:pt>
              </c:strCache>
            </c:strRef>
          </c:cat>
          <c:val>
            <c:numRef>
              <c:f>'Seg '!$O$71:$O$75</c:f>
              <c:numCache>
                <c:formatCode>General</c:formatCode>
                <c:ptCount val="5"/>
                <c:pt idx="0">
                  <c:v>1350</c:v>
                </c:pt>
                <c:pt idx="1">
                  <c:v>5055</c:v>
                </c:pt>
                <c:pt idx="2">
                  <c:v>2707</c:v>
                </c:pt>
                <c:pt idx="3">
                  <c:v>3327</c:v>
                </c:pt>
                <c:pt idx="4">
                  <c:v>494</c:v>
                </c:pt>
              </c:numCache>
            </c:numRef>
          </c:val>
          <c:extLst>
            <c:ext xmlns:c15="http://schemas.microsoft.com/office/drawing/2012/chart" uri="{02D57815-91ED-43cb-92C2-25804820EDAC}">
              <c15:datalabelsRange>
                <c15:f>'Seg '!$P$49:$P$53</c15:f>
                <c15:dlblRangeCache>
                  <c:ptCount val="5"/>
                  <c:pt idx="0">
                    <c:v>48%</c:v>
                  </c:pt>
                  <c:pt idx="1">
                    <c:v>55%</c:v>
                  </c:pt>
                  <c:pt idx="2">
                    <c:v>46%</c:v>
                  </c:pt>
                  <c:pt idx="3">
                    <c:v>47%</c:v>
                  </c:pt>
                  <c:pt idx="4">
                    <c:v>45%</c:v>
                  </c:pt>
                </c15:dlblRangeCache>
              </c15:datalabelsRange>
            </c:ext>
            <c:ext xmlns:c16="http://schemas.microsoft.com/office/drawing/2014/chart" uri="{C3380CC4-5D6E-409C-BE32-E72D297353CC}">
              <c16:uniqueId val="{0000000B-B312-441C-89B1-AD49D012DFA3}"/>
            </c:ext>
          </c:extLst>
        </c:ser>
        <c:ser>
          <c:idx val="2"/>
          <c:order val="2"/>
          <c:tx>
            <c:strRef>
              <c:f>'Seg '!$Q$70</c:f>
              <c:strCache>
                <c:ptCount val="1"/>
                <c:pt idx="0">
                  <c:v>Compras por catálogo </c:v>
                </c:pt>
              </c:strCache>
            </c:strRef>
          </c:tx>
          <c:spPr>
            <a:solidFill>
              <a:schemeClr val="accent3"/>
            </a:solidFill>
            <a:ln>
              <a:noFill/>
            </a:ln>
            <a:effectLst/>
          </c:spPr>
          <c:invertIfNegative val="0"/>
          <c:dLbls>
            <c:dLbl>
              <c:idx val="0"/>
              <c:tx>
                <c:rich>
                  <a:bodyPr/>
                  <a:lstStyle/>
                  <a:p>
                    <a:fld id="{B107E967-F7F7-430D-9BE9-3DEF555B9A0B}" type="CELLRANGE">
                      <a:rPr lang="en-U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B312-441C-89B1-AD49D012DFA3}"/>
                </c:ext>
              </c:extLst>
            </c:dLbl>
            <c:dLbl>
              <c:idx val="1"/>
              <c:tx>
                <c:rich>
                  <a:bodyPr/>
                  <a:lstStyle/>
                  <a:p>
                    <a:fld id="{00E7021D-43B5-4876-941B-B4EF2EDD9CA1}"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312-441C-89B1-AD49D012DFA3}"/>
                </c:ext>
              </c:extLst>
            </c:dLbl>
            <c:dLbl>
              <c:idx val="2"/>
              <c:tx>
                <c:rich>
                  <a:bodyPr/>
                  <a:lstStyle/>
                  <a:p>
                    <a:fld id="{3B0582B0-44EB-434A-9410-7955A9E43ABF}"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312-441C-89B1-AD49D012DFA3}"/>
                </c:ext>
              </c:extLst>
            </c:dLbl>
            <c:dLbl>
              <c:idx val="3"/>
              <c:tx>
                <c:rich>
                  <a:bodyPr/>
                  <a:lstStyle/>
                  <a:p>
                    <a:fld id="{B83A9C0C-DC04-48E2-81D1-72E8AC1F2A6D}"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312-441C-89B1-AD49D012DFA3}"/>
                </c:ext>
              </c:extLst>
            </c:dLbl>
            <c:dLbl>
              <c:idx val="4"/>
              <c:tx>
                <c:rich>
                  <a:bodyPr/>
                  <a:lstStyle/>
                  <a:p>
                    <a:fld id="{3F04A0D5-7ED0-43D8-A0C2-CF80F44CB80E}" type="CELLRANGE">
                      <a:rPr lang="es-ES"/>
                      <a:pPr/>
                      <a:t>[CELLRANGE]</a:t>
                    </a:fld>
                    <a:endParaRPr lang="es-E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B312-441C-89B1-AD49D012DF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s-E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'Seg '!$J$71:$J$75</c:f>
              <c:strCache>
                <c:ptCount val="5"/>
                <c:pt idx="0">
                  <c:v>Divorced</c:v>
                </c:pt>
                <c:pt idx="1">
                  <c:v>Married</c:v>
                </c:pt>
                <c:pt idx="2">
                  <c:v>Single</c:v>
                </c:pt>
                <c:pt idx="3">
                  <c:v>Together</c:v>
                </c:pt>
                <c:pt idx="4">
                  <c:v>Widow</c:v>
                </c:pt>
              </c:strCache>
            </c:strRef>
          </c:cat>
          <c:val>
            <c:numRef>
              <c:f>'Seg '!$Q$71:$Q$75</c:f>
              <c:numCache>
                <c:formatCode>General</c:formatCode>
                <c:ptCount val="5"/>
                <c:pt idx="0">
                  <c:v>620</c:v>
                </c:pt>
                <c:pt idx="1">
                  <c:v>2268</c:v>
                </c:pt>
                <c:pt idx="2">
                  <c:v>1248</c:v>
                </c:pt>
                <c:pt idx="3">
                  <c:v>1552</c:v>
                </c:pt>
                <c:pt idx="4">
                  <c:v>256</c:v>
                </c:pt>
              </c:numCache>
            </c:numRef>
          </c:val>
          <c:extLst>
            <c:ext xmlns:c15="http://schemas.microsoft.com/office/drawing/2012/chart" uri="{02D57815-91ED-43cb-92C2-25804820EDAC}">
              <c15:datalabelsRange>
                <c15:f>'Seg '!$R$49:$R$53</c15:f>
                <c15:dlblRangeCache>
                  <c:ptCount val="5"/>
                  <c:pt idx="0">
                    <c:v>20%</c:v>
                  </c:pt>
                  <c:pt idx="1">
                    <c:v>9%</c:v>
                  </c:pt>
                  <c:pt idx="2">
                    <c:v>21%</c:v>
                  </c:pt>
                  <c:pt idx="3">
                    <c:v>21%</c:v>
                  </c:pt>
                  <c:pt idx="4">
                    <c:v>22%</c:v>
                  </c:pt>
                </c15:dlblRangeCache>
              </c15:datalabelsRange>
            </c:ext>
            <c:ext xmlns:c16="http://schemas.microsoft.com/office/drawing/2014/chart" uri="{C3380CC4-5D6E-409C-BE32-E72D297353CC}">
              <c16:uniqueId val="{00000011-B312-441C-89B1-AD49D012DFA3}"/>
            </c:ext>
          </c:extLst>
        </c:ser>
        <c:dLbls>
          <c:showLegendKey val="0"/>
          <c:showVal val="1"/>
          <c:showCatName val="0"/>
          <c:showSerName val="0"/>
          <c:showPercent val="0"/>
          <c:showBubbleSize val="0"/>
        </c:dLbls>
        <c:gapWidth val="150"/>
        <c:overlap val="100"/>
        <c:axId val="814453872"/>
        <c:axId val="814460528"/>
      </c:barChart>
      <c:lineChart>
        <c:grouping val="standard"/>
        <c:varyColors val="0"/>
        <c:ser>
          <c:idx val="3"/>
          <c:order val="3"/>
          <c:tx>
            <c:strRef>
              <c:f>'Seg '!$K$70</c:f>
              <c:strCache>
                <c:ptCount val="1"/>
                <c:pt idx="0">
                  <c:v>Income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val>
            <c:numRef>
              <c:f>'Seg '!$K$71:$K$75</c:f>
              <c:numCache>
                <c:formatCode>General</c:formatCode>
                <c:ptCount val="5"/>
                <c:pt idx="0">
                  <c:v>52834.228448275862</c:v>
                </c:pt>
                <c:pt idx="1">
                  <c:v>51724.97899649942</c:v>
                </c:pt>
                <c:pt idx="2">
                  <c:v>50995.350318471341</c:v>
                </c:pt>
                <c:pt idx="3">
                  <c:v>53245.534031413612</c:v>
                </c:pt>
                <c:pt idx="4">
                  <c:v>56481.552631578947</c:v>
                </c:pt>
              </c:numCache>
            </c:numRef>
          </c:val>
          <c:smooth val="0"/>
          <c:extLst>
            <c:ext xmlns:c16="http://schemas.microsoft.com/office/drawing/2014/chart" uri="{C3380CC4-5D6E-409C-BE32-E72D297353CC}">
              <c16:uniqueId val="{00000012-B312-441C-89B1-AD49D012DFA3}"/>
            </c:ext>
          </c:extLst>
        </c:ser>
        <c:dLbls>
          <c:showLegendKey val="0"/>
          <c:showVal val="1"/>
          <c:showCatName val="0"/>
          <c:showSerName val="0"/>
          <c:showPercent val="0"/>
          <c:showBubbleSize val="0"/>
        </c:dLbls>
        <c:marker val="1"/>
        <c:smooth val="0"/>
        <c:axId val="1582682656"/>
        <c:axId val="1582692224"/>
      </c:lineChart>
      <c:catAx>
        <c:axId val="81445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60528"/>
        <c:crosses val="autoZero"/>
        <c:auto val="1"/>
        <c:lblAlgn val="ctr"/>
        <c:lblOffset val="100"/>
        <c:noMultiLvlLbl val="0"/>
      </c:catAx>
      <c:valAx>
        <c:axId val="81446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814453872"/>
        <c:crosses val="autoZero"/>
        <c:crossBetween val="between"/>
      </c:valAx>
      <c:valAx>
        <c:axId val="15826922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crossAx val="1582682656"/>
        <c:crosses val="max"/>
        <c:crossBetween val="between"/>
      </c:valAx>
      <c:catAx>
        <c:axId val="1582682656"/>
        <c:scaling>
          <c:orientation val="minMax"/>
        </c:scaling>
        <c:delete val="1"/>
        <c:axPos val="b"/>
        <c:majorTickMark val="out"/>
        <c:minorTickMark val="none"/>
        <c:tickLblPos val="nextTo"/>
        <c:crossAx val="1582692224"/>
        <c:crosses val="autoZero"/>
        <c:auto val="1"/>
        <c:lblAlgn val="ctr"/>
        <c:lblOffset val="100"/>
        <c:noMultiLvlLbl val="0"/>
      </c:catAx>
      <c:spPr>
        <a:noFill/>
        <a:ln>
          <a:noFill/>
        </a:ln>
        <a:effectLst/>
      </c:spPr>
    </c:plotArea>
    <c:legend>
      <c:legendPos val="b"/>
      <c:layout>
        <c:manualLayout>
          <c:xMode val="edge"/>
          <c:yMode val="edge"/>
          <c:x val="0.15071004330655216"/>
          <c:y val="0.9057746118200346"/>
          <c:w val="0.6722244732872118"/>
          <c:h val="9.42253881799653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9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1481CC6-FBAF-4A0D-A009-A4DFC52641C6}" type="datetimeFigureOut">
              <a:rPr lang="es-CO" smtClean="0"/>
              <a:t>7/03/2022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32725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540552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90885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74569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171011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66347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2027414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330769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311943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481CC6-FBAF-4A0D-A009-A4DFC52641C6}" type="datetimeFigureOut">
              <a:rPr lang="es-CO" smtClean="0"/>
              <a:t>7/03/2022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9001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481CC6-FBAF-4A0D-A009-A4DFC52641C6}" type="datetimeFigureOut">
              <a:rPr lang="es-CO" smtClean="0"/>
              <a:t>7/03/2022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314606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481CC6-FBAF-4A0D-A009-A4DFC52641C6}" type="datetimeFigureOut">
              <a:rPr lang="es-CO" smtClean="0"/>
              <a:t>7/03/2022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88852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481CC6-FBAF-4A0D-A009-A4DFC52641C6}" type="datetimeFigureOut">
              <a:rPr lang="es-CO" smtClean="0"/>
              <a:t>7/03/2022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30596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81CC6-FBAF-4A0D-A009-A4DFC52641C6}" type="datetimeFigureOut">
              <a:rPr lang="es-CO" smtClean="0"/>
              <a:t>7/03/2022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161419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81CC6-FBAF-4A0D-A009-A4DFC52641C6}" type="datetimeFigureOut">
              <a:rPr lang="es-CO" smtClean="0"/>
              <a:t>7/03/2022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263236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481CC6-FBAF-4A0D-A009-A4DFC52641C6}" type="datetimeFigureOut">
              <a:rPr lang="es-CO" smtClean="0"/>
              <a:t>7/03/2022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9AD3F26-4856-40AD-B280-831AF43B3C45}" type="slidenum">
              <a:rPr lang="es-CO" smtClean="0"/>
              <a:t>‹Nº›</a:t>
            </a:fld>
            <a:endParaRPr lang="es-CO"/>
          </a:p>
        </p:txBody>
      </p:sp>
    </p:spTree>
    <p:extLst>
      <p:ext uri="{BB962C8B-B14F-4D97-AF65-F5344CB8AC3E}">
        <p14:creationId xmlns:p14="http://schemas.microsoft.com/office/powerpoint/2010/main" val="245755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1481CC6-FBAF-4A0D-A009-A4DFC52641C6}" type="datetimeFigureOut">
              <a:rPr lang="es-CO" smtClean="0"/>
              <a:t>7/03/2022</a:t>
            </a:fld>
            <a:endParaRPr lang="es-CO"/>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CO"/>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AD3F26-4856-40AD-B280-831AF43B3C45}" type="slidenum">
              <a:rPr lang="es-CO" smtClean="0"/>
              <a:t>‹Nº›</a:t>
            </a:fld>
            <a:endParaRPr lang="es-CO"/>
          </a:p>
        </p:txBody>
      </p:sp>
    </p:spTree>
    <p:extLst>
      <p:ext uri="{BB962C8B-B14F-4D97-AF65-F5344CB8AC3E}">
        <p14:creationId xmlns:p14="http://schemas.microsoft.com/office/powerpoint/2010/main" val="348089164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10A0F7C-F57C-4137-80BD-C489577A9260}"/>
              </a:ext>
            </a:extLst>
          </p:cNvPr>
          <p:cNvSpPr>
            <a:spLocks noGrp="1"/>
          </p:cNvSpPr>
          <p:nvPr>
            <p:ph type="ctrTitle"/>
          </p:nvPr>
        </p:nvSpPr>
        <p:spPr>
          <a:xfrm>
            <a:off x="5151374" y="1179366"/>
            <a:ext cx="6159273" cy="4495801"/>
          </a:xfrm>
        </p:spPr>
        <p:txBody>
          <a:bodyPr anchor="ctr">
            <a:normAutofit/>
          </a:bodyPr>
          <a:lstStyle/>
          <a:p>
            <a:r>
              <a:rPr lang="es-CO" sz="5400">
                <a:solidFill>
                  <a:srgbClr val="FFFFFF"/>
                </a:solidFill>
              </a:rPr>
              <a:t>Análisis y predicción de ventas</a:t>
            </a:r>
          </a:p>
        </p:txBody>
      </p:sp>
      <p:sp>
        <p:nvSpPr>
          <p:cNvPr id="3" name="Subtitle 2">
            <a:extLst>
              <a:ext uri="{FF2B5EF4-FFF2-40B4-BE49-F238E27FC236}">
                <a16:creationId xmlns:a16="http://schemas.microsoft.com/office/drawing/2014/main" id="{E2D57ABC-ED8E-4407-B6A4-6405823A7081}"/>
              </a:ext>
            </a:extLst>
          </p:cNvPr>
          <p:cNvSpPr>
            <a:spLocks noGrp="1"/>
          </p:cNvSpPr>
          <p:nvPr>
            <p:ph type="subTitle" idx="1"/>
          </p:nvPr>
        </p:nvSpPr>
        <p:spPr>
          <a:xfrm>
            <a:off x="1698171" y="685798"/>
            <a:ext cx="2502578" cy="4495801"/>
          </a:xfrm>
        </p:spPr>
        <p:txBody>
          <a:bodyPr anchor="ctr">
            <a:normAutofit/>
          </a:bodyPr>
          <a:lstStyle/>
          <a:p>
            <a:pPr algn="r"/>
            <a:r>
              <a:rPr lang="es-CO" dirty="0">
                <a:solidFill>
                  <a:srgbClr val="FFFFFF"/>
                </a:solidFill>
              </a:rPr>
              <a:t>Sebastián Franco González</a:t>
            </a:r>
          </a:p>
        </p:txBody>
      </p:sp>
    </p:spTree>
    <p:extLst>
      <p:ext uri="{BB962C8B-B14F-4D97-AF65-F5344CB8AC3E}">
        <p14:creationId xmlns:p14="http://schemas.microsoft.com/office/powerpoint/2010/main" val="93392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8D8BCA65-9BF2-4B14-BFFC-255E158F3846}"/>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Estado civil</a:t>
            </a:r>
          </a:p>
        </p:txBody>
      </p:sp>
      <p:graphicFrame>
        <p:nvGraphicFramePr>
          <p:cNvPr id="7" name="Chart 6">
            <a:extLst>
              <a:ext uri="{FF2B5EF4-FFF2-40B4-BE49-F238E27FC236}">
                <a16:creationId xmlns:a16="http://schemas.microsoft.com/office/drawing/2014/main" id="{CB2BA906-FBC3-44F4-A022-7CDA73C800A8}"/>
              </a:ext>
            </a:extLst>
          </p:cNvPr>
          <p:cNvGraphicFramePr>
            <a:graphicFrameLocks/>
          </p:cNvGraphicFramePr>
          <p:nvPr>
            <p:extLst>
              <p:ext uri="{D42A27DB-BD31-4B8C-83A1-F6EECF244321}">
                <p14:modId xmlns:p14="http://schemas.microsoft.com/office/powerpoint/2010/main" val="214420664"/>
              </p:ext>
            </p:extLst>
          </p:nvPr>
        </p:nvGraphicFramePr>
        <p:xfrm>
          <a:off x="6865034" y="1872343"/>
          <a:ext cx="4805133" cy="427604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800D8551-779A-4AD2-A781-67B7C407B0A4}"/>
              </a:ext>
            </a:extLst>
          </p:cNvPr>
          <p:cNvSpPr txBox="1"/>
          <p:nvPr/>
        </p:nvSpPr>
        <p:spPr>
          <a:xfrm>
            <a:off x="870405" y="2135904"/>
            <a:ext cx="5124224" cy="3416320"/>
          </a:xfrm>
          <a:prstGeom prst="rect">
            <a:avLst/>
          </a:prstGeom>
          <a:noFill/>
        </p:spPr>
        <p:txBody>
          <a:bodyPr wrap="square" lIns="91440" tIns="45720" rIns="91440" bIns="45720" rtlCol="0" anchor="t">
            <a:spAutoFit/>
          </a:bodyPr>
          <a:lstStyle/>
          <a:p>
            <a:pPr algn="just"/>
            <a:r>
              <a:rPr lang="es-CO" dirty="0"/>
              <a:t>En la siguiente gráfica se observa la cantidad de compras que realizó cada segmento de clientes en los últimos dos años, también se representa su ingreso promedio. </a:t>
            </a:r>
            <a:endParaRPr lang="es-ES" dirty="0"/>
          </a:p>
          <a:p>
            <a:pPr algn="just"/>
            <a:r>
              <a:rPr lang="es-CO" dirty="0"/>
              <a:t>Se puede notar que los clientes casados son los que realizan mayor volumen de compras, seguidos de aquellos con pareja y los solteros.</a:t>
            </a:r>
          </a:p>
          <a:p>
            <a:pPr algn="just"/>
            <a:r>
              <a:rPr lang="es-CO" dirty="0"/>
              <a:t>Para esta segmentación nuevamente resalta que el canal de ventas favorito son las tiendas físicas.</a:t>
            </a:r>
          </a:p>
        </p:txBody>
      </p:sp>
    </p:spTree>
    <p:extLst>
      <p:ext uri="{BB962C8B-B14F-4D97-AF65-F5344CB8AC3E}">
        <p14:creationId xmlns:p14="http://schemas.microsoft.com/office/powerpoint/2010/main" val="346163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45FC535-6073-41D9-AEB3-D339924F2895}"/>
              </a:ext>
            </a:extLst>
          </p:cNvPr>
          <p:cNvGraphicFramePr>
            <a:graphicFrameLocks/>
          </p:cNvGraphicFramePr>
          <p:nvPr>
            <p:extLst>
              <p:ext uri="{D42A27DB-BD31-4B8C-83A1-F6EECF244321}">
                <p14:modId xmlns:p14="http://schemas.microsoft.com/office/powerpoint/2010/main" val="1070346788"/>
              </p:ext>
            </p:extLst>
          </p:nvPr>
        </p:nvGraphicFramePr>
        <p:xfrm>
          <a:off x="684213" y="3573194"/>
          <a:ext cx="4999136" cy="27343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FAA021C-4854-4AE1-B301-9D31C7AE3DD2}"/>
              </a:ext>
            </a:extLst>
          </p:cNvPr>
          <p:cNvGraphicFramePr>
            <a:graphicFrameLocks/>
          </p:cNvGraphicFramePr>
          <p:nvPr>
            <p:extLst>
              <p:ext uri="{D42A27DB-BD31-4B8C-83A1-F6EECF244321}">
                <p14:modId xmlns:p14="http://schemas.microsoft.com/office/powerpoint/2010/main" val="3182064609"/>
              </p:ext>
            </p:extLst>
          </p:nvPr>
        </p:nvGraphicFramePr>
        <p:xfrm>
          <a:off x="6096000" y="3429000"/>
          <a:ext cx="5144086" cy="2878547"/>
        </p:xfrm>
        <a:graphic>
          <a:graphicData uri="http://schemas.openxmlformats.org/drawingml/2006/chart">
            <c:chart xmlns:c="http://schemas.openxmlformats.org/drawingml/2006/chart" xmlns:r="http://schemas.openxmlformats.org/officeDocument/2006/relationships" r:id="rId3"/>
          </a:graphicData>
        </a:graphic>
      </p:graphicFrame>
      <p:sp>
        <p:nvSpPr>
          <p:cNvPr id="5" name="Arrow: Pentagon 4">
            <a:extLst>
              <a:ext uri="{FF2B5EF4-FFF2-40B4-BE49-F238E27FC236}">
                <a16:creationId xmlns:a16="http://schemas.microsoft.com/office/drawing/2014/main" id="{A3C769AE-DAE6-42B6-9A5A-69265DCDEC76}"/>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Segmentación de clientes: Cantidad de hijos</a:t>
            </a:r>
          </a:p>
        </p:txBody>
      </p:sp>
      <p:sp>
        <p:nvSpPr>
          <p:cNvPr id="2" name="CuadroTexto 1">
            <a:extLst>
              <a:ext uri="{FF2B5EF4-FFF2-40B4-BE49-F238E27FC236}">
                <a16:creationId xmlns:a16="http://schemas.microsoft.com/office/drawing/2014/main" id="{F347F3B3-4006-49B0-B809-07EBCDECB861}"/>
              </a:ext>
            </a:extLst>
          </p:cNvPr>
          <p:cNvSpPr txBox="1"/>
          <p:nvPr/>
        </p:nvSpPr>
        <p:spPr>
          <a:xfrm>
            <a:off x="684213" y="1685835"/>
            <a:ext cx="105796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t>Se evidencia que los clientes que no tienen hijos representan una gran cantidad de clientes, por lo que su porcentaje de compra en la última campaña es superior.</a:t>
            </a:r>
          </a:p>
          <a:p>
            <a:pPr algn="just"/>
            <a:r>
              <a:rPr lang="es-ES" dirty="0"/>
              <a:t>Además, el ingreso </a:t>
            </a:r>
            <a:r>
              <a:rPr lang="es-ES"/>
              <a:t>versus</a:t>
            </a:r>
            <a:r>
              <a:rPr lang="es-ES" dirty="0"/>
              <a:t> el porcentaje de compra de la última campaña nos indica que las personas sin hijos son los que más están comprando.</a:t>
            </a:r>
          </a:p>
        </p:txBody>
      </p:sp>
    </p:spTree>
    <p:extLst>
      <p:ext uri="{BB962C8B-B14F-4D97-AF65-F5344CB8AC3E}">
        <p14:creationId xmlns:p14="http://schemas.microsoft.com/office/powerpoint/2010/main" val="168576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DFAA851-3808-47A4-A128-B8944E26402F}"/>
              </a:ext>
            </a:extLst>
          </p:cNvPr>
          <p:cNvGraphicFramePr>
            <a:graphicFrameLocks/>
          </p:cNvGraphicFramePr>
          <p:nvPr>
            <p:extLst>
              <p:ext uri="{D42A27DB-BD31-4B8C-83A1-F6EECF244321}">
                <p14:modId xmlns:p14="http://schemas.microsoft.com/office/powerpoint/2010/main" val="3961206515"/>
              </p:ext>
            </p:extLst>
          </p:nvPr>
        </p:nvGraphicFramePr>
        <p:xfrm>
          <a:off x="6865034" y="1152325"/>
          <a:ext cx="4712677" cy="5248476"/>
        </p:xfrm>
        <a:graphic>
          <a:graphicData uri="http://schemas.openxmlformats.org/drawingml/2006/chart">
            <c:chart xmlns:c="http://schemas.openxmlformats.org/drawingml/2006/chart" xmlns:r="http://schemas.openxmlformats.org/officeDocument/2006/relationships" r:id="rId2"/>
          </a:graphicData>
        </a:graphic>
      </p:graphicFrame>
      <p:sp>
        <p:nvSpPr>
          <p:cNvPr id="5" name="Arrow: Pentagon 4">
            <a:extLst>
              <a:ext uri="{FF2B5EF4-FFF2-40B4-BE49-F238E27FC236}">
                <a16:creationId xmlns:a16="http://schemas.microsoft.com/office/drawing/2014/main" id="{414EB624-063B-4478-8BC9-06CF3C6A8A4F}"/>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Cantidad de hijos</a:t>
            </a:r>
          </a:p>
        </p:txBody>
      </p:sp>
      <p:sp>
        <p:nvSpPr>
          <p:cNvPr id="2" name="TextBox 1">
            <a:extLst>
              <a:ext uri="{FF2B5EF4-FFF2-40B4-BE49-F238E27FC236}">
                <a16:creationId xmlns:a16="http://schemas.microsoft.com/office/drawing/2014/main" id="{33E2B8AD-CC8F-4863-85E4-F9D9AD268D97}"/>
              </a:ext>
            </a:extLst>
          </p:cNvPr>
          <p:cNvSpPr txBox="1"/>
          <p:nvPr/>
        </p:nvSpPr>
        <p:spPr>
          <a:xfrm>
            <a:off x="870405" y="1791404"/>
            <a:ext cx="5124224" cy="3970318"/>
          </a:xfrm>
          <a:prstGeom prst="rect">
            <a:avLst/>
          </a:prstGeom>
          <a:noFill/>
        </p:spPr>
        <p:txBody>
          <a:bodyPr wrap="square" lIns="91440" tIns="45720" rIns="91440" bIns="45720" rtlCol="0" anchor="t">
            <a:spAutoFit/>
          </a:bodyPr>
          <a:lstStyle/>
          <a:p>
            <a:pPr algn="just"/>
            <a:r>
              <a:rPr lang="es-CO" dirty="0"/>
              <a:t>De nuevo los clientes que no tienen hijos son los que representa un mayor gasto en productos, sobresaliendo la categoría de vinos y carnes.</a:t>
            </a:r>
          </a:p>
          <a:p>
            <a:pPr algn="just"/>
            <a:endParaRPr lang="es-CO" dirty="0"/>
          </a:p>
          <a:p>
            <a:pPr algn="just"/>
            <a:r>
              <a:rPr lang="es-CO" dirty="0"/>
              <a:t>La cantidad de población que tiene hijos adolescentes, representan una participación considerable en las ganancias de la empresa.</a:t>
            </a:r>
          </a:p>
          <a:p>
            <a:pPr algn="just"/>
            <a:endParaRPr lang="es-CO" dirty="0"/>
          </a:p>
          <a:p>
            <a:pPr algn="just"/>
            <a:r>
              <a:rPr lang="es-CO" dirty="0"/>
              <a:t>El ingreso por cada segmento poblacional también indica que a mayor ingreso es más la cantidad gastada en las categorías de la empresa.</a:t>
            </a:r>
          </a:p>
        </p:txBody>
      </p:sp>
    </p:spTree>
    <p:extLst>
      <p:ext uri="{BB962C8B-B14F-4D97-AF65-F5344CB8AC3E}">
        <p14:creationId xmlns:p14="http://schemas.microsoft.com/office/powerpoint/2010/main" val="13670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6B14772-E349-4D60-8380-115543F5E3BE}"/>
              </a:ext>
            </a:extLst>
          </p:cNvPr>
          <p:cNvGraphicFramePr>
            <a:graphicFrameLocks/>
          </p:cNvGraphicFramePr>
          <p:nvPr>
            <p:extLst>
              <p:ext uri="{D42A27DB-BD31-4B8C-83A1-F6EECF244321}">
                <p14:modId xmlns:p14="http://schemas.microsoft.com/office/powerpoint/2010/main" val="729735750"/>
              </p:ext>
            </p:extLst>
          </p:nvPr>
        </p:nvGraphicFramePr>
        <p:xfrm>
          <a:off x="6574971" y="1712687"/>
          <a:ext cx="5073077" cy="4681066"/>
        </p:xfrm>
        <a:graphic>
          <a:graphicData uri="http://schemas.openxmlformats.org/drawingml/2006/chart">
            <c:chart xmlns:c="http://schemas.openxmlformats.org/drawingml/2006/chart" xmlns:r="http://schemas.openxmlformats.org/officeDocument/2006/relationships" r:id="rId2"/>
          </a:graphicData>
        </a:graphic>
      </p:graphicFrame>
      <p:sp>
        <p:nvSpPr>
          <p:cNvPr id="5" name="Arrow: Pentagon 4">
            <a:extLst>
              <a:ext uri="{FF2B5EF4-FFF2-40B4-BE49-F238E27FC236}">
                <a16:creationId xmlns:a16="http://schemas.microsoft.com/office/drawing/2014/main" id="{414EB624-063B-4478-8BC9-06CF3C6A8A4F}"/>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Cantidad de hijos</a:t>
            </a:r>
          </a:p>
        </p:txBody>
      </p:sp>
      <p:sp>
        <p:nvSpPr>
          <p:cNvPr id="2" name="TextBox 1">
            <a:extLst>
              <a:ext uri="{FF2B5EF4-FFF2-40B4-BE49-F238E27FC236}">
                <a16:creationId xmlns:a16="http://schemas.microsoft.com/office/drawing/2014/main" id="{BB499DEB-3106-4E17-9519-851C90D5215E}"/>
              </a:ext>
            </a:extLst>
          </p:cNvPr>
          <p:cNvSpPr txBox="1"/>
          <p:nvPr/>
        </p:nvSpPr>
        <p:spPr>
          <a:xfrm>
            <a:off x="870405" y="2818076"/>
            <a:ext cx="5124224" cy="1754326"/>
          </a:xfrm>
          <a:prstGeom prst="rect">
            <a:avLst/>
          </a:prstGeom>
          <a:noFill/>
        </p:spPr>
        <p:txBody>
          <a:bodyPr wrap="square" lIns="91440" tIns="45720" rIns="91440" bIns="45720" rtlCol="0" anchor="t">
            <a:spAutoFit/>
          </a:bodyPr>
          <a:lstStyle/>
          <a:p>
            <a:pPr algn="just"/>
            <a:r>
              <a:rPr lang="es-CO" dirty="0"/>
              <a:t>Los canales de venta que mayor representación tienen son los físicos y web, por lo tanto, se podrían impulsar más campañas de marketing en los grupos poblacionales que no tienen hijos o que tiene un adolescente en estos canales.</a:t>
            </a:r>
          </a:p>
        </p:txBody>
      </p:sp>
    </p:spTree>
    <p:extLst>
      <p:ext uri="{BB962C8B-B14F-4D97-AF65-F5344CB8AC3E}">
        <p14:creationId xmlns:p14="http://schemas.microsoft.com/office/powerpoint/2010/main" val="428980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C31CC965-2D19-4442-87E5-3E3FCA6EE663}"/>
              </a:ext>
            </a:extLst>
          </p:cNvPr>
          <p:cNvSpPr/>
          <p:nvPr/>
        </p:nvSpPr>
        <p:spPr>
          <a:xfrm>
            <a:off x="-1" y="253218"/>
            <a:ext cx="7387771"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Relación entre antigüedad del cliente e intención de compra</a:t>
            </a:r>
          </a:p>
        </p:txBody>
      </p:sp>
      <p:graphicFrame>
        <p:nvGraphicFramePr>
          <p:cNvPr id="5" name="Chart 4">
            <a:extLst>
              <a:ext uri="{FF2B5EF4-FFF2-40B4-BE49-F238E27FC236}">
                <a16:creationId xmlns:a16="http://schemas.microsoft.com/office/drawing/2014/main" id="{FA09BAED-5CC5-4D6D-831C-CE1814E13526}"/>
              </a:ext>
            </a:extLst>
          </p:cNvPr>
          <p:cNvGraphicFramePr>
            <a:graphicFrameLocks/>
          </p:cNvGraphicFramePr>
          <p:nvPr>
            <p:extLst>
              <p:ext uri="{D42A27DB-BD31-4B8C-83A1-F6EECF244321}">
                <p14:modId xmlns:p14="http://schemas.microsoft.com/office/powerpoint/2010/main" val="139592432"/>
              </p:ext>
            </p:extLst>
          </p:nvPr>
        </p:nvGraphicFramePr>
        <p:xfrm>
          <a:off x="2318657" y="3211286"/>
          <a:ext cx="7554686" cy="310968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0BC4E-9925-4CB9-B815-64B2838E4BDD}"/>
              </a:ext>
            </a:extLst>
          </p:cNvPr>
          <p:cNvSpPr txBox="1"/>
          <p:nvPr/>
        </p:nvSpPr>
        <p:spPr>
          <a:xfrm>
            <a:off x="972457" y="1291772"/>
            <a:ext cx="9985829" cy="1477328"/>
          </a:xfrm>
          <a:prstGeom prst="rect">
            <a:avLst/>
          </a:prstGeom>
          <a:noFill/>
        </p:spPr>
        <p:txBody>
          <a:bodyPr wrap="square" lIns="91440" tIns="45720" rIns="91440" bIns="45720" rtlCol="0" anchor="t">
            <a:spAutoFit/>
          </a:bodyPr>
          <a:lstStyle/>
          <a:p>
            <a:pPr algn="just"/>
            <a:r>
              <a:rPr lang="es-CO" dirty="0"/>
              <a:t>A continuación, se presenta la proporción de clientes que hicieron una compra en la última campaña y sus respectivas fechas de inscripción.</a:t>
            </a:r>
          </a:p>
          <a:p>
            <a:pPr algn="just"/>
            <a:r>
              <a:rPr lang="es-CO" dirty="0"/>
              <a:t>Se evidencia que los clientes con mayor antigüedad tuvieron un mejor recibimiento del producto, esto indica que dichas personas son valiosas para la empresa debido a su lealtad y se convierten en puntos clave para las siguientes campañas.</a:t>
            </a:r>
          </a:p>
        </p:txBody>
      </p:sp>
    </p:spTree>
    <p:extLst>
      <p:ext uri="{BB962C8B-B14F-4D97-AF65-F5344CB8AC3E}">
        <p14:creationId xmlns:p14="http://schemas.microsoft.com/office/powerpoint/2010/main" val="420777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1401D4AF-EF74-423D-B9C7-71FB0D6E96B4}"/>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Conclusiones</a:t>
            </a:r>
          </a:p>
        </p:txBody>
      </p:sp>
      <p:sp>
        <p:nvSpPr>
          <p:cNvPr id="5" name="Content Placeholder 2">
            <a:extLst>
              <a:ext uri="{FF2B5EF4-FFF2-40B4-BE49-F238E27FC236}">
                <a16:creationId xmlns:a16="http://schemas.microsoft.com/office/drawing/2014/main" id="{A7F285F9-AFF7-4AD7-9561-9CDDD28E892C}"/>
              </a:ext>
            </a:extLst>
          </p:cNvPr>
          <p:cNvSpPr>
            <a:spLocks noGrp="1"/>
          </p:cNvSpPr>
          <p:nvPr>
            <p:ph idx="1"/>
          </p:nvPr>
        </p:nvSpPr>
        <p:spPr>
          <a:xfrm>
            <a:off x="692871" y="1422591"/>
            <a:ext cx="10387445" cy="4920152"/>
          </a:xfrm>
        </p:spPr>
        <p:txBody>
          <a:bodyPr/>
          <a:lstStyle/>
          <a:p>
            <a:r>
              <a:rPr lang="es-CO" dirty="0">
                <a:ea typeface="+mn-lt"/>
                <a:cs typeface="+mn-lt"/>
              </a:rPr>
              <a:t>Debido a que el data set no se encuentra balanceado (existen más casos de NO compra que de compra), se determinó que el modelo tiene mayor precisión para identificar a NO compradores que a Compradores, sin embargo, conforme avanzan las campañas de marketing se esperará que la cantidad de Compradores aumente y el </a:t>
            </a:r>
            <a:r>
              <a:rPr lang="es-CO" dirty="0" err="1">
                <a:ea typeface="+mn-lt"/>
                <a:cs typeface="+mn-lt"/>
              </a:rPr>
              <a:t>DataSet</a:t>
            </a:r>
            <a:r>
              <a:rPr lang="es-CO" dirty="0">
                <a:ea typeface="+mn-lt"/>
                <a:cs typeface="+mn-lt"/>
              </a:rPr>
              <a:t> equilibre cada vez más, por ende la predicción será más precisa.</a:t>
            </a:r>
            <a:endParaRPr lang="es-CO">
              <a:ea typeface="+mn-lt"/>
              <a:cs typeface="+mn-lt"/>
            </a:endParaRPr>
          </a:p>
          <a:p>
            <a:r>
              <a:rPr lang="es-CO" dirty="0"/>
              <a:t>Se recomienda implementar estrategias publicitarias en las tiendas físicas debido a que es el canal favorito de los clientes.</a:t>
            </a:r>
          </a:p>
          <a:p>
            <a:r>
              <a:rPr lang="es-CO" dirty="0"/>
              <a:t>Se debe prestar especial atención a los clientes más antiguos.</a:t>
            </a:r>
          </a:p>
        </p:txBody>
      </p:sp>
    </p:spTree>
    <p:extLst>
      <p:ext uri="{BB962C8B-B14F-4D97-AF65-F5344CB8AC3E}">
        <p14:creationId xmlns:p14="http://schemas.microsoft.com/office/powerpoint/2010/main" val="376471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8D46A-6A2A-47B4-B13C-F24C77DFCFFE}"/>
              </a:ext>
            </a:extLst>
          </p:cNvPr>
          <p:cNvSpPr>
            <a:spLocks noGrp="1"/>
          </p:cNvSpPr>
          <p:nvPr>
            <p:ph idx="1"/>
          </p:nvPr>
        </p:nvSpPr>
        <p:spPr>
          <a:xfrm>
            <a:off x="692871" y="998806"/>
            <a:ext cx="10387445" cy="3817066"/>
          </a:xfrm>
        </p:spPr>
        <p:txBody>
          <a:bodyPr>
            <a:normAutofit/>
          </a:bodyPr>
          <a:lstStyle/>
          <a:p>
            <a:pPr marL="0" indent="0" algn="just">
              <a:buNone/>
            </a:pPr>
            <a:r>
              <a:rPr lang="es-CO" sz="1800"/>
              <a:t>Una empresa del sector de ventas de comida se encuentra promocionando un nuevo gadget, se generó una campaña piloto en las cuales se ofreció dicho producto a una muestra poblacional, se registraron los resultados de la misma para generar un modelo predictivo que permita identificar cuáles son los clientes que tienen mayor oportunidad de comprar el gadget.</a:t>
            </a:r>
          </a:p>
          <a:p>
            <a:pPr marL="0" indent="0" algn="just">
              <a:buNone/>
            </a:pPr>
            <a:r>
              <a:rPr lang="es-CO" sz="1800"/>
              <a:t>A continuación, se presenta un análisis descriptivo y segmentación de clientes que permitirá entender mejor su comportamiento en la campaña anterior, en adición al modelo de predicción que permitirá optimizar cada vez más las ventas.</a:t>
            </a:r>
          </a:p>
        </p:txBody>
      </p:sp>
      <p:sp>
        <p:nvSpPr>
          <p:cNvPr id="7" name="Arrow: Pentagon 6">
            <a:extLst>
              <a:ext uri="{FF2B5EF4-FFF2-40B4-BE49-F238E27FC236}">
                <a16:creationId xmlns:a16="http://schemas.microsoft.com/office/drawing/2014/main" id="{62F7F378-A084-46D7-93D0-3F994BEDB12D}"/>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Objetivos</a:t>
            </a:r>
            <a:endParaRPr lang="es-ES" b="1" dirty="0"/>
          </a:p>
        </p:txBody>
      </p:sp>
    </p:spTree>
    <p:extLst>
      <p:ext uri="{BB962C8B-B14F-4D97-AF65-F5344CB8AC3E}">
        <p14:creationId xmlns:p14="http://schemas.microsoft.com/office/powerpoint/2010/main" val="397208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8D46A-6A2A-47B4-B13C-F24C77DFCFFE}"/>
              </a:ext>
            </a:extLst>
          </p:cNvPr>
          <p:cNvSpPr>
            <a:spLocks noGrp="1"/>
          </p:cNvSpPr>
          <p:nvPr>
            <p:ph idx="1"/>
          </p:nvPr>
        </p:nvSpPr>
        <p:spPr>
          <a:xfrm>
            <a:off x="391641" y="1465212"/>
            <a:ext cx="11322625" cy="2874560"/>
          </a:xfrm>
        </p:spPr>
        <p:txBody>
          <a:bodyPr>
            <a:normAutofit lnSpcReduction="10000"/>
          </a:bodyPr>
          <a:lstStyle/>
          <a:p>
            <a:pPr algn="just"/>
            <a:endParaRPr lang="es-CO" sz="1800"/>
          </a:p>
          <a:p>
            <a:pPr algn="just"/>
            <a:r>
              <a:rPr lang="es-CO" sz="1800"/>
              <a:t>El área de marketing de la empresa llevó a cabo una prueba piloto en donde se le ofreció un producto nuevo a 2240 clientes por medio de llamadas telefónicas.</a:t>
            </a:r>
          </a:p>
          <a:p>
            <a:pPr algn="just"/>
            <a:r>
              <a:rPr lang="es-CO" sz="1800"/>
              <a:t>La Campaña tuvo una tasa de éxito solo del 15%</a:t>
            </a:r>
          </a:p>
          <a:p>
            <a:pPr algn="just"/>
            <a:r>
              <a:rPr lang="es-CO" sz="1800"/>
              <a:t>La base de datos contiene 2240 registros con los resultados de la campaña de marketing que se ejecutó.</a:t>
            </a:r>
          </a:p>
          <a:p>
            <a:pPr algn="just"/>
            <a:r>
              <a:rPr lang="es-CO" sz="1800"/>
              <a:t>Se cuenta con la columna Response que nos informa si el cliente compró o No compró el producto publicitado en la prueba piloto.</a:t>
            </a:r>
          </a:p>
          <a:p>
            <a:endParaRPr lang="es-CO" sz="1800"/>
          </a:p>
          <a:p>
            <a:endParaRPr lang="es-CO" sz="1800"/>
          </a:p>
          <a:p>
            <a:pPr marL="0" indent="0">
              <a:buNone/>
            </a:pPr>
            <a:endParaRPr lang="es-CO" sz="1800"/>
          </a:p>
        </p:txBody>
      </p:sp>
      <p:sp>
        <p:nvSpPr>
          <p:cNvPr id="9" name="Arrow: Pentagon 8">
            <a:extLst>
              <a:ext uri="{FF2B5EF4-FFF2-40B4-BE49-F238E27FC236}">
                <a16:creationId xmlns:a16="http://schemas.microsoft.com/office/drawing/2014/main" id="{428EBB25-C085-4E80-9EA1-5E0F474C8A90}"/>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Ficha</a:t>
            </a:r>
            <a:r>
              <a:rPr lang="es-CO" b="1" cap="all" dirty="0">
                <a:solidFill>
                  <a:srgbClr val="FFFFFF"/>
                </a:solidFill>
                <a:ea typeface="+mn-lt"/>
                <a:cs typeface="+mn-lt"/>
              </a:rPr>
              <a:t> </a:t>
            </a:r>
            <a:r>
              <a:rPr lang="es-CO" b="1" dirty="0">
                <a:solidFill>
                  <a:srgbClr val="FFFFFF"/>
                </a:solidFill>
              </a:rPr>
              <a:t>técnica</a:t>
            </a:r>
            <a:endParaRPr lang="es-ES" b="1" dirty="0">
              <a:solidFill>
                <a:srgbClr val="FFFFFF"/>
              </a:solidFill>
            </a:endParaRPr>
          </a:p>
        </p:txBody>
      </p:sp>
      <p:graphicFrame>
        <p:nvGraphicFramePr>
          <p:cNvPr id="10" name="Chart 9">
            <a:extLst>
              <a:ext uri="{FF2B5EF4-FFF2-40B4-BE49-F238E27FC236}">
                <a16:creationId xmlns:a16="http://schemas.microsoft.com/office/drawing/2014/main" id="{DF29A04A-733D-4341-94C1-708DA6165C1D}"/>
              </a:ext>
            </a:extLst>
          </p:cNvPr>
          <p:cNvGraphicFramePr>
            <a:graphicFrameLocks/>
          </p:cNvGraphicFramePr>
          <p:nvPr>
            <p:extLst>
              <p:ext uri="{D42A27DB-BD31-4B8C-83A1-F6EECF244321}">
                <p14:modId xmlns:p14="http://schemas.microsoft.com/office/powerpoint/2010/main" val="1515954391"/>
              </p:ext>
            </p:extLst>
          </p:nvPr>
        </p:nvGraphicFramePr>
        <p:xfrm>
          <a:off x="3222666" y="3943257"/>
          <a:ext cx="4762792"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796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pic>
        <p:nvPicPr>
          <p:cNvPr id="6" name="Imagen 6" descr="Gráfico, Gráfico de cajas y bigotes&#10;&#10;Descripción generada automáticamente">
            <a:extLst>
              <a:ext uri="{FF2B5EF4-FFF2-40B4-BE49-F238E27FC236}">
                <a16:creationId xmlns:a16="http://schemas.microsoft.com/office/drawing/2014/main" id="{27344F28-450B-43DB-B6D0-DB9D9B41A8E3}"/>
              </a:ext>
            </a:extLst>
          </p:cNvPr>
          <p:cNvPicPr>
            <a:picLocks noGrp="1" noChangeAspect="1"/>
          </p:cNvPicPr>
          <p:nvPr>
            <p:ph idx="1"/>
          </p:nvPr>
        </p:nvPicPr>
        <p:blipFill rotWithShape="1">
          <a:blip r:embed="rId2"/>
          <a:srcRect l="1520" t="1395" r="-608" b="930"/>
          <a:stretch/>
        </p:blipFill>
        <p:spPr>
          <a:xfrm>
            <a:off x="959442" y="2892664"/>
            <a:ext cx="2894148" cy="3712118"/>
          </a:xfrm>
        </p:spPr>
      </p:pic>
      <p:sp>
        <p:nvSpPr>
          <p:cNvPr id="4" name="Arrow: Pentagon 3">
            <a:extLst>
              <a:ext uri="{FF2B5EF4-FFF2-40B4-BE49-F238E27FC236}">
                <a16:creationId xmlns:a16="http://schemas.microsoft.com/office/drawing/2014/main" id="{122776B3-8E4C-4A9F-93E7-83DE2E1927E9}"/>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a:t>
            </a:r>
            <a:endParaRPr lang="es-ES" b="1" dirty="0"/>
          </a:p>
        </p:txBody>
      </p:sp>
      <p:pic>
        <p:nvPicPr>
          <p:cNvPr id="7" name="Imagen 7" descr="Gráfico, Gráfico de cajas y bigotes&#10;&#10;Descripción generada automáticamente">
            <a:extLst>
              <a:ext uri="{FF2B5EF4-FFF2-40B4-BE49-F238E27FC236}">
                <a16:creationId xmlns:a16="http://schemas.microsoft.com/office/drawing/2014/main" id="{66B2736E-1EC3-47F6-BE7F-DF9D4E055EBF}"/>
              </a:ext>
            </a:extLst>
          </p:cNvPr>
          <p:cNvPicPr>
            <a:picLocks noChangeAspect="1"/>
          </p:cNvPicPr>
          <p:nvPr/>
        </p:nvPicPr>
        <p:blipFill rotWithShape="1">
          <a:blip r:embed="rId3"/>
          <a:srcRect t="775" r="523" b="305"/>
          <a:stretch/>
        </p:blipFill>
        <p:spPr>
          <a:xfrm>
            <a:off x="4498325" y="2915951"/>
            <a:ext cx="2728840" cy="3665543"/>
          </a:xfrm>
          <a:prstGeom prst="rect">
            <a:avLst/>
          </a:prstGeom>
        </p:spPr>
      </p:pic>
      <p:pic>
        <p:nvPicPr>
          <p:cNvPr id="8" name="Imagen 8" descr="Gráfico, Gráfico de cajas y bigotes&#10;&#10;Descripción generada automáticamente">
            <a:extLst>
              <a:ext uri="{FF2B5EF4-FFF2-40B4-BE49-F238E27FC236}">
                <a16:creationId xmlns:a16="http://schemas.microsoft.com/office/drawing/2014/main" id="{C4990A89-AEE1-42F2-B741-C76225A54CEF}"/>
              </a:ext>
            </a:extLst>
          </p:cNvPr>
          <p:cNvPicPr>
            <a:picLocks noChangeAspect="1"/>
          </p:cNvPicPr>
          <p:nvPr/>
        </p:nvPicPr>
        <p:blipFill>
          <a:blip r:embed="rId4"/>
          <a:stretch>
            <a:fillRect/>
          </a:stretch>
        </p:blipFill>
        <p:spPr>
          <a:xfrm>
            <a:off x="8019104" y="2915951"/>
            <a:ext cx="2595996" cy="3666599"/>
          </a:xfrm>
          <a:prstGeom prst="rect">
            <a:avLst/>
          </a:prstGeom>
        </p:spPr>
      </p:pic>
      <p:sp>
        <p:nvSpPr>
          <p:cNvPr id="3" name="CuadroTexto 2">
            <a:extLst>
              <a:ext uri="{FF2B5EF4-FFF2-40B4-BE49-F238E27FC236}">
                <a16:creationId xmlns:a16="http://schemas.microsoft.com/office/drawing/2014/main" id="{3F68BFB9-8F2F-4063-8456-19C596D4CD13}"/>
              </a:ext>
            </a:extLst>
          </p:cNvPr>
          <p:cNvSpPr txBox="1"/>
          <p:nvPr/>
        </p:nvSpPr>
        <p:spPr>
          <a:xfrm>
            <a:off x="1071724" y="1464380"/>
            <a:ext cx="28904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t>La mayoría de los clientes cuentan  con un ingreso entre los 30.000 y 70.000MU.</a:t>
            </a:r>
          </a:p>
        </p:txBody>
      </p:sp>
      <p:sp>
        <p:nvSpPr>
          <p:cNvPr id="9" name="CuadroTexto 8">
            <a:extLst>
              <a:ext uri="{FF2B5EF4-FFF2-40B4-BE49-F238E27FC236}">
                <a16:creationId xmlns:a16="http://schemas.microsoft.com/office/drawing/2014/main" id="{A868DBEF-2D42-4B2E-99EE-A7BFA4B1883E}"/>
              </a:ext>
            </a:extLst>
          </p:cNvPr>
          <p:cNvSpPr txBox="1"/>
          <p:nvPr/>
        </p:nvSpPr>
        <p:spPr>
          <a:xfrm>
            <a:off x="4113933" y="1438274"/>
            <a:ext cx="289040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s-ES" sz="1100" dirty="0"/>
          </a:p>
        </p:txBody>
      </p:sp>
      <p:sp>
        <p:nvSpPr>
          <p:cNvPr id="10" name="CuadroTexto 9">
            <a:extLst>
              <a:ext uri="{FF2B5EF4-FFF2-40B4-BE49-F238E27FC236}">
                <a16:creationId xmlns:a16="http://schemas.microsoft.com/office/drawing/2014/main" id="{E924A92F-BF2E-465C-9734-FB8240CCACE4}"/>
              </a:ext>
            </a:extLst>
          </p:cNvPr>
          <p:cNvSpPr txBox="1"/>
          <p:nvPr/>
        </p:nvSpPr>
        <p:spPr>
          <a:xfrm>
            <a:off x="4417543" y="1464380"/>
            <a:ext cx="28904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t>La cantidad de dinero que gastan los clientes, no superan los 1000MU en 2 años.</a:t>
            </a:r>
          </a:p>
        </p:txBody>
      </p:sp>
      <p:sp>
        <p:nvSpPr>
          <p:cNvPr id="11" name="CuadroTexto 10">
            <a:extLst>
              <a:ext uri="{FF2B5EF4-FFF2-40B4-BE49-F238E27FC236}">
                <a16:creationId xmlns:a16="http://schemas.microsoft.com/office/drawing/2014/main" id="{4EB19F8D-E264-416D-9820-62674CF3C8A9}"/>
              </a:ext>
            </a:extLst>
          </p:cNvPr>
          <p:cNvSpPr txBox="1"/>
          <p:nvPr/>
        </p:nvSpPr>
        <p:spPr>
          <a:xfrm>
            <a:off x="7871900" y="1464380"/>
            <a:ext cx="28904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t>La cantidad de  compras totales  se concentra entre 8 y 18 compras por los 2 últimos años</a:t>
            </a:r>
          </a:p>
        </p:txBody>
      </p:sp>
    </p:spTree>
    <p:extLst>
      <p:ext uri="{BB962C8B-B14F-4D97-AF65-F5344CB8AC3E}">
        <p14:creationId xmlns:p14="http://schemas.microsoft.com/office/powerpoint/2010/main" val="146244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64F2853-B266-4C2A-9670-5A64AC20876F}"/>
              </a:ext>
            </a:extLst>
          </p:cNvPr>
          <p:cNvGraphicFramePr>
            <a:graphicFrameLocks/>
          </p:cNvGraphicFramePr>
          <p:nvPr>
            <p:extLst>
              <p:ext uri="{D42A27DB-BD31-4B8C-83A1-F6EECF244321}">
                <p14:modId xmlns:p14="http://schemas.microsoft.com/office/powerpoint/2010/main" val="2258271399"/>
              </p:ext>
            </p:extLst>
          </p:nvPr>
        </p:nvGraphicFramePr>
        <p:xfrm>
          <a:off x="504018" y="3545058"/>
          <a:ext cx="5191125" cy="27576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1086D48-4196-4A82-B19A-567FCFEA2E81}"/>
              </a:ext>
            </a:extLst>
          </p:cNvPr>
          <p:cNvGraphicFramePr>
            <a:graphicFrameLocks/>
          </p:cNvGraphicFramePr>
          <p:nvPr>
            <p:extLst>
              <p:ext uri="{D42A27DB-BD31-4B8C-83A1-F6EECF244321}">
                <p14:modId xmlns:p14="http://schemas.microsoft.com/office/powerpoint/2010/main" val="868881264"/>
              </p:ext>
            </p:extLst>
          </p:nvPr>
        </p:nvGraphicFramePr>
        <p:xfrm>
          <a:off x="6095999" y="3545059"/>
          <a:ext cx="5191125" cy="2757672"/>
        </p:xfrm>
        <a:graphic>
          <a:graphicData uri="http://schemas.openxmlformats.org/drawingml/2006/chart">
            <c:chart xmlns:c="http://schemas.openxmlformats.org/drawingml/2006/chart" xmlns:r="http://schemas.openxmlformats.org/officeDocument/2006/relationships" r:id="rId3"/>
          </a:graphicData>
        </a:graphic>
      </p:graphicFrame>
      <p:sp>
        <p:nvSpPr>
          <p:cNvPr id="7" name="Arrow: Pentagon 6">
            <a:extLst>
              <a:ext uri="{FF2B5EF4-FFF2-40B4-BE49-F238E27FC236}">
                <a16:creationId xmlns:a16="http://schemas.microsoft.com/office/drawing/2014/main" id="{D0A4F8B2-75F9-4F56-B9C4-984AEFCD65F8}"/>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Segmentación de clientes: Escolaridad</a:t>
            </a:r>
          </a:p>
        </p:txBody>
      </p:sp>
      <p:sp>
        <p:nvSpPr>
          <p:cNvPr id="8" name="TextBox 7">
            <a:extLst>
              <a:ext uri="{FF2B5EF4-FFF2-40B4-BE49-F238E27FC236}">
                <a16:creationId xmlns:a16="http://schemas.microsoft.com/office/drawing/2014/main" id="{C45960C7-394F-4BBE-A190-C00CC96EC87E}"/>
              </a:ext>
            </a:extLst>
          </p:cNvPr>
          <p:cNvSpPr txBox="1"/>
          <p:nvPr/>
        </p:nvSpPr>
        <p:spPr>
          <a:xfrm>
            <a:off x="798286" y="1451429"/>
            <a:ext cx="10319657" cy="2031325"/>
          </a:xfrm>
          <a:prstGeom prst="rect">
            <a:avLst/>
          </a:prstGeom>
          <a:noFill/>
        </p:spPr>
        <p:txBody>
          <a:bodyPr wrap="square" lIns="91440" tIns="45720" rIns="91440" bIns="45720" rtlCol="0" anchor="t">
            <a:spAutoFit/>
          </a:bodyPr>
          <a:lstStyle/>
          <a:p>
            <a:pPr algn="just"/>
            <a:r>
              <a:rPr lang="es-CO" dirty="0"/>
              <a:t>Se analizó la cantidad de clientes registrados, su ingreso por cada nivel escolar y el porcentaje de clientes que compraron el articulo con la última campaña de marketing.</a:t>
            </a:r>
          </a:p>
          <a:p>
            <a:pPr algn="just"/>
            <a:r>
              <a:rPr lang="es-CO" dirty="0"/>
              <a:t>A pesar de que hay mayor cantidad de personas graduadas se evidenció que los que tienen un doctorado son los que poseen más ingresos y los que han comprado el gadget en mayor proporción, seguidos de </a:t>
            </a:r>
            <a:r>
              <a:rPr lang="es-CO" dirty="0" err="1"/>
              <a:t>Graduation</a:t>
            </a:r>
            <a:r>
              <a:rPr lang="es-CO" dirty="0"/>
              <a:t> y Master.</a:t>
            </a:r>
          </a:p>
          <a:p>
            <a:pPr algn="just"/>
            <a:r>
              <a:rPr lang="es-CO" dirty="0"/>
              <a:t>Con este análisis se pueden descartar a los clientes en 2n </a:t>
            </a:r>
            <a:r>
              <a:rPr lang="es-CO" dirty="0" err="1"/>
              <a:t>Cycle</a:t>
            </a:r>
            <a:r>
              <a:rPr lang="es-CO" dirty="0"/>
              <a:t> y Basic como potenciales compradores.</a:t>
            </a:r>
            <a:endParaRPr lang="es-CO"/>
          </a:p>
        </p:txBody>
      </p:sp>
    </p:spTree>
    <p:extLst>
      <p:ext uri="{BB962C8B-B14F-4D97-AF65-F5344CB8AC3E}">
        <p14:creationId xmlns:p14="http://schemas.microsoft.com/office/powerpoint/2010/main" val="171449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F642306-BEA1-4A35-BC2B-783DDBF93A76}"/>
              </a:ext>
            </a:extLst>
          </p:cNvPr>
          <p:cNvGraphicFramePr>
            <a:graphicFrameLocks/>
          </p:cNvGraphicFramePr>
          <p:nvPr>
            <p:extLst>
              <p:ext uri="{D42A27DB-BD31-4B8C-83A1-F6EECF244321}">
                <p14:modId xmlns:p14="http://schemas.microsoft.com/office/powerpoint/2010/main" val="1718482633"/>
              </p:ext>
            </p:extLst>
          </p:nvPr>
        </p:nvGraphicFramePr>
        <p:xfrm>
          <a:off x="6096000" y="1291772"/>
          <a:ext cx="5575912" cy="4996544"/>
        </p:xfrm>
        <a:graphic>
          <a:graphicData uri="http://schemas.openxmlformats.org/drawingml/2006/chart">
            <c:chart xmlns:c="http://schemas.openxmlformats.org/drawingml/2006/chart" xmlns:r="http://schemas.openxmlformats.org/officeDocument/2006/relationships" r:id="rId2"/>
          </a:graphicData>
        </a:graphic>
      </p:graphicFrame>
      <p:sp>
        <p:nvSpPr>
          <p:cNvPr id="5" name="Arrow: Pentagon 3">
            <a:extLst>
              <a:ext uri="{FF2B5EF4-FFF2-40B4-BE49-F238E27FC236}">
                <a16:creationId xmlns:a16="http://schemas.microsoft.com/office/drawing/2014/main" id="{1421BA1C-B81D-47B8-A525-5879C04D5ABB}"/>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Escolaridad</a:t>
            </a:r>
          </a:p>
        </p:txBody>
      </p:sp>
      <p:sp>
        <p:nvSpPr>
          <p:cNvPr id="2" name="TextBox 1">
            <a:extLst>
              <a:ext uri="{FF2B5EF4-FFF2-40B4-BE49-F238E27FC236}">
                <a16:creationId xmlns:a16="http://schemas.microsoft.com/office/drawing/2014/main" id="{2D8B4696-3E03-4510-BB9F-197FAC314703}"/>
              </a:ext>
            </a:extLst>
          </p:cNvPr>
          <p:cNvSpPr txBox="1"/>
          <p:nvPr/>
        </p:nvSpPr>
        <p:spPr>
          <a:xfrm>
            <a:off x="856343" y="1770743"/>
            <a:ext cx="4412343" cy="3970318"/>
          </a:xfrm>
          <a:prstGeom prst="rect">
            <a:avLst/>
          </a:prstGeom>
          <a:noFill/>
        </p:spPr>
        <p:txBody>
          <a:bodyPr wrap="square" lIns="91440" tIns="45720" rIns="91440" bIns="45720" rtlCol="0" anchor="t">
            <a:spAutoFit/>
          </a:bodyPr>
          <a:lstStyle/>
          <a:p>
            <a:pPr algn="just"/>
            <a:r>
              <a:rPr lang="es-CO" dirty="0"/>
              <a:t>Se notó una relación entre los ingresos promedio por nivel educativo y el dinero que han invertido en los últimos dos años, nuevamente resaltan aquellos clientes que tienen un doctorado debido a su gran proporción de compras en comparación con los demás. </a:t>
            </a:r>
            <a:endParaRPr lang="es-CO"/>
          </a:p>
          <a:p>
            <a:pPr algn="just"/>
            <a:endParaRPr lang="es-CO"/>
          </a:p>
          <a:p>
            <a:pPr algn="just"/>
            <a:r>
              <a:rPr lang="es-CO" dirty="0"/>
              <a:t>Además, se identificó que las categorías en las que se invierte más dinero en general son los Vinos y las Carnes.</a:t>
            </a:r>
          </a:p>
        </p:txBody>
      </p:sp>
    </p:spTree>
    <p:extLst>
      <p:ext uri="{BB962C8B-B14F-4D97-AF65-F5344CB8AC3E}">
        <p14:creationId xmlns:p14="http://schemas.microsoft.com/office/powerpoint/2010/main" val="358601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C0F46DDB-2F54-4050-AD5A-3946F20CC780}"/>
              </a:ext>
            </a:extLst>
          </p:cNvPr>
          <p:cNvGraphicFramePr>
            <a:graphicFrameLocks/>
          </p:cNvGraphicFramePr>
          <p:nvPr>
            <p:extLst>
              <p:ext uri="{D42A27DB-BD31-4B8C-83A1-F6EECF244321}">
                <p14:modId xmlns:p14="http://schemas.microsoft.com/office/powerpoint/2010/main" val="232326531"/>
              </p:ext>
            </p:extLst>
          </p:nvPr>
        </p:nvGraphicFramePr>
        <p:xfrm>
          <a:off x="6490827" y="1637886"/>
          <a:ext cx="5115309" cy="4209143"/>
        </p:xfrm>
        <a:graphic>
          <a:graphicData uri="http://schemas.openxmlformats.org/drawingml/2006/chart">
            <c:chart xmlns:c="http://schemas.openxmlformats.org/drawingml/2006/chart" xmlns:r="http://schemas.openxmlformats.org/officeDocument/2006/relationships" r:id="rId2"/>
          </a:graphicData>
        </a:graphic>
      </p:graphicFrame>
      <p:sp>
        <p:nvSpPr>
          <p:cNvPr id="5" name="Arrow: Pentagon 3">
            <a:extLst>
              <a:ext uri="{FF2B5EF4-FFF2-40B4-BE49-F238E27FC236}">
                <a16:creationId xmlns:a16="http://schemas.microsoft.com/office/drawing/2014/main" id="{1421BA1C-B81D-47B8-A525-5879C04D5ABB}"/>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Escolaridad</a:t>
            </a:r>
          </a:p>
        </p:txBody>
      </p:sp>
      <p:sp>
        <p:nvSpPr>
          <p:cNvPr id="6" name="TextBox 5">
            <a:extLst>
              <a:ext uri="{FF2B5EF4-FFF2-40B4-BE49-F238E27FC236}">
                <a16:creationId xmlns:a16="http://schemas.microsoft.com/office/drawing/2014/main" id="{66566E7B-8B8B-4477-BCAB-0D8F5DA666D8}"/>
              </a:ext>
            </a:extLst>
          </p:cNvPr>
          <p:cNvSpPr txBox="1"/>
          <p:nvPr/>
        </p:nvSpPr>
        <p:spPr>
          <a:xfrm>
            <a:off x="1080652" y="2010227"/>
            <a:ext cx="4703730" cy="3416320"/>
          </a:xfrm>
          <a:prstGeom prst="rect">
            <a:avLst/>
          </a:prstGeom>
          <a:noFill/>
        </p:spPr>
        <p:txBody>
          <a:bodyPr wrap="square" lIns="91440" tIns="45720" rIns="91440" bIns="45720" rtlCol="0" anchor="t">
            <a:spAutoFit/>
          </a:bodyPr>
          <a:lstStyle/>
          <a:p>
            <a:pPr algn="just"/>
            <a:r>
              <a:rPr lang="es-CO" dirty="0"/>
              <a:t>A pesar de que los clientes con PhD son los que traen mayores ganancias a la compañía, también se identificó que son los Graduados los que hacen compras en mayor frecuencia, sobre todo en las tiendas físicas.</a:t>
            </a:r>
            <a:endParaRPr lang="es-ES" dirty="0"/>
          </a:p>
          <a:p>
            <a:pPr algn="just"/>
            <a:endParaRPr lang="es-CO" dirty="0"/>
          </a:p>
          <a:p>
            <a:pPr algn="just"/>
            <a:r>
              <a:rPr lang="es-CO" dirty="0"/>
              <a:t>por lo tanto, a este sector de población  se le podría potenciar la publicidad dentro de las tiendas físicas para asegurar un mejor recibimiento de su parte.</a:t>
            </a:r>
            <a:endParaRPr lang="es-CO"/>
          </a:p>
        </p:txBody>
      </p:sp>
    </p:spTree>
    <p:extLst>
      <p:ext uri="{BB962C8B-B14F-4D97-AF65-F5344CB8AC3E}">
        <p14:creationId xmlns:p14="http://schemas.microsoft.com/office/powerpoint/2010/main" val="258600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29668CA-3240-4D0A-941C-D1AD482FFE6C}"/>
              </a:ext>
            </a:extLst>
          </p:cNvPr>
          <p:cNvGraphicFramePr>
            <a:graphicFrameLocks/>
          </p:cNvGraphicFramePr>
          <p:nvPr>
            <p:extLst>
              <p:ext uri="{D42A27DB-BD31-4B8C-83A1-F6EECF244321}">
                <p14:modId xmlns:p14="http://schemas.microsoft.com/office/powerpoint/2010/main" val="2595467792"/>
              </p:ext>
            </p:extLst>
          </p:nvPr>
        </p:nvGraphicFramePr>
        <p:xfrm>
          <a:off x="684212" y="3429000"/>
          <a:ext cx="506765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90CA524-8320-4CF9-B685-159570B00A32}"/>
              </a:ext>
            </a:extLst>
          </p:cNvPr>
          <p:cNvGraphicFramePr>
            <a:graphicFrameLocks/>
          </p:cNvGraphicFramePr>
          <p:nvPr>
            <p:extLst>
              <p:ext uri="{D42A27DB-BD31-4B8C-83A1-F6EECF244321}">
                <p14:modId xmlns:p14="http://schemas.microsoft.com/office/powerpoint/2010/main" val="1895399785"/>
              </p:ext>
            </p:extLst>
          </p:nvPr>
        </p:nvGraphicFramePr>
        <p:xfrm>
          <a:off x="6440131" y="3429001"/>
          <a:ext cx="487029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Arrow: Pentagon 3">
            <a:extLst>
              <a:ext uri="{FF2B5EF4-FFF2-40B4-BE49-F238E27FC236}">
                <a16:creationId xmlns:a16="http://schemas.microsoft.com/office/drawing/2014/main" id="{6460E586-0998-4212-A2E9-12D414709634}"/>
              </a:ext>
            </a:extLst>
          </p:cNvPr>
          <p:cNvSpPr/>
          <p:nvPr/>
        </p:nvSpPr>
        <p:spPr>
          <a:xfrm>
            <a:off x="0" y="313005"/>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Segmentación de clientes: Estado civil</a:t>
            </a:r>
          </a:p>
        </p:txBody>
      </p:sp>
      <p:sp>
        <p:nvSpPr>
          <p:cNvPr id="6" name="TextBox 5">
            <a:extLst>
              <a:ext uri="{FF2B5EF4-FFF2-40B4-BE49-F238E27FC236}">
                <a16:creationId xmlns:a16="http://schemas.microsoft.com/office/drawing/2014/main" id="{A93819F0-77F6-4CC2-AABF-ED59346BFA77}"/>
              </a:ext>
            </a:extLst>
          </p:cNvPr>
          <p:cNvSpPr txBox="1"/>
          <p:nvPr/>
        </p:nvSpPr>
        <p:spPr>
          <a:xfrm>
            <a:off x="827314" y="1567543"/>
            <a:ext cx="10483111" cy="1754326"/>
          </a:xfrm>
          <a:prstGeom prst="rect">
            <a:avLst/>
          </a:prstGeom>
          <a:noFill/>
        </p:spPr>
        <p:txBody>
          <a:bodyPr wrap="square" lIns="91440" tIns="45720" rIns="91440" bIns="45720" rtlCol="0" anchor="t">
            <a:spAutoFit/>
          </a:bodyPr>
          <a:lstStyle/>
          <a:p>
            <a:pPr algn="just"/>
            <a:r>
              <a:rPr lang="es-CO" dirty="0"/>
              <a:t>En cuanto al estado civil se identificó que la mayoría de los clientes están casados y que estos son los que tienen mejores ingresos, también se cuenta con una gran cantidad de clientes con pareja estable o solteros. </a:t>
            </a:r>
            <a:endParaRPr lang="es-ES" dirty="0"/>
          </a:p>
          <a:p>
            <a:pPr algn="just"/>
            <a:r>
              <a:rPr lang="es-CO" dirty="0"/>
              <a:t>Al examinar las ventas de la última campaña fue notorio que el producto tuvo un mejor recibimiento por parte de los clientes solteros, convirtiéndolos en un punto focal para las próximas campañas.</a:t>
            </a:r>
            <a:endParaRPr lang="es-ES"/>
          </a:p>
        </p:txBody>
      </p:sp>
    </p:spTree>
    <p:extLst>
      <p:ext uri="{BB962C8B-B14F-4D97-AF65-F5344CB8AC3E}">
        <p14:creationId xmlns:p14="http://schemas.microsoft.com/office/powerpoint/2010/main" val="312942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51000">
              <a:srgbClr val="FFFFFF"/>
            </a:gs>
            <a:gs pos="100000">
              <a:schemeClr val="bg2">
                <a:shade val="94000"/>
                <a:hueMod val="22000"/>
                <a:satMod val="220000"/>
                <a:lumMod val="62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95917CA-AC0E-433E-BCEF-9040012C329E}"/>
              </a:ext>
            </a:extLst>
          </p:cNvPr>
          <p:cNvGraphicFramePr>
            <a:graphicFrameLocks/>
          </p:cNvGraphicFramePr>
          <p:nvPr>
            <p:extLst>
              <p:ext uri="{D42A27DB-BD31-4B8C-83A1-F6EECF244321}">
                <p14:modId xmlns:p14="http://schemas.microsoft.com/office/powerpoint/2010/main" val="2372571393"/>
              </p:ext>
            </p:extLst>
          </p:nvPr>
        </p:nvGraphicFramePr>
        <p:xfrm>
          <a:off x="6591526" y="1785257"/>
          <a:ext cx="5185646" cy="4426858"/>
        </p:xfrm>
        <a:graphic>
          <a:graphicData uri="http://schemas.openxmlformats.org/drawingml/2006/chart">
            <c:chart xmlns:c="http://schemas.openxmlformats.org/drawingml/2006/chart" xmlns:r="http://schemas.openxmlformats.org/officeDocument/2006/relationships" r:id="rId2"/>
          </a:graphicData>
        </a:graphic>
      </p:graphicFrame>
      <p:sp>
        <p:nvSpPr>
          <p:cNvPr id="6" name="Arrow: Pentagon 5">
            <a:extLst>
              <a:ext uri="{FF2B5EF4-FFF2-40B4-BE49-F238E27FC236}">
                <a16:creationId xmlns:a16="http://schemas.microsoft.com/office/drawing/2014/main" id="{8D8BCA65-9BF2-4B14-BFFC-255E158F3846}"/>
              </a:ext>
            </a:extLst>
          </p:cNvPr>
          <p:cNvSpPr/>
          <p:nvPr/>
        </p:nvSpPr>
        <p:spPr>
          <a:xfrm>
            <a:off x="0" y="253218"/>
            <a:ext cx="6865034" cy="74558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s-CO" b="1" dirty="0">
                <a:solidFill>
                  <a:srgbClr val="FFFFFF"/>
                </a:solidFill>
              </a:rPr>
              <a:t>Características de clientes: Estado civil</a:t>
            </a:r>
          </a:p>
        </p:txBody>
      </p:sp>
      <p:sp>
        <p:nvSpPr>
          <p:cNvPr id="7" name="TextBox 6">
            <a:extLst>
              <a:ext uri="{FF2B5EF4-FFF2-40B4-BE49-F238E27FC236}">
                <a16:creationId xmlns:a16="http://schemas.microsoft.com/office/drawing/2014/main" id="{3C436469-2688-4E0F-B71B-EB573E0922F4}"/>
              </a:ext>
            </a:extLst>
          </p:cNvPr>
          <p:cNvSpPr txBox="1"/>
          <p:nvPr/>
        </p:nvSpPr>
        <p:spPr>
          <a:xfrm>
            <a:off x="914400" y="2293258"/>
            <a:ext cx="4686075" cy="2862322"/>
          </a:xfrm>
          <a:prstGeom prst="rect">
            <a:avLst/>
          </a:prstGeom>
          <a:noFill/>
        </p:spPr>
        <p:txBody>
          <a:bodyPr wrap="square" lIns="91440" tIns="45720" rIns="91440" bIns="45720" rtlCol="0" anchor="t">
            <a:spAutoFit/>
          </a:bodyPr>
          <a:lstStyle/>
          <a:p>
            <a:pPr algn="just"/>
            <a:r>
              <a:rPr lang="es-CO" dirty="0"/>
              <a:t>Aunque los clientes solteros son los que, en comparación, tienen menos ingresos, siguen generando una gran cantidad de compras en la empresa.</a:t>
            </a:r>
            <a:endParaRPr lang="es-ES" dirty="0"/>
          </a:p>
          <a:p>
            <a:pPr algn="just"/>
            <a:endParaRPr lang="es-CO" dirty="0"/>
          </a:p>
          <a:p>
            <a:pPr algn="just"/>
            <a:r>
              <a:rPr lang="es-CO" dirty="0"/>
              <a:t>No se nota una gran diferencia entre el dinero invertido por cada categoría de cliente, únicamente resalta que los viudos han invertido mayor cantidad de dinero en los últimos dos años.</a:t>
            </a:r>
            <a:endParaRPr lang="es-ES"/>
          </a:p>
        </p:txBody>
      </p:sp>
    </p:spTree>
    <p:extLst>
      <p:ext uri="{BB962C8B-B14F-4D97-AF65-F5344CB8AC3E}">
        <p14:creationId xmlns:p14="http://schemas.microsoft.com/office/powerpoint/2010/main" val="1029020716"/>
      </p:ext>
    </p:extLst>
  </p:cSld>
  <p:clrMapOvr>
    <a:masterClrMapping/>
  </p:clrMapOvr>
</p:sld>
</file>

<file path=ppt/theme/theme1.xml><?xml version="1.0" encoding="utf-8"?>
<a:theme xmlns:a="http://schemas.openxmlformats.org/drawingml/2006/main" name="Slice">
  <a:themeElements>
    <a:clrScheme name="Custom 3">
      <a:dk1>
        <a:srgbClr val="000000"/>
      </a:dk1>
      <a:lt1>
        <a:srgbClr val="000000"/>
      </a:lt1>
      <a:dk2>
        <a:srgbClr val="720C0C"/>
      </a:dk2>
      <a:lt2>
        <a:srgbClr val="720C0C"/>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Panorámica</PresentationFormat>
  <Slides>15</Slides>
  <Notes>0</Notes>
  <HiddenSlides>0</HiddenSlide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Slice</vt:lpstr>
      <vt:lpstr>Análisis y predicción de ventas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 Chaves Robledo</dc:creator>
  <cp:revision>1807</cp:revision>
  <dcterms:created xsi:type="dcterms:W3CDTF">2022-03-05T23:59:01Z</dcterms:created>
  <dcterms:modified xsi:type="dcterms:W3CDTF">2022-03-07T16:02:04Z</dcterms:modified>
</cp:coreProperties>
</file>