
<file path=[Content_Types].xml><?xml version="1.0" encoding="utf-8"?>
<Types xmlns="http://schemas.openxmlformats.org/package/2006/content-types">
  <Default Extension="jpeg" ContentType="image/jpeg"/>
  <Default Extension="jpg" ContentType="image/pn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74269" autoAdjust="0"/>
  </p:normalViewPr>
  <p:slideViewPr>
    <p:cSldViewPr snapToGrid="0">
      <p:cViewPr varScale="1">
        <p:scale>
          <a:sx n="85" d="100"/>
          <a:sy n="85" d="100"/>
        </p:scale>
        <p:origin x="14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FB543-A50A-4316-8625-5F706147B6DE}" type="doc">
      <dgm:prSet loTypeId="urn:microsoft.com/office/officeart/2005/8/layout/cycle5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AE6376D-E894-40AF-A3B6-8BC95AE58C35}">
      <dgm:prSet phldrT="[Text]"/>
      <dgm:spPr/>
      <dgm:t>
        <a:bodyPr/>
        <a:lstStyle/>
        <a:p>
          <a:r>
            <a:rPr lang="zh-CN" altLang="en-US" dirty="0"/>
            <a:t>綫上會議</a:t>
          </a:r>
          <a:endParaRPr lang="zh-TW" altLang="en-US" dirty="0"/>
        </a:p>
      </dgm:t>
    </dgm:pt>
    <dgm:pt modelId="{32779BCC-FCF2-461F-A783-0AC5BCAA045D}" type="parTrans" cxnId="{D554AF54-0BC5-4893-A218-9C218A5C0BF3}">
      <dgm:prSet/>
      <dgm:spPr/>
      <dgm:t>
        <a:bodyPr/>
        <a:lstStyle/>
        <a:p>
          <a:endParaRPr lang="zh-TW" altLang="en-US"/>
        </a:p>
      </dgm:t>
    </dgm:pt>
    <dgm:pt modelId="{6DBC2662-9238-41A6-8F7F-4A3DFF239175}" type="sibTrans" cxnId="{D554AF54-0BC5-4893-A218-9C218A5C0BF3}">
      <dgm:prSet/>
      <dgm:spPr/>
      <dgm:t>
        <a:bodyPr/>
        <a:lstStyle/>
        <a:p>
          <a:endParaRPr lang="zh-TW" altLang="en-US"/>
        </a:p>
      </dgm:t>
    </dgm:pt>
    <dgm:pt modelId="{FC3013ED-F279-4872-B508-3616D62F2D3B}">
      <dgm:prSet phldrT="[Text]"/>
      <dgm:spPr/>
      <dgm:t>
        <a:bodyPr/>
        <a:lstStyle/>
        <a:p>
          <a:r>
            <a:rPr lang="zh-CN" altLang="en-US" dirty="0"/>
            <a:t>匯報導師</a:t>
          </a:r>
          <a:endParaRPr lang="zh-TW" altLang="en-US" dirty="0"/>
        </a:p>
      </dgm:t>
    </dgm:pt>
    <dgm:pt modelId="{D940350A-E235-4F85-82B5-03221BC76F14}" type="parTrans" cxnId="{1B612ACC-2F26-412F-BDBA-263D446C1F9D}">
      <dgm:prSet/>
      <dgm:spPr/>
      <dgm:t>
        <a:bodyPr/>
        <a:lstStyle/>
        <a:p>
          <a:endParaRPr lang="zh-TW" altLang="en-US"/>
        </a:p>
      </dgm:t>
    </dgm:pt>
    <dgm:pt modelId="{48562CDC-C2EF-4742-86F2-534FCC3CD27D}" type="sibTrans" cxnId="{1B612ACC-2F26-412F-BDBA-263D446C1F9D}">
      <dgm:prSet/>
      <dgm:spPr/>
      <dgm:t>
        <a:bodyPr/>
        <a:lstStyle/>
        <a:p>
          <a:endParaRPr lang="zh-TW" altLang="en-US"/>
        </a:p>
      </dgm:t>
    </dgm:pt>
    <dgm:pt modelId="{9CC16511-8876-47E8-B0C8-A92115F78F6C}">
      <dgm:prSet phldrT="[Text]"/>
      <dgm:spPr/>
      <dgm:t>
        <a:bodyPr/>
        <a:lstStyle/>
        <a:p>
          <a:r>
            <a:rPr lang="zh-CN" altLang="en-US" dirty="0"/>
            <a:t>執行</a:t>
          </a:r>
          <a:endParaRPr lang="zh-TW" altLang="en-US" dirty="0"/>
        </a:p>
      </dgm:t>
    </dgm:pt>
    <dgm:pt modelId="{33E339A1-2A66-402D-A552-ED7B34216F58}" type="parTrans" cxnId="{16FAAD65-41EA-45FE-A9E9-D8C5AEBA2BB8}">
      <dgm:prSet/>
      <dgm:spPr/>
      <dgm:t>
        <a:bodyPr/>
        <a:lstStyle/>
        <a:p>
          <a:endParaRPr lang="zh-TW" altLang="en-US"/>
        </a:p>
      </dgm:t>
    </dgm:pt>
    <dgm:pt modelId="{6349B1B0-A60C-427C-BE0A-8D475F55DBE0}" type="sibTrans" cxnId="{16FAAD65-41EA-45FE-A9E9-D8C5AEBA2BB8}">
      <dgm:prSet/>
      <dgm:spPr/>
      <dgm:t>
        <a:bodyPr/>
        <a:lstStyle/>
        <a:p>
          <a:endParaRPr lang="zh-TW" altLang="en-US"/>
        </a:p>
      </dgm:t>
    </dgm:pt>
    <dgm:pt modelId="{D4C17A7A-CDAC-4B49-9519-0C13C221DE54}">
      <dgm:prSet phldrT="[Text]"/>
      <dgm:spPr/>
      <dgm:t>
        <a:bodyPr/>
        <a:lstStyle/>
        <a:p>
          <a:r>
            <a:rPr lang="zh-CN" altLang="en-US" dirty="0"/>
            <a:t>個別討論</a:t>
          </a:r>
          <a:endParaRPr lang="zh-TW" altLang="en-US" dirty="0"/>
        </a:p>
      </dgm:t>
    </dgm:pt>
    <dgm:pt modelId="{EFE5D81D-01B3-4CBA-8F66-1AF360492A96}" type="parTrans" cxnId="{20DDC574-FED4-4A47-BDC3-6943A411A360}">
      <dgm:prSet/>
      <dgm:spPr/>
      <dgm:t>
        <a:bodyPr/>
        <a:lstStyle/>
        <a:p>
          <a:endParaRPr lang="zh-TW" altLang="en-US"/>
        </a:p>
      </dgm:t>
    </dgm:pt>
    <dgm:pt modelId="{55D05B6D-3035-46E2-8F30-FE0E122F1B0F}" type="sibTrans" cxnId="{20DDC574-FED4-4A47-BDC3-6943A411A360}">
      <dgm:prSet/>
      <dgm:spPr/>
      <dgm:t>
        <a:bodyPr/>
        <a:lstStyle/>
        <a:p>
          <a:endParaRPr lang="zh-TW" altLang="en-US"/>
        </a:p>
      </dgm:t>
    </dgm:pt>
    <dgm:pt modelId="{598FAEA9-3DB2-4A22-8A1E-AFDBD4989B97}" type="pres">
      <dgm:prSet presAssocID="{D0FFB543-A50A-4316-8625-5F706147B6DE}" presName="cycle" presStyleCnt="0">
        <dgm:presLayoutVars>
          <dgm:dir/>
          <dgm:resizeHandles val="exact"/>
        </dgm:presLayoutVars>
      </dgm:prSet>
      <dgm:spPr/>
    </dgm:pt>
    <dgm:pt modelId="{B42EFD76-4DB6-494B-A383-86688613C89C}" type="pres">
      <dgm:prSet presAssocID="{3AE6376D-E894-40AF-A3B6-8BC95AE58C35}" presName="node" presStyleLbl="node1" presStyleIdx="0" presStyleCnt="4">
        <dgm:presLayoutVars>
          <dgm:bulletEnabled val="1"/>
        </dgm:presLayoutVars>
      </dgm:prSet>
      <dgm:spPr/>
    </dgm:pt>
    <dgm:pt modelId="{239BE10A-3237-49CC-BA17-E8401CC4D7BF}" type="pres">
      <dgm:prSet presAssocID="{3AE6376D-E894-40AF-A3B6-8BC95AE58C35}" presName="spNode" presStyleCnt="0"/>
      <dgm:spPr/>
    </dgm:pt>
    <dgm:pt modelId="{C6761A92-17D7-4B61-97FE-C4FCCF86CE54}" type="pres">
      <dgm:prSet presAssocID="{6DBC2662-9238-41A6-8F7F-4A3DFF239175}" presName="sibTrans" presStyleLbl="sibTrans1D1" presStyleIdx="0" presStyleCnt="4"/>
      <dgm:spPr/>
    </dgm:pt>
    <dgm:pt modelId="{08930CF9-01C9-4F90-92A9-830AD38E2B58}" type="pres">
      <dgm:prSet presAssocID="{FC3013ED-F279-4872-B508-3616D62F2D3B}" presName="node" presStyleLbl="node1" presStyleIdx="1" presStyleCnt="4">
        <dgm:presLayoutVars>
          <dgm:bulletEnabled val="1"/>
        </dgm:presLayoutVars>
      </dgm:prSet>
      <dgm:spPr/>
    </dgm:pt>
    <dgm:pt modelId="{F901F90A-42E8-46C6-8F33-9C37849220EA}" type="pres">
      <dgm:prSet presAssocID="{FC3013ED-F279-4872-B508-3616D62F2D3B}" presName="spNode" presStyleCnt="0"/>
      <dgm:spPr/>
    </dgm:pt>
    <dgm:pt modelId="{67B116E2-47B4-4EAF-AAC7-C5851A1F50A1}" type="pres">
      <dgm:prSet presAssocID="{48562CDC-C2EF-4742-86F2-534FCC3CD27D}" presName="sibTrans" presStyleLbl="sibTrans1D1" presStyleIdx="1" presStyleCnt="4"/>
      <dgm:spPr/>
    </dgm:pt>
    <dgm:pt modelId="{7CF8A3DB-DE68-4D26-845E-40F36D40E8B0}" type="pres">
      <dgm:prSet presAssocID="{9CC16511-8876-47E8-B0C8-A92115F78F6C}" presName="node" presStyleLbl="node1" presStyleIdx="2" presStyleCnt="4">
        <dgm:presLayoutVars>
          <dgm:bulletEnabled val="1"/>
        </dgm:presLayoutVars>
      </dgm:prSet>
      <dgm:spPr/>
    </dgm:pt>
    <dgm:pt modelId="{820201C6-5869-43D2-B002-E5D24BE4544F}" type="pres">
      <dgm:prSet presAssocID="{9CC16511-8876-47E8-B0C8-A92115F78F6C}" presName="spNode" presStyleCnt="0"/>
      <dgm:spPr/>
    </dgm:pt>
    <dgm:pt modelId="{A0EF06AB-14FC-4D28-A881-B93FB0651899}" type="pres">
      <dgm:prSet presAssocID="{6349B1B0-A60C-427C-BE0A-8D475F55DBE0}" presName="sibTrans" presStyleLbl="sibTrans1D1" presStyleIdx="2" presStyleCnt="4"/>
      <dgm:spPr/>
    </dgm:pt>
    <dgm:pt modelId="{51E8D89A-397C-4093-BB97-32B62D152FC8}" type="pres">
      <dgm:prSet presAssocID="{D4C17A7A-CDAC-4B49-9519-0C13C221DE54}" presName="node" presStyleLbl="node1" presStyleIdx="3" presStyleCnt="4">
        <dgm:presLayoutVars>
          <dgm:bulletEnabled val="1"/>
        </dgm:presLayoutVars>
      </dgm:prSet>
      <dgm:spPr/>
    </dgm:pt>
    <dgm:pt modelId="{F464EFEF-D929-4012-B354-95E6793E91D9}" type="pres">
      <dgm:prSet presAssocID="{D4C17A7A-CDAC-4B49-9519-0C13C221DE54}" presName="spNode" presStyleCnt="0"/>
      <dgm:spPr/>
    </dgm:pt>
    <dgm:pt modelId="{9D07C9B7-24DF-4A6B-A323-7FE0C43D793E}" type="pres">
      <dgm:prSet presAssocID="{55D05B6D-3035-46E2-8F30-FE0E122F1B0F}" presName="sibTrans" presStyleLbl="sibTrans1D1" presStyleIdx="3" presStyleCnt="4"/>
      <dgm:spPr/>
    </dgm:pt>
  </dgm:ptLst>
  <dgm:cxnLst>
    <dgm:cxn modelId="{F8409B1A-FE4C-4187-BDEC-7CAA971515BB}" type="presOf" srcId="{9CC16511-8876-47E8-B0C8-A92115F78F6C}" destId="{7CF8A3DB-DE68-4D26-845E-40F36D40E8B0}" srcOrd="0" destOrd="0" presId="urn:microsoft.com/office/officeart/2005/8/layout/cycle5"/>
    <dgm:cxn modelId="{03CCAE29-18C9-4BF8-BC3E-9D27F068E7B1}" type="presOf" srcId="{55D05B6D-3035-46E2-8F30-FE0E122F1B0F}" destId="{9D07C9B7-24DF-4A6B-A323-7FE0C43D793E}" srcOrd="0" destOrd="0" presId="urn:microsoft.com/office/officeart/2005/8/layout/cycle5"/>
    <dgm:cxn modelId="{F856E939-349D-49FC-85C7-AE7C4B57EEF6}" type="presOf" srcId="{D0FFB543-A50A-4316-8625-5F706147B6DE}" destId="{598FAEA9-3DB2-4A22-8A1E-AFDBD4989B97}" srcOrd="0" destOrd="0" presId="urn:microsoft.com/office/officeart/2005/8/layout/cycle5"/>
    <dgm:cxn modelId="{0D99C744-213F-43C6-8367-82C5C4DE05CC}" type="presOf" srcId="{D4C17A7A-CDAC-4B49-9519-0C13C221DE54}" destId="{51E8D89A-397C-4093-BB97-32B62D152FC8}" srcOrd="0" destOrd="0" presId="urn:microsoft.com/office/officeart/2005/8/layout/cycle5"/>
    <dgm:cxn modelId="{16FAAD65-41EA-45FE-A9E9-D8C5AEBA2BB8}" srcId="{D0FFB543-A50A-4316-8625-5F706147B6DE}" destId="{9CC16511-8876-47E8-B0C8-A92115F78F6C}" srcOrd="2" destOrd="0" parTransId="{33E339A1-2A66-402D-A552-ED7B34216F58}" sibTransId="{6349B1B0-A60C-427C-BE0A-8D475F55DBE0}"/>
    <dgm:cxn modelId="{7042BF65-A9F5-4A75-B241-C8A3187F46E5}" type="presOf" srcId="{48562CDC-C2EF-4742-86F2-534FCC3CD27D}" destId="{67B116E2-47B4-4EAF-AAC7-C5851A1F50A1}" srcOrd="0" destOrd="0" presId="urn:microsoft.com/office/officeart/2005/8/layout/cycle5"/>
    <dgm:cxn modelId="{B889CD6E-C3DB-4B6B-A62B-D21A4496CAAF}" type="presOf" srcId="{3AE6376D-E894-40AF-A3B6-8BC95AE58C35}" destId="{B42EFD76-4DB6-494B-A383-86688613C89C}" srcOrd="0" destOrd="0" presId="urn:microsoft.com/office/officeart/2005/8/layout/cycle5"/>
    <dgm:cxn modelId="{D554AF54-0BC5-4893-A218-9C218A5C0BF3}" srcId="{D0FFB543-A50A-4316-8625-5F706147B6DE}" destId="{3AE6376D-E894-40AF-A3B6-8BC95AE58C35}" srcOrd="0" destOrd="0" parTransId="{32779BCC-FCF2-461F-A783-0AC5BCAA045D}" sibTransId="{6DBC2662-9238-41A6-8F7F-4A3DFF239175}"/>
    <dgm:cxn modelId="{20DDC574-FED4-4A47-BDC3-6943A411A360}" srcId="{D0FFB543-A50A-4316-8625-5F706147B6DE}" destId="{D4C17A7A-CDAC-4B49-9519-0C13C221DE54}" srcOrd="3" destOrd="0" parTransId="{EFE5D81D-01B3-4CBA-8F66-1AF360492A96}" sibTransId="{55D05B6D-3035-46E2-8F30-FE0E122F1B0F}"/>
    <dgm:cxn modelId="{248AC97B-814A-4174-B25F-15015BEB2A6F}" type="presOf" srcId="{6349B1B0-A60C-427C-BE0A-8D475F55DBE0}" destId="{A0EF06AB-14FC-4D28-A881-B93FB0651899}" srcOrd="0" destOrd="0" presId="urn:microsoft.com/office/officeart/2005/8/layout/cycle5"/>
    <dgm:cxn modelId="{1859B7A1-7BD8-4E22-BFF4-326FB89788A2}" type="presOf" srcId="{6DBC2662-9238-41A6-8F7F-4A3DFF239175}" destId="{C6761A92-17D7-4B61-97FE-C4FCCF86CE54}" srcOrd="0" destOrd="0" presId="urn:microsoft.com/office/officeart/2005/8/layout/cycle5"/>
    <dgm:cxn modelId="{1B612ACC-2F26-412F-BDBA-263D446C1F9D}" srcId="{D0FFB543-A50A-4316-8625-5F706147B6DE}" destId="{FC3013ED-F279-4872-B508-3616D62F2D3B}" srcOrd="1" destOrd="0" parTransId="{D940350A-E235-4F85-82B5-03221BC76F14}" sibTransId="{48562CDC-C2EF-4742-86F2-534FCC3CD27D}"/>
    <dgm:cxn modelId="{300949D0-0DCA-4A7A-A2C2-2E9B3E93E25D}" type="presOf" srcId="{FC3013ED-F279-4872-B508-3616D62F2D3B}" destId="{08930CF9-01C9-4F90-92A9-830AD38E2B58}" srcOrd="0" destOrd="0" presId="urn:microsoft.com/office/officeart/2005/8/layout/cycle5"/>
    <dgm:cxn modelId="{34A7527A-D138-450A-82AB-0EB18E83B105}" type="presParOf" srcId="{598FAEA9-3DB2-4A22-8A1E-AFDBD4989B97}" destId="{B42EFD76-4DB6-494B-A383-86688613C89C}" srcOrd="0" destOrd="0" presId="urn:microsoft.com/office/officeart/2005/8/layout/cycle5"/>
    <dgm:cxn modelId="{3BBBCD67-4197-42FC-994B-DB4B883BD434}" type="presParOf" srcId="{598FAEA9-3DB2-4A22-8A1E-AFDBD4989B97}" destId="{239BE10A-3237-49CC-BA17-E8401CC4D7BF}" srcOrd="1" destOrd="0" presId="urn:microsoft.com/office/officeart/2005/8/layout/cycle5"/>
    <dgm:cxn modelId="{F68788D7-ECE2-4DCE-BC21-8850559AD71D}" type="presParOf" srcId="{598FAEA9-3DB2-4A22-8A1E-AFDBD4989B97}" destId="{C6761A92-17D7-4B61-97FE-C4FCCF86CE54}" srcOrd="2" destOrd="0" presId="urn:microsoft.com/office/officeart/2005/8/layout/cycle5"/>
    <dgm:cxn modelId="{0062746E-B1E2-45D9-B4CB-B6864F113795}" type="presParOf" srcId="{598FAEA9-3DB2-4A22-8A1E-AFDBD4989B97}" destId="{08930CF9-01C9-4F90-92A9-830AD38E2B58}" srcOrd="3" destOrd="0" presId="urn:microsoft.com/office/officeart/2005/8/layout/cycle5"/>
    <dgm:cxn modelId="{2FC94071-F902-466B-989D-F4AD04D823EF}" type="presParOf" srcId="{598FAEA9-3DB2-4A22-8A1E-AFDBD4989B97}" destId="{F901F90A-42E8-46C6-8F33-9C37849220EA}" srcOrd="4" destOrd="0" presId="urn:microsoft.com/office/officeart/2005/8/layout/cycle5"/>
    <dgm:cxn modelId="{144BC7BD-85C2-45C9-A2DB-E5C2F47738DE}" type="presParOf" srcId="{598FAEA9-3DB2-4A22-8A1E-AFDBD4989B97}" destId="{67B116E2-47B4-4EAF-AAC7-C5851A1F50A1}" srcOrd="5" destOrd="0" presId="urn:microsoft.com/office/officeart/2005/8/layout/cycle5"/>
    <dgm:cxn modelId="{60C6C4E7-2ECA-401C-A42C-7283336AD1F8}" type="presParOf" srcId="{598FAEA9-3DB2-4A22-8A1E-AFDBD4989B97}" destId="{7CF8A3DB-DE68-4D26-845E-40F36D40E8B0}" srcOrd="6" destOrd="0" presId="urn:microsoft.com/office/officeart/2005/8/layout/cycle5"/>
    <dgm:cxn modelId="{D11F020B-32B9-4920-9DAC-84B76D65C696}" type="presParOf" srcId="{598FAEA9-3DB2-4A22-8A1E-AFDBD4989B97}" destId="{820201C6-5869-43D2-B002-E5D24BE4544F}" srcOrd="7" destOrd="0" presId="urn:microsoft.com/office/officeart/2005/8/layout/cycle5"/>
    <dgm:cxn modelId="{8AF583A2-1B7C-4A48-9F62-A00285C27D2C}" type="presParOf" srcId="{598FAEA9-3DB2-4A22-8A1E-AFDBD4989B97}" destId="{A0EF06AB-14FC-4D28-A881-B93FB0651899}" srcOrd="8" destOrd="0" presId="urn:microsoft.com/office/officeart/2005/8/layout/cycle5"/>
    <dgm:cxn modelId="{A8C01111-B686-4C1F-A582-23EE133C8391}" type="presParOf" srcId="{598FAEA9-3DB2-4A22-8A1E-AFDBD4989B97}" destId="{51E8D89A-397C-4093-BB97-32B62D152FC8}" srcOrd="9" destOrd="0" presId="urn:microsoft.com/office/officeart/2005/8/layout/cycle5"/>
    <dgm:cxn modelId="{97A1DC4D-E26C-4718-84F1-965479E30BCB}" type="presParOf" srcId="{598FAEA9-3DB2-4A22-8A1E-AFDBD4989B97}" destId="{F464EFEF-D929-4012-B354-95E6793E91D9}" srcOrd="10" destOrd="0" presId="urn:microsoft.com/office/officeart/2005/8/layout/cycle5"/>
    <dgm:cxn modelId="{74290E59-0269-4CB3-A479-9859740B71AB}" type="presParOf" srcId="{598FAEA9-3DB2-4A22-8A1E-AFDBD4989B97}" destId="{9D07C9B7-24DF-4A6B-A323-7FE0C43D793E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EFD76-4DB6-494B-A383-86688613C89C}">
      <dsp:nvSpPr>
        <dsp:cNvPr id="0" name=""/>
        <dsp:cNvSpPr/>
      </dsp:nvSpPr>
      <dsp:spPr>
        <a:xfrm>
          <a:off x="3048870" y="424"/>
          <a:ext cx="1736746" cy="11288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綫上會議</a:t>
          </a:r>
          <a:endParaRPr lang="zh-TW" altLang="en-US" sz="2700" kern="1200" dirty="0"/>
        </a:p>
      </dsp:txBody>
      <dsp:txXfrm>
        <a:off x="3103978" y="55532"/>
        <a:ext cx="1626530" cy="1018669"/>
      </dsp:txXfrm>
    </dsp:sp>
    <dsp:sp modelId="{C6761A92-17D7-4B61-97FE-C4FCCF86CE54}">
      <dsp:nvSpPr>
        <dsp:cNvPr id="0" name=""/>
        <dsp:cNvSpPr/>
      </dsp:nvSpPr>
      <dsp:spPr>
        <a:xfrm>
          <a:off x="2050198" y="564867"/>
          <a:ext cx="3734090" cy="3734090"/>
        </a:xfrm>
        <a:custGeom>
          <a:avLst/>
          <a:gdLst/>
          <a:ahLst/>
          <a:cxnLst/>
          <a:rect l="0" t="0" r="0" b="0"/>
          <a:pathLst>
            <a:path>
              <a:moveTo>
                <a:pt x="2975758" y="364842"/>
              </a:moveTo>
              <a:arcTo wR="1867045" hR="1867045" stAng="18385768" swAng="16356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30CF9-01C9-4F90-92A9-830AD38E2B58}">
      <dsp:nvSpPr>
        <dsp:cNvPr id="0" name=""/>
        <dsp:cNvSpPr/>
      </dsp:nvSpPr>
      <dsp:spPr>
        <a:xfrm>
          <a:off x="4915916" y="1867470"/>
          <a:ext cx="1736746" cy="11288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匯報導師</a:t>
          </a:r>
          <a:endParaRPr lang="zh-TW" altLang="en-US" sz="2700" kern="1200" dirty="0"/>
        </a:p>
      </dsp:txBody>
      <dsp:txXfrm>
        <a:off x="4971024" y="1922578"/>
        <a:ext cx="1626530" cy="1018669"/>
      </dsp:txXfrm>
    </dsp:sp>
    <dsp:sp modelId="{67B116E2-47B4-4EAF-AAC7-C5851A1F50A1}">
      <dsp:nvSpPr>
        <dsp:cNvPr id="0" name=""/>
        <dsp:cNvSpPr/>
      </dsp:nvSpPr>
      <dsp:spPr>
        <a:xfrm>
          <a:off x="2050198" y="564867"/>
          <a:ext cx="3734090" cy="3734090"/>
        </a:xfrm>
        <a:custGeom>
          <a:avLst/>
          <a:gdLst/>
          <a:ahLst/>
          <a:cxnLst/>
          <a:rect l="0" t="0" r="0" b="0"/>
          <a:pathLst>
            <a:path>
              <a:moveTo>
                <a:pt x="3540691" y="2694552"/>
              </a:moveTo>
              <a:arcTo wR="1867045" hR="1867045" stAng="1578560" swAng="16356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8A3DB-DE68-4D26-845E-40F36D40E8B0}">
      <dsp:nvSpPr>
        <dsp:cNvPr id="0" name=""/>
        <dsp:cNvSpPr/>
      </dsp:nvSpPr>
      <dsp:spPr>
        <a:xfrm>
          <a:off x="3048870" y="3734515"/>
          <a:ext cx="1736746" cy="11288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執行</a:t>
          </a:r>
          <a:endParaRPr lang="zh-TW" altLang="en-US" sz="2700" kern="1200" dirty="0"/>
        </a:p>
      </dsp:txBody>
      <dsp:txXfrm>
        <a:off x="3103978" y="3789623"/>
        <a:ext cx="1626530" cy="1018669"/>
      </dsp:txXfrm>
    </dsp:sp>
    <dsp:sp modelId="{A0EF06AB-14FC-4D28-A881-B93FB0651899}">
      <dsp:nvSpPr>
        <dsp:cNvPr id="0" name=""/>
        <dsp:cNvSpPr/>
      </dsp:nvSpPr>
      <dsp:spPr>
        <a:xfrm>
          <a:off x="2050198" y="564867"/>
          <a:ext cx="3734090" cy="3734090"/>
        </a:xfrm>
        <a:custGeom>
          <a:avLst/>
          <a:gdLst/>
          <a:ahLst/>
          <a:cxnLst/>
          <a:rect l="0" t="0" r="0" b="0"/>
          <a:pathLst>
            <a:path>
              <a:moveTo>
                <a:pt x="758332" y="3369248"/>
              </a:moveTo>
              <a:arcTo wR="1867045" hR="1867045" stAng="7585768" swAng="16356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8D89A-397C-4093-BB97-32B62D152FC8}">
      <dsp:nvSpPr>
        <dsp:cNvPr id="0" name=""/>
        <dsp:cNvSpPr/>
      </dsp:nvSpPr>
      <dsp:spPr>
        <a:xfrm>
          <a:off x="1181825" y="1867470"/>
          <a:ext cx="1736746" cy="11288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個別討論</a:t>
          </a:r>
          <a:endParaRPr lang="zh-TW" altLang="en-US" sz="2700" kern="1200" dirty="0"/>
        </a:p>
      </dsp:txBody>
      <dsp:txXfrm>
        <a:off x="1236933" y="1922578"/>
        <a:ext cx="1626530" cy="1018669"/>
      </dsp:txXfrm>
    </dsp:sp>
    <dsp:sp modelId="{9D07C9B7-24DF-4A6B-A323-7FE0C43D793E}">
      <dsp:nvSpPr>
        <dsp:cNvPr id="0" name=""/>
        <dsp:cNvSpPr/>
      </dsp:nvSpPr>
      <dsp:spPr>
        <a:xfrm>
          <a:off x="2050198" y="564867"/>
          <a:ext cx="3734090" cy="3734090"/>
        </a:xfrm>
        <a:custGeom>
          <a:avLst/>
          <a:gdLst/>
          <a:ahLst/>
          <a:cxnLst/>
          <a:rect l="0" t="0" r="0" b="0"/>
          <a:pathLst>
            <a:path>
              <a:moveTo>
                <a:pt x="193399" y="1039538"/>
              </a:moveTo>
              <a:arcTo wR="1867045" hR="1867045" stAng="12378560" swAng="16356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94AB2-6F1A-4BEF-9461-ED7CEBE0C9C7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C241-B22E-4FF8-9EFB-C0045BD60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54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大家好我是陳偉傑</a:t>
            </a:r>
            <a:endParaRPr lang="en-US" altLang="zh-CN" dirty="0"/>
          </a:p>
          <a:p>
            <a:r>
              <a:rPr lang="zh-CN" altLang="en-US" dirty="0"/>
              <a:t>野村題目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大家可以看看這</a:t>
            </a:r>
            <a:r>
              <a:rPr lang="en-US" altLang="zh-CN" dirty="0"/>
              <a:t>3</a:t>
            </a:r>
            <a:r>
              <a:rPr lang="zh-CN" altLang="en-US" dirty="0"/>
              <a:t>個關鍵紅字</a:t>
            </a:r>
            <a:r>
              <a:rPr lang="en-US" altLang="zh-CN" dirty="0"/>
              <a:t>,</a:t>
            </a:r>
            <a:r>
              <a:rPr lang="zh-CN" altLang="en-US" dirty="0"/>
              <a:t>我不會現在解釋</a:t>
            </a:r>
            <a:endParaRPr lang="en-US" altLang="zh-CN" dirty="0"/>
          </a:p>
          <a:p>
            <a:r>
              <a:rPr lang="zh-CN" altLang="en-US" dirty="0"/>
              <a:t>今天我會透過這</a:t>
            </a:r>
            <a:r>
              <a:rPr lang="en-US" altLang="zh-CN" dirty="0"/>
              <a:t>3</a:t>
            </a:r>
            <a:r>
              <a:rPr lang="zh-CN" altLang="en-US" dirty="0"/>
              <a:t>個關鍵字來帶大家瞭解一下這次我們專題的進度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762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以上是我的報告 感謝大家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399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在還沒進入主題前，我先來簡短説明一下這個題目野村要我們做的是什麽</a:t>
            </a:r>
            <a:endParaRPr lang="en-US" altLang="zh-CN" dirty="0"/>
          </a:p>
          <a:p>
            <a:r>
              <a:rPr lang="zh-CN" altLang="en-US" dirty="0"/>
              <a:t>那野村原本有一個投資法叫低檔投資法，那這個低檔投資法存對於野村的客戶來説存在很多的缺點，導致績效在市場不穩定的情況下顯得不理想</a:t>
            </a:r>
            <a:endParaRPr lang="en-US" altLang="zh-CN" dirty="0"/>
          </a:p>
          <a:p>
            <a:r>
              <a:rPr lang="zh-CN" altLang="en-US" dirty="0"/>
              <a:t>那透過這次的專題，野村希望我們可以運用公開資訊，發掘可能的關聯性，然後用量化以及質化指標，建立一個投資策略給野村的客戶，主要還是要提高投資報酬率</a:t>
            </a:r>
            <a:endParaRPr lang="en-US" altLang="zh-CN" dirty="0"/>
          </a:p>
          <a:p>
            <a:r>
              <a:rPr lang="zh-CN" altLang="en-US" dirty="0"/>
              <a:t>那接下來我們來看第一個關鍵字，量化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009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那在量化指標的部分，我們這次選擇野村的高收益債，那除了模型建立後可以回測</a:t>
            </a:r>
            <a:endParaRPr lang="en-US" altLang="zh-CN" dirty="0"/>
          </a:p>
          <a:p>
            <a:r>
              <a:rPr lang="zh-CN" altLang="en-US" dirty="0"/>
              <a:t>債卷的特型</a:t>
            </a:r>
            <a:endParaRPr lang="en-US" altLang="zh-CN" dirty="0"/>
          </a:p>
          <a:p>
            <a:r>
              <a:rPr lang="en-US" altLang="zh-CN" dirty="0" err="1"/>
              <a:t>Sortino</a:t>
            </a:r>
            <a:r>
              <a:rPr lang="en-US" altLang="zh-CN" dirty="0"/>
              <a:t> ration </a:t>
            </a:r>
            <a:r>
              <a:rPr lang="zh-CN" altLang="en-US" dirty="0"/>
              <a:t>進場的時機點會更好，考慮風險</a:t>
            </a:r>
            <a:r>
              <a:rPr lang="en-US" altLang="zh-CN" dirty="0"/>
              <a:t>	</a:t>
            </a:r>
          </a:p>
          <a:p>
            <a:r>
              <a:rPr lang="en-US" altLang="zh-CN" dirty="0" err="1"/>
              <a:t>Sherpen</a:t>
            </a:r>
            <a:r>
              <a:rPr lang="en-US" altLang="zh-CN" dirty="0"/>
              <a:t> ration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463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102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第一點</a:t>
            </a:r>
            <a:endParaRPr lang="en-US" altLang="zh-CN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234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季節，月性 同期查表 </a:t>
            </a:r>
            <a:r>
              <a:rPr lang="en-US" altLang="zh-CN" dirty="0"/>
              <a:t>min max </a:t>
            </a:r>
            <a:r>
              <a:rPr lang="zh-CN" altLang="en-US" dirty="0"/>
              <a:t>四分位數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最終我們把量化指標加上質化指標為調整，生成一個動態的投資點，那我們按照經濟的景氣循環去設計這個投資策略</a:t>
            </a:r>
            <a:endParaRPr lang="en-US" altLang="zh-CN" dirty="0"/>
          </a:p>
          <a:p>
            <a:r>
              <a:rPr lang="zh-CN" altLang="en-US" dirty="0"/>
              <a:t>可能以季或月的回測結果去修正當時候的投資點（進場點）</a:t>
            </a:r>
            <a:endParaRPr lang="en-US" altLang="zh-TW" dirty="0"/>
          </a:p>
          <a:p>
            <a:endParaRPr lang="en-US" altLang="zh-TW" dirty="0"/>
          </a:p>
          <a:p>
            <a:r>
              <a:rPr lang="zh-CN" altLang="en-US" dirty="0"/>
              <a:t>不建議定值，可能因爲不同類型的基金觸碰的投資點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37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062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586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AC241-B22E-4FF8-9EFB-C0045BD6062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85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06B9-CF29-4F1A-BF94-7B67555D8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0735A-3608-47BD-B0A4-A6A33D6EC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1E3EB-F2DB-4483-B054-A724243C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B746A-E609-4BD1-861A-2098EAEC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B55CC-3531-4C06-A656-5D04FF67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38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3A7D-2FF1-4F09-9966-BC51572C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80661-7D91-4310-BB71-B93553699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6092A-D1E0-4A74-8552-D55716D7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F61D3-8377-4170-953D-E2A98918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085B2-6DF8-4F10-BA09-A9211736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94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620DC6-6362-4668-AA2E-C74603CF5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1E311-2AD5-491F-A48C-DCD3B8750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190A5-3B69-4134-8780-CAAE7D59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31C56-614B-42E2-8F32-91A28643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9B437-466B-4BB9-9A33-99F9223A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76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4D6E-331E-4792-927C-52B97954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31E12-FA2D-43AA-8409-1E34E02E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F9516-1590-417F-8316-FBFFB383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062A0-FEFC-47A9-B53F-662DAA8D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1E94B-A320-490C-8EB6-266F1760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4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A434-812A-4B77-9912-AA473D1D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6E2CE-25C3-46B2-9C15-CD5E2EF03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B83F-88FF-4952-B7D9-C65FE0CB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A1D0-773A-4F45-86E9-83D173EF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B4841-7D1B-4A2C-907F-0F9B4D67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62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C0C1-9103-4C03-8A53-88217098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0E18-37D1-4E9A-AF4F-17B84CA00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72526-2F1B-44D7-A4CF-6E520DB57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047FB-7ACC-4C4D-A442-8FED8663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B0498-A746-4E0A-A6B7-1333AB41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0B517-8CF6-4CC4-A3E6-0197BE75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1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8318-11CC-4FC8-9125-D370B946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729F7-4FFA-4A10-9108-785D698F3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933B0-833D-452F-B205-774ACF978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583D4-7AA7-4D20-8C84-F86D59878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FFE29-4B1B-462E-B5AB-667D9E375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8582FD-04EA-481D-A276-199EFB66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4B83C-2D07-4280-A120-4A4FD0DF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2971D-27AE-4245-A001-20D5D592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59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F9ED-A870-4919-9259-7D2BE59E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C5D36-EA97-4DD8-B83D-DDADC348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D49E5-F0C7-45C9-BE79-9D92E1F5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857DF-B592-4E4A-9F6D-CD1E33CD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45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C43EE-636A-422C-BD09-70FB253C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34BAF-3085-4F50-AD04-93B587F5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4592F-6FC8-4928-B9EC-08EF992F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17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EDFC-5F47-4791-9FE0-7A66E9E6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255D-CDFC-472A-BBC5-947E46ED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6E0AB-3110-42D9-9483-E358B3346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2C496-9085-48A8-958A-FFCA766A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C05AF-0821-47FB-A1D9-BE2CBF4E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5AE7-039A-489C-B7F5-D5969096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74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FAE8-9996-4B6C-A9BF-B15A6BBB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CFC3E-FF0B-42A5-A3EC-4434CE5F5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7DC74-AC40-4B1A-92BE-0D0436D66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594A3-7E3B-4D46-945B-B6482346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CB697-FA4A-4545-9DFB-2660BB60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A714E-31EA-45D5-BD7C-BCDCEC59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14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D6313-D932-4057-B4B6-892B6506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4B658-A9F4-415D-B344-FE62BB74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DF66C-378E-4379-A073-F1B33942D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98494-1B1E-4387-A08A-9A427C77B204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81D2A-8711-4694-8E29-FF25CE60C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EEA4C-52FB-4F07-8FBB-D1506023E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F0B89-5FA3-4CDF-B00A-5129503E1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10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sv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0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ello.com/invite/b/lWiTCXw7/a96ff0cdf56bfa4cfd888e12c99812e9/%E9%87%91%E8%9E%8D%E7%A7%91%E6%8A%80%E9%87%8E%E6%9D%91" TargetMode="External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hyperlink" Target="https://github.com/YTY217/NOMURA_text_mining" TargetMode="External"/><Relationship Id="rId9" Type="http://schemas.openxmlformats.org/officeDocument/2006/relationships/hyperlink" Target="https://www.notion.so/jieworkspace/7f0fb33a41754019b381a72902c5322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B20BF6-BE70-47ED-A13C-44608EEEDCBF}"/>
              </a:ext>
            </a:extLst>
          </p:cNvPr>
          <p:cNvSpPr/>
          <p:nvPr/>
        </p:nvSpPr>
        <p:spPr>
          <a:xfrm>
            <a:off x="2194928" y="923978"/>
            <a:ext cx="7802136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結合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量化</a:t>
            </a:r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與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質化</a:t>
            </a:r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指標</a:t>
            </a:r>
            <a:endParaRPr lang="en-US" altLang="zh-CN" sz="6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 algn="ctr"/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的市場加減碼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策略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F156F5-1EB5-457A-8B92-432792051832}"/>
              </a:ext>
            </a:extLst>
          </p:cNvPr>
          <p:cNvSpPr/>
          <p:nvPr/>
        </p:nvSpPr>
        <p:spPr>
          <a:xfrm>
            <a:off x="4567383" y="4586848"/>
            <a:ext cx="30572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野村金融科技專題</a:t>
            </a:r>
            <a:endParaRPr lang="en-US" altLang="zh-TW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1D5FB3-0758-42BC-87BA-3ABF7229F3E3}"/>
              </a:ext>
            </a:extLst>
          </p:cNvPr>
          <p:cNvSpPr/>
          <p:nvPr/>
        </p:nvSpPr>
        <p:spPr>
          <a:xfrm>
            <a:off x="5388120" y="5110068"/>
            <a:ext cx="14157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陳偉傑</a:t>
            </a:r>
            <a:endParaRPr lang="en-US" altLang="zh-TW" sz="3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06928F-2EAC-426F-8C33-0C99720A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992" y="4085383"/>
            <a:ext cx="2634143" cy="263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DD5CF9C-C6BD-4038-A9E8-0451A6C7E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658" y="3359295"/>
            <a:ext cx="4750676" cy="82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666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332" y="5219430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ACBEAC-0B34-424C-9934-B071D04EEC21}"/>
              </a:ext>
            </a:extLst>
          </p:cNvPr>
          <p:cNvSpPr/>
          <p:nvPr/>
        </p:nvSpPr>
        <p:spPr>
          <a:xfrm>
            <a:off x="2738689" y="3781781"/>
            <a:ext cx="671462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MY" altLang="zh-CN" sz="6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THANK YOU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pic>
        <p:nvPicPr>
          <p:cNvPr id="10242" name="Picture 2" descr="FinTechs for Sustainable Finance: Trends and Opportunities | MEDICI">
            <a:extLst>
              <a:ext uri="{FF2B5EF4-FFF2-40B4-BE49-F238E27FC236}">
                <a16:creationId xmlns:a16="http://schemas.microsoft.com/office/drawing/2014/main" id="{9320F892-0604-4F86-8AA6-118DD20F1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4115" y1="21596" x2="41146" y2="26995"/>
                        <a14:foregroundMark x1="41146" y1="26995" x2="44922" y2="33568"/>
                        <a14:foregroundMark x1="61589" y1="19249" x2="56771" y2="37089"/>
                        <a14:foregroundMark x1="67578" y1="51408" x2="61719" y2="56573"/>
                        <a14:foregroundMark x1="49740" y1="46714" x2="55208" y2="55399"/>
                        <a14:foregroundMark x1="55208" y1="55399" x2="57422" y2="62911"/>
                        <a14:foregroundMark x1="32813" y1="61502" x2="38281" y2="61268"/>
                        <a14:foregroundMark x1="38021" y1="64319" x2="37760" y2="76291"/>
                        <a14:foregroundMark x1="37760" y1="76291" x2="32552" y2="83568"/>
                        <a14:foregroundMark x1="32552" y1="83568" x2="31641" y2="83099"/>
                        <a14:foregroundMark x1="45052" y1="85915" x2="51302" y2="88967"/>
                        <a14:foregroundMark x1="51302" y1="88967" x2="62240" y2="83568"/>
                        <a14:foregroundMark x1="64453" y1="81221" x2="64453" y2="812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465" y="550689"/>
            <a:ext cx="5825067" cy="323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71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DE20E6-7F1D-4706-87D6-DA8A9D3DF493}"/>
              </a:ext>
            </a:extLst>
          </p:cNvPr>
          <p:cNvSpPr/>
          <p:nvPr/>
        </p:nvSpPr>
        <p:spPr>
          <a:xfrm>
            <a:off x="2194928" y="923978"/>
            <a:ext cx="7802136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結合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量化</a:t>
            </a:r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與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質化</a:t>
            </a:r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指標</a:t>
            </a:r>
            <a:endParaRPr lang="en-US" altLang="zh-CN" sz="6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 algn="ctr"/>
            <a:r>
              <a:rPr lang="zh-CN" altLang="en-US" sz="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的市場加減碼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策略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97D3F916-0B42-4043-AA52-94B001F9BF80}"/>
              </a:ext>
            </a:extLst>
          </p:cNvPr>
          <p:cNvSpPr/>
          <p:nvPr/>
        </p:nvSpPr>
        <p:spPr>
          <a:xfrm rot="230186">
            <a:off x="1693108" y="3635864"/>
            <a:ext cx="6327228" cy="3013841"/>
          </a:xfrm>
          <a:prstGeom prst="cloudCallout">
            <a:avLst>
              <a:gd name="adj1" fmla="val -69671"/>
              <a:gd name="adj2" fmla="val 59967"/>
            </a:avLst>
          </a:prstGeom>
          <a:solidFill>
            <a:schemeClr val="bg1"/>
          </a:solidFill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8D52B-7095-47E5-AABB-C7EC0DC59DCB}"/>
              </a:ext>
            </a:extLst>
          </p:cNvPr>
          <p:cNvSpPr/>
          <p:nvPr/>
        </p:nvSpPr>
        <p:spPr>
          <a:xfrm>
            <a:off x="2730812" y="4173288"/>
            <a:ext cx="443583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ouYuan" panose="02010509060101010101" pitchFamily="49" charset="-122"/>
                <a:ea typeface="YouYuan" panose="02010509060101010101" pitchFamily="49" charset="-122"/>
              </a:rPr>
              <a:t>野村要什麽 </a:t>
            </a:r>
            <a:endParaRPr lang="en-MY" altLang="zh-CN" sz="60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ouYuan" panose="02010509060101010101" pitchFamily="49" charset="-122"/>
              <a:ea typeface="YouYuan" panose="02010509060101010101" pitchFamily="49" charset="-122"/>
            </a:endParaRPr>
          </a:p>
          <a:p>
            <a:pPr algn="ctr"/>
            <a:r>
              <a:rPr lang="en-MY" altLang="zh-CN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ouYuan" panose="02010509060101010101" pitchFamily="49" charset="-122"/>
                <a:ea typeface="YouYuan" panose="02010509060101010101" pitchFamily="49" charset="-122"/>
              </a:rPr>
              <a:t>?!?</a:t>
            </a:r>
            <a:endParaRPr lang="en-US" altLang="zh-TW" sz="60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86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36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iphy">
            <a:hlinkClick r:id="" action="ppaction://media"/>
            <a:extLst>
              <a:ext uri="{FF2B5EF4-FFF2-40B4-BE49-F238E27FC236}">
                <a16:creationId xmlns:a16="http://schemas.microsoft.com/office/drawing/2014/main" id="{A693E448-9142-42B9-8724-70BB7346185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95999" y="0"/>
            <a:ext cx="6096001" cy="4752622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86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ACBEAC-0B34-424C-9934-B071D04EEC21}"/>
              </a:ext>
            </a:extLst>
          </p:cNvPr>
          <p:cNvSpPr/>
          <p:nvPr/>
        </p:nvSpPr>
        <p:spPr>
          <a:xfrm>
            <a:off x="8062882" y="2321004"/>
            <a:ext cx="222612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量化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5833F0-70CB-4218-BE07-5A9A704DE578}"/>
              </a:ext>
            </a:extLst>
          </p:cNvPr>
          <p:cNvSpPr/>
          <p:nvPr/>
        </p:nvSpPr>
        <p:spPr>
          <a:xfrm>
            <a:off x="9744874" y="5134802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策略組</a:t>
            </a:r>
            <a:endParaRPr lang="en-US" altLang="zh-TW" sz="5400" b="0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D8DB42-A7D2-4442-9611-C6AD15D824E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F911314-6D73-42ED-822F-3D171EF9E188}"/>
              </a:ext>
            </a:extLst>
          </p:cNvPr>
          <p:cNvSpPr/>
          <p:nvPr/>
        </p:nvSpPr>
        <p:spPr>
          <a:xfrm>
            <a:off x="1169811" y="282222"/>
            <a:ext cx="3756377" cy="109502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野村美國高收益債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863C0EF-A5FA-4049-8EAA-6B5371703CB9}"/>
              </a:ext>
            </a:extLst>
          </p:cNvPr>
          <p:cNvSpPr/>
          <p:nvPr/>
        </p:nvSpPr>
        <p:spPr>
          <a:xfrm>
            <a:off x="2447125" y="1650293"/>
            <a:ext cx="1140178" cy="62088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6930BFE5-CE8D-4011-BD95-A99CF53AA8E9}"/>
              </a:ext>
            </a:extLst>
          </p:cNvPr>
          <p:cNvSpPr/>
          <p:nvPr/>
        </p:nvSpPr>
        <p:spPr>
          <a:xfrm>
            <a:off x="1529289" y="5351992"/>
            <a:ext cx="3037417" cy="109502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模型回測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C47B343-24FA-427C-8465-A83478565CF0}"/>
              </a:ext>
            </a:extLst>
          </p:cNvPr>
          <p:cNvSpPr/>
          <p:nvPr/>
        </p:nvSpPr>
        <p:spPr>
          <a:xfrm>
            <a:off x="799392" y="2547056"/>
            <a:ext cx="4497212" cy="158609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</a:rPr>
              <a:t>⇒ 定期定額：</a:t>
            </a:r>
            <a:r>
              <a:rPr lang="en-US" altLang="zh-TW" sz="2400" dirty="0">
                <a:solidFill>
                  <a:schemeClr val="tx1"/>
                </a:solidFill>
              </a:rPr>
              <a:t>-7.823 %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⇒ </a:t>
            </a:r>
            <a:r>
              <a:rPr lang="zh-TW" altLang="en-US" sz="2400" dirty="0">
                <a:solidFill>
                  <a:schemeClr val="tx1"/>
                </a:solidFill>
              </a:rPr>
              <a:t>野村低檔投資法：</a:t>
            </a:r>
            <a:r>
              <a:rPr lang="en-US" altLang="zh-TW" sz="2400" dirty="0">
                <a:solidFill>
                  <a:schemeClr val="tx1"/>
                </a:solidFill>
              </a:rPr>
              <a:t>-7.513 % 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⇒ </a:t>
            </a:r>
            <a:r>
              <a:rPr lang="zh-TW" altLang="en-US" sz="2400" dirty="0">
                <a:solidFill>
                  <a:schemeClr val="tx1"/>
                </a:solidFill>
              </a:rPr>
              <a:t>夏普比率投資法：</a:t>
            </a:r>
            <a:r>
              <a:rPr lang="en-US" altLang="zh-TW" sz="2400" dirty="0">
                <a:solidFill>
                  <a:schemeClr val="tx1"/>
                </a:solidFill>
              </a:rPr>
              <a:t>-4.226 %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⇒ </a:t>
            </a:r>
            <a:r>
              <a:rPr lang="en-US" altLang="zh-TW" sz="2400" dirty="0">
                <a:solidFill>
                  <a:schemeClr val="tx1"/>
                </a:solidFill>
                <a:latin typeface="PMingLiU (Body)"/>
              </a:rPr>
              <a:t>XX</a:t>
            </a:r>
            <a:r>
              <a:rPr lang="zh-CN" altLang="en-US" sz="2400" dirty="0">
                <a:solidFill>
                  <a:schemeClr val="tx1"/>
                </a:solidFill>
                <a:latin typeface="PMingLiU (Body)"/>
              </a:rPr>
              <a:t>投資法</a:t>
            </a:r>
            <a:r>
              <a:rPr lang="zh-TW" altLang="en-US" sz="2400" dirty="0">
                <a:solidFill>
                  <a:schemeClr val="tx1"/>
                </a:solidFill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</a:rPr>
              <a:t>進行中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A132F76-C92B-4EC6-AFE1-7D978D6849BC}"/>
              </a:ext>
            </a:extLst>
          </p:cNvPr>
          <p:cNvSpPr/>
          <p:nvPr/>
        </p:nvSpPr>
        <p:spPr>
          <a:xfrm>
            <a:off x="1529289" y="4409020"/>
            <a:ext cx="1140178" cy="62088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4265D70-D1A7-41D1-9EE6-85F6C819B7E3}"/>
              </a:ext>
            </a:extLst>
          </p:cNvPr>
          <p:cNvSpPr/>
          <p:nvPr/>
        </p:nvSpPr>
        <p:spPr>
          <a:xfrm rot="10800000">
            <a:off x="3426528" y="4409020"/>
            <a:ext cx="1140178" cy="62088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07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2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iphy">
            <a:hlinkClick r:id="" action="ppaction://media"/>
            <a:extLst>
              <a:ext uri="{FF2B5EF4-FFF2-40B4-BE49-F238E27FC236}">
                <a16:creationId xmlns:a16="http://schemas.microsoft.com/office/drawing/2014/main" id="{50E87B22-B62C-413F-9950-AB855C238E6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" y="0"/>
            <a:ext cx="6095999" cy="4730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236DF1-9D51-4C82-8308-AC30B4B49C20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2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5833F0-70CB-4218-BE07-5A9A704DE578}"/>
              </a:ext>
            </a:extLst>
          </p:cNvPr>
          <p:cNvSpPr/>
          <p:nvPr/>
        </p:nvSpPr>
        <p:spPr>
          <a:xfrm>
            <a:off x="183180" y="5134802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技術</a:t>
            </a:r>
            <a:r>
              <a:rPr lang="zh-CN" altLang="en-US" sz="54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組</a:t>
            </a:r>
            <a:endParaRPr lang="en-US" altLang="zh-TW" sz="5400" b="0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DCA0A-3874-489D-BD13-ADBBF3A1050C}"/>
              </a:ext>
            </a:extLst>
          </p:cNvPr>
          <p:cNvSpPr/>
          <p:nvPr/>
        </p:nvSpPr>
        <p:spPr>
          <a:xfrm>
            <a:off x="1842705" y="2321004"/>
            <a:ext cx="222612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質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化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D38E1D4E-E29A-4940-A1D6-4D9A61F792E2}"/>
              </a:ext>
            </a:extLst>
          </p:cNvPr>
          <p:cNvSpPr/>
          <p:nvPr/>
        </p:nvSpPr>
        <p:spPr>
          <a:xfrm>
            <a:off x="7577667" y="361244"/>
            <a:ext cx="3132666" cy="109502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情緒指標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7C31C-CC54-4A03-9B49-C4B035F40FC5}"/>
              </a:ext>
            </a:extLst>
          </p:cNvPr>
          <p:cNvSpPr txBox="1"/>
          <p:nvPr/>
        </p:nvSpPr>
        <p:spPr>
          <a:xfrm>
            <a:off x="7016042" y="1781476"/>
            <a:ext cx="4617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爬蟲（新聞 </a:t>
            </a:r>
            <a:r>
              <a:rPr lang="en-US" altLang="zh-CN" sz="2400" b="1" dirty="0">
                <a:solidFill>
                  <a:schemeClr val="bg1"/>
                </a:solidFill>
              </a:rPr>
              <a:t>/ </a:t>
            </a:r>
            <a:r>
              <a:rPr lang="zh-CN" altLang="en-US" sz="2400" b="1" dirty="0">
                <a:solidFill>
                  <a:schemeClr val="bg1"/>
                </a:solidFill>
              </a:rPr>
              <a:t>財報 </a:t>
            </a:r>
            <a:r>
              <a:rPr lang="en-US" altLang="zh-CN" sz="2400" b="1" dirty="0">
                <a:solidFill>
                  <a:schemeClr val="bg1"/>
                </a:solidFill>
              </a:rPr>
              <a:t>/ </a:t>
            </a:r>
            <a:r>
              <a:rPr lang="zh-CN" altLang="en-US" sz="2400" b="1" dirty="0">
                <a:solidFill>
                  <a:schemeClr val="bg1"/>
                </a:solidFill>
              </a:rPr>
              <a:t>論壇 </a:t>
            </a:r>
            <a:r>
              <a:rPr lang="en-US" altLang="zh-CN" sz="2400" b="1" dirty="0">
                <a:solidFill>
                  <a:schemeClr val="bg1"/>
                </a:solidFill>
              </a:rPr>
              <a:t>/ </a:t>
            </a:r>
            <a:r>
              <a:rPr lang="zh-CN" altLang="en-US" sz="2400" b="1" dirty="0">
                <a:solidFill>
                  <a:schemeClr val="bg1"/>
                </a:solidFill>
              </a:rPr>
              <a:t>指標）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3" name="Graphic 12" descr="Filter">
            <a:extLst>
              <a:ext uri="{FF2B5EF4-FFF2-40B4-BE49-F238E27FC236}">
                <a16:creationId xmlns:a16="http://schemas.microsoft.com/office/drawing/2014/main" id="{1A510FD9-02B8-4C0C-B02C-D1F3C922DF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04503" y="2120948"/>
            <a:ext cx="5128696" cy="38508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EC23EF-68E1-47D4-89D6-E7999E36AD3D}"/>
              </a:ext>
            </a:extLst>
          </p:cNvPr>
          <p:cNvSpPr txBox="1"/>
          <p:nvPr/>
        </p:nvSpPr>
        <p:spPr>
          <a:xfrm>
            <a:off x="7202311" y="5806020"/>
            <a:ext cx="388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altLang="zh-TW" sz="2400" b="1" dirty="0">
                <a:solidFill>
                  <a:schemeClr val="bg1"/>
                </a:solidFill>
              </a:rPr>
              <a:t>W</a:t>
            </a:r>
            <a:r>
              <a:rPr lang="en-US" altLang="zh-TW" sz="2400" b="1" dirty="0">
                <a:solidFill>
                  <a:schemeClr val="bg1"/>
                </a:solidFill>
              </a:rPr>
              <a:t>ord2vec </a:t>
            </a:r>
            <a:r>
              <a:rPr lang="zh-CN" altLang="en-US" sz="2400" b="1" dirty="0">
                <a:solidFill>
                  <a:schemeClr val="bg1"/>
                </a:solidFill>
              </a:rPr>
              <a:t>模型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900F99-80AC-4EB1-8442-117F28BC8E94}"/>
              </a:ext>
            </a:extLst>
          </p:cNvPr>
          <p:cNvSpPr txBox="1"/>
          <p:nvPr/>
        </p:nvSpPr>
        <p:spPr>
          <a:xfrm>
            <a:off x="8249077" y="3828924"/>
            <a:ext cx="549894" cy="1674124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關聯性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3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3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iphy">
            <a:hlinkClick r:id="" action="ppaction://media"/>
            <a:extLst>
              <a:ext uri="{FF2B5EF4-FFF2-40B4-BE49-F238E27FC236}">
                <a16:creationId xmlns:a16="http://schemas.microsoft.com/office/drawing/2014/main" id="{A65239C3-4158-49AC-B142-C8BE77516FC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" y="0"/>
            <a:ext cx="6095999" cy="4730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236DF1-9D51-4C82-8308-AC30B4B49C20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2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5833F0-70CB-4218-BE07-5A9A704DE578}"/>
              </a:ext>
            </a:extLst>
          </p:cNvPr>
          <p:cNvSpPr/>
          <p:nvPr/>
        </p:nvSpPr>
        <p:spPr>
          <a:xfrm>
            <a:off x="183180" y="5134802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技術</a:t>
            </a:r>
            <a:r>
              <a:rPr lang="zh-CN" altLang="en-US" sz="54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組</a:t>
            </a:r>
            <a:endParaRPr lang="en-US" altLang="zh-TW" sz="5400" b="0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DCA0A-3874-489D-BD13-ADBBF3A1050C}"/>
              </a:ext>
            </a:extLst>
          </p:cNvPr>
          <p:cNvSpPr/>
          <p:nvPr/>
        </p:nvSpPr>
        <p:spPr>
          <a:xfrm>
            <a:off x="1842705" y="2321004"/>
            <a:ext cx="222612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質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化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F92BF-CD4D-4261-BFC8-F0AFE04D6ED5}"/>
              </a:ext>
            </a:extLst>
          </p:cNvPr>
          <p:cNvSpPr txBox="1"/>
          <p:nvPr/>
        </p:nvSpPr>
        <p:spPr>
          <a:xfrm>
            <a:off x="6835421" y="505832"/>
            <a:ext cx="4617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</a:rPr>
              <a:t>情緒指標的作用</a:t>
            </a:r>
            <a:endParaRPr lang="zh-TW" altLang="en-US" sz="48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355B7-B351-4166-9F3E-9E3C93226989}"/>
              </a:ext>
            </a:extLst>
          </p:cNvPr>
          <p:cNvSpPr txBox="1"/>
          <p:nvPr/>
        </p:nvSpPr>
        <p:spPr>
          <a:xfrm>
            <a:off x="6499670" y="1572417"/>
            <a:ext cx="5847644" cy="4024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</a:rPr>
              <a:t>即時反應市場情況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marL="685800" indent="-6858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</a:rPr>
              <a:t>偵測非理性投資者行爲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marL="685800" indent="-6858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</a:rPr>
              <a:t>優化量化指標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4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3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7F301F24-1973-4520-90C8-D1848BE0471D}"/>
              </a:ext>
            </a:extLst>
          </p:cNvPr>
          <p:cNvSpPr/>
          <p:nvPr/>
        </p:nvSpPr>
        <p:spPr>
          <a:xfrm>
            <a:off x="1603022" y="2626786"/>
            <a:ext cx="5333999" cy="2768727"/>
          </a:xfrm>
          <a:prstGeom prst="rightArrowCallou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n w="0"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+mn-ea"/>
              </a:rPr>
              <a:t>動態投資點</a:t>
            </a:r>
            <a:endParaRPr lang="en-US" altLang="zh-TW" sz="4800" dirty="0">
              <a:ln w="0"/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+mn-ea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86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ACBEAC-0B34-424C-9934-B071D04EEC21}"/>
              </a:ext>
            </a:extLst>
          </p:cNvPr>
          <p:cNvSpPr/>
          <p:nvPr/>
        </p:nvSpPr>
        <p:spPr>
          <a:xfrm>
            <a:off x="0" y="583259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投資策略 </a:t>
            </a:r>
            <a:r>
              <a:rPr lang="en-MY" altLang="zh-CN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 </a:t>
            </a:r>
            <a:r>
              <a:rPr lang="zh-CN" alt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量化指標 *</a:t>
            </a:r>
            <a:r>
              <a:rPr lang="en-US" altLang="zh-CN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</a:t>
            </a:r>
            <a:r>
              <a:rPr lang="zh-CN" alt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質化指標</a:t>
            </a:r>
            <a:endParaRPr lang="en-US" altLang="zh-TW" sz="60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D83B1BE5-6C1F-4BBD-93B8-0844328910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7021" y="1598922"/>
            <a:ext cx="4656668" cy="4824456"/>
          </a:xfrm>
          <a:prstGeom prst="rect">
            <a:avLst/>
          </a:prstGeom>
        </p:spPr>
      </p:pic>
      <p:pic>
        <p:nvPicPr>
          <p:cNvPr id="6" name="giphy">
            <a:hlinkClick r:id="" action="ppaction://media"/>
            <a:extLst>
              <a:ext uri="{FF2B5EF4-FFF2-40B4-BE49-F238E27FC236}">
                <a16:creationId xmlns:a16="http://schemas.microsoft.com/office/drawing/2014/main" id="{19464B80-EC54-47A5-8AC2-06BD66DFA82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611129" y="2604784"/>
            <a:ext cx="3293938" cy="222686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DB5CFB2-BF93-44B5-9171-E5181CCE2CF6}"/>
              </a:ext>
            </a:extLst>
          </p:cNvPr>
          <p:cNvSpPr/>
          <p:nvPr/>
        </p:nvSpPr>
        <p:spPr>
          <a:xfrm rot="5400000">
            <a:off x="2012600" y="1375836"/>
            <a:ext cx="632878" cy="1452034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72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10 Ways to Better Manage Your Meetings | ChronicleVitae">
            <a:extLst>
              <a:ext uri="{FF2B5EF4-FFF2-40B4-BE49-F238E27FC236}">
                <a16:creationId xmlns:a16="http://schemas.microsoft.com/office/drawing/2014/main" id="{F79435C8-171D-4D76-8DD5-B0BBFC07B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33"/>
          <a:stretch/>
        </p:blipFill>
        <p:spPr bwMode="auto">
          <a:xfrm>
            <a:off x="1298222" y="4523317"/>
            <a:ext cx="10137422" cy="233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86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ACBEAC-0B34-424C-9934-B071D04EEC21}"/>
              </a:ext>
            </a:extLst>
          </p:cNvPr>
          <p:cNvSpPr/>
          <p:nvPr/>
        </p:nvSpPr>
        <p:spPr>
          <a:xfrm>
            <a:off x="2738689" y="79022"/>
            <a:ext cx="671462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我們怎麽做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831FBA9-84CE-434E-B64D-B0EE22623B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612185"/>
              </p:ext>
            </p:extLst>
          </p:nvPr>
        </p:nvGraphicFramePr>
        <p:xfrm>
          <a:off x="2178755" y="1608917"/>
          <a:ext cx="7834488" cy="4863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7199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6E4F44-360F-45EE-B49E-AFE793BC71CE}"/>
              </a:ext>
            </a:extLst>
          </p:cNvPr>
          <p:cNvSpPr/>
          <p:nvPr/>
        </p:nvSpPr>
        <p:spPr>
          <a:xfrm>
            <a:off x="948266" y="1913214"/>
            <a:ext cx="4391377" cy="3921628"/>
          </a:xfrm>
          <a:prstGeom prst="roundRect">
            <a:avLst/>
          </a:prstGeom>
          <a:solidFill>
            <a:schemeClr val="bg1"/>
          </a:solidFill>
          <a:ln w="28575"/>
          <a:effectLst>
            <a:glow rad="63500">
              <a:schemeClr val="accent1">
                <a:satMod val="175000"/>
                <a:alpha val="40000"/>
              </a:schemeClr>
            </a:glow>
            <a:reflection stA="37000" endPos="1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707A15-3E40-4F6D-A9A9-20782D87B472}"/>
              </a:ext>
            </a:extLst>
          </p:cNvPr>
          <p:cNvSpPr/>
          <p:nvPr/>
        </p:nvSpPr>
        <p:spPr>
          <a:xfrm>
            <a:off x="6841070" y="1913214"/>
            <a:ext cx="4391377" cy="3921628"/>
          </a:xfrm>
          <a:prstGeom prst="roundRect">
            <a:avLst/>
          </a:prstGeom>
          <a:solidFill>
            <a:schemeClr val="bg1"/>
          </a:solidFill>
          <a:ln w="28575"/>
          <a:effectLst>
            <a:glow rad="63500">
              <a:schemeClr val="accent1">
                <a:satMod val="175000"/>
                <a:alpha val="40000"/>
              </a:schemeClr>
            </a:glow>
            <a:reflection stA="37000" endPos="1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86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ACBEAC-0B34-424C-9934-B071D04EEC21}"/>
              </a:ext>
            </a:extLst>
          </p:cNvPr>
          <p:cNvSpPr/>
          <p:nvPr/>
        </p:nvSpPr>
        <p:spPr>
          <a:xfrm>
            <a:off x="2738689" y="79022"/>
            <a:ext cx="671462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我們做了</a:t>
            </a:r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什麽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56FB7-3888-4AFC-B07D-F7F4113FD03C}"/>
              </a:ext>
            </a:extLst>
          </p:cNvPr>
          <p:cNvSpPr txBox="1"/>
          <p:nvPr/>
        </p:nvSpPr>
        <p:spPr>
          <a:xfrm>
            <a:off x="1275645" y="2748012"/>
            <a:ext cx="4831644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DengXian (Body)"/>
              </a:rPr>
              <a:t>爬蟲</a:t>
            </a:r>
            <a:endParaRPr lang="en-US" altLang="zh-CN" sz="2400" dirty="0">
              <a:latin typeface="DengXian (Body)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DengXian (Body)"/>
              </a:rPr>
              <a:t>【</a:t>
            </a:r>
            <a:r>
              <a:rPr lang="zh-CN" altLang="en-US" sz="2400" dirty="0">
                <a:latin typeface="DengXian (Body)"/>
              </a:rPr>
              <a:t>新聞 </a:t>
            </a:r>
            <a:r>
              <a:rPr lang="en-US" altLang="zh-CN" sz="2400" dirty="0">
                <a:latin typeface="DengXian (Body)"/>
              </a:rPr>
              <a:t>/ </a:t>
            </a:r>
            <a:r>
              <a:rPr lang="zh-CN" altLang="en-US" sz="2400" dirty="0">
                <a:latin typeface="DengXian (Body)"/>
              </a:rPr>
              <a:t>財報 </a:t>
            </a:r>
            <a:r>
              <a:rPr lang="en-US" altLang="zh-CN" sz="2400" dirty="0">
                <a:latin typeface="DengXian (Body)"/>
              </a:rPr>
              <a:t>/ </a:t>
            </a:r>
            <a:r>
              <a:rPr lang="zh-CN" altLang="en-US" sz="2400" dirty="0">
                <a:latin typeface="DengXian (Body)"/>
              </a:rPr>
              <a:t>論壇</a:t>
            </a:r>
            <a:r>
              <a:rPr lang="en-US" altLang="zh-CN" sz="2400" dirty="0">
                <a:latin typeface="DengXian (Body)"/>
              </a:rPr>
              <a:t>】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400" dirty="0">
              <a:latin typeface="DengXian (Body)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DengXian (Body)"/>
              </a:rPr>
              <a:t>策略規劃</a:t>
            </a:r>
            <a:endParaRPr lang="en-US" altLang="zh-CN" sz="2400" dirty="0">
              <a:latin typeface="DengXian (Bod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4DFC4-579F-4CFE-8076-6464D0434280}"/>
              </a:ext>
            </a:extLst>
          </p:cNvPr>
          <p:cNvSpPr txBox="1"/>
          <p:nvPr/>
        </p:nvSpPr>
        <p:spPr>
          <a:xfrm>
            <a:off x="7224729" y="2595436"/>
            <a:ext cx="4831644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DengXian (Body)"/>
              </a:rPr>
              <a:t>X  </a:t>
            </a:r>
            <a:r>
              <a:rPr lang="zh-CN" altLang="en-US" sz="2400" dirty="0">
                <a:latin typeface="DengXian (Body)"/>
              </a:rPr>
              <a:t>基金净值之標準差直條圖</a:t>
            </a:r>
            <a:endParaRPr lang="en-US" altLang="zh-CN" sz="2400" dirty="0">
              <a:latin typeface="DengXian (Body)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DengXian (Body)"/>
              </a:rPr>
              <a:t>X  </a:t>
            </a:r>
            <a:r>
              <a:rPr lang="zh-CN" altLang="en-US" sz="2400" dirty="0">
                <a:latin typeface="DengXian (Body)"/>
              </a:rPr>
              <a:t>投資策略程式設計</a:t>
            </a:r>
            <a:endParaRPr lang="en-US" altLang="zh-CN" sz="2400" dirty="0">
              <a:latin typeface="DengXian (Body)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DengXian (Body)"/>
              </a:rPr>
              <a:t>X  </a:t>
            </a:r>
            <a:r>
              <a:rPr lang="zh-CN" altLang="en-US" sz="2400" dirty="0">
                <a:latin typeface="DengXian (Body)"/>
              </a:rPr>
              <a:t>自然語言處理</a:t>
            </a:r>
            <a:endParaRPr lang="en-US" altLang="zh-CN" sz="2400" dirty="0">
              <a:latin typeface="DengXian (Body)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DengXian (Body)"/>
              </a:rPr>
              <a:t>X  </a:t>
            </a:r>
            <a:r>
              <a:rPr lang="zh-CN" altLang="en-US" sz="2400" dirty="0">
                <a:latin typeface="DengXian (Body)"/>
              </a:rPr>
              <a:t>模型回測</a:t>
            </a:r>
            <a:endParaRPr lang="en-US" altLang="zh-CN" sz="2400" dirty="0">
              <a:latin typeface="DengXian (Body)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DengXian (Body)"/>
              </a:rPr>
              <a:t>X  </a:t>
            </a:r>
            <a:r>
              <a:rPr lang="zh-CN" altLang="en-US" sz="2400" dirty="0">
                <a:latin typeface="DengXian (Body)"/>
              </a:rPr>
              <a:t>額外服務與輸出</a:t>
            </a:r>
            <a:endParaRPr lang="en-US" altLang="zh-TW" sz="2400" dirty="0">
              <a:latin typeface="DengXian (Body)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9009532-4074-47E7-A034-FD423DF9B597}"/>
              </a:ext>
            </a:extLst>
          </p:cNvPr>
          <p:cNvSpPr/>
          <p:nvPr/>
        </p:nvSpPr>
        <p:spPr>
          <a:xfrm>
            <a:off x="5554135" y="3525482"/>
            <a:ext cx="1106309" cy="697089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B870DF-C6D6-4ECE-9940-69E70A47093E}"/>
              </a:ext>
            </a:extLst>
          </p:cNvPr>
          <p:cNvSpPr/>
          <p:nvPr/>
        </p:nvSpPr>
        <p:spPr>
          <a:xfrm>
            <a:off x="2185999" y="1390220"/>
            <a:ext cx="191591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YouYuan" panose="02010509060101010101" pitchFamily="49" charset="-122"/>
                <a:ea typeface="YouYuan" panose="02010509060101010101" pitchFamily="49" charset="-122"/>
              </a:rPr>
              <a:t>完 成</a:t>
            </a:r>
            <a:endParaRPr lang="en-US" altLang="zh-TW" sz="5400" b="1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0127A1-5CAA-4D9F-8AE5-1A8AAC419CA6}"/>
              </a:ext>
            </a:extLst>
          </p:cNvPr>
          <p:cNvSpPr/>
          <p:nvPr/>
        </p:nvSpPr>
        <p:spPr>
          <a:xfrm>
            <a:off x="7900870" y="1429562"/>
            <a:ext cx="227177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YouYuan" panose="02010509060101010101" pitchFamily="49" charset="-122"/>
                <a:ea typeface="YouYuan" panose="02010509060101010101" pitchFamily="49" charset="-122"/>
              </a:rPr>
              <a:t>未完成</a:t>
            </a:r>
            <a:endParaRPr lang="en-US" altLang="zh-TW" sz="5400" b="1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74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13872E-C9FD-4C2E-953B-E542BAE91A2A}"/>
              </a:ext>
            </a:extLst>
          </p:cNvPr>
          <p:cNvSpPr/>
          <p:nvPr/>
        </p:nvSpPr>
        <p:spPr>
          <a:xfrm>
            <a:off x="6580301" y="4027018"/>
            <a:ext cx="4127211" cy="2077155"/>
          </a:xfrm>
          <a:prstGeom prst="roundRect">
            <a:avLst/>
          </a:prstGeom>
          <a:solidFill>
            <a:schemeClr val="bg1"/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4E62AE-AF07-45BB-A814-CD38414AED17}"/>
              </a:ext>
            </a:extLst>
          </p:cNvPr>
          <p:cNvSpPr/>
          <p:nvPr/>
        </p:nvSpPr>
        <p:spPr>
          <a:xfrm>
            <a:off x="1528524" y="4027019"/>
            <a:ext cx="4127211" cy="2077155"/>
          </a:xfrm>
          <a:prstGeom prst="roundRect">
            <a:avLst/>
          </a:prstGeom>
          <a:solidFill>
            <a:schemeClr val="bg1"/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179368-C2BF-4907-AA09-D70F267C77D4}"/>
              </a:ext>
            </a:extLst>
          </p:cNvPr>
          <p:cNvSpPr/>
          <p:nvPr/>
        </p:nvSpPr>
        <p:spPr>
          <a:xfrm>
            <a:off x="6580301" y="1354664"/>
            <a:ext cx="4127211" cy="2077155"/>
          </a:xfrm>
          <a:prstGeom prst="roundRect">
            <a:avLst/>
          </a:prstGeom>
          <a:solidFill>
            <a:schemeClr val="bg1"/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5C8558-ABB6-4AF5-8568-0F3C0D0DD818}"/>
              </a:ext>
            </a:extLst>
          </p:cNvPr>
          <p:cNvSpPr/>
          <p:nvPr/>
        </p:nvSpPr>
        <p:spPr>
          <a:xfrm>
            <a:off x="1528524" y="1354665"/>
            <a:ext cx="4127211" cy="2077155"/>
          </a:xfrm>
          <a:prstGeom prst="roundRect">
            <a:avLst/>
          </a:prstGeom>
          <a:solidFill>
            <a:schemeClr val="bg1"/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53628217-1AE8-4ED1-9FCB-8FEDDBA3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86" y="6267685"/>
            <a:ext cx="2375334" cy="4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ACBEAC-0B34-424C-9934-B071D04EEC21}"/>
              </a:ext>
            </a:extLst>
          </p:cNvPr>
          <p:cNvSpPr/>
          <p:nvPr/>
        </p:nvSpPr>
        <p:spPr>
          <a:xfrm>
            <a:off x="2738689" y="79022"/>
            <a:ext cx="671462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工具是什麽</a:t>
            </a:r>
            <a:endParaRPr lang="en-US" altLang="zh-TW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" name="Oval 1">
            <a:hlinkClick r:id="rId4"/>
            <a:extLst>
              <a:ext uri="{FF2B5EF4-FFF2-40B4-BE49-F238E27FC236}">
                <a16:creationId xmlns:a16="http://schemas.microsoft.com/office/drawing/2014/main" id="{19FEC9B2-CF7F-4059-A652-AAFE2D244DE7}"/>
              </a:ext>
            </a:extLst>
          </p:cNvPr>
          <p:cNvSpPr>
            <a:spLocks/>
          </p:cNvSpPr>
          <p:nvPr/>
        </p:nvSpPr>
        <p:spPr>
          <a:xfrm>
            <a:off x="1670758" y="1501419"/>
            <a:ext cx="900000" cy="900000"/>
          </a:xfrm>
          <a:prstGeom prst="ellipse">
            <a:avLst/>
          </a:prstGeom>
          <a:blipFill dpi="0" rotWithShape="0">
            <a:blip r:embed="rId5"/>
            <a:srcRect/>
            <a:stretch>
              <a:fillRect l="-10000" t="10000" r="-10000" b="14000"/>
            </a:stretch>
          </a:blip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Oval 4">
            <a:hlinkClick r:id="rId6"/>
            <a:extLst>
              <a:ext uri="{FF2B5EF4-FFF2-40B4-BE49-F238E27FC236}">
                <a16:creationId xmlns:a16="http://schemas.microsoft.com/office/drawing/2014/main" id="{E76C6E7A-2B10-43C5-8922-E675FEB1E577}"/>
              </a:ext>
            </a:extLst>
          </p:cNvPr>
          <p:cNvSpPr>
            <a:spLocks/>
          </p:cNvSpPr>
          <p:nvPr/>
        </p:nvSpPr>
        <p:spPr>
          <a:xfrm>
            <a:off x="1670758" y="4165597"/>
            <a:ext cx="900000" cy="900000"/>
          </a:xfrm>
          <a:prstGeom prst="ellipse">
            <a:avLst/>
          </a:prstGeom>
          <a:blipFill dpi="0" rotWithShape="0">
            <a:blip r:embed="rId7"/>
            <a:srcRect/>
            <a:stretch>
              <a:fillRect l="5000" t="15000" r="5000" b="15000"/>
            </a:stretch>
          </a:blip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576BBD-0A06-40AA-B3F5-44AB6B5DFE65}"/>
              </a:ext>
            </a:extLst>
          </p:cNvPr>
          <p:cNvSpPr>
            <a:spLocks/>
          </p:cNvSpPr>
          <p:nvPr/>
        </p:nvSpPr>
        <p:spPr>
          <a:xfrm>
            <a:off x="6739470" y="4165597"/>
            <a:ext cx="900000" cy="900000"/>
          </a:xfrm>
          <a:prstGeom prst="ellipse">
            <a:avLst/>
          </a:prstGeom>
          <a:blipFill dpi="0" rotWithShape="1">
            <a:blip r:embed="rId8"/>
            <a:srcRect/>
            <a:stretch>
              <a:fillRect l="-5000" r="-5000"/>
            </a:stretch>
          </a:blip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Oval 7">
            <a:hlinkClick r:id="rId9"/>
            <a:extLst>
              <a:ext uri="{FF2B5EF4-FFF2-40B4-BE49-F238E27FC236}">
                <a16:creationId xmlns:a16="http://schemas.microsoft.com/office/drawing/2014/main" id="{1778F606-FD2D-4952-B80A-96B6573EF546}"/>
              </a:ext>
            </a:extLst>
          </p:cNvPr>
          <p:cNvSpPr>
            <a:spLocks/>
          </p:cNvSpPr>
          <p:nvPr/>
        </p:nvSpPr>
        <p:spPr>
          <a:xfrm>
            <a:off x="6739470" y="1501419"/>
            <a:ext cx="900000" cy="900000"/>
          </a:xfrm>
          <a:prstGeom prst="ellipse">
            <a:avLst/>
          </a:prstGeom>
          <a:blipFill dpi="0" rotWithShape="1">
            <a:blip r:embed="rId10"/>
            <a:srcRect/>
            <a:stretch>
              <a:fillRect l="5000" t="15000" r="5000" b="15000"/>
            </a:stretch>
          </a:blip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65A71D-F505-4EDF-9E39-38F1BFA612CF}"/>
              </a:ext>
            </a:extLst>
          </p:cNvPr>
          <p:cNvSpPr txBox="1"/>
          <p:nvPr/>
        </p:nvSpPr>
        <p:spPr>
          <a:xfrm>
            <a:off x="2935111" y="1447277"/>
            <a:ext cx="2676589" cy="189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Codebase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版本管理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資料儲存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交流程式設計</a:t>
            </a:r>
            <a:endParaRPr lang="zh-TW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80B9C-1802-4834-AD7D-938F4B8DA9E8}"/>
              </a:ext>
            </a:extLst>
          </p:cNvPr>
          <p:cNvSpPr txBox="1"/>
          <p:nvPr/>
        </p:nvSpPr>
        <p:spPr>
          <a:xfrm>
            <a:off x="7844653" y="1455775"/>
            <a:ext cx="267658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會議記錄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詳細任務描述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專題開發歷史記錄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學習資源</a:t>
            </a:r>
            <a:endParaRPr lang="zh-TW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3A3B3E-4814-4179-A299-33E2C7F51A2C}"/>
              </a:ext>
            </a:extLst>
          </p:cNvPr>
          <p:cNvSpPr txBox="1"/>
          <p:nvPr/>
        </p:nvSpPr>
        <p:spPr>
          <a:xfrm>
            <a:off x="2935111" y="4119951"/>
            <a:ext cx="267658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專案管理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任務分配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追蹤進度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錄音（影）檔</a:t>
            </a:r>
            <a:endParaRPr lang="en-US" altLang="zh-C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CEB14-B544-42B4-9EC9-50E4B6DECF77}"/>
              </a:ext>
            </a:extLst>
          </p:cNvPr>
          <p:cNvSpPr txBox="1"/>
          <p:nvPr/>
        </p:nvSpPr>
        <p:spPr>
          <a:xfrm>
            <a:off x="7986887" y="4581615"/>
            <a:ext cx="2676589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會議工具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小組討論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1642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707</Words>
  <Application>Microsoft Office PowerPoint</Application>
  <PresentationFormat>Widescreen</PresentationFormat>
  <Paragraphs>93</Paragraphs>
  <Slides>10</Slides>
  <Notes>10</Notes>
  <HiddenSlides>0</HiddenSlides>
  <MMClips>4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等线</vt:lpstr>
      <vt:lpstr>DengXian (Body)</vt:lpstr>
      <vt:lpstr>新細明體</vt:lpstr>
      <vt:lpstr>PMingLiU (Body)</vt:lpstr>
      <vt:lpstr>YouYuan</vt:lpstr>
      <vt:lpstr>Yu Gothic UI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Diabolo Jie</dc:creator>
  <cp:lastModifiedBy>Diabolo Jie</cp:lastModifiedBy>
  <cp:revision>21</cp:revision>
  <dcterms:created xsi:type="dcterms:W3CDTF">2020-04-22T17:30:59Z</dcterms:created>
  <dcterms:modified xsi:type="dcterms:W3CDTF">2020-04-22T21:40:27Z</dcterms:modified>
</cp:coreProperties>
</file>