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6" r:id="rId4"/>
    <p:sldId id="275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haURyXtlStLxjncDesv8B0N60i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9398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5712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efx5ever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745434" y="1120676"/>
            <a:ext cx="10694505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雲端運算服務、</a:t>
            </a:r>
            <a:endParaRPr sz="7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金融科技</a:t>
            </a:r>
            <a:endParaRPr sz="7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745434" y="4412974"/>
            <a:ext cx="392595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AWS Educate Student Ambassador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陳偉傑（巨資四 A）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Email : </a:t>
            </a:r>
            <a:r>
              <a:rPr lang="en-US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sefx5ever@gmail.com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3526" y="1915101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8"/>
          <p:cNvSpPr txBox="1"/>
          <p:nvPr/>
        </p:nvSpPr>
        <p:spPr>
          <a:xfrm>
            <a:off x="434701" y="2677101"/>
            <a:ext cx="227965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AWS Identity &amp;</a:t>
            </a:r>
            <a:b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Access Management</a:t>
            </a:r>
            <a:endParaRPr/>
          </a:p>
        </p:txBody>
      </p:sp>
      <p:sp>
        <p:nvSpPr>
          <p:cNvPr id="160" name="Google Shape;160;p8"/>
          <p:cNvSpPr txBox="1"/>
          <p:nvPr/>
        </p:nvSpPr>
        <p:spPr>
          <a:xfrm>
            <a:off x="501649" y="799481"/>
            <a:ext cx="8637588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77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Security, Identity &amp; Compliance</a:t>
            </a:r>
            <a:endParaRPr/>
          </a:p>
        </p:txBody>
      </p:sp>
      <p:sp>
        <p:nvSpPr>
          <p:cNvPr id="161" name="Google Shape;161;p8"/>
          <p:cNvSpPr txBox="1"/>
          <p:nvPr/>
        </p:nvSpPr>
        <p:spPr>
          <a:xfrm>
            <a:off x="496373" y="3742889"/>
            <a:ext cx="8637588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850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Mobile</a:t>
            </a:r>
            <a:endParaRPr/>
          </a:p>
        </p:txBody>
      </p:sp>
      <p:pic>
        <p:nvPicPr>
          <p:cNvPr id="162" name="Google Shape;162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82413" y="4929327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8"/>
          <p:cNvSpPr txBox="1"/>
          <p:nvPr/>
        </p:nvSpPr>
        <p:spPr>
          <a:xfrm>
            <a:off x="434701" y="5691327"/>
            <a:ext cx="227965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AWS Amplify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"/>
          <p:cNvSpPr txBox="1"/>
          <p:nvPr/>
        </p:nvSpPr>
        <p:spPr>
          <a:xfrm>
            <a:off x="2829810" y="2705725"/>
            <a:ext cx="6532379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Arial"/>
              <a:buNone/>
            </a:pPr>
            <a:r>
              <a:rPr lang="en-US" sz="8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作 業 規 劃</a:t>
            </a:r>
            <a:endParaRPr sz="88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"/>
          <p:cNvSpPr txBox="1"/>
          <p:nvPr/>
        </p:nvSpPr>
        <p:spPr>
          <a:xfrm>
            <a:off x="536714" y="496957"/>
            <a:ext cx="473102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sz="4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0"/>
          <p:cNvSpPr txBox="1"/>
          <p:nvPr/>
        </p:nvSpPr>
        <p:spPr>
          <a:xfrm>
            <a:off x="536714" y="1395066"/>
            <a:ext cx="8791844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of Cloud Computing</a:t>
            </a:r>
            <a:endParaRPr/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Amazon EC2 with LAMP</a:t>
            </a:r>
            <a:endParaRPr/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Amazon S3（Versioning / Static Web Hosting）/ AWS Amplify</a:t>
            </a:r>
            <a:endParaRPr/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Amazon API Gateway / AWS Lambda</a:t>
            </a:r>
            <a:endParaRPr/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Amazon RDS | Amazon DynamoDB</a:t>
            </a:r>
            <a:endParaRPr/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Docker Container | 專題作品繳交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"/>
          <p:cNvSpPr txBox="1"/>
          <p:nvPr/>
        </p:nvSpPr>
        <p:spPr>
          <a:xfrm>
            <a:off x="368300" y="292100"/>
            <a:ext cx="114808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作業 1: </a:t>
            </a: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do you think of Cloud Computing </a:t>
            </a: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5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355600" y="6011902"/>
            <a:ext cx="114808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截止日期：</a:t>
            </a:r>
            <a:endParaRPr sz="3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368300" y="1859820"/>
            <a:ext cx="7874000" cy="3192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說明</a:t>
            </a: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在完成第 1 堂雲端服務課程後，將您了解的知識與主觀想法來描述雲端運算與其產業的趨勢發展。內容不少於 250 字，並上傳 GitHub 然後將 GitHub 鏈接貼在表單上傳作業。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8534400" y="1859820"/>
            <a:ext cx="3657600" cy="3293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US" sz="4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評分標準</a:t>
            </a: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endParaRPr sz="2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zh-CN" alt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數據描述     </a:t>
            </a:r>
            <a:r>
              <a:rPr lang="en-US" altLang="zh-CN" sz="2800" dirty="0">
                <a:solidFill>
                  <a:srgbClr val="FFFFFF"/>
                </a:solidFill>
              </a:rPr>
              <a:t>2</a:t>
            </a: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dirty="0"/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zh-CN" altLang="en-US" sz="2800" dirty="0">
                <a:solidFill>
                  <a:srgbClr val="FFFFFF"/>
                </a:solidFill>
              </a:rPr>
              <a:t>客觀說明    </a:t>
            </a:r>
            <a:r>
              <a:rPr 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4</a:t>
            </a:r>
            <a:r>
              <a:rPr 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zh-CN" alt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主觀想法     </a:t>
            </a:r>
            <a:r>
              <a:rPr lang="en-US" altLang="zh-CN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4%</a:t>
            </a:r>
            <a:endParaRPr sz="2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"/>
          <p:cNvSpPr txBox="1"/>
          <p:nvPr/>
        </p:nvSpPr>
        <p:spPr>
          <a:xfrm>
            <a:off x="368300" y="292100"/>
            <a:ext cx="114808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作業 </a:t>
            </a:r>
            <a:r>
              <a:rPr lang="en-US" sz="5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5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Build a Website using Amazon EC2 with LAMP</a:t>
            </a:r>
            <a:endParaRPr sz="5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2"/>
          <p:cNvSpPr txBox="1"/>
          <p:nvPr/>
        </p:nvSpPr>
        <p:spPr>
          <a:xfrm>
            <a:off x="355600" y="6011902"/>
            <a:ext cx="114808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截止日期：</a:t>
            </a:r>
            <a:endParaRPr sz="3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2"/>
          <p:cNvSpPr txBox="1"/>
          <p:nvPr/>
        </p:nvSpPr>
        <p:spPr>
          <a:xfrm>
            <a:off x="8534400" y="1859820"/>
            <a:ext cx="3657600" cy="313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US" sz="4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評分標準</a:t>
            </a: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endParaRPr sz="2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Web Server  4%</a:t>
            </a:r>
            <a:endParaRPr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</a:t>
            </a:r>
            <a:b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Server      4%</a:t>
            </a:r>
            <a:endParaRPr dirty="0"/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Description 2%</a:t>
            </a:r>
            <a:endParaRPr sz="2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2"/>
          <p:cNvSpPr txBox="1"/>
          <p:nvPr/>
        </p:nvSpPr>
        <p:spPr>
          <a:xfrm>
            <a:off x="368300" y="1859820"/>
            <a:ext cx="7874000" cy="3192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說明</a:t>
            </a: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在完成第 2 堂雲端服務課程後，藉由 Linux 2 虛擬機完成安裝 LAMP 解決方案包，並成功啟動網頁伺服器與資料庫伺服器的功能。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*** 別忘了過程中說明與解釋您的操作步驟。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/>
          <p:nvPr/>
        </p:nvSpPr>
        <p:spPr>
          <a:xfrm>
            <a:off x="368300" y="292100"/>
            <a:ext cx="114808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作業 </a:t>
            </a:r>
            <a:r>
              <a:rPr lang="en-US" sz="5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5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5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3"/>
          <p:cNvSpPr txBox="1"/>
          <p:nvPr/>
        </p:nvSpPr>
        <p:spPr>
          <a:xfrm>
            <a:off x="355600" y="6011902"/>
            <a:ext cx="114808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截止日期：</a:t>
            </a:r>
            <a:endParaRPr sz="3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8534400" y="1859820"/>
            <a:ext cx="3657600" cy="4000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US" sz="4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評分標準</a:t>
            </a: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endParaRPr sz="2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Versioning</a:t>
            </a: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2%</a:t>
            </a:r>
            <a:endParaRPr dirty="0"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Static Web Hosting</a:t>
            </a: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3%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Amplify     3%</a:t>
            </a:r>
            <a:endParaRPr sz="2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Description 2%</a:t>
            </a:r>
            <a:endParaRPr dirty="0"/>
          </a:p>
        </p:txBody>
      </p:sp>
      <p:sp>
        <p:nvSpPr>
          <p:cNvPr id="198" name="Google Shape;198;p13"/>
          <p:cNvSpPr txBox="1"/>
          <p:nvPr/>
        </p:nvSpPr>
        <p:spPr>
          <a:xfrm>
            <a:off x="368300" y="1859820"/>
            <a:ext cx="7874000" cy="3192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說明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endParaRPr sz="2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在完成第 </a:t>
            </a: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堂雲端服務課程後，</a:t>
            </a: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運用 S3 與 Amplify 服務進行網頁部署，過程中演示版本控制功能。</a:t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*** 別忘了過程中說明與解釋您的操作步驟。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2768600" y="339360"/>
            <a:ext cx="905510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Build a Website using Amazon S3(Versioning) and AWS Amplify</a:t>
            </a:r>
            <a:endParaRPr sz="3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"/>
          <p:cNvSpPr txBox="1"/>
          <p:nvPr/>
        </p:nvSpPr>
        <p:spPr>
          <a:xfrm>
            <a:off x="368300" y="292100"/>
            <a:ext cx="114808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作業 </a:t>
            </a:r>
            <a:r>
              <a:rPr lang="en-US" sz="5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5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5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4"/>
          <p:cNvSpPr txBox="1"/>
          <p:nvPr/>
        </p:nvSpPr>
        <p:spPr>
          <a:xfrm>
            <a:off x="355600" y="6011902"/>
            <a:ext cx="114808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截止日期：</a:t>
            </a:r>
            <a:endParaRPr sz="3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4"/>
          <p:cNvSpPr txBox="1"/>
          <p:nvPr/>
        </p:nvSpPr>
        <p:spPr>
          <a:xfrm>
            <a:off x="8534400" y="1859820"/>
            <a:ext cx="3657600" cy="4915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US" sz="4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評分標準</a:t>
            </a: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endParaRPr sz="2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API  </a:t>
            </a:r>
            <a:r>
              <a:rPr 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dirty="0"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Layer   1%</a:t>
            </a:r>
            <a:endParaRPr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Lambda </a:t>
            </a:r>
            <a:br>
              <a:rPr 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Function    3%     </a:t>
            </a:r>
            <a:endParaRPr sz="2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Telegram </a:t>
            </a:r>
            <a:br>
              <a:rPr 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Token       1%</a:t>
            </a:r>
            <a:endParaRPr sz="2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Test Case   2%</a:t>
            </a:r>
            <a:endParaRPr dirty="0"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Description 2%</a:t>
            </a:r>
            <a:endParaRPr dirty="0"/>
          </a:p>
        </p:txBody>
      </p:sp>
      <p:sp>
        <p:nvSpPr>
          <p:cNvPr id="207" name="Google Shape;207;p14"/>
          <p:cNvSpPr txBox="1"/>
          <p:nvPr/>
        </p:nvSpPr>
        <p:spPr>
          <a:xfrm>
            <a:off x="368300" y="1859820"/>
            <a:ext cx="7874000" cy="3192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說明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endParaRPr sz="2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在完成第 </a:t>
            </a: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堂雲端服務課程後，運用無伺服器框架串接 Telegram Chatbot，並且成功執行 DEMO 文件，達到鸚鵡機器人的效果。</a:t>
            </a:r>
            <a:endParaRPr sz="2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*** 別忘了過程中說明與解釋您的操作步驟。</a:t>
            </a:r>
            <a:endParaRPr sz="2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4"/>
          <p:cNvSpPr txBox="1"/>
          <p:nvPr/>
        </p:nvSpPr>
        <p:spPr>
          <a:xfrm>
            <a:off x="2768600" y="339360"/>
            <a:ext cx="905510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Build a Telegram Chatbot using Amazon API Gateway and AWS Lambda</a:t>
            </a:r>
            <a:endParaRPr sz="3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"/>
          <p:cNvSpPr txBox="1"/>
          <p:nvPr/>
        </p:nvSpPr>
        <p:spPr>
          <a:xfrm>
            <a:off x="368300" y="292100"/>
            <a:ext cx="114808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作業 </a:t>
            </a:r>
            <a:r>
              <a:rPr lang="en-US" sz="5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5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5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5"/>
          <p:cNvSpPr txBox="1"/>
          <p:nvPr/>
        </p:nvSpPr>
        <p:spPr>
          <a:xfrm>
            <a:off x="355600" y="6011902"/>
            <a:ext cx="114808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截止日期：</a:t>
            </a:r>
            <a:endParaRPr sz="3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5"/>
          <p:cNvSpPr txBox="1"/>
          <p:nvPr/>
        </p:nvSpPr>
        <p:spPr>
          <a:xfrm>
            <a:off x="8534400" y="1859820"/>
            <a:ext cx="3657600" cy="3192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US" sz="4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評分標準</a:t>
            </a: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endParaRPr sz="2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DB   2%</a:t>
            </a:r>
            <a:endParaRPr dirty="0"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Upload Data 3%</a:t>
            </a:r>
            <a:endParaRPr dirty="0"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Page        3%</a:t>
            </a:r>
            <a:endParaRPr sz="2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Description 2%</a:t>
            </a:r>
            <a:endParaRPr dirty="0"/>
          </a:p>
        </p:txBody>
      </p:sp>
      <p:sp>
        <p:nvSpPr>
          <p:cNvPr id="216" name="Google Shape;216;p15"/>
          <p:cNvSpPr txBox="1"/>
          <p:nvPr/>
        </p:nvSpPr>
        <p:spPr>
          <a:xfrm>
            <a:off x="368300" y="1859820"/>
            <a:ext cx="7874000" cy="3192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說明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endParaRPr sz="2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在完成第 </a:t>
            </a: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堂雲端服務課程後，運用資料庫服務上傳給定的資料集，並且可透過界面進行 CRUD 行為。</a:t>
            </a:r>
            <a:endParaRPr sz="2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*** 別忘了過程中說明與解釋您的操作步驟。</a:t>
            </a:r>
            <a:endParaRPr sz="2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5"/>
          <p:cNvSpPr txBox="1"/>
          <p:nvPr/>
        </p:nvSpPr>
        <p:spPr>
          <a:xfrm>
            <a:off x="2768600" y="339360"/>
            <a:ext cx="905510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a Database using Amazon RDS or Amazon DynamoDB</a:t>
            </a:r>
            <a:endParaRPr sz="3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"/>
          <p:cNvSpPr txBox="1"/>
          <p:nvPr/>
        </p:nvSpPr>
        <p:spPr>
          <a:xfrm>
            <a:off x="368300" y="292100"/>
            <a:ext cx="114808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作業 </a:t>
            </a:r>
            <a:r>
              <a:rPr lang="en-US" sz="5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-US" sz="5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5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6"/>
          <p:cNvSpPr txBox="1"/>
          <p:nvPr/>
        </p:nvSpPr>
        <p:spPr>
          <a:xfrm>
            <a:off x="355600" y="6011902"/>
            <a:ext cx="114808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截止日期：</a:t>
            </a:r>
            <a:endParaRPr sz="3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6"/>
          <p:cNvSpPr txBox="1"/>
          <p:nvPr/>
        </p:nvSpPr>
        <p:spPr>
          <a:xfrm>
            <a:off x="8534400" y="1859820"/>
            <a:ext cx="3657600" cy="4484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US" sz="4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評分標準</a:t>
            </a: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endParaRPr sz="2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Image       5%</a:t>
            </a:r>
            <a:endParaRPr dirty="0"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Container   3%</a:t>
            </a:r>
            <a:endParaRPr dirty="0"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Description 2%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endParaRPr dirty="0"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DEMO        8%</a:t>
            </a:r>
            <a:endParaRPr dirty="0"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Description 2%</a:t>
            </a:r>
            <a:endParaRPr sz="2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6"/>
          <p:cNvSpPr txBox="1"/>
          <p:nvPr/>
        </p:nvSpPr>
        <p:spPr>
          <a:xfrm>
            <a:off x="368300" y="1859820"/>
            <a:ext cx="7874000" cy="3293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US" sz="40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說明</a:t>
            </a: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endParaRPr sz="2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lang="en-US" sz="28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在完成第</a:t>
            </a: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堂雲端服務課程後，透過</a:t>
            </a: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Docker </a:t>
            </a:r>
            <a:r>
              <a:rPr lang="en-US" sz="28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建立</a:t>
            </a: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Image</a:t>
            </a:r>
            <a:r>
              <a:rPr lang="en-US" sz="28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，並執行該</a:t>
            </a:r>
            <a:r>
              <a:rPr 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Container，其內容可以是程序執行、各種伺服器服務等</a:t>
            </a:r>
            <a:r>
              <a:rPr 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sz="2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*** </a:t>
            </a:r>
            <a:r>
              <a:rPr lang="en-US" sz="28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別忘了過程中說明與解釋您的操作步驟</a:t>
            </a:r>
            <a:r>
              <a:rPr lang="en-US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sz="2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6"/>
          <p:cNvSpPr txBox="1"/>
          <p:nvPr/>
        </p:nvSpPr>
        <p:spPr>
          <a:xfrm>
            <a:off x="2768600" y="461397"/>
            <a:ext cx="9055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a Docker file and deploy on EC2</a:t>
            </a:r>
            <a:endParaRPr sz="32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"/>
          <p:cNvSpPr txBox="1"/>
          <p:nvPr/>
        </p:nvSpPr>
        <p:spPr>
          <a:xfrm>
            <a:off x="2829810" y="2705725"/>
            <a:ext cx="6532379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Arial"/>
              <a:buNone/>
            </a:pPr>
            <a:r>
              <a:rPr lang="en-US" sz="8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作 業 規 則</a:t>
            </a:r>
            <a:endParaRPr sz="88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2829810" y="2705725"/>
            <a:ext cx="6532379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8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助 教 介 紹</a:t>
            </a:r>
            <a:endParaRPr sz="8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8"/>
          <p:cNvSpPr txBox="1"/>
          <p:nvPr/>
        </p:nvSpPr>
        <p:spPr>
          <a:xfrm>
            <a:off x="914399" y="4630723"/>
            <a:ext cx="1065106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作業繳交區</a:t>
            </a:r>
            <a:r>
              <a:rPr lang="en-US" sz="4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r>
              <a:rPr lang="zh-CN" altLang="en-US" sz="2800" dirty="0">
                <a:solidFill>
                  <a:schemeClr val="lt1"/>
                </a:solidFill>
              </a:rPr>
              <a:t>無需填寫，視上課繳交 </a:t>
            </a:r>
            <a:r>
              <a:rPr lang="en-US" altLang="zh-CN" sz="2800" dirty="0">
                <a:solidFill>
                  <a:schemeClr val="lt1"/>
                </a:solidFill>
              </a:rPr>
              <a:t>GitHub Page </a:t>
            </a:r>
            <a:r>
              <a:rPr lang="zh-CN" altLang="en-US" sz="2800" dirty="0">
                <a:solidFill>
                  <a:schemeClr val="lt1"/>
                </a:solidFill>
              </a:rPr>
              <a:t>為準</a:t>
            </a:r>
            <a:endParaRPr sz="40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8"/>
          <p:cNvSpPr txBox="1"/>
          <p:nvPr/>
        </p:nvSpPr>
        <p:spPr>
          <a:xfrm>
            <a:off x="914400" y="765230"/>
            <a:ext cx="7910818" cy="3293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作業繳交規則</a:t>
            </a:r>
            <a:r>
              <a:rPr lang="en-US" sz="4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endParaRPr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AutoNum type="arabicPeriod"/>
            </a:pPr>
            <a:r>
              <a:rPr lang="en-US" sz="24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作業須按</a:t>
            </a: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PPT </a:t>
            </a:r>
            <a:r>
              <a:rPr lang="en-US" sz="24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公佈截止日期為主，截止時間完成後繳交者，則視遲交天數扣分</a:t>
            </a: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。（1 天 = 1 分）</a:t>
            </a:r>
            <a:endParaRPr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4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若提前完成作業項目，您可以提早上傳</a:t>
            </a: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sz="24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作業僅能繳交</a:t>
            </a: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Youtube</a:t>
            </a: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鏈接或相關應用鏈接，例如</a:t>
            </a: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Telegram Chatbot LINK</a:t>
            </a:r>
            <a:endParaRPr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8"/>
          <p:cNvSpPr txBox="1"/>
          <p:nvPr/>
        </p:nvSpPr>
        <p:spPr>
          <a:xfrm>
            <a:off x="914400" y="5556950"/>
            <a:ext cx="1065106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作業查詢區</a:t>
            </a:r>
            <a:r>
              <a:rPr lang="en-US" sz="4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r>
              <a:rPr lang="zh-CN" altLang="en-US" sz="2800" dirty="0">
                <a:solidFill>
                  <a:schemeClr val="lt1"/>
                </a:solidFill>
              </a:rPr>
              <a:t>以老師匯集的 </a:t>
            </a:r>
            <a:r>
              <a:rPr lang="en-US" altLang="zh-CN" sz="2800" dirty="0" err="1">
                <a:solidFill>
                  <a:schemeClr val="lt1"/>
                </a:solidFill>
              </a:rPr>
              <a:t>Github</a:t>
            </a:r>
            <a:r>
              <a:rPr lang="en-US" altLang="zh-CN" sz="2800" dirty="0">
                <a:solidFill>
                  <a:schemeClr val="lt1"/>
                </a:solidFill>
              </a:rPr>
              <a:t> </a:t>
            </a:r>
            <a:r>
              <a:rPr lang="zh-CN" altLang="en-US" sz="2800" dirty="0">
                <a:solidFill>
                  <a:schemeClr val="lt1"/>
                </a:solidFill>
              </a:rPr>
              <a:t>與 </a:t>
            </a:r>
            <a:r>
              <a:rPr lang="en-US" altLang="zh-CN" sz="2800" dirty="0">
                <a:solidFill>
                  <a:schemeClr val="lt1"/>
                </a:solidFill>
              </a:rPr>
              <a:t>Educate </a:t>
            </a:r>
            <a:r>
              <a:rPr lang="zh-CN" altLang="en-US" sz="2800" dirty="0">
                <a:solidFill>
                  <a:schemeClr val="lt1"/>
                </a:solidFill>
              </a:rPr>
              <a:t>表單為準</a:t>
            </a:r>
            <a:endParaRPr sz="28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"/>
          <p:cNvSpPr txBox="1"/>
          <p:nvPr/>
        </p:nvSpPr>
        <p:spPr>
          <a:xfrm>
            <a:off x="2829810" y="2705725"/>
            <a:ext cx="6532379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Arial"/>
              <a:buNone/>
            </a:pPr>
            <a:r>
              <a:rPr lang="en-US" sz="8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 &amp; A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Ideas are worthless unless execution.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BC18ABC-BCAC-4EEA-AB88-5190A531A639}"/>
              </a:ext>
            </a:extLst>
          </p:cNvPr>
          <p:cNvSpPr/>
          <p:nvPr/>
        </p:nvSpPr>
        <p:spPr>
          <a:xfrm>
            <a:off x="1159932" y="1642533"/>
            <a:ext cx="2201334" cy="2201334"/>
          </a:xfrm>
          <a:prstGeom prst="ellipse">
            <a:avLst/>
          </a:prstGeom>
          <a:blipFill>
            <a:blip r:embed="rId3"/>
            <a:stretch>
              <a:fillRect l="-4785" t="-106198" r="-129073" b="-63638"/>
            </a:stretch>
          </a:blip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FDDF02-A367-4EFB-93E6-5FA76991895D}"/>
              </a:ext>
            </a:extLst>
          </p:cNvPr>
          <p:cNvSpPr/>
          <p:nvPr/>
        </p:nvSpPr>
        <p:spPr>
          <a:xfrm>
            <a:off x="4800599" y="1642533"/>
            <a:ext cx="2201334" cy="2201334"/>
          </a:xfrm>
          <a:prstGeom prst="ellipse">
            <a:avLst/>
          </a:prstGeom>
          <a:blipFill dpi="0" rotWithShape="0">
            <a:blip r:embed="rId4"/>
            <a:srcRect/>
            <a:stretch>
              <a:fillRect l="-64471" t="-31769" r="-120084" b="-31769"/>
            </a:stretch>
          </a:blip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2EF006B-DEF2-4BA4-BF1D-6673AAC4143A}"/>
              </a:ext>
            </a:extLst>
          </p:cNvPr>
          <p:cNvSpPr/>
          <p:nvPr/>
        </p:nvSpPr>
        <p:spPr>
          <a:xfrm>
            <a:off x="8441266" y="1642533"/>
            <a:ext cx="2201334" cy="2201334"/>
          </a:xfrm>
          <a:prstGeom prst="ellipse">
            <a:avLst/>
          </a:prstGeom>
          <a:blipFill>
            <a:blip r:embed="rId5"/>
            <a:stretch>
              <a:fillRect l="-37515" t="-122502" r="-66907" b="-24438"/>
            </a:stretch>
          </a:blip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Google Shape;85;p1">
            <a:extLst>
              <a:ext uri="{FF2B5EF4-FFF2-40B4-BE49-F238E27FC236}">
                <a16:creationId xmlns:a16="http://schemas.microsoft.com/office/drawing/2014/main" id="{C33EE34E-35C5-446D-A635-B08FBEA6ADC8}"/>
              </a:ext>
            </a:extLst>
          </p:cNvPr>
          <p:cNvSpPr txBox="1"/>
          <p:nvPr/>
        </p:nvSpPr>
        <p:spPr>
          <a:xfrm>
            <a:off x="1283342" y="4213745"/>
            <a:ext cx="1954513" cy="115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蔡雨臻</a:t>
            </a:r>
            <a:endParaRPr lang="en-MY" altLang="zh-CN" sz="2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巨資三 </a:t>
            </a:r>
            <a:r>
              <a:rPr lang="en-US" altLang="zh-CN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7" name="Google Shape;85;p1">
            <a:extLst>
              <a:ext uri="{FF2B5EF4-FFF2-40B4-BE49-F238E27FC236}">
                <a16:creationId xmlns:a16="http://schemas.microsoft.com/office/drawing/2014/main" id="{A9ECBE04-DAD8-4BBF-B9F8-5494FE34FA8E}"/>
              </a:ext>
            </a:extLst>
          </p:cNvPr>
          <p:cNvSpPr txBox="1"/>
          <p:nvPr/>
        </p:nvSpPr>
        <p:spPr>
          <a:xfrm>
            <a:off x="8564676" y="4213745"/>
            <a:ext cx="1954513" cy="115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陳偉傑</a:t>
            </a:r>
            <a:endParaRPr lang="en-MY" altLang="zh-CN" sz="2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巨資四 </a:t>
            </a:r>
            <a:r>
              <a:rPr lang="en-US" altLang="zh-CN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8" name="Google Shape;85;p1">
            <a:extLst>
              <a:ext uri="{FF2B5EF4-FFF2-40B4-BE49-F238E27FC236}">
                <a16:creationId xmlns:a16="http://schemas.microsoft.com/office/drawing/2014/main" id="{B18092BB-1D1B-41D6-818D-5327D3695FAB}"/>
              </a:ext>
            </a:extLst>
          </p:cNvPr>
          <p:cNvSpPr txBox="1"/>
          <p:nvPr/>
        </p:nvSpPr>
        <p:spPr>
          <a:xfrm>
            <a:off x="4924009" y="4213745"/>
            <a:ext cx="1954513" cy="115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司福民</a:t>
            </a:r>
            <a:endParaRPr lang="en-MY" altLang="zh-CN" sz="2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金融</a:t>
            </a:r>
            <a:r>
              <a:rPr lang="zh-TW" altLang="en-US" sz="1800" dirty="0">
                <a:solidFill>
                  <a:schemeClr val="lt1"/>
                </a:solidFill>
                <a:latin typeface="Calibri"/>
                <a:cs typeface="Calibri"/>
              </a:rPr>
              <a:t>巨擘</a:t>
            </a:r>
            <a:endParaRPr lang="en-US" altLang="zh-CN" sz="1800" dirty="0">
              <a:solidFill>
                <a:schemeClr val="lt1"/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1523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2829810" y="2705725"/>
            <a:ext cx="6532379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上 課 模 式</a:t>
            </a:r>
            <a:endParaRPr kumimoji="0" sz="8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3088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/>
        </p:nvSpPr>
        <p:spPr>
          <a:xfrm>
            <a:off x="553492" y="1288286"/>
            <a:ext cx="11448008" cy="4281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課程 3 小時可分成 2 小時實體上課， 1 小時進度追蹤。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課程中您可透過 Slido 與我互動，不介意您 Diss 我。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 若操作無法執行，請先與同學討論後，可在課後時間詢問。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4. 課程中將同步錄影（Moodle），您可選擇喜歡的上課方式進行學習。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5. 課程中將隨時抽點詢問，請積極發表您任何想法。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 txBox="1"/>
          <p:nvPr/>
        </p:nvSpPr>
        <p:spPr>
          <a:xfrm>
            <a:off x="500543" y="3898900"/>
            <a:ext cx="1119091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Arial"/>
              <a:buNone/>
            </a:pPr>
            <a:r>
              <a:rPr lang="en-US" sz="7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你將學會哪些服務</a:t>
            </a:r>
            <a:r>
              <a:rPr lang="en-US" sz="7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？</a:t>
            </a:r>
            <a:endParaRPr sz="7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4" descr="Image result for aw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67150" y="733424"/>
            <a:ext cx="4457700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2477" y="1662804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5"/>
          <p:cNvSpPr txBox="1"/>
          <p:nvPr/>
        </p:nvSpPr>
        <p:spPr>
          <a:xfrm>
            <a:off x="26827" y="2426391"/>
            <a:ext cx="229235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Amazon Kinesis</a:t>
            </a:r>
            <a:b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Streams</a:t>
            </a:r>
            <a:endParaRPr/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84004" y="1656781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/>
          <p:nvPr/>
        </p:nvSpPr>
        <p:spPr>
          <a:xfrm>
            <a:off x="4815654" y="2420368"/>
            <a:ext cx="2268537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Amazon Simple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Notification Service</a:t>
            </a:r>
            <a:endParaRPr/>
          </a:p>
        </p:txBody>
      </p:sp>
      <p:pic>
        <p:nvPicPr>
          <p:cNvPr id="110" name="Google Shape;110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2460" y="4776075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5"/>
          <p:cNvSpPr txBox="1"/>
          <p:nvPr/>
        </p:nvSpPr>
        <p:spPr>
          <a:xfrm>
            <a:off x="38733" y="5539662"/>
            <a:ext cx="2268537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Amazon EC2</a:t>
            </a:r>
            <a:endParaRPr/>
          </a:p>
        </p:txBody>
      </p:sp>
      <p:pic>
        <p:nvPicPr>
          <p:cNvPr id="112" name="Google Shape;112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659062" y="4779250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5"/>
          <p:cNvSpPr txBox="1"/>
          <p:nvPr/>
        </p:nvSpPr>
        <p:spPr>
          <a:xfrm>
            <a:off x="1900237" y="5539662"/>
            <a:ext cx="229235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AWS Lambda</a:t>
            </a:r>
            <a:endParaRPr/>
          </a:p>
        </p:txBody>
      </p:sp>
      <p:pic>
        <p:nvPicPr>
          <p:cNvPr id="114" name="Google Shape;114;p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334000" y="4784009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5"/>
          <p:cNvSpPr txBox="1"/>
          <p:nvPr/>
        </p:nvSpPr>
        <p:spPr>
          <a:xfrm>
            <a:off x="4562475" y="5544421"/>
            <a:ext cx="227965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AWS Fargate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4272906" y="11623488"/>
            <a:ext cx="2243137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Amazon RDS</a:t>
            </a:r>
            <a:endParaRPr/>
          </a:p>
        </p:txBody>
      </p:sp>
      <p:sp>
        <p:nvSpPr>
          <p:cNvPr id="117" name="Google Shape;117;p5"/>
          <p:cNvSpPr txBox="1"/>
          <p:nvPr/>
        </p:nvSpPr>
        <p:spPr>
          <a:xfrm>
            <a:off x="6517631" y="11630794"/>
            <a:ext cx="227965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Amazon DynamoDB</a:t>
            </a:r>
            <a:endParaRPr/>
          </a:p>
        </p:txBody>
      </p:sp>
      <p:sp>
        <p:nvSpPr>
          <p:cNvPr id="118" name="Google Shape;118;p5"/>
          <p:cNvSpPr txBox="1"/>
          <p:nvPr/>
        </p:nvSpPr>
        <p:spPr>
          <a:xfrm>
            <a:off x="501649" y="799481"/>
            <a:ext cx="8637588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850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Analytics</a:t>
            </a:r>
            <a:endParaRPr/>
          </a:p>
        </p:txBody>
      </p:sp>
      <p:sp>
        <p:nvSpPr>
          <p:cNvPr id="119" name="Google Shape;119;p5"/>
          <p:cNvSpPr txBox="1"/>
          <p:nvPr/>
        </p:nvSpPr>
        <p:spPr>
          <a:xfrm>
            <a:off x="5020748" y="799481"/>
            <a:ext cx="8637588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850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Application Integration</a:t>
            </a:r>
            <a:endParaRPr/>
          </a:p>
        </p:txBody>
      </p:sp>
      <p:sp>
        <p:nvSpPr>
          <p:cNvPr id="120" name="Google Shape;120;p5"/>
          <p:cNvSpPr txBox="1"/>
          <p:nvPr/>
        </p:nvSpPr>
        <p:spPr>
          <a:xfrm>
            <a:off x="496373" y="3742889"/>
            <a:ext cx="8637588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850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Compute</a:t>
            </a:r>
            <a:endParaRPr/>
          </a:p>
        </p:txBody>
      </p:sp>
      <p:sp>
        <p:nvSpPr>
          <p:cNvPr id="121" name="Google Shape;121;p5"/>
          <p:cNvSpPr txBox="1"/>
          <p:nvPr/>
        </p:nvSpPr>
        <p:spPr>
          <a:xfrm>
            <a:off x="5020748" y="3737073"/>
            <a:ext cx="8637588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850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Container</a:t>
            </a:r>
            <a:endParaRPr/>
          </a:p>
        </p:txBody>
      </p:sp>
      <p:sp>
        <p:nvSpPr>
          <p:cNvPr id="122" name="Google Shape;122;p5"/>
          <p:cNvSpPr txBox="1"/>
          <p:nvPr/>
        </p:nvSpPr>
        <p:spPr>
          <a:xfrm>
            <a:off x="9601199" y="3742889"/>
            <a:ext cx="2941575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850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Skill</a:t>
            </a:r>
            <a:endParaRPr/>
          </a:p>
        </p:txBody>
      </p:sp>
      <p:pic>
        <p:nvPicPr>
          <p:cNvPr id="123" name="Google Shape;123;p5" descr="Image result for docker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855555" y="4774875"/>
            <a:ext cx="763200" cy="76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5"/>
          <p:cNvSpPr txBox="1"/>
          <p:nvPr/>
        </p:nvSpPr>
        <p:spPr>
          <a:xfrm>
            <a:off x="9097330" y="5539662"/>
            <a:ext cx="227965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Docker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4489" y="1943783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6"/>
          <p:cNvSpPr txBox="1"/>
          <p:nvPr/>
        </p:nvSpPr>
        <p:spPr>
          <a:xfrm>
            <a:off x="35189" y="2704195"/>
            <a:ext cx="2243137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Amazon RDS</a:t>
            </a:r>
            <a:endParaRPr/>
          </a:p>
        </p:txBody>
      </p:sp>
      <p:pic>
        <p:nvPicPr>
          <p:cNvPr id="131" name="Google Shape;131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46626" y="1942989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6"/>
          <p:cNvSpPr txBox="1"/>
          <p:nvPr/>
        </p:nvSpPr>
        <p:spPr>
          <a:xfrm>
            <a:off x="1898914" y="2704989"/>
            <a:ext cx="227965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Amazon DynamoDB</a:t>
            </a:r>
            <a:endParaRPr/>
          </a:p>
        </p:txBody>
      </p:sp>
      <p:pic>
        <p:nvPicPr>
          <p:cNvPr id="133" name="Google Shape;133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50963" y="5150887"/>
            <a:ext cx="7620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5538" y="5150887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6"/>
          <p:cNvSpPr txBox="1"/>
          <p:nvPr/>
        </p:nvSpPr>
        <p:spPr>
          <a:xfrm>
            <a:off x="36238" y="5918453"/>
            <a:ext cx="227965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Amazon Rekognition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6"/>
          <p:cNvSpPr txBox="1"/>
          <p:nvPr/>
        </p:nvSpPr>
        <p:spPr>
          <a:xfrm>
            <a:off x="1836588" y="5915670"/>
            <a:ext cx="2201863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Amazon SageMaker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327501" y="5150887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6"/>
          <p:cNvSpPr txBox="1"/>
          <p:nvPr/>
        </p:nvSpPr>
        <p:spPr>
          <a:xfrm>
            <a:off x="3578201" y="5912887"/>
            <a:ext cx="227965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Amazon Transcribe</a:t>
            </a:r>
            <a:endParaRPr/>
          </a:p>
        </p:txBody>
      </p:sp>
      <p:sp>
        <p:nvSpPr>
          <p:cNvPr id="139" name="Google Shape;139;p6"/>
          <p:cNvSpPr txBox="1"/>
          <p:nvPr/>
        </p:nvSpPr>
        <p:spPr>
          <a:xfrm>
            <a:off x="501649" y="799481"/>
            <a:ext cx="8637588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850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endParaRPr/>
          </a:p>
        </p:txBody>
      </p:sp>
      <p:sp>
        <p:nvSpPr>
          <p:cNvPr id="140" name="Google Shape;140;p6"/>
          <p:cNvSpPr txBox="1"/>
          <p:nvPr/>
        </p:nvSpPr>
        <p:spPr>
          <a:xfrm>
            <a:off x="5020748" y="799481"/>
            <a:ext cx="8637588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850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Storage</a:t>
            </a:r>
            <a:endParaRPr/>
          </a:p>
        </p:txBody>
      </p:sp>
      <p:sp>
        <p:nvSpPr>
          <p:cNvPr id="141" name="Google Shape;141;p6"/>
          <p:cNvSpPr txBox="1"/>
          <p:nvPr/>
        </p:nvSpPr>
        <p:spPr>
          <a:xfrm>
            <a:off x="496373" y="3742889"/>
            <a:ext cx="8637588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850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Machine Learning(Optional)</a:t>
            </a:r>
            <a:endParaRPr/>
          </a:p>
        </p:txBody>
      </p:sp>
      <p:pic>
        <p:nvPicPr>
          <p:cNvPr id="142" name="Google Shape;142;p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661289" y="1942195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6"/>
          <p:cNvSpPr txBox="1"/>
          <p:nvPr/>
        </p:nvSpPr>
        <p:spPr>
          <a:xfrm>
            <a:off x="4921514" y="2708957"/>
            <a:ext cx="2239962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Amazon Simple</a:t>
            </a:r>
            <a:b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Storage Service (S3)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3526" y="4988544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7"/>
          <p:cNvSpPr txBox="1"/>
          <p:nvPr/>
        </p:nvSpPr>
        <p:spPr>
          <a:xfrm>
            <a:off x="455339" y="5750544"/>
            <a:ext cx="2243137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Amazon API Gateway</a:t>
            </a:r>
            <a:endParaRPr/>
          </a:p>
        </p:txBody>
      </p:sp>
      <p:sp>
        <p:nvSpPr>
          <p:cNvPr id="150" name="Google Shape;150;p7"/>
          <p:cNvSpPr txBox="1"/>
          <p:nvPr/>
        </p:nvSpPr>
        <p:spPr>
          <a:xfrm>
            <a:off x="501649" y="799481"/>
            <a:ext cx="8637588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850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Management &amp; Governance</a:t>
            </a:r>
            <a:endParaRPr/>
          </a:p>
        </p:txBody>
      </p:sp>
      <p:sp>
        <p:nvSpPr>
          <p:cNvPr id="151" name="Google Shape;151;p7"/>
          <p:cNvSpPr txBox="1"/>
          <p:nvPr/>
        </p:nvSpPr>
        <p:spPr>
          <a:xfrm>
            <a:off x="496373" y="3742889"/>
            <a:ext cx="8637588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77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Networking &amp; Content Delivery </a:t>
            </a:r>
            <a:endParaRPr/>
          </a:p>
        </p:txBody>
      </p:sp>
      <p:pic>
        <p:nvPicPr>
          <p:cNvPr id="152" name="Google Shape;152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93526" y="1919288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7"/>
          <p:cNvSpPr txBox="1"/>
          <p:nvPr/>
        </p:nvSpPr>
        <p:spPr>
          <a:xfrm>
            <a:off x="453751" y="2681288"/>
            <a:ext cx="2243137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Amazon CloudWatch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571</Words>
  <Application>Microsoft Office PowerPoint</Application>
  <PresentationFormat>Widescreen</PresentationFormat>
  <Paragraphs>136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Diabolo Jie</dc:creator>
  <cp:lastModifiedBy>Diabolo Jie</cp:lastModifiedBy>
  <cp:revision>9</cp:revision>
  <dcterms:created xsi:type="dcterms:W3CDTF">2021-02-20T17:03:28Z</dcterms:created>
  <dcterms:modified xsi:type="dcterms:W3CDTF">2021-05-16T03:30:07Z</dcterms:modified>
</cp:coreProperties>
</file>