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63" r:id="rId4"/>
    <p:sldId id="259" r:id="rId5"/>
    <p:sldId id="296" r:id="rId6"/>
    <p:sldId id="311" r:id="rId7"/>
    <p:sldId id="264" r:id="rId8"/>
    <p:sldId id="299" r:id="rId9"/>
    <p:sldId id="295" r:id="rId10"/>
    <p:sldId id="312" r:id="rId11"/>
    <p:sldId id="261" r:id="rId12"/>
    <p:sldId id="305" r:id="rId13"/>
    <p:sldId id="317" r:id="rId14"/>
    <p:sldId id="318" r:id="rId15"/>
    <p:sldId id="316" r:id="rId16"/>
    <p:sldId id="308" r:id="rId17"/>
    <p:sldId id="283" r:id="rId18"/>
    <p:sldId id="313" r:id="rId19"/>
    <p:sldId id="315" r:id="rId20"/>
    <p:sldId id="314" r:id="rId21"/>
    <p:sldId id="306" r:id="rId22"/>
    <p:sldId id="307" r:id="rId23"/>
    <p:sldId id="309" r:id="rId24"/>
    <p:sldId id="310" r:id="rId25"/>
    <p:sldId id="268" r:id="rId26"/>
    <p:sldId id="293"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64" autoAdjust="0"/>
    <p:restoredTop sz="89922" autoAdjust="0"/>
  </p:normalViewPr>
  <p:slideViewPr>
    <p:cSldViewPr snapToGrid="0">
      <p:cViewPr varScale="1">
        <p:scale>
          <a:sx n="115" d="100"/>
          <a:sy n="115" d="100"/>
        </p:scale>
        <p:origin x="12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5543F-1644-4562-94D8-2049F518984C}" type="datetimeFigureOut">
              <a:rPr lang="zh-TW" altLang="en-US" smtClean="0"/>
              <a:t>2021/4/7</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60C7E-93F1-494F-A176-B051778CDC0F}" type="slidenum">
              <a:rPr lang="zh-TW" altLang="en-US" smtClean="0"/>
              <a:t>‹#›</a:t>
            </a:fld>
            <a:endParaRPr lang="zh-TW" altLang="en-US"/>
          </a:p>
        </p:txBody>
      </p:sp>
    </p:spTree>
    <p:extLst>
      <p:ext uri="{BB962C8B-B14F-4D97-AF65-F5344CB8AC3E}">
        <p14:creationId xmlns:p14="http://schemas.microsoft.com/office/powerpoint/2010/main" val="21301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dirty="0"/>
              <a:t>https://admin.sli.do/event/sgs8d64p/polls</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45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60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566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5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19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9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43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86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54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4903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280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220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03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1564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8343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722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2651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094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207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318057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fx5ev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app.sli.do/event/5acby88p"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mazonS3/latest/userguide/example-bucket-policies.htm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ws-cloud-computing.s3.amazonaws.com/index.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aws-cloud-computing.s3-website-us-east-1.amazonaw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boto3.amazonaws.com/v1/documentation/api/latest/reference/services/s3.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745434" y="1120676"/>
            <a:ext cx="10694505" cy="23083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雲端運算服務</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200" b="1" i="0" u="none" strike="noStrike" kern="0" cap="none" spc="0" normalizeH="0" baseline="0" noProof="0" dirty="0" err="1">
                <a:ln>
                  <a:noFill/>
                </a:ln>
                <a:solidFill>
                  <a:srgbClr val="FFFFFF"/>
                </a:solidFill>
                <a:effectLst/>
                <a:uLnTx/>
                <a:uFillTx/>
                <a:latin typeface="Arial"/>
                <a:ea typeface="Arial"/>
                <a:cs typeface="Arial"/>
                <a:sym typeface="Arial"/>
              </a:rPr>
              <a:t>金融科技</a:t>
            </a:r>
            <a:r>
              <a:rPr kumimoji="0" lang="en-US" sz="7200" b="1" i="0" u="none" strike="noStrike" kern="0" cap="none" spc="0" normalizeH="0" baseline="0" noProof="0" dirty="0">
                <a:ln>
                  <a:noFill/>
                </a:ln>
                <a:solidFill>
                  <a:srgbClr val="FFFFFF"/>
                </a:solidFill>
                <a:effectLst/>
                <a:uLnTx/>
                <a:uFillTx/>
                <a:latin typeface="Arial"/>
                <a:ea typeface="Arial"/>
                <a:cs typeface="Arial"/>
                <a:sym typeface="Arial"/>
              </a:rPr>
              <a:t> 20210322</a:t>
            </a:r>
            <a:endParaRPr kumimoji="0" sz="7200" b="1"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85" name="Google Shape;85;p1"/>
          <p:cNvSpPr txBox="1"/>
          <p:nvPr/>
        </p:nvSpPr>
        <p:spPr>
          <a:xfrm>
            <a:off x="745434" y="4412974"/>
            <a:ext cx="5063084" cy="17542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AWS Educate Student Ambassador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FFFFFF"/>
                </a:solidFill>
                <a:effectLst/>
                <a:uLnTx/>
                <a:uFillTx/>
                <a:latin typeface="Arial"/>
                <a:ea typeface="Arial"/>
                <a:cs typeface="Arial"/>
                <a:sym typeface="Arial"/>
              </a:rPr>
              <a:t>陳偉傑（巨資四</a:t>
            </a:r>
            <a:r>
              <a:rPr kumimoji="0" lang="en-US" sz="1800" b="0" i="0" u="none" strike="noStrike" kern="0" cap="none" spc="0" normalizeH="0" baseline="0" noProof="0" dirty="0">
                <a:ln>
                  <a:noFill/>
                </a:ln>
                <a:solidFill>
                  <a:srgbClr val="FFFFFF"/>
                </a:solidFill>
                <a:effectLst/>
                <a:uLnTx/>
                <a:uFillTx/>
                <a:latin typeface="Arial"/>
                <a:ea typeface="Arial"/>
                <a:cs typeface="Arial"/>
                <a:sym typeface="Arial"/>
              </a:rPr>
              <a:t> A）</a:t>
            </a: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FFFFFF"/>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Email : </a:t>
            </a:r>
            <a:r>
              <a:rPr kumimoji="0" lang="en-US" sz="1800" b="0" i="0" u="sng" strike="noStrike" kern="0" cap="none" spc="0" normalizeH="0" baseline="0" noProof="0" dirty="0">
                <a:ln>
                  <a:noFill/>
                </a:ln>
                <a:solidFill>
                  <a:srgbClr val="FFFFFF"/>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sefx5ever@gmail.com</a:t>
            </a:r>
            <a:r>
              <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kern="0" dirty="0">
              <a:solidFill>
                <a:srgbClr val="FFFFFF"/>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kern="0" dirty="0" err="1">
                <a:solidFill>
                  <a:srgbClr val="FFFFFF"/>
                </a:solidFill>
                <a:latin typeface="Calibri"/>
                <a:ea typeface="Calibri"/>
                <a:cs typeface="Calibri"/>
                <a:sym typeface="Calibri"/>
              </a:rPr>
              <a:t>Slido</a:t>
            </a:r>
            <a:r>
              <a:rPr lang="zh-CN" altLang="en-US" kern="0" dirty="0">
                <a:solidFill>
                  <a:srgbClr val="FFFFFF"/>
                </a:solidFill>
                <a:latin typeface="Calibri"/>
                <a:ea typeface="Calibri"/>
                <a:cs typeface="Calibri"/>
                <a:sym typeface="Calibri"/>
              </a:rPr>
              <a:t>：</a:t>
            </a:r>
            <a:r>
              <a:rPr lang="en-MY" kern="0" dirty="0">
                <a:solidFill>
                  <a:srgbClr val="FFFFFF"/>
                </a:solidFill>
                <a:latin typeface="Calibri"/>
                <a:ea typeface="Calibri"/>
                <a:cs typeface="Calibri"/>
                <a:sym typeface="Calibri"/>
                <a:hlinkClick r:id="rId4"/>
              </a:rPr>
              <a:t>https://app.sli.do/event/5acby88p</a:t>
            </a:r>
            <a:r>
              <a:rPr lang="en-MY" kern="0" dirty="0">
                <a:solidFill>
                  <a:srgbClr val="FFFFFF"/>
                </a:solidFill>
                <a:latin typeface="Calibri"/>
                <a:ea typeface="Calibri"/>
                <a:cs typeface="Calibri"/>
                <a:sym typeface="Calibri"/>
              </a:rPr>
              <a:t> </a:t>
            </a:r>
            <a:endParaRPr kumimoji="0" lang="en-US" sz="1800" b="0" i="0" u="none" strike="noStrike" kern="0" cap="none" spc="0" normalizeH="0" baseline="0" noProof="0" dirty="0">
              <a:ln>
                <a:noFill/>
              </a:ln>
              <a:solidFill>
                <a:srgbClr val="FFFFFF"/>
              </a:solidFill>
              <a:effectLst/>
              <a:uLnTx/>
              <a:uFillTx/>
              <a:latin typeface="Calibri"/>
              <a:ea typeface="Calibri"/>
              <a:cs typeface="Calibri"/>
              <a:sym typeface="Calibri"/>
            </a:endParaRPr>
          </a:p>
        </p:txBody>
      </p:sp>
      <p:pic>
        <p:nvPicPr>
          <p:cNvPr id="3" name="Picture 2">
            <a:extLst>
              <a:ext uri="{FF2B5EF4-FFF2-40B4-BE49-F238E27FC236}">
                <a16:creationId xmlns:a16="http://schemas.microsoft.com/office/drawing/2014/main" id="{E88A34E2-C7E5-462D-88A0-2F603B0B1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4491" y="4625774"/>
            <a:ext cx="1541486" cy="15414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39A208-F287-49E5-9DEF-0DC6C8EEF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5325"/>
            <a:ext cx="12192000" cy="292576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FB78406A-68C8-48B1-8A76-AA342660F591}"/>
              </a:ext>
            </a:extLst>
          </p:cNvPr>
          <p:cNvCxnSpPr/>
          <p:nvPr/>
        </p:nvCxnSpPr>
        <p:spPr>
          <a:xfrm>
            <a:off x="200297" y="5181600"/>
            <a:ext cx="1170432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37D92B1-A300-4523-AD73-FB4F4A8DFC29}"/>
              </a:ext>
            </a:extLst>
          </p:cNvPr>
          <p:cNvSpPr txBox="1"/>
          <p:nvPr/>
        </p:nvSpPr>
        <p:spPr>
          <a:xfrm>
            <a:off x="200297" y="5287447"/>
            <a:ext cx="2787943" cy="369332"/>
          </a:xfrm>
          <a:prstGeom prst="rect">
            <a:avLst/>
          </a:prstGeom>
          <a:noFill/>
        </p:spPr>
        <p:txBody>
          <a:bodyPr wrap="none" rtlCol="0">
            <a:spAutoFit/>
          </a:bodyPr>
          <a:lstStyle/>
          <a:p>
            <a:r>
              <a:rPr lang="zh-CN" altLang="en-US" dirty="0">
                <a:solidFill>
                  <a:schemeClr val="bg1"/>
                </a:solidFill>
                <a:latin typeface="+mj-lt"/>
              </a:rPr>
              <a:t>物件使用頻率高</a:t>
            </a:r>
            <a:r>
              <a:rPr lang="en-MY" altLang="zh-CN" dirty="0">
                <a:solidFill>
                  <a:schemeClr val="bg1"/>
                </a:solidFill>
                <a:latin typeface="+mj-lt"/>
              </a:rPr>
              <a:t>,</a:t>
            </a:r>
            <a:r>
              <a:rPr lang="zh-CN" altLang="en-US" dirty="0">
                <a:solidFill>
                  <a:schemeClr val="bg1"/>
                </a:solidFill>
                <a:latin typeface="+mj-lt"/>
              </a:rPr>
              <a:t>價格較高</a:t>
            </a:r>
            <a:endParaRPr lang="zh-TW" altLang="en-US" dirty="0">
              <a:solidFill>
                <a:schemeClr val="bg1"/>
              </a:solidFill>
              <a:latin typeface="+mj-lt"/>
            </a:endParaRPr>
          </a:p>
        </p:txBody>
      </p:sp>
      <p:sp>
        <p:nvSpPr>
          <p:cNvPr id="11" name="TextBox 10">
            <a:extLst>
              <a:ext uri="{FF2B5EF4-FFF2-40B4-BE49-F238E27FC236}">
                <a16:creationId xmlns:a16="http://schemas.microsoft.com/office/drawing/2014/main" id="{857DD27D-0068-468A-8F4B-BA4C98D6A83C}"/>
              </a:ext>
            </a:extLst>
          </p:cNvPr>
          <p:cNvSpPr txBox="1"/>
          <p:nvPr/>
        </p:nvSpPr>
        <p:spPr>
          <a:xfrm>
            <a:off x="9116674" y="5287447"/>
            <a:ext cx="2787943" cy="369332"/>
          </a:xfrm>
          <a:prstGeom prst="rect">
            <a:avLst/>
          </a:prstGeom>
          <a:noFill/>
        </p:spPr>
        <p:txBody>
          <a:bodyPr wrap="none" rtlCol="0">
            <a:spAutoFit/>
          </a:bodyPr>
          <a:lstStyle/>
          <a:p>
            <a:r>
              <a:rPr lang="zh-CN" altLang="en-US" dirty="0">
                <a:solidFill>
                  <a:schemeClr val="bg1"/>
                </a:solidFill>
                <a:latin typeface="+mj-lt"/>
              </a:rPr>
              <a:t>物件使用頻率低</a:t>
            </a:r>
            <a:r>
              <a:rPr lang="en-MY" altLang="zh-CN" dirty="0">
                <a:solidFill>
                  <a:schemeClr val="bg1"/>
                </a:solidFill>
                <a:latin typeface="+mj-lt"/>
              </a:rPr>
              <a:t>,</a:t>
            </a:r>
            <a:r>
              <a:rPr lang="zh-CN" altLang="en-US" dirty="0">
                <a:solidFill>
                  <a:schemeClr val="bg1"/>
                </a:solidFill>
                <a:latin typeface="+mj-lt"/>
              </a:rPr>
              <a:t>價格較低</a:t>
            </a:r>
            <a:endParaRPr lang="zh-TW" altLang="en-US" dirty="0">
              <a:solidFill>
                <a:schemeClr val="bg1"/>
              </a:solidFill>
              <a:latin typeface="+mj-lt"/>
            </a:endParaRPr>
          </a:p>
        </p:txBody>
      </p:sp>
      <p:sp>
        <p:nvSpPr>
          <p:cNvPr id="12" name="Title 3">
            <a:extLst>
              <a:ext uri="{FF2B5EF4-FFF2-40B4-BE49-F238E27FC236}">
                <a16:creationId xmlns:a16="http://schemas.microsoft.com/office/drawing/2014/main" id="{9CEEA3BC-E87F-47D5-88DE-03CA2EB4984F}"/>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0" dirty="0">
                <a:solidFill>
                  <a:schemeClr val="bg1"/>
                </a:solidFill>
              </a:rPr>
              <a:t>S3 Storage Classes</a:t>
            </a:r>
          </a:p>
        </p:txBody>
      </p:sp>
      <p:sp>
        <p:nvSpPr>
          <p:cNvPr id="13" name="Rectangle 12">
            <a:extLst>
              <a:ext uri="{FF2B5EF4-FFF2-40B4-BE49-F238E27FC236}">
                <a16:creationId xmlns:a16="http://schemas.microsoft.com/office/drawing/2014/main" id="{2E0DDF93-5C2B-4B12-ABB8-3FD90B57C18C}"/>
              </a:ext>
            </a:extLst>
          </p:cNvPr>
          <p:cNvSpPr/>
          <p:nvPr/>
        </p:nvSpPr>
        <p:spPr>
          <a:xfrm>
            <a:off x="121920" y="1965325"/>
            <a:ext cx="1933303" cy="2925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25096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6A7DB05-A40C-4C3F-A72F-765AF9A68230}"/>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CN" kern="0" dirty="0">
                <a:solidFill>
                  <a:schemeClr val="bg1"/>
                </a:solidFill>
              </a:rPr>
              <a:t>S3 </a:t>
            </a:r>
            <a:r>
              <a:rPr lang="zh-CN" altLang="en-US" kern="0" dirty="0">
                <a:solidFill>
                  <a:schemeClr val="bg1"/>
                </a:solidFill>
              </a:rPr>
              <a:t>小知識</a:t>
            </a:r>
            <a:endParaRPr lang="en-US" kern="0" dirty="0">
              <a:solidFill>
                <a:schemeClr val="bg1"/>
              </a:solidFill>
            </a:endParaRPr>
          </a:p>
        </p:txBody>
      </p:sp>
      <p:sp>
        <p:nvSpPr>
          <p:cNvPr id="5" name="TextBox 4">
            <a:extLst>
              <a:ext uri="{FF2B5EF4-FFF2-40B4-BE49-F238E27FC236}">
                <a16:creationId xmlns:a16="http://schemas.microsoft.com/office/drawing/2014/main" id="{0CA9941C-DF72-489B-B609-84E8EFE33221}"/>
              </a:ext>
            </a:extLst>
          </p:cNvPr>
          <p:cNvSpPr txBox="1"/>
          <p:nvPr/>
        </p:nvSpPr>
        <p:spPr>
          <a:xfrm>
            <a:off x="800100" y="1303719"/>
            <a:ext cx="11165477" cy="5160515"/>
          </a:xfrm>
          <a:prstGeom prst="rect">
            <a:avLst/>
          </a:prstGeom>
          <a:noFill/>
        </p:spPr>
        <p:txBody>
          <a:bodyPr wrap="square" rtlCol="0">
            <a:spAutoFit/>
          </a:bodyPr>
          <a:lstStyle/>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單一檔案大小的限制為 0 bytes ~ 5 TB，整體的儲存空間無限制</a:t>
            </a: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檔案一律存在 </a:t>
            </a:r>
            <a:r>
              <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 中</a:t>
            </a:r>
            <a:endPar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單一帳號預設最大上限可存放 100 個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uckets</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（可申請提升</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上限</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S3 裡面的每個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 都會有一個全球獨一無二的 DNS 名稱</a:t>
            </a:r>
            <a:endParaRPr lang="zh-TW"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若特定的</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區域</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，則可能是 </a:t>
            </a:r>
            <a:br>
              <a:rPr lang="en-US"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b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https://YOUR_UNIQUE_BUCKET_NAME.eu-west-1.amazonaws.com</a:t>
            </a:r>
            <a:br>
              <a:rPr lang="en-US"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b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但無論如何，</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用戶</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只要記住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ucket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N</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ame 即可</a:t>
            </a:r>
          </a:p>
        </p:txBody>
      </p:sp>
    </p:spTree>
    <p:extLst>
      <p:ext uri="{BB962C8B-B14F-4D97-AF65-F5344CB8AC3E}">
        <p14:creationId xmlns:p14="http://schemas.microsoft.com/office/powerpoint/2010/main" val="291602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C9D4822-7C15-4BD4-9A1C-2AB93ADB988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kern="0" dirty="0">
                <a:solidFill>
                  <a:schemeClr val="bg1"/>
                </a:solidFill>
              </a:rPr>
              <a:t>S3 </a:t>
            </a:r>
            <a:r>
              <a:rPr lang="zh-CN" altLang="en-US" kern="0" dirty="0">
                <a:solidFill>
                  <a:schemeClr val="bg1"/>
                </a:solidFill>
              </a:rPr>
              <a:t>的訪問控制</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的狀態</a:t>
            </a:r>
            <a:r>
              <a:rPr lang="zh-CN" altLang="en-US" kern="0" dirty="0">
                <a:solidFill>
                  <a:schemeClr val="bg1"/>
                </a:solidFill>
              </a:rPr>
              <a:t> </a:t>
            </a:r>
            <a:r>
              <a:rPr lang="en-MY" altLang="zh-CN" kern="0" dirty="0">
                <a:solidFill>
                  <a:schemeClr val="bg1"/>
                </a:solidFill>
              </a:rPr>
              <a:t>(</a:t>
            </a:r>
            <a:r>
              <a:rPr lang="zh-CN" altLang="en-US" kern="0" dirty="0">
                <a:solidFill>
                  <a:schemeClr val="bg1"/>
                </a:solidFill>
              </a:rPr>
              <a:t>遵循</a:t>
            </a:r>
            <a:r>
              <a:rPr lang="zh-CN" altLang="en-US" kern="0" dirty="0">
                <a:solidFill>
                  <a:srgbClr val="FFFF00"/>
                </a:solidFill>
              </a:rPr>
              <a:t>最低權限原則</a:t>
            </a:r>
            <a:r>
              <a:rPr lang="en-MY" altLang="zh-CN" kern="0" dirty="0">
                <a:solidFill>
                  <a:schemeClr val="bg1"/>
                </a:solidFill>
              </a:rPr>
              <a:t>)</a:t>
            </a:r>
            <a:endParaRPr lang="en-US" kern="0" dirty="0">
              <a:solidFill>
                <a:schemeClr val="bg1"/>
              </a:solidFill>
            </a:endParaRPr>
          </a:p>
        </p:txBody>
      </p:sp>
      <p:sp>
        <p:nvSpPr>
          <p:cNvPr id="2" name="Rectangle: Rounded Corners 1">
            <a:extLst>
              <a:ext uri="{FF2B5EF4-FFF2-40B4-BE49-F238E27FC236}">
                <a16:creationId xmlns:a16="http://schemas.microsoft.com/office/drawing/2014/main" id="{E855CDCB-59F7-49FF-B28E-6E1C1E933FCE}"/>
              </a:ext>
            </a:extLst>
          </p:cNvPr>
          <p:cNvSpPr/>
          <p:nvPr/>
        </p:nvSpPr>
        <p:spPr>
          <a:xfrm>
            <a:off x="800100" y="2133600"/>
            <a:ext cx="2787830"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Default Deny</a:t>
            </a:r>
          </a:p>
        </p:txBody>
      </p:sp>
      <p:sp>
        <p:nvSpPr>
          <p:cNvPr id="5" name="Rectangle: Rounded Corners 4">
            <a:extLst>
              <a:ext uri="{FF2B5EF4-FFF2-40B4-BE49-F238E27FC236}">
                <a16:creationId xmlns:a16="http://schemas.microsoft.com/office/drawing/2014/main" id="{B549A4D6-3405-4AB8-8400-8205526ACA4F}"/>
              </a:ext>
            </a:extLst>
          </p:cNvPr>
          <p:cNvSpPr/>
          <p:nvPr/>
        </p:nvSpPr>
        <p:spPr>
          <a:xfrm>
            <a:off x="844187" y="5324902"/>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Explicit Allow</a:t>
            </a:r>
            <a:endParaRPr lang="en-US" altLang="zh-TW" dirty="0"/>
          </a:p>
        </p:txBody>
      </p:sp>
      <p:sp>
        <p:nvSpPr>
          <p:cNvPr id="6" name="Rectangle: Rounded Corners 5">
            <a:extLst>
              <a:ext uri="{FF2B5EF4-FFF2-40B4-BE49-F238E27FC236}">
                <a16:creationId xmlns:a16="http://schemas.microsoft.com/office/drawing/2014/main" id="{2D80CBF8-AED6-4CDB-94A6-E32835967C3A}"/>
              </a:ext>
            </a:extLst>
          </p:cNvPr>
          <p:cNvSpPr/>
          <p:nvPr/>
        </p:nvSpPr>
        <p:spPr>
          <a:xfrm>
            <a:off x="800099" y="3729251"/>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Explicit Deny</a:t>
            </a:r>
          </a:p>
        </p:txBody>
      </p:sp>
      <p:sp>
        <p:nvSpPr>
          <p:cNvPr id="9" name="TextBox 8">
            <a:extLst>
              <a:ext uri="{FF2B5EF4-FFF2-40B4-BE49-F238E27FC236}">
                <a16:creationId xmlns:a16="http://schemas.microsoft.com/office/drawing/2014/main" id="{EF3E9147-8423-491E-B495-18E54F94303E}"/>
              </a:ext>
            </a:extLst>
          </p:cNvPr>
          <p:cNvSpPr txBox="1"/>
          <p:nvPr/>
        </p:nvSpPr>
        <p:spPr>
          <a:xfrm>
            <a:off x="5085806" y="2006181"/>
            <a:ext cx="5991497" cy="2080121"/>
          </a:xfrm>
          <a:prstGeom prst="rect">
            <a:avLst/>
          </a:prstGeom>
          <a:noFill/>
        </p:spPr>
        <p:txBody>
          <a:bodyPr wrap="square" rtlCol="0">
            <a:spAutoFit/>
          </a:bodyPr>
          <a:lstStyle/>
          <a:p>
            <a:pPr>
              <a:lnSpc>
                <a:spcPct val="150000"/>
              </a:lnSpc>
            </a:pPr>
            <a:r>
              <a:rPr lang="zh-CN" altLang="en-US" sz="3000" b="0" i="0" dirty="0">
                <a:solidFill>
                  <a:schemeClr val="bg1"/>
                </a:solidFill>
                <a:effectLst/>
                <a:latin typeface="+mj-lt"/>
              </a:rPr>
              <a:t>基于最小权限原则，所有的 </a:t>
            </a:r>
            <a:r>
              <a:rPr lang="en-US" altLang="zh-CN" sz="3000" b="0" i="0" dirty="0">
                <a:solidFill>
                  <a:schemeClr val="bg1"/>
                </a:solidFill>
                <a:effectLst/>
                <a:latin typeface="+mj-lt"/>
              </a:rPr>
              <a:t>Object </a:t>
            </a:r>
            <a:r>
              <a:rPr lang="zh-CN" altLang="en-US" sz="3000" b="0" i="0" dirty="0">
                <a:solidFill>
                  <a:schemeClr val="bg1"/>
                </a:solidFill>
                <a:effectLst/>
                <a:latin typeface="+mj-lt"/>
              </a:rPr>
              <a:t>默认都是私有的，也就是拒绝访问的</a:t>
            </a:r>
            <a:endParaRPr lang="zh-TW" altLang="en-US" sz="3000" dirty="0">
              <a:solidFill>
                <a:schemeClr val="bg1"/>
              </a:solidFill>
              <a:latin typeface="+mj-lt"/>
            </a:endParaRPr>
          </a:p>
        </p:txBody>
      </p:sp>
    </p:spTree>
    <p:extLst>
      <p:ext uri="{BB962C8B-B14F-4D97-AF65-F5344CB8AC3E}">
        <p14:creationId xmlns:p14="http://schemas.microsoft.com/office/powerpoint/2010/main" val="65317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C9D4822-7C15-4BD4-9A1C-2AB93ADB988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000000"/>
              </a:buClr>
              <a:buSzPts val="1800"/>
              <a:buFont typeface="Calibri"/>
              <a:buNone/>
              <a:tabLst/>
              <a:defRPr/>
            </a:pPr>
            <a:r>
              <a:rPr kumimoji="0" lang="en-US" sz="4400" b="0" i="0" u="none" strike="noStrike" kern="0" cap="none" spc="0" normalizeH="0" baseline="0" noProof="0" dirty="0">
                <a:ln>
                  <a:noFill/>
                </a:ln>
                <a:solidFill>
                  <a:srgbClr val="FFFFFF"/>
                </a:solidFill>
                <a:effectLst/>
                <a:uLnTx/>
                <a:uFillTx/>
                <a:latin typeface="Calibri"/>
                <a:cs typeface="Calibri"/>
                <a:sym typeface="Calibri"/>
              </a:rPr>
              <a:t>S3 </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的訪問控制的狀態 </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遵循</a:t>
            </a:r>
            <a:r>
              <a:rPr kumimoji="0" lang="zh-CN" altLang="en-US" sz="4400" b="0" i="0" u="none" strike="noStrike" kern="0" cap="none" spc="0" normalizeH="0" baseline="0" noProof="0" dirty="0">
                <a:ln>
                  <a:noFill/>
                </a:ln>
                <a:solidFill>
                  <a:srgbClr val="FFFF00"/>
                </a:solidFill>
                <a:effectLst/>
                <a:uLnTx/>
                <a:uFillTx/>
                <a:latin typeface="Calibri"/>
                <a:cs typeface="Calibri"/>
                <a:sym typeface="Calibri"/>
              </a:rPr>
              <a:t>最低權限原則</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endParaRPr kumimoji="0" lang="en-US" sz="4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2" name="Rectangle: Rounded Corners 1">
            <a:extLst>
              <a:ext uri="{FF2B5EF4-FFF2-40B4-BE49-F238E27FC236}">
                <a16:creationId xmlns:a16="http://schemas.microsoft.com/office/drawing/2014/main" id="{E855CDCB-59F7-49FF-B28E-6E1C1E933FCE}"/>
              </a:ext>
            </a:extLst>
          </p:cNvPr>
          <p:cNvSpPr/>
          <p:nvPr/>
        </p:nvSpPr>
        <p:spPr>
          <a:xfrm>
            <a:off x="800100" y="2133600"/>
            <a:ext cx="2787830"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rgbClr val="FFFFFF"/>
                </a:solidFill>
                <a:latin typeface="Arial"/>
                <a:ea typeface="新細明體" panose="02020500000000000000" pitchFamily="18" charset="-120"/>
              </a:rPr>
              <a:t>Default</a:t>
            </a:r>
            <a:r>
              <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 Deny</a:t>
            </a:r>
          </a:p>
        </p:txBody>
      </p:sp>
      <p:sp>
        <p:nvSpPr>
          <p:cNvPr id="5" name="Rectangle: Rounded Corners 4">
            <a:extLst>
              <a:ext uri="{FF2B5EF4-FFF2-40B4-BE49-F238E27FC236}">
                <a16:creationId xmlns:a16="http://schemas.microsoft.com/office/drawing/2014/main" id="{B549A4D6-3405-4AB8-8400-8205526ACA4F}"/>
              </a:ext>
            </a:extLst>
          </p:cNvPr>
          <p:cNvSpPr/>
          <p:nvPr/>
        </p:nvSpPr>
        <p:spPr>
          <a:xfrm>
            <a:off x="844187" y="5324902"/>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Explicit Allow</a:t>
            </a:r>
            <a:endPar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sp>
        <p:nvSpPr>
          <p:cNvPr id="6" name="Rectangle: Rounded Corners 5">
            <a:extLst>
              <a:ext uri="{FF2B5EF4-FFF2-40B4-BE49-F238E27FC236}">
                <a16:creationId xmlns:a16="http://schemas.microsoft.com/office/drawing/2014/main" id="{2D80CBF8-AED6-4CDB-94A6-E32835967C3A}"/>
              </a:ext>
            </a:extLst>
          </p:cNvPr>
          <p:cNvSpPr/>
          <p:nvPr/>
        </p:nvSpPr>
        <p:spPr>
          <a:xfrm>
            <a:off x="800099" y="3729251"/>
            <a:ext cx="2787831"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FFFFFF"/>
                </a:solidFill>
                <a:latin typeface="Arial"/>
                <a:ea typeface="新細明體" panose="02020500000000000000" pitchFamily="18" charset="-120"/>
              </a:rPr>
              <a:t>Explicit Deny</a:t>
            </a:r>
          </a:p>
        </p:txBody>
      </p:sp>
      <p:sp>
        <p:nvSpPr>
          <p:cNvPr id="7" name="TextBox 6">
            <a:extLst>
              <a:ext uri="{FF2B5EF4-FFF2-40B4-BE49-F238E27FC236}">
                <a16:creationId xmlns:a16="http://schemas.microsoft.com/office/drawing/2014/main" id="{B410895A-9198-4CBC-A76C-0E0DCF0EE7B3}"/>
              </a:ext>
            </a:extLst>
          </p:cNvPr>
          <p:cNvSpPr txBox="1"/>
          <p:nvPr/>
        </p:nvSpPr>
        <p:spPr>
          <a:xfrm>
            <a:off x="5085806" y="2006181"/>
            <a:ext cx="5991497" cy="2772618"/>
          </a:xfrm>
          <a:prstGeom prst="rect">
            <a:avLst/>
          </a:prstGeom>
          <a:noFill/>
        </p:spPr>
        <p:txBody>
          <a:bodyPr wrap="square" rtlCol="0">
            <a:spAutoFit/>
          </a:bodyPr>
          <a:lstStyle/>
          <a:p>
            <a:pPr>
              <a:lnSpc>
                <a:spcPct val="150000"/>
              </a:lnSpc>
            </a:pPr>
            <a:r>
              <a:rPr lang="zh-CN" altLang="en-US" sz="3000" b="0" i="0" dirty="0">
                <a:solidFill>
                  <a:schemeClr val="bg1"/>
                </a:solidFill>
                <a:effectLst/>
                <a:latin typeface="+mj-lt"/>
              </a:rPr>
              <a:t>显式拒绝</a:t>
            </a:r>
            <a:r>
              <a:rPr lang="en-US" altLang="zh-CN" sz="3000" b="0" i="0" dirty="0">
                <a:solidFill>
                  <a:schemeClr val="bg1"/>
                </a:solidFill>
                <a:effectLst/>
                <a:latin typeface="+mj-lt"/>
              </a:rPr>
              <a:t>, </a:t>
            </a:r>
            <a:r>
              <a:rPr lang="en-MY" altLang="zh-CN" sz="3000" b="0" i="0" dirty="0">
                <a:solidFill>
                  <a:schemeClr val="bg1"/>
                </a:solidFill>
                <a:effectLst/>
                <a:latin typeface="+mj-lt"/>
              </a:rPr>
              <a:t>IAM Policy </a:t>
            </a:r>
            <a:r>
              <a:rPr lang="zh-CN" altLang="en-US" sz="3000" b="0" i="0" dirty="0">
                <a:solidFill>
                  <a:schemeClr val="bg1"/>
                </a:solidFill>
                <a:effectLst/>
                <a:latin typeface="+mj-lt"/>
              </a:rPr>
              <a:t>或 </a:t>
            </a:r>
            <a:r>
              <a:rPr lang="en-MY" altLang="zh-CN" sz="3000" b="0" i="0" dirty="0">
                <a:solidFill>
                  <a:schemeClr val="bg1"/>
                </a:solidFill>
                <a:effectLst/>
                <a:latin typeface="+mj-lt"/>
              </a:rPr>
              <a:t>S3 Bucket Policy </a:t>
            </a:r>
            <a:r>
              <a:rPr lang="zh-CN" altLang="en-US" sz="3000" b="0" i="0" dirty="0">
                <a:solidFill>
                  <a:schemeClr val="bg1"/>
                </a:solidFill>
                <a:effectLst/>
                <a:latin typeface="+mj-lt"/>
              </a:rPr>
              <a:t>中 </a:t>
            </a:r>
            <a:r>
              <a:rPr lang="en-MY" altLang="zh-CN" sz="3000" b="0" i="0" dirty="0">
                <a:solidFill>
                  <a:schemeClr val="bg1"/>
                </a:solidFill>
                <a:effectLst/>
                <a:latin typeface="+mj-lt"/>
              </a:rPr>
              <a:t>Effect </a:t>
            </a:r>
            <a:r>
              <a:rPr lang="zh-CN" altLang="en-US" sz="3000" b="0" i="0" dirty="0">
                <a:solidFill>
                  <a:schemeClr val="bg1"/>
                </a:solidFill>
                <a:effectLst/>
                <a:latin typeface="+mj-lt"/>
              </a:rPr>
              <a:t>字段中显式声明为</a:t>
            </a:r>
            <a:r>
              <a:rPr lang="en-MY" altLang="zh-CN" sz="3000" dirty="0">
                <a:solidFill>
                  <a:schemeClr val="bg1"/>
                </a:solidFill>
                <a:latin typeface="+mj-lt"/>
              </a:rPr>
              <a:t> </a:t>
            </a:r>
            <a:r>
              <a:rPr lang="zh-CN" altLang="en-US" sz="3000" dirty="0">
                <a:solidFill>
                  <a:schemeClr val="bg1"/>
                </a:solidFill>
                <a:latin typeface="+mj-lt"/>
              </a:rPr>
              <a:t>“</a:t>
            </a:r>
            <a:r>
              <a:rPr lang="en-MY" altLang="zh-CN" sz="3000" b="0" i="0" dirty="0">
                <a:solidFill>
                  <a:schemeClr val="bg1"/>
                </a:solidFill>
                <a:effectLst/>
                <a:latin typeface="+mj-lt"/>
              </a:rPr>
              <a:t>Deny</a:t>
            </a:r>
            <a:r>
              <a:rPr lang="zh-CN" altLang="en-US" sz="3000" dirty="0">
                <a:solidFill>
                  <a:schemeClr val="bg1"/>
                </a:solidFill>
                <a:latin typeface="+mj-lt"/>
              </a:rPr>
              <a:t> ”</a:t>
            </a:r>
            <a:r>
              <a:rPr lang="en-MY" altLang="zh-CN" sz="3000" b="0" i="0" dirty="0">
                <a:solidFill>
                  <a:schemeClr val="bg1"/>
                </a:solidFill>
                <a:effectLst/>
                <a:latin typeface="+mj-lt"/>
              </a:rPr>
              <a:t>,</a:t>
            </a:r>
            <a:r>
              <a:rPr lang="zh-CN" altLang="en-US" sz="3000" b="0" i="0" dirty="0">
                <a:solidFill>
                  <a:schemeClr val="bg1"/>
                </a:solidFill>
                <a:effectLst/>
                <a:latin typeface="+mj-lt"/>
              </a:rPr>
              <a:t>注意 </a:t>
            </a:r>
            <a:r>
              <a:rPr lang="en-MY" altLang="zh-CN" sz="3000" b="0" i="0" dirty="0">
                <a:solidFill>
                  <a:schemeClr val="bg1"/>
                </a:solidFill>
                <a:effectLst/>
                <a:latin typeface="+mj-lt"/>
              </a:rPr>
              <a:t>ACL </a:t>
            </a:r>
            <a:r>
              <a:rPr lang="zh-CN" altLang="en-US" sz="3000" b="0" i="0" dirty="0">
                <a:solidFill>
                  <a:schemeClr val="bg1"/>
                </a:solidFill>
                <a:effectLst/>
                <a:latin typeface="+mj-lt"/>
              </a:rPr>
              <a:t>中没有显示拒绝</a:t>
            </a:r>
            <a:endParaRPr lang="zh-TW" altLang="en-US" sz="3000" dirty="0">
              <a:solidFill>
                <a:schemeClr val="bg1"/>
              </a:solidFill>
              <a:latin typeface="+mj-lt"/>
            </a:endParaRPr>
          </a:p>
        </p:txBody>
      </p:sp>
    </p:spTree>
    <p:extLst>
      <p:ext uri="{BB962C8B-B14F-4D97-AF65-F5344CB8AC3E}">
        <p14:creationId xmlns:p14="http://schemas.microsoft.com/office/powerpoint/2010/main" val="74654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C9D4822-7C15-4BD4-9A1C-2AB93ADB988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0000"/>
              </a:lnSpc>
              <a:spcBef>
                <a:spcPts val="0"/>
              </a:spcBef>
              <a:spcAft>
                <a:spcPts val="0"/>
              </a:spcAft>
              <a:buClr>
                <a:srgbClr val="000000"/>
              </a:buClr>
              <a:buSzPts val="1800"/>
              <a:buFont typeface="Calibri"/>
              <a:buNone/>
              <a:tabLst/>
              <a:defRPr/>
            </a:pPr>
            <a:r>
              <a:rPr kumimoji="0" lang="en-US" sz="4400" b="0" i="0" u="none" strike="noStrike" kern="0" cap="none" spc="0" normalizeH="0" baseline="0" noProof="0" dirty="0">
                <a:ln>
                  <a:noFill/>
                </a:ln>
                <a:solidFill>
                  <a:srgbClr val="FFFFFF"/>
                </a:solidFill>
                <a:effectLst/>
                <a:uLnTx/>
                <a:uFillTx/>
                <a:latin typeface="Calibri"/>
                <a:cs typeface="Calibri"/>
                <a:sym typeface="Calibri"/>
              </a:rPr>
              <a:t>S3 </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的訪問控制的狀態 </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r>
              <a:rPr kumimoji="0" lang="zh-CN" altLang="en-US" sz="4400" b="0" i="0" u="none" strike="noStrike" kern="0" cap="none" spc="0" normalizeH="0" baseline="0" noProof="0" dirty="0">
                <a:ln>
                  <a:noFill/>
                </a:ln>
                <a:solidFill>
                  <a:srgbClr val="FFFFFF"/>
                </a:solidFill>
                <a:effectLst/>
                <a:uLnTx/>
                <a:uFillTx/>
                <a:latin typeface="Calibri"/>
                <a:cs typeface="Calibri"/>
                <a:sym typeface="Calibri"/>
              </a:rPr>
              <a:t>遵循</a:t>
            </a:r>
            <a:r>
              <a:rPr kumimoji="0" lang="zh-CN" altLang="en-US" sz="4400" b="0" i="0" u="none" strike="noStrike" kern="0" cap="none" spc="0" normalizeH="0" baseline="0" noProof="0" dirty="0">
                <a:ln>
                  <a:noFill/>
                </a:ln>
                <a:solidFill>
                  <a:srgbClr val="FFFF00"/>
                </a:solidFill>
                <a:effectLst/>
                <a:uLnTx/>
                <a:uFillTx/>
                <a:latin typeface="Calibri"/>
                <a:cs typeface="Calibri"/>
                <a:sym typeface="Calibri"/>
              </a:rPr>
              <a:t>最低權限原則</a:t>
            </a:r>
            <a:r>
              <a:rPr kumimoji="0" lang="en-MY" altLang="zh-CN" sz="4400" b="0" i="0" u="none" strike="noStrike" kern="0" cap="none" spc="0" normalizeH="0" baseline="0" noProof="0" dirty="0">
                <a:ln>
                  <a:noFill/>
                </a:ln>
                <a:solidFill>
                  <a:srgbClr val="FFFFFF"/>
                </a:solidFill>
                <a:effectLst/>
                <a:uLnTx/>
                <a:uFillTx/>
                <a:latin typeface="Calibri"/>
                <a:cs typeface="Calibri"/>
                <a:sym typeface="Calibri"/>
              </a:rPr>
              <a:t>)</a:t>
            </a:r>
            <a:endParaRPr kumimoji="0" lang="en-US" sz="4400" b="0" i="0" u="none" strike="noStrike" kern="0" cap="none" spc="0" normalizeH="0" baseline="0" noProof="0" dirty="0">
              <a:ln>
                <a:noFill/>
              </a:ln>
              <a:solidFill>
                <a:srgbClr val="FFFFFF"/>
              </a:solidFill>
              <a:effectLst/>
              <a:uLnTx/>
              <a:uFillTx/>
              <a:latin typeface="Calibri"/>
              <a:cs typeface="Calibri"/>
              <a:sym typeface="Calibri"/>
            </a:endParaRPr>
          </a:p>
        </p:txBody>
      </p:sp>
      <p:sp>
        <p:nvSpPr>
          <p:cNvPr id="2" name="Rectangle: Rounded Corners 1">
            <a:extLst>
              <a:ext uri="{FF2B5EF4-FFF2-40B4-BE49-F238E27FC236}">
                <a16:creationId xmlns:a16="http://schemas.microsoft.com/office/drawing/2014/main" id="{E855CDCB-59F7-49FF-B28E-6E1C1E933FCE}"/>
              </a:ext>
            </a:extLst>
          </p:cNvPr>
          <p:cNvSpPr/>
          <p:nvPr/>
        </p:nvSpPr>
        <p:spPr>
          <a:xfrm>
            <a:off x="800100" y="2133600"/>
            <a:ext cx="2787830"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Default Deny</a:t>
            </a:r>
          </a:p>
        </p:txBody>
      </p:sp>
      <p:sp>
        <p:nvSpPr>
          <p:cNvPr id="5" name="Rectangle: Rounded Corners 4">
            <a:extLst>
              <a:ext uri="{FF2B5EF4-FFF2-40B4-BE49-F238E27FC236}">
                <a16:creationId xmlns:a16="http://schemas.microsoft.com/office/drawing/2014/main" id="{B549A4D6-3405-4AB8-8400-8205526ACA4F}"/>
              </a:ext>
            </a:extLst>
          </p:cNvPr>
          <p:cNvSpPr/>
          <p:nvPr/>
        </p:nvSpPr>
        <p:spPr>
          <a:xfrm>
            <a:off x="844187" y="5324902"/>
            <a:ext cx="2787831" cy="714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solidFill>
                  <a:srgbClr val="FFFFFF"/>
                </a:solidFill>
                <a:latin typeface="Arial"/>
                <a:ea typeface="新細明體" panose="02020500000000000000" pitchFamily="18" charset="-120"/>
              </a:rPr>
              <a:t>Explicit Allow</a:t>
            </a:r>
            <a:endParaRPr lang="en-US" altLang="zh-TW" dirty="0">
              <a:solidFill>
                <a:srgbClr val="FFFFFF"/>
              </a:solidFill>
              <a:latin typeface="Arial"/>
              <a:ea typeface="新細明體" panose="02020500000000000000" pitchFamily="18" charset="-120"/>
            </a:endParaRPr>
          </a:p>
        </p:txBody>
      </p:sp>
      <p:sp>
        <p:nvSpPr>
          <p:cNvPr id="6" name="Rectangle: Rounded Corners 5">
            <a:extLst>
              <a:ext uri="{FF2B5EF4-FFF2-40B4-BE49-F238E27FC236}">
                <a16:creationId xmlns:a16="http://schemas.microsoft.com/office/drawing/2014/main" id="{2D80CBF8-AED6-4CDB-94A6-E32835967C3A}"/>
              </a:ext>
            </a:extLst>
          </p:cNvPr>
          <p:cNvSpPr/>
          <p:nvPr/>
        </p:nvSpPr>
        <p:spPr>
          <a:xfrm>
            <a:off x="800099" y="3729251"/>
            <a:ext cx="2787831" cy="7141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Explicit Deny</a:t>
            </a:r>
          </a:p>
        </p:txBody>
      </p:sp>
      <p:sp>
        <p:nvSpPr>
          <p:cNvPr id="10" name="TextBox 9">
            <a:extLst>
              <a:ext uri="{FF2B5EF4-FFF2-40B4-BE49-F238E27FC236}">
                <a16:creationId xmlns:a16="http://schemas.microsoft.com/office/drawing/2014/main" id="{16376B97-4108-4A5F-83A2-D0BA29E0B390}"/>
              </a:ext>
            </a:extLst>
          </p:cNvPr>
          <p:cNvSpPr txBox="1"/>
          <p:nvPr/>
        </p:nvSpPr>
        <p:spPr>
          <a:xfrm>
            <a:off x="5085806" y="2006181"/>
            <a:ext cx="5991497" cy="2772618"/>
          </a:xfrm>
          <a:prstGeom prst="rect">
            <a:avLst/>
          </a:prstGeom>
          <a:noFill/>
        </p:spPr>
        <p:txBody>
          <a:bodyPr wrap="square" rtlCol="0">
            <a:spAutoFit/>
          </a:bodyPr>
          <a:lstStyle/>
          <a:p>
            <a:pPr>
              <a:lnSpc>
                <a:spcPct val="150000"/>
              </a:lnSpc>
            </a:pPr>
            <a:r>
              <a:rPr lang="zh-CN" altLang="en-US" sz="3000" b="0" i="0" dirty="0">
                <a:solidFill>
                  <a:schemeClr val="bg1"/>
                </a:solidFill>
                <a:effectLst/>
                <a:latin typeface="+mj-lt"/>
              </a:rPr>
              <a:t>显式允许</a:t>
            </a:r>
            <a:r>
              <a:rPr lang="en-US" altLang="zh-CN" sz="3000" b="0" i="0" dirty="0">
                <a:solidFill>
                  <a:schemeClr val="bg1"/>
                </a:solidFill>
                <a:effectLst/>
                <a:latin typeface="+mj-lt"/>
              </a:rPr>
              <a:t>, </a:t>
            </a:r>
            <a:r>
              <a:rPr lang="en-MY" altLang="zh-CN" sz="3000" b="0" i="0" dirty="0">
                <a:solidFill>
                  <a:schemeClr val="bg1"/>
                </a:solidFill>
                <a:effectLst/>
                <a:latin typeface="+mj-lt"/>
              </a:rPr>
              <a:t>IAM Policy </a:t>
            </a:r>
            <a:r>
              <a:rPr lang="zh-CN" altLang="en-US" sz="3000" b="0" i="0" dirty="0">
                <a:solidFill>
                  <a:schemeClr val="bg1"/>
                </a:solidFill>
                <a:effectLst/>
                <a:latin typeface="+mj-lt"/>
              </a:rPr>
              <a:t>或 </a:t>
            </a:r>
            <a:r>
              <a:rPr lang="en-MY" altLang="zh-CN" sz="3000" b="0" i="0" dirty="0">
                <a:solidFill>
                  <a:schemeClr val="bg1"/>
                </a:solidFill>
                <a:effectLst/>
                <a:latin typeface="+mj-lt"/>
              </a:rPr>
              <a:t>S3 Bucket policy </a:t>
            </a:r>
            <a:r>
              <a:rPr lang="zh-CN" altLang="en-US" sz="3000" b="0" i="0" dirty="0">
                <a:solidFill>
                  <a:schemeClr val="bg1"/>
                </a:solidFill>
                <a:effectLst/>
                <a:latin typeface="+mj-lt"/>
              </a:rPr>
              <a:t>中 </a:t>
            </a:r>
            <a:r>
              <a:rPr lang="en-MY" altLang="zh-CN" sz="3000" b="0" i="0" dirty="0">
                <a:solidFill>
                  <a:schemeClr val="bg1"/>
                </a:solidFill>
                <a:effectLst/>
                <a:latin typeface="+mj-lt"/>
              </a:rPr>
              <a:t>Effect </a:t>
            </a:r>
            <a:r>
              <a:rPr lang="zh-CN" altLang="en-US" sz="3000" b="0" i="0" dirty="0">
                <a:solidFill>
                  <a:schemeClr val="bg1"/>
                </a:solidFill>
                <a:effectLst/>
                <a:latin typeface="+mj-lt"/>
              </a:rPr>
              <a:t>字段中显式生命为“</a:t>
            </a:r>
            <a:r>
              <a:rPr lang="en-MY" altLang="zh-CN" sz="3000" b="0" i="0" dirty="0">
                <a:solidFill>
                  <a:schemeClr val="bg1"/>
                </a:solidFill>
                <a:effectLst/>
                <a:latin typeface="+mj-lt"/>
              </a:rPr>
              <a:t>Allow</a:t>
            </a:r>
            <a:r>
              <a:rPr lang="zh-CN" altLang="en-US" sz="3000" b="0" i="0" dirty="0">
                <a:solidFill>
                  <a:schemeClr val="bg1"/>
                </a:solidFill>
                <a:effectLst/>
                <a:latin typeface="+mj-lt"/>
              </a:rPr>
              <a:t> ”的，</a:t>
            </a:r>
            <a:r>
              <a:rPr lang="en-MY" altLang="zh-CN" sz="3000" b="0" i="0" dirty="0">
                <a:solidFill>
                  <a:schemeClr val="bg1"/>
                </a:solidFill>
                <a:effectLst/>
                <a:latin typeface="+mj-lt"/>
              </a:rPr>
              <a:t>ACL </a:t>
            </a:r>
            <a:r>
              <a:rPr lang="zh-CN" altLang="en-US" sz="3000" b="0" i="0" dirty="0">
                <a:solidFill>
                  <a:schemeClr val="bg1"/>
                </a:solidFill>
                <a:effectLst/>
                <a:latin typeface="+mj-lt"/>
              </a:rPr>
              <a:t>中设置的允许权限也是显式允许。</a:t>
            </a:r>
            <a:endParaRPr lang="zh-TW" altLang="en-US" sz="3000" dirty="0">
              <a:solidFill>
                <a:schemeClr val="bg1"/>
              </a:solidFill>
              <a:latin typeface="+mj-lt"/>
            </a:endParaRPr>
          </a:p>
        </p:txBody>
      </p:sp>
    </p:spTree>
    <p:extLst>
      <p:ext uri="{BB962C8B-B14F-4D97-AF65-F5344CB8AC3E}">
        <p14:creationId xmlns:p14="http://schemas.microsoft.com/office/powerpoint/2010/main" val="211312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Diagram illustrating the authorization process">
            <a:extLst>
              <a:ext uri="{FF2B5EF4-FFF2-40B4-BE49-F238E27FC236}">
                <a16:creationId xmlns:a16="http://schemas.microsoft.com/office/drawing/2014/main" id="{B881ECB1-4389-4767-8CC5-42D0CE1EB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6026"/>
            <a:ext cx="12192000" cy="354647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44A26BCF-83E2-4E5C-80CD-F1F71361AD5C}"/>
              </a:ext>
            </a:extLst>
          </p:cNvPr>
          <p:cNvGrpSpPr/>
          <p:nvPr/>
        </p:nvGrpSpPr>
        <p:grpSpPr>
          <a:xfrm>
            <a:off x="1946365" y="696685"/>
            <a:ext cx="8299269" cy="679268"/>
            <a:chOff x="1759131" y="592183"/>
            <a:chExt cx="6348549" cy="679268"/>
          </a:xfrm>
        </p:grpSpPr>
        <p:sp>
          <p:nvSpPr>
            <p:cNvPr id="2" name="Rectangle 1">
              <a:extLst>
                <a:ext uri="{FF2B5EF4-FFF2-40B4-BE49-F238E27FC236}">
                  <a16:creationId xmlns:a16="http://schemas.microsoft.com/office/drawing/2014/main" id="{0C587779-8BBA-4ED4-9C09-CFA837944F78}"/>
                </a:ext>
              </a:extLst>
            </p:cNvPr>
            <p:cNvSpPr/>
            <p:nvPr/>
          </p:nvSpPr>
          <p:spPr>
            <a:xfrm>
              <a:off x="1759131" y="592183"/>
              <a:ext cx="2116183" cy="6792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MY" altLang="zh-TW" b="1" dirty="0">
                  <a:solidFill>
                    <a:schemeClr val="bg1"/>
                  </a:solidFill>
                </a:rPr>
                <a:t>S3 Access </a:t>
              </a:r>
            </a:p>
            <a:p>
              <a:pPr algn="ctr"/>
              <a:r>
                <a:rPr lang="en-MY" altLang="zh-TW" b="1" dirty="0">
                  <a:solidFill>
                    <a:schemeClr val="bg1"/>
                  </a:solidFill>
                </a:rPr>
                <a:t>Control List(ACL)</a:t>
              </a:r>
              <a:endParaRPr lang="zh-TW" altLang="en-US" b="1" dirty="0">
                <a:solidFill>
                  <a:schemeClr val="bg1"/>
                </a:solidFill>
              </a:endParaRPr>
            </a:p>
          </p:txBody>
        </p:sp>
        <p:sp>
          <p:nvSpPr>
            <p:cNvPr id="4" name="Rectangle 3">
              <a:extLst>
                <a:ext uri="{FF2B5EF4-FFF2-40B4-BE49-F238E27FC236}">
                  <a16:creationId xmlns:a16="http://schemas.microsoft.com/office/drawing/2014/main" id="{EA24C48A-4BDB-42FD-AA7D-45C3DC157D52}"/>
                </a:ext>
              </a:extLst>
            </p:cNvPr>
            <p:cNvSpPr/>
            <p:nvPr/>
          </p:nvSpPr>
          <p:spPr>
            <a:xfrm>
              <a:off x="3875314" y="592183"/>
              <a:ext cx="2116183" cy="6792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MY" altLang="zh-TW" b="1" dirty="0">
                  <a:solidFill>
                    <a:schemeClr val="bg1"/>
                  </a:solidFill>
                </a:rPr>
                <a:t>S3 Bucket Policy</a:t>
              </a:r>
              <a:endParaRPr lang="zh-TW" altLang="en-US" b="1" dirty="0">
                <a:solidFill>
                  <a:schemeClr val="bg1"/>
                </a:solidFill>
              </a:endParaRPr>
            </a:p>
          </p:txBody>
        </p:sp>
        <p:sp>
          <p:nvSpPr>
            <p:cNvPr id="5" name="Rectangle 4">
              <a:extLst>
                <a:ext uri="{FF2B5EF4-FFF2-40B4-BE49-F238E27FC236}">
                  <a16:creationId xmlns:a16="http://schemas.microsoft.com/office/drawing/2014/main" id="{226F3E20-3A91-49B0-8494-7144B89F035E}"/>
                </a:ext>
              </a:extLst>
            </p:cNvPr>
            <p:cNvSpPr/>
            <p:nvPr/>
          </p:nvSpPr>
          <p:spPr>
            <a:xfrm>
              <a:off x="5991497" y="592183"/>
              <a:ext cx="2116183" cy="67926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MY" altLang="zh-TW" b="1" dirty="0">
                  <a:solidFill>
                    <a:schemeClr val="bg1"/>
                  </a:solidFill>
                </a:rPr>
                <a:t>AWS IAM</a:t>
              </a:r>
              <a:endParaRPr lang="zh-TW" altLang="en-US" b="1" dirty="0">
                <a:solidFill>
                  <a:schemeClr val="bg1"/>
                </a:solidFill>
              </a:endParaRPr>
            </a:p>
          </p:txBody>
        </p:sp>
      </p:grpSp>
    </p:spTree>
    <p:extLst>
      <p:ext uri="{BB962C8B-B14F-4D97-AF65-F5344CB8AC3E}">
        <p14:creationId xmlns:p14="http://schemas.microsoft.com/office/powerpoint/2010/main" val="198508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A254BB-8342-4E06-B3FE-F3DD6C4F1664}"/>
              </a:ext>
            </a:extLst>
          </p:cNvPr>
          <p:cNvSpPr txBox="1"/>
          <p:nvPr/>
        </p:nvSpPr>
        <p:spPr>
          <a:xfrm>
            <a:off x="692059" y="641474"/>
            <a:ext cx="10807882" cy="5575052"/>
          </a:xfrm>
          <a:prstGeom prst="rect">
            <a:avLst/>
          </a:prstGeom>
          <a:noFill/>
        </p:spPr>
        <p:txBody>
          <a:bodyPr wrap="square" rtlCol="0">
            <a:spAutoFit/>
          </a:bodyPr>
          <a:lstStyle/>
          <a:p>
            <a:pPr algn="l">
              <a:lnSpc>
                <a:spcPct val="150000"/>
              </a:lnSpc>
            </a:pPr>
            <a:r>
              <a:rPr lang="en-US" altLang="zh-TW" sz="2400" b="0" i="0" dirty="0">
                <a:solidFill>
                  <a:schemeClr val="bg1"/>
                </a:solidFill>
                <a:effectLst/>
                <a:latin typeface="AmazonEmber"/>
              </a:rPr>
              <a:t>If you’re still unsure of which to use, consider which audit question is most important to you:</a:t>
            </a:r>
          </a:p>
          <a:p>
            <a:pPr algn="l">
              <a:lnSpc>
                <a:spcPct val="150000"/>
              </a:lnSpc>
            </a:pPr>
            <a:endParaRPr lang="en-US" altLang="zh-TW" sz="2400" b="0" i="0" dirty="0">
              <a:solidFill>
                <a:schemeClr val="bg1"/>
              </a:solidFill>
              <a:effectLst/>
              <a:latin typeface="AmazonEmber"/>
            </a:endParaRPr>
          </a:p>
          <a:p>
            <a:pPr marL="342900" indent="-342900" algn="l">
              <a:lnSpc>
                <a:spcPct val="150000"/>
              </a:lnSpc>
              <a:buFont typeface="Arial" panose="020B0604020202020204" pitchFamily="34" charset="0"/>
              <a:buChar char="•"/>
            </a:pPr>
            <a:r>
              <a:rPr lang="en-US" altLang="zh-TW" sz="2400" b="0" i="0" dirty="0">
                <a:solidFill>
                  <a:schemeClr val="bg1"/>
                </a:solidFill>
                <a:effectLst/>
                <a:latin typeface="AmazonEmber"/>
              </a:rPr>
              <a:t>If you’re more interested in </a:t>
            </a:r>
            <a:r>
              <a:rPr lang="en-US" altLang="zh-TW" sz="2400" b="1" i="0" dirty="0">
                <a:solidFill>
                  <a:srgbClr val="FFFF00"/>
                </a:solidFill>
                <a:effectLst/>
                <a:latin typeface="AmazonEmber"/>
              </a:rPr>
              <a:t>“</a:t>
            </a:r>
            <a:r>
              <a:rPr lang="en-US" altLang="zh-TW" sz="2400" b="1" i="0" dirty="0">
                <a:solidFill>
                  <a:srgbClr val="FFFF00"/>
                </a:solidFill>
                <a:effectLst/>
                <a:latin typeface="AmazonEmberBold"/>
              </a:rPr>
              <a:t>What can this user do in AWS?</a:t>
            </a:r>
            <a:r>
              <a:rPr lang="en-US" altLang="zh-TW" sz="2400" b="1" i="0" dirty="0">
                <a:solidFill>
                  <a:srgbClr val="FFFF00"/>
                </a:solidFill>
                <a:effectLst/>
                <a:latin typeface="AmazonEmber"/>
              </a:rPr>
              <a:t>” </a:t>
            </a:r>
            <a:r>
              <a:rPr lang="en-US" altLang="zh-TW" sz="2400" b="0" i="0" dirty="0">
                <a:solidFill>
                  <a:schemeClr val="bg1"/>
                </a:solidFill>
                <a:effectLst/>
                <a:latin typeface="AmazonEmber"/>
              </a:rPr>
              <a:t>then IAM policies are probably the way to go. You can easily answer this by looking up an IAM user and then examining their IAM policies to see what rights they have.</a:t>
            </a:r>
          </a:p>
          <a:p>
            <a:pPr algn="l">
              <a:lnSpc>
                <a:spcPct val="150000"/>
              </a:lnSpc>
            </a:pPr>
            <a:endParaRPr lang="en-US" altLang="zh-TW" sz="2400" b="0" i="0" dirty="0">
              <a:solidFill>
                <a:schemeClr val="bg1"/>
              </a:solidFill>
              <a:effectLst/>
              <a:latin typeface="AmazonEmber"/>
            </a:endParaRPr>
          </a:p>
          <a:p>
            <a:pPr marL="342900" indent="-342900" algn="l">
              <a:lnSpc>
                <a:spcPct val="150000"/>
              </a:lnSpc>
              <a:buFont typeface="Arial" panose="020B0604020202020204" pitchFamily="34" charset="0"/>
              <a:buChar char="•"/>
            </a:pPr>
            <a:r>
              <a:rPr lang="en-US" altLang="zh-TW" sz="2400" b="0" i="0" dirty="0">
                <a:solidFill>
                  <a:schemeClr val="bg1"/>
                </a:solidFill>
                <a:effectLst/>
                <a:latin typeface="AmazonEmber"/>
              </a:rPr>
              <a:t>If you’re more interested in </a:t>
            </a:r>
            <a:r>
              <a:rPr lang="en-US" altLang="zh-TW" sz="2400" b="1" i="0" dirty="0">
                <a:solidFill>
                  <a:srgbClr val="FFFF00"/>
                </a:solidFill>
                <a:effectLst/>
                <a:latin typeface="AmazonEmber"/>
              </a:rPr>
              <a:t>“</a:t>
            </a:r>
            <a:r>
              <a:rPr lang="en-US" altLang="zh-TW" sz="2400" b="1" i="0" dirty="0">
                <a:solidFill>
                  <a:srgbClr val="FFFF00"/>
                </a:solidFill>
                <a:effectLst/>
                <a:latin typeface="AmazonEmberBold"/>
              </a:rPr>
              <a:t>Who can access this S3 bucket?</a:t>
            </a:r>
            <a:r>
              <a:rPr lang="en-US" altLang="zh-TW" sz="2400" b="1" i="0" dirty="0">
                <a:solidFill>
                  <a:srgbClr val="FFFF00"/>
                </a:solidFill>
                <a:effectLst/>
                <a:latin typeface="AmazonEmber"/>
              </a:rPr>
              <a:t>” </a:t>
            </a:r>
            <a:r>
              <a:rPr lang="en-US" altLang="zh-TW" sz="2400" b="0" i="0" dirty="0">
                <a:solidFill>
                  <a:schemeClr val="bg1"/>
                </a:solidFill>
                <a:effectLst/>
                <a:latin typeface="AmazonEmber"/>
              </a:rPr>
              <a:t>then S3 bucket policies will likely suit you better. You can easily answer this by looking up a bucket and examining the bucket policy.</a:t>
            </a:r>
          </a:p>
        </p:txBody>
      </p:sp>
    </p:spTree>
    <p:extLst>
      <p:ext uri="{BB962C8B-B14F-4D97-AF65-F5344CB8AC3E}">
        <p14:creationId xmlns:p14="http://schemas.microsoft.com/office/powerpoint/2010/main" val="279762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028637"/>
            <a:ext cx="6532379" cy="280072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Amazon S3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8800" b="1" kern="0" dirty="0">
                <a:solidFill>
                  <a:srgbClr val="FFFFFF"/>
                </a:solidFill>
                <a:latin typeface="Arial"/>
                <a:ea typeface="Arial"/>
                <a:cs typeface="Arial"/>
                <a:sym typeface="Arial"/>
              </a:rPr>
              <a:t>Versioning</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18112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290247"/>
            <a:ext cx="6532379" cy="227750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Amazon S3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5400" b="1" i="0" u="none" strike="noStrike" kern="0" cap="none" spc="0" normalizeH="0" baseline="0" noProof="0" dirty="0">
                <a:ln>
                  <a:noFill/>
                </a:ln>
                <a:solidFill>
                  <a:srgbClr val="FFFFFF"/>
                </a:solidFill>
                <a:effectLst/>
                <a:uLnTx/>
                <a:uFillTx/>
                <a:latin typeface="Arial"/>
                <a:ea typeface="Arial"/>
                <a:cs typeface="Arial"/>
                <a:sym typeface="Arial"/>
              </a:rPr>
              <a:t>Static Web Hosting</a:t>
            </a:r>
            <a:endParaRPr kumimoji="0" lang="en-US" altLang="zh-CN" sz="54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88887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itle 3">
            <a:extLst>
              <a:ext uri="{FF2B5EF4-FFF2-40B4-BE49-F238E27FC236}">
                <a16:creationId xmlns:a16="http://schemas.microsoft.com/office/drawing/2014/main" id="{6A258331-F521-48F3-BB0D-55C7E799E4E7}"/>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S3 Bucket Policy</a:t>
            </a:r>
            <a:endParaRPr lang="en-US" kern="0" dirty="0">
              <a:solidFill>
                <a:schemeClr val="bg1"/>
              </a:solidFill>
            </a:endParaRPr>
          </a:p>
        </p:txBody>
      </p:sp>
      <p:sp>
        <p:nvSpPr>
          <p:cNvPr id="4" name="Title 3">
            <a:extLst>
              <a:ext uri="{FF2B5EF4-FFF2-40B4-BE49-F238E27FC236}">
                <a16:creationId xmlns:a16="http://schemas.microsoft.com/office/drawing/2014/main" id="{16A6B396-FC86-4074-B99F-FAA98DF4827E}"/>
              </a:ext>
            </a:extLst>
          </p:cNvPr>
          <p:cNvSpPr txBox="1">
            <a:spLocks/>
          </p:cNvSpPr>
          <p:nvPr/>
        </p:nvSpPr>
        <p:spPr>
          <a:xfrm>
            <a:off x="800100" y="1617227"/>
            <a:ext cx="10591800" cy="37472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571500" indent="-571500">
              <a:lnSpc>
                <a:spcPct val="150000"/>
              </a:lnSpc>
              <a:buClr>
                <a:schemeClr val="bg1"/>
              </a:buClr>
              <a:buFont typeface="Wingdings" panose="05000000000000000000" pitchFamily="2" charset="2"/>
              <a:buChar char="l"/>
            </a:pPr>
            <a:r>
              <a:rPr lang="en-US" altLang="zh-CN" sz="2800" kern="0" dirty="0">
                <a:solidFill>
                  <a:schemeClr val="bg1"/>
                </a:solidFill>
              </a:rPr>
              <a:t>JSON based</a:t>
            </a: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開啟 </a:t>
            </a:r>
            <a:r>
              <a:rPr lang="en-MY" altLang="zh-CN" sz="2800" kern="0" dirty="0">
                <a:solidFill>
                  <a:schemeClr val="bg1"/>
                </a:solidFill>
                <a:hlinkClick r:id="rId3"/>
              </a:rPr>
              <a:t>Bucket Policy Examples</a:t>
            </a:r>
            <a:endParaRPr lang="en-US" altLang="zh-CN" sz="2800" kern="0" dirty="0">
              <a:solidFill>
                <a:schemeClr val="bg1"/>
              </a:solidFill>
            </a:endParaRP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選擇  </a:t>
            </a:r>
            <a:r>
              <a:rPr lang="en-US" altLang="zh-TW" sz="2800" kern="0" dirty="0">
                <a:solidFill>
                  <a:schemeClr val="bg1"/>
                </a:solidFill>
              </a:rPr>
              <a:t>Granting read-only permission to an anonymous user</a:t>
            </a: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貼在 </a:t>
            </a:r>
            <a:r>
              <a:rPr lang="en-US" altLang="zh-CN" sz="2800" kern="0" dirty="0">
                <a:solidFill>
                  <a:schemeClr val="bg1"/>
                </a:solidFill>
              </a:rPr>
              <a:t>Bucket Policy</a:t>
            </a:r>
          </a:p>
          <a:p>
            <a:pPr marL="571500" indent="-571500">
              <a:lnSpc>
                <a:spcPct val="150000"/>
              </a:lnSpc>
              <a:buClr>
                <a:schemeClr val="bg1"/>
              </a:buClr>
              <a:buFont typeface="Wingdings" panose="05000000000000000000" pitchFamily="2" charset="2"/>
              <a:buChar char="l"/>
            </a:pPr>
            <a:r>
              <a:rPr lang="zh-CN" altLang="en-US" sz="2800" kern="0" dirty="0">
                <a:solidFill>
                  <a:schemeClr val="bg1"/>
                </a:solidFill>
              </a:rPr>
              <a:t>修改 </a:t>
            </a:r>
            <a:r>
              <a:rPr lang="en-US" altLang="zh-CN" sz="2800" kern="0" dirty="0">
                <a:solidFill>
                  <a:schemeClr val="bg1"/>
                </a:solidFill>
              </a:rPr>
              <a:t>Re</a:t>
            </a:r>
            <a:r>
              <a:rPr lang="en-MY" altLang="zh-CN" sz="2800" kern="0" dirty="0">
                <a:solidFill>
                  <a:schemeClr val="bg1"/>
                </a:solidFill>
              </a:rPr>
              <a:t>source </a:t>
            </a:r>
            <a:r>
              <a:rPr lang="zh-CN" altLang="en-US" sz="2800" kern="0" dirty="0">
                <a:solidFill>
                  <a:schemeClr val="bg1"/>
                </a:solidFill>
              </a:rPr>
              <a:t>內容為本 </a:t>
            </a:r>
            <a:r>
              <a:rPr lang="en-US" altLang="zh-CN" sz="2800" kern="0" dirty="0">
                <a:solidFill>
                  <a:schemeClr val="bg1"/>
                </a:solidFill>
              </a:rPr>
              <a:t>Bucket </a:t>
            </a:r>
            <a:r>
              <a:rPr lang="zh-CN" altLang="en-US" sz="2800" kern="0" dirty="0">
                <a:solidFill>
                  <a:schemeClr val="bg1"/>
                </a:solidFill>
              </a:rPr>
              <a:t>的 </a:t>
            </a:r>
            <a:r>
              <a:rPr lang="en-MY" altLang="zh-CN" sz="2800" kern="0" dirty="0">
                <a:solidFill>
                  <a:schemeClr val="bg1"/>
                </a:solidFill>
              </a:rPr>
              <a:t>Amazon Resource Name(ARN)</a:t>
            </a:r>
            <a:endParaRPr lang="en-US" altLang="zh-TW" sz="2800" kern="0" dirty="0">
              <a:solidFill>
                <a:schemeClr val="bg1"/>
              </a:solidFill>
            </a:endParaRPr>
          </a:p>
        </p:txBody>
      </p:sp>
    </p:spTree>
    <p:extLst>
      <p:ext uri="{BB962C8B-B14F-4D97-AF65-F5344CB8AC3E}">
        <p14:creationId xmlns:p14="http://schemas.microsoft.com/office/powerpoint/2010/main" val="142807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F679D-3BC0-40C1-A267-BEE632EBA9C0}"/>
              </a:ext>
            </a:extLst>
          </p:cNvPr>
          <p:cNvSpPr txBox="1"/>
          <p:nvPr/>
        </p:nvSpPr>
        <p:spPr>
          <a:xfrm>
            <a:off x="602672" y="602673"/>
            <a:ext cx="9247909" cy="5252656"/>
          </a:xfrm>
          <a:prstGeom prst="rect">
            <a:avLst/>
          </a:prstGeom>
          <a:noFill/>
        </p:spPr>
        <p:txBody>
          <a:bodyPr wrap="square" rtlCol="0">
            <a:spAutoFit/>
          </a:bodyPr>
          <a:lstStyle/>
          <a:p>
            <a:r>
              <a:rPr lang="en-MY" altLang="zh-TW" sz="3600" dirty="0">
                <a:solidFill>
                  <a:schemeClr val="bg1"/>
                </a:solidFill>
              </a:rPr>
              <a:t>Agenda</a:t>
            </a:r>
          </a:p>
          <a:p>
            <a:endParaRPr lang="en-MY" altLang="zh-TW"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AWS IAM</a:t>
            </a:r>
            <a:endParaRPr lang="en-US" altLang="zh-CN" sz="3600" dirty="0">
              <a:solidFill>
                <a:schemeClr val="bg1"/>
              </a:solidFill>
            </a:endParaRPr>
          </a:p>
          <a:p>
            <a:pPr marL="571500" indent="-571500">
              <a:lnSpc>
                <a:spcPct val="150000"/>
              </a:lnSpc>
              <a:buFont typeface="Arial" panose="020B0604020202020204" pitchFamily="34" charset="0"/>
              <a:buChar char="•"/>
            </a:pPr>
            <a:r>
              <a:rPr lang="en-MY" altLang="zh-CN" sz="3600" dirty="0">
                <a:solidFill>
                  <a:schemeClr val="bg1"/>
                </a:solidFill>
              </a:rPr>
              <a:t>Amazon S3</a:t>
            </a:r>
          </a:p>
          <a:p>
            <a:pPr marL="571500" indent="-571500">
              <a:lnSpc>
                <a:spcPct val="150000"/>
              </a:lnSpc>
              <a:buFont typeface="Arial" panose="020B0604020202020204" pitchFamily="34" charset="0"/>
              <a:buChar char="•"/>
            </a:pPr>
            <a:r>
              <a:rPr lang="en-MY" altLang="zh-CN" sz="3600" dirty="0">
                <a:solidFill>
                  <a:schemeClr val="bg1"/>
                </a:solidFill>
              </a:rPr>
              <a:t>Amazon S3 Versioning</a:t>
            </a:r>
          </a:p>
          <a:p>
            <a:pPr marL="571500" indent="-571500">
              <a:lnSpc>
                <a:spcPct val="150000"/>
              </a:lnSpc>
              <a:buFont typeface="Arial" panose="020B0604020202020204" pitchFamily="34" charset="0"/>
              <a:buChar char="•"/>
            </a:pPr>
            <a:r>
              <a:rPr lang="en-MY" altLang="zh-CN" sz="3600" dirty="0">
                <a:solidFill>
                  <a:schemeClr val="bg1"/>
                </a:solidFill>
              </a:rPr>
              <a:t>Amazon S3 hosting static web</a:t>
            </a:r>
          </a:p>
          <a:p>
            <a:pPr marL="571500" indent="-571500">
              <a:lnSpc>
                <a:spcPct val="150000"/>
              </a:lnSpc>
              <a:buFont typeface="Arial" panose="020B0604020202020204" pitchFamily="34" charset="0"/>
              <a:buChar char="•"/>
            </a:pPr>
            <a:r>
              <a:rPr lang="en-MY" altLang="zh-CN" sz="3600" dirty="0">
                <a:solidFill>
                  <a:schemeClr val="bg1"/>
                </a:solidFill>
              </a:rPr>
              <a:t>AWS Amplify</a:t>
            </a:r>
            <a:endParaRPr lang="en-US" altLang="zh-CN" sz="3600" dirty="0">
              <a:solidFill>
                <a:schemeClr val="bg1"/>
              </a:solidFill>
            </a:endParaRPr>
          </a:p>
        </p:txBody>
      </p:sp>
    </p:spTree>
    <p:extLst>
      <p:ext uri="{BB962C8B-B14F-4D97-AF65-F5344CB8AC3E}">
        <p14:creationId xmlns:p14="http://schemas.microsoft.com/office/powerpoint/2010/main" val="4004617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4" name="Title 3">
            <a:extLst>
              <a:ext uri="{FF2B5EF4-FFF2-40B4-BE49-F238E27FC236}">
                <a16:creationId xmlns:a16="http://schemas.microsoft.com/office/drawing/2014/main" id="{6A8EBCC8-724D-42DB-950B-BD78F7C5A05E}"/>
              </a:ext>
            </a:extLst>
          </p:cNvPr>
          <p:cNvSpPr txBox="1">
            <a:spLocks/>
          </p:cNvSpPr>
          <p:nvPr/>
        </p:nvSpPr>
        <p:spPr>
          <a:xfrm>
            <a:off x="800099" y="605169"/>
            <a:ext cx="10912929" cy="25624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Make Public</a:t>
            </a:r>
          </a:p>
          <a:p>
            <a:endParaRPr lang="en-MY" kern="0" dirty="0">
              <a:solidFill>
                <a:schemeClr val="bg1"/>
              </a:solidFill>
            </a:endParaRPr>
          </a:p>
          <a:p>
            <a:r>
              <a:rPr lang="en-MY" altLang="zh-TW" sz="3300" kern="0" dirty="0">
                <a:solidFill>
                  <a:schemeClr val="bg1"/>
                </a:solidFill>
                <a:hlinkClick r:id="rId3"/>
              </a:rPr>
              <a:t>https://aws-cloud-computing.s3.amazonaws.com/index.html</a:t>
            </a:r>
            <a:r>
              <a:rPr lang="en-MY" altLang="zh-TW" sz="3300" kern="0" dirty="0">
                <a:solidFill>
                  <a:schemeClr val="bg1"/>
                </a:solidFill>
              </a:rPr>
              <a:t> </a:t>
            </a:r>
            <a:endParaRPr lang="en-US" sz="3300" kern="0" dirty="0">
              <a:solidFill>
                <a:schemeClr val="bg1"/>
              </a:solidFill>
            </a:endParaRPr>
          </a:p>
        </p:txBody>
      </p:sp>
      <p:sp>
        <p:nvSpPr>
          <p:cNvPr id="5" name="Title 3">
            <a:extLst>
              <a:ext uri="{FF2B5EF4-FFF2-40B4-BE49-F238E27FC236}">
                <a16:creationId xmlns:a16="http://schemas.microsoft.com/office/drawing/2014/main" id="{49A053D5-F064-4796-AF72-8B5FF6EB1912}"/>
              </a:ext>
            </a:extLst>
          </p:cNvPr>
          <p:cNvSpPr txBox="1">
            <a:spLocks/>
          </p:cNvSpPr>
          <p:nvPr/>
        </p:nvSpPr>
        <p:spPr>
          <a:xfrm>
            <a:off x="800100" y="3742505"/>
            <a:ext cx="10591800" cy="25624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Static Web Hosting</a:t>
            </a:r>
          </a:p>
          <a:p>
            <a:endParaRPr lang="en-MY" kern="0" dirty="0">
              <a:solidFill>
                <a:schemeClr val="bg1"/>
              </a:solidFill>
            </a:endParaRPr>
          </a:p>
          <a:p>
            <a:r>
              <a:rPr lang="en-US" sz="2800" kern="0" dirty="0">
                <a:solidFill>
                  <a:schemeClr val="bg1"/>
                </a:solidFill>
                <a:hlinkClick r:id="rId4"/>
              </a:rPr>
              <a:t>http://aws-cloud-computing.s3-website-us-east-1.amazonaws.com/</a:t>
            </a:r>
            <a:r>
              <a:rPr lang="en-US" sz="2800" kern="0" dirty="0">
                <a:solidFill>
                  <a:schemeClr val="bg1"/>
                </a:solidFill>
              </a:rPr>
              <a:t> </a:t>
            </a:r>
          </a:p>
        </p:txBody>
      </p:sp>
    </p:spTree>
    <p:extLst>
      <p:ext uri="{BB962C8B-B14F-4D97-AF65-F5344CB8AC3E}">
        <p14:creationId xmlns:p14="http://schemas.microsoft.com/office/powerpoint/2010/main" val="251906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028637"/>
            <a:ext cx="6532379" cy="2800726"/>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AWS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8800" b="1" kern="0" dirty="0">
                <a:solidFill>
                  <a:srgbClr val="FFFFFF"/>
                </a:solidFill>
                <a:latin typeface="Arial"/>
                <a:ea typeface="Arial"/>
                <a:cs typeface="Arial"/>
                <a:sym typeface="Arial"/>
              </a:rPr>
              <a:t>Amplify</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66799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3" name="Title 1">
            <a:extLst>
              <a:ext uri="{FF2B5EF4-FFF2-40B4-BE49-F238E27FC236}">
                <a16:creationId xmlns:a16="http://schemas.microsoft.com/office/drawing/2014/main" id="{EEAD5BA4-9135-4CBA-8F0C-874CF9F08977}"/>
              </a:ext>
            </a:extLst>
          </p:cNvPr>
          <p:cNvSpPr txBox="1">
            <a:spLocks/>
          </p:cNvSpPr>
          <p:nvPr/>
        </p:nvSpPr>
        <p:spPr>
          <a:xfrm>
            <a:off x="277316" y="4310259"/>
            <a:ext cx="4069452" cy="745830"/>
          </a:xfrm>
          <a:prstGeom prst="rect">
            <a:avLst/>
          </a:prstGeom>
          <a:noFill/>
          <a:ln>
            <a:noFill/>
          </a:ln>
        </p:spPr>
        <p:txBody>
          <a:bodyPr spcFirstLastPara="1" wrap="square" lIns="91425" tIns="45700" rIns="91425" bIns="45700" anchor="b" anchorCtr="0">
            <a:normAutofit fontScale="92500" lnSpcReduction="200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b="1" kern="0">
                <a:solidFill>
                  <a:schemeClr val="bg1"/>
                </a:solidFill>
                <a:latin typeface="+mj-lt"/>
              </a:rPr>
              <a:t>AWS Amplify Console</a:t>
            </a:r>
            <a:endParaRPr lang="en-US" sz="3200" b="1" kern="0" dirty="0">
              <a:solidFill>
                <a:schemeClr val="bg1"/>
              </a:solidFill>
              <a:latin typeface="+mj-lt"/>
            </a:endParaRPr>
          </a:p>
        </p:txBody>
      </p:sp>
      <p:pic>
        <p:nvPicPr>
          <p:cNvPr id="5" name="Picture 2" descr="AWS Amplify (@AWSAmplify) | Twitter">
            <a:extLst>
              <a:ext uri="{FF2B5EF4-FFF2-40B4-BE49-F238E27FC236}">
                <a16:creationId xmlns:a16="http://schemas.microsoft.com/office/drawing/2014/main" id="{63FBD747-D79E-4179-B593-8289AA4A5C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54" t="19143" r="17143" b="25361"/>
          <a:stretch/>
        </p:blipFill>
        <p:spPr bwMode="auto">
          <a:xfrm>
            <a:off x="1045155" y="2045225"/>
            <a:ext cx="2533775" cy="21143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mplify-repos">
            <a:extLst>
              <a:ext uri="{FF2B5EF4-FFF2-40B4-BE49-F238E27FC236}">
                <a16:creationId xmlns:a16="http://schemas.microsoft.com/office/drawing/2014/main" id="{F47CFBB8-F69E-43A2-8A9E-CDD596450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111" y="1256366"/>
            <a:ext cx="18002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mplify-hiw-buildsettings">
            <a:extLst>
              <a:ext uri="{FF2B5EF4-FFF2-40B4-BE49-F238E27FC236}">
                <a16:creationId xmlns:a16="http://schemas.microsoft.com/office/drawing/2014/main" id="{17A71AE4-762B-40FB-BFEF-17E4483C9B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0196" y="2447925"/>
            <a:ext cx="1914525" cy="1962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amplify-hiw-deploy">
            <a:extLst>
              <a:ext uri="{FF2B5EF4-FFF2-40B4-BE49-F238E27FC236}">
                <a16:creationId xmlns:a16="http://schemas.microsoft.com/office/drawing/2014/main" id="{8291AD6D-CCAF-4707-A820-5C0A2B49CB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3089" y="4159614"/>
            <a:ext cx="2257425" cy="206692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Curved Left 8">
            <a:extLst>
              <a:ext uri="{FF2B5EF4-FFF2-40B4-BE49-F238E27FC236}">
                <a16:creationId xmlns:a16="http://schemas.microsoft.com/office/drawing/2014/main" id="{AD35824B-1C5F-4E5C-8570-041709CD2B64}"/>
              </a:ext>
            </a:extLst>
          </p:cNvPr>
          <p:cNvSpPr/>
          <p:nvPr/>
        </p:nvSpPr>
        <p:spPr>
          <a:xfrm rot="18007638">
            <a:off x="6471950" y="-228273"/>
            <a:ext cx="1056358" cy="2737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10" name="Arrow: Curved Left 9">
            <a:extLst>
              <a:ext uri="{FF2B5EF4-FFF2-40B4-BE49-F238E27FC236}">
                <a16:creationId xmlns:a16="http://schemas.microsoft.com/office/drawing/2014/main" id="{0FB6DEE5-706D-4B7D-BC0E-7B8C82425ABD}"/>
              </a:ext>
            </a:extLst>
          </p:cNvPr>
          <p:cNvSpPr/>
          <p:nvPr/>
        </p:nvSpPr>
        <p:spPr>
          <a:xfrm rot="19025705">
            <a:off x="9344423" y="1428795"/>
            <a:ext cx="1056358" cy="2737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11" name="TextBox 10">
            <a:extLst>
              <a:ext uri="{FF2B5EF4-FFF2-40B4-BE49-F238E27FC236}">
                <a16:creationId xmlns:a16="http://schemas.microsoft.com/office/drawing/2014/main" id="{D23DCDF7-9613-4F42-B25E-53B3B1F45546}"/>
              </a:ext>
            </a:extLst>
          </p:cNvPr>
          <p:cNvSpPr txBox="1"/>
          <p:nvPr/>
        </p:nvSpPr>
        <p:spPr>
          <a:xfrm>
            <a:off x="4762007" y="3499817"/>
            <a:ext cx="1708946" cy="369332"/>
          </a:xfrm>
          <a:prstGeom prst="rect">
            <a:avLst/>
          </a:prstGeom>
          <a:noFill/>
        </p:spPr>
        <p:txBody>
          <a:bodyPr wrap="square" rtlCol="0">
            <a:spAutoFit/>
          </a:bodyPr>
          <a:lstStyle/>
          <a:p>
            <a:r>
              <a:rPr lang="en-MY" altLang="zh-TW" dirty="0">
                <a:solidFill>
                  <a:schemeClr val="bg1"/>
                </a:solidFill>
                <a:latin typeface="+mj-lt"/>
              </a:rPr>
              <a:t>1. </a:t>
            </a:r>
            <a:r>
              <a:rPr lang="zh-CN" altLang="en-US" dirty="0">
                <a:solidFill>
                  <a:schemeClr val="bg1"/>
                </a:solidFill>
                <a:latin typeface="+mj-lt"/>
              </a:rPr>
              <a:t>連接儲存庫</a:t>
            </a:r>
            <a:endParaRPr lang="zh-TW" altLang="en-US" dirty="0">
              <a:solidFill>
                <a:schemeClr val="bg1"/>
              </a:solidFill>
              <a:latin typeface="+mj-lt"/>
            </a:endParaRPr>
          </a:p>
        </p:txBody>
      </p:sp>
      <p:sp>
        <p:nvSpPr>
          <p:cNvPr id="12" name="TextBox 11">
            <a:extLst>
              <a:ext uri="{FF2B5EF4-FFF2-40B4-BE49-F238E27FC236}">
                <a16:creationId xmlns:a16="http://schemas.microsoft.com/office/drawing/2014/main" id="{C29E5426-1C47-4B3C-BC84-3C0559B560C1}"/>
              </a:ext>
            </a:extLst>
          </p:cNvPr>
          <p:cNvSpPr txBox="1"/>
          <p:nvPr/>
        </p:nvSpPr>
        <p:spPr>
          <a:xfrm>
            <a:off x="7000129" y="4498508"/>
            <a:ext cx="1914525" cy="369332"/>
          </a:xfrm>
          <a:prstGeom prst="rect">
            <a:avLst/>
          </a:prstGeom>
          <a:noFill/>
        </p:spPr>
        <p:txBody>
          <a:bodyPr wrap="square" rtlCol="0">
            <a:spAutoFit/>
          </a:bodyPr>
          <a:lstStyle/>
          <a:p>
            <a:r>
              <a:rPr lang="en-MY" altLang="zh-TW" dirty="0">
                <a:solidFill>
                  <a:schemeClr val="bg1"/>
                </a:solidFill>
                <a:latin typeface="+mj-lt"/>
              </a:rPr>
              <a:t>2. </a:t>
            </a:r>
            <a:r>
              <a:rPr lang="zh-CN" altLang="en-US" dirty="0">
                <a:solidFill>
                  <a:schemeClr val="bg1"/>
                </a:solidFill>
                <a:latin typeface="+mj-lt"/>
              </a:rPr>
              <a:t>設定佈建條件</a:t>
            </a:r>
            <a:endParaRPr lang="zh-TW" altLang="en-US" dirty="0">
              <a:solidFill>
                <a:schemeClr val="bg1"/>
              </a:solidFill>
              <a:latin typeface="+mj-lt"/>
            </a:endParaRPr>
          </a:p>
        </p:txBody>
      </p:sp>
      <p:sp>
        <p:nvSpPr>
          <p:cNvPr id="13" name="TextBox 12">
            <a:extLst>
              <a:ext uri="{FF2B5EF4-FFF2-40B4-BE49-F238E27FC236}">
                <a16:creationId xmlns:a16="http://schemas.microsoft.com/office/drawing/2014/main" id="{B502622D-B861-4FFF-A117-505B4D32749F}"/>
              </a:ext>
            </a:extLst>
          </p:cNvPr>
          <p:cNvSpPr txBox="1"/>
          <p:nvPr/>
        </p:nvSpPr>
        <p:spPr>
          <a:xfrm>
            <a:off x="9463088" y="6226539"/>
            <a:ext cx="2805794" cy="369332"/>
          </a:xfrm>
          <a:prstGeom prst="rect">
            <a:avLst/>
          </a:prstGeom>
          <a:noFill/>
        </p:spPr>
        <p:txBody>
          <a:bodyPr wrap="square" rtlCol="0">
            <a:spAutoFit/>
          </a:bodyPr>
          <a:lstStyle/>
          <a:p>
            <a:r>
              <a:rPr lang="en-US" altLang="zh-TW" dirty="0">
                <a:solidFill>
                  <a:schemeClr val="bg1"/>
                </a:solidFill>
                <a:latin typeface="+mj-lt"/>
              </a:rPr>
              <a:t>3. </a:t>
            </a:r>
            <a:r>
              <a:rPr lang="zh-CN" altLang="en-US" dirty="0">
                <a:solidFill>
                  <a:schemeClr val="bg1"/>
                </a:solidFill>
                <a:latin typeface="+mj-lt"/>
              </a:rPr>
              <a:t>部署您的應用程式</a:t>
            </a:r>
            <a:endParaRPr lang="zh-TW" altLang="en-US" dirty="0">
              <a:solidFill>
                <a:schemeClr val="bg1"/>
              </a:solidFill>
              <a:latin typeface="+mj-lt"/>
            </a:endParaRPr>
          </a:p>
        </p:txBody>
      </p:sp>
    </p:spTree>
    <p:extLst>
      <p:ext uri="{BB962C8B-B14F-4D97-AF65-F5344CB8AC3E}">
        <p14:creationId xmlns:p14="http://schemas.microsoft.com/office/powerpoint/2010/main" val="262813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705745"/>
            <a:ext cx="6532379"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zh-CN" altLang="en-US" sz="8800" b="1" i="0" u="none" strike="noStrike" kern="0" cap="none" spc="0" normalizeH="0" baseline="0" noProof="0" dirty="0">
                <a:ln>
                  <a:noFill/>
                </a:ln>
                <a:solidFill>
                  <a:srgbClr val="FFFFFF"/>
                </a:solidFill>
                <a:effectLst/>
                <a:uLnTx/>
                <a:uFillTx/>
                <a:latin typeface="Arial"/>
                <a:ea typeface="Arial"/>
                <a:cs typeface="Arial"/>
                <a:sym typeface="Arial"/>
              </a:rPr>
              <a:t>其它</a:t>
            </a:r>
            <a:endParaRPr kumimoji="0" lang="en-US" altLang="zh-CN"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8023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239919FC-65DD-4B42-A019-051C8D14412A}"/>
              </a:ext>
            </a:extLst>
          </p:cNvPr>
          <p:cNvSpPr txBox="1">
            <a:spLocks/>
          </p:cNvSpPr>
          <p:nvPr/>
        </p:nvSpPr>
        <p:spPr>
          <a:xfrm>
            <a:off x="1202202" y="2900244"/>
            <a:ext cx="9621742" cy="3308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400" b="0" i="0" kern="1200">
                <a:solidFill>
                  <a:schemeClr val="tx1">
                    <a:lumMod val="50000"/>
                    <a:lumOff val="50000"/>
                  </a:schemeClr>
                </a:solidFill>
                <a:latin typeface="+mj-lt"/>
                <a:ea typeface="+mn-ea"/>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lumMod val="50000"/>
                    <a:lumOff val="50000"/>
                  </a:schemeClr>
                </a:solidFill>
                <a:latin typeface="+mj-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lumMod val="50000"/>
                    <a:lumOff val="50000"/>
                  </a:schemeClr>
                </a:solidFill>
                <a:latin typeface="+mj-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mj-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MY" altLang="zh-TW" sz="24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Calibri" panose="020F0502020204030204" pitchFamily="34" charset="0"/>
                <a:hlinkClick r:id="rId2"/>
              </a:rPr>
              <a:t>S3 in Software Development Kit(SDK)</a:t>
            </a:r>
            <a:endParaRPr kumimoji="0" lang="en-MY" altLang="zh-TW" sz="24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Calibri" panose="020F0502020204030204" pitchFamily="34" charset="0"/>
            </a:endParaRPr>
          </a:p>
          <a:p>
            <a:pPr marL="342900" marR="0" lvl="0" indent="-3429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altLang="zh-TW" dirty="0">
                <a:solidFill>
                  <a:srgbClr val="FFFFFF"/>
                </a:solidFill>
                <a:latin typeface="Arial"/>
                <a:ea typeface="新細明體" panose="02020500000000000000" pitchFamily="18" charset="-120"/>
              </a:rPr>
              <a:t>Configure an Amazon S3 to trigger AWS Lambda</a:t>
            </a:r>
            <a:br>
              <a:rPr lang="en-US" altLang="zh-TW" dirty="0">
                <a:solidFill>
                  <a:srgbClr val="FFFFFF"/>
                </a:solidFill>
                <a:latin typeface="Arial"/>
                <a:ea typeface="新細明體" panose="02020500000000000000" pitchFamily="18" charset="-120"/>
              </a:rPr>
            </a:br>
            <a:r>
              <a:rPr lang="en-US" altLang="zh-TW" dirty="0">
                <a:solidFill>
                  <a:srgbClr val="FFFFFF"/>
                </a:solidFill>
                <a:latin typeface="Arial"/>
                <a:ea typeface="新細明體" panose="02020500000000000000" pitchFamily="18" charset="-120"/>
              </a:rPr>
              <a:t>(Data Processing, Event Notification …)</a:t>
            </a:r>
          </a:p>
          <a:p>
            <a:pPr marR="0" lvl="0" algn="l" defTabSz="914400" rtl="0" eaLnBrk="1" fontAlgn="auto" latinLnBrk="0" hangingPunct="1">
              <a:lnSpc>
                <a:spcPct val="90000"/>
              </a:lnSpc>
              <a:spcBef>
                <a:spcPts val="1000"/>
              </a:spcBef>
              <a:spcAft>
                <a:spcPts val="0"/>
              </a:spcAft>
              <a:buClrTx/>
              <a:buSzTx/>
              <a:tabLst/>
              <a:defRPr/>
            </a:pPr>
            <a:endParaRPr kumimoji="0" lang="en-US" altLang="zh-TW" sz="24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Calibri" panose="020F0502020204030204" pitchFamily="34" charset="0"/>
            </a:endParaRPr>
          </a:p>
        </p:txBody>
      </p:sp>
      <p:sp>
        <p:nvSpPr>
          <p:cNvPr id="3" name="Title 1">
            <a:extLst>
              <a:ext uri="{FF2B5EF4-FFF2-40B4-BE49-F238E27FC236}">
                <a16:creationId xmlns:a16="http://schemas.microsoft.com/office/drawing/2014/main" id="{1A8354A7-B639-441A-8065-A65DE74952CF}"/>
              </a:ext>
            </a:extLst>
          </p:cNvPr>
          <p:cNvSpPr>
            <a:spLocks noGrp="1"/>
          </p:cNvSpPr>
          <p:nvPr>
            <p:ph type="title"/>
          </p:nvPr>
        </p:nvSpPr>
        <p:spPr>
          <a:xfrm>
            <a:off x="1203959" y="1311238"/>
            <a:ext cx="9619093" cy="1289418"/>
          </a:xfrm>
        </p:spPr>
        <p:txBody>
          <a:bodyPr>
            <a:normAutofit/>
          </a:bodyPr>
          <a:lstStyle/>
          <a:p>
            <a:r>
              <a:rPr lang="zh-CN" altLang="en-US" dirty="0">
                <a:solidFill>
                  <a:schemeClr val="bg1"/>
                </a:solidFill>
                <a:latin typeface="+mj-lt"/>
              </a:rPr>
              <a:t>其它學習資源</a:t>
            </a:r>
            <a:r>
              <a:rPr lang="en-MY" altLang="zh-CN" dirty="0">
                <a:solidFill>
                  <a:schemeClr val="bg1"/>
                </a:solidFill>
                <a:latin typeface="+mj-lt"/>
              </a:rPr>
              <a:t>…</a:t>
            </a:r>
            <a:endParaRPr lang="en-US" dirty="0">
              <a:solidFill>
                <a:schemeClr val="bg1"/>
              </a:solidFill>
              <a:latin typeface="+mj-lt"/>
            </a:endParaRPr>
          </a:p>
        </p:txBody>
      </p:sp>
    </p:spTree>
    <p:extLst>
      <p:ext uri="{BB962C8B-B14F-4D97-AF65-F5344CB8AC3E}">
        <p14:creationId xmlns:p14="http://schemas.microsoft.com/office/powerpoint/2010/main" val="12883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p13"/>
          <p:cNvSpPr txBox="1"/>
          <p:nvPr/>
        </p:nvSpPr>
        <p:spPr>
          <a:xfrm>
            <a:off x="368300" y="292100"/>
            <a:ext cx="11480800"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n-US" sz="5400" b="0" i="0" u="none" strike="noStrike" kern="0" cap="none" spc="0" normalizeH="0" baseline="0" noProof="0">
                <a:ln>
                  <a:noFill/>
                </a:ln>
                <a:solidFill>
                  <a:srgbClr val="FFFFFF"/>
                </a:solidFill>
                <a:effectLst/>
                <a:uLnTx/>
                <a:uFillTx/>
                <a:latin typeface="Arial"/>
                <a:ea typeface="Arial"/>
                <a:cs typeface="Arial"/>
                <a:sym typeface="Arial"/>
              </a:rPr>
              <a:t>作業 3:</a:t>
            </a:r>
            <a:endParaRPr kumimoji="0" sz="54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6" name="Google Shape;196;p13"/>
          <p:cNvSpPr txBox="1"/>
          <p:nvPr/>
        </p:nvSpPr>
        <p:spPr>
          <a:xfrm>
            <a:off x="355600" y="6011902"/>
            <a:ext cx="11480800" cy="55399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000"/>
              <a:buFont typeface="Arial"/>
              <a:buNone/>
              <a:tabLst/>
              <a:defRPr/>
            </a:pPr>
            <a:r>
              <a:rPr kumimoji="0" lang="en-US" sz="3000" b="0" i="0" u="none" strike="noStrike" kern="0" cap="none" spc="0" normalizeH="0" baseline="0" noProof="0" dirty="0" err="1">
                <a:ln>
                  <a:noFill/>
                </a:ln>
                <a:solidFill>
                  <a:srgbClr val="FFFFFF"/>
                </a:solidFill>
                <a:effectLst/>
                <a:uLnTx/>
                <a:uFillTx/>
                <a:latin typeface="Arial"/>
                <a:ea typeface="Arial"/>
                <a:cs typeface="Arial"/>
                <a:sym typeface="Arial"/>
              </a:rPr>
              <a:t>截止日期</a:t>
            </a:r>
            <a:r>
              <a:rPr kumimoji="0" lang="en-US" sz="3000" b="0" i="0" u="none" strike="noStrike" kern="0" cap="none" spc="0" normalizeH="0" baseline="0" noProof="0" dirty="0">
                <a:ln>
                  <a:noFill/>
                </a:ln>
                <a:solidFill>
                  <a:srgbClr val="FFFFFF"/>
                </a:solidFill>
                <a:effectLst/>
                <a:uLnTx/>
                <a:uFillTx/>
                <a:latin typeface="Arial"/>
                <a:ea typeface="Arial"/>
                <a:cs typeface="Arial"/>
                <a:sym typeface="Arial"/>
              </a:rPr>
              <a:t>：</a:t>
            </a:r>
            <a:r>
              <a:rPr kumimoji="0" lang="en-US" altLang="zh-TW" sz="3000" b="0" i="0" u="none" strike="noStrike" kern="0" cap="none" spc="0" normalizeH="0" baseline="0" noProof="0" dirty="0">
                <a:ln>
                  <a:noFill/>
                </a:ln>
                <a:solidFill>
                  <a:srgbClr val="FFFFFF"/>
                </a:solidFill>
                <a:effectLst/>
                <a:uLnTx/>
                <a:uFillTx/>
                <a:latin typeface="Arial"/>
                <a:ea typeface="Arial"/>
                <a:cs typeface="Arial"/>
                <a:sym typeface="Arial"/>
              </a:rPr>
              <a:t> 2021-04-12 </a:t>
            </a:r>
            <a:r>
              <a:rPr kumimoji="0" lang="zh-CN" altLang="en-US" sz="3000" b="0" i="0" u="none" strike="noStrike" kern="0" cap="none" spc="0" normalizeH="0" baseline="0" noProof="0" dirty="0">
                <a:ln>
                  <a:noFill/>
                </a:ln>
                <a:solidFill>
                  <a:srgbClr val="FFFFFF"/>
                </a:solidFill>
                <a:effectLst/>
                <a:uLnTx/>
                <a:uFillTx/>
                <a:latin typeface="Arial"/>
                <a:ea typeface="Arial"/>
                <a:cs typeface="Arial"/>
                <a:sym typeface="Arial"/>
              </a:rPr>
              <a:t>上課前</a:t>
            </a:r>
            <a:endParaRPr kumimoji="0" sz="30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7" name="Google Shape;197;p13"/>
          <p:cNvSpPr txBox="1"/>
          <p:nvPr/>
        </p:nvSpPr>
        <p:spPr>
          <a:xfrm>
            <a:off x="8534400" y="1859820"/>
            <a:ext cx="3657600" cy="400013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dirty="0">
                <a:ln>
                  <a:noFill/>
                </a:ln>
                <a:solidFill>
                  <a:srgbClr val="FFFFFF"/>
                </a:solidFill>
                <a:effectLst/>
                <a:uLnTx/>
                <a:uFillTx/>
                <a:latin typeface="Arial"/>
                <a:ea typeface="Arial"/>
                <a:cs typeface="Arial"/>
                <a:sym typeface="Arial"/>
              </a:rPr>
              <a:t>評分標準</a:t>
            </a: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2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Versioning  2%</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Static Web Hosting     3%</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1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Amplify     3%</a:t>
            </a:r>
            <a:endParaRPr kumimoji="0" sz="2800" b="0" i="0" u="none" strike="noStrike" kern="0" cap="none" spc="0" normalizeH="0" baseline="0" noProof="0" dirty="0">
              <a:ln>
                <a:noFill/>
              </a:ln>
              <a:solidFill>
                <a:srgbClr val="FFFFFF"/>
              </a:solidFill>
              <a:effectLst/>
              <a:uLnTx/>
              <a:uFillTx/>
              <a:latin typeface="Arial"/>
              <a:ea typeface="Arial"/>
              <a:cs typeface="Arial"/>
              <a:sym typeface="Arial"/>
            </a:endParaRPr>
          </a:p>
          <a:p>
            <a:pPr marL="457200" marR="0" lvl="0" indent="-457200" algn="l" defTabSz="914400" rtl="0" eaLnBrk="1" fontAlgn="auto" latinLnBrk="0" hangingPunct="1">
              <a:lnSpc>
                <a:spcPct val="200000"/>
              </a:lnSpc>
              <a:spcBef>
                <a:spcPts val="0"/>
              </a:spcBef>
              <a:spcAft>
                <a:spcPts val="0"/>
              </a:spcAft>
              <a:buClr>
                <a:srgbClr val="FFFFFF"/>
              </a:buClr>
              <a:buSzPts val="2800"/>
              <a:buFont typeface="Arial"/>
              <a:buChar char="•"/>
              <a:tabLst/>
              <a:defRPr/>
            </a:pPr>
            <a:r>
              <a:rPr kumimoji="0" lang="en-US" sz="2800" b="0" i="0" u="none" strike="noStrike" kern="0" cap="none" spc="0" normalizeH="0" baseline="0" noProof="0" dirty="0">
                <a:ln>
                  <a:noFill/>
                </a:ln>
                <a:solidFill>
                  <a:srgbClr val="FFFFFF"/>
                </a:solidFill>
                <a:effectLst/>
                <a:uLnTx/>
                <a:uFillTx/>
                <a:latin typeface="Arial"/>
                <a:ea typeface="Arial"/>
                <a:cs typeface="Arial"/>
                <a:sym typeface="Arial"/>
              </a:rPr>
              <a:t>Description 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8" name="Google Shape;198;p13"/>
          <p:cNvSpPr txBox="1"/>
          <p:nvPr/>
        </p:nvSpPr>
        <p:spPr>
          <a:xfrm>
            <a:off x="368300" y="1859820"/>
            <a:ext cx="7874000" cy="319222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4000"/>
              <a:buFont typeface="Arial"/>
              <a:buNone/>
              <a:tabLst/>
              <a:defRPr/>
            </a:pPr>
            <a:r>
              <a:rPr kumimoji="0" lang="en-US" sz="4000" b="0" i="0" u="none" strike="noStrike" kern="0" cap="none" spc="0" normalizeH="0" baseline="0" noProof="0">
                <a:ln>
                  <a:noFill/>
                </a:ln>
                <a:solidFill>
                  <a:srgbClr val="FFFFFF"/>
                </a:solidFill>
                <a:effectLst/>
                <a:uLnTx/>
                <a:uFillTx/>
                <a:latin typeface="Arial"/>
                <a:ea typeface="Arial"/>
                <a:cs typeface="Arial"/>
                <a:sym typeface="Arial"/>
              </a:rPr>
              <a:t>說明</a:t>
            </a: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FFFFFF"/>
              </a:buClr>
              <a:buSzPts val="2800"/>
              <a:buFont typeface="Arial"/>
              <a:buNone/>
              <a:tabLst/>
              <a:defRPr/>
            </a:pP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在完成第 3 堂雲端服務課程後，運用 S3 與 Amplify 服務進行網頁部署，過程中演示版本控制功能。</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FFFF"/>
                </a:solidFill>
                <a:effectLst/>
                <a:uLnTx/>
                <a:uFillTx/>
                <a:latin typeface="Arial"/>
                <a:ea typeface="Arial"/>
                <a:cs typeface="Arial"/>
                <a:sym typeface="Arial"/>
              </a:rPr>
              <a:t>*** 別忘了過程中說明與解釋您的操作步驟。</a:t>
            </a:r>
            <a:endParaRPr kumimoji="0" sz="2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9" name="Google Shape;199;p13"/>
          <p:cNvSpPr txBox="1"/>
          <p:nvPr/>
        </p:nvSpPr>
        <p:spPr>
          <a:xfrm>
            <a:off x="2768600" y="339360"/>
            <a:ext cx="9055100" cy="10772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Arial"/>
              <a:buNone/>
              <a:tabLst/>
              <a:defRPr/>
            </a:pPr>
            <a:r>
              <a:rPr kumimoji="0" lang="en-US" sz="3200" b="0" i="0" u="none" strike="noStrike" kern="0" cap="none" spc="0" normalizeH="0" baseline="0" noProof="0">
                <a:ln>
                  <a:noFill/>
                </a:ln>
                <a:solidFill>
                  <a:srgbClr val="FFFFFF"/>
                </a:solidFill>
                <a:effectLst/>
                <a:uLnTx/>
                <a:uFillTx/>
                <a:latin typeface="Arial"/>
                <a:ea typeface="Arial"/>
                <a:cs typeface="Arial"/>
                <a:sym typeface="Arial"/>
              </a:rPr>
              <a:t>Build a Website using Amazon S3(Versioning) and AWS Amplify</a:t>
            </a:r>
            <a:endParaRPr kumimoji="0" sz="3200" b="0"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2"/>
        <p:cNvGrpSpPr/>
        <p:nvPr/>
      </p:nvGrpSpPr>
      <p:grpSpPr>
        <a:xfrm>
          <a:off x="0" y="0"/>
          <a:ext cx="0" cy="0"/>
          <a:chOff x="0" y="0"/>
          <a:chExt cx="0" cy="0"/>
        </a:xfrm>
      </p:grpSpPr>
      <p:sp>
        <p:nvSpPr>
          <p:cNvPr id="243" name="Google Shape;243;p19"/>
          <p:cNvSpPr txBox="1"/>
          <p:nvPr/>
        </p:nvSpPr>
        <p:spPr>
          <a:xfrm>
            <a:off x="2829810" y="2705725"/>
            <a:ext cx="6532379" cy="181588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8800"/>
              <a:buFont typeface="Arial"/>
              <a:buNone/>
              <a:tabLst/>
              <a:defRPr/>
            </a:pPr>
            <a:r>
              <a:rPr kumimoji="0" lang="en-US" sz="8800" b="1" i="0" u="none" strike="noStrike" kern="0" cap="none" spc="0" normalizeH="0" baseline="0" noProof="0">
                <a:ln>
                  <a:noFill/>
                </a:ln>
                <a:solidFill>
                  <a:srgbClr val="FFFFFF"/>
                </a:solidFill>
                <a:effectLst/>
                <a:uLnTx/>
                <a:uFillTx/>
                <a:latin typeface="Arial"/>
                <a:ea typeface="Arial"/>
                <a:cs typeface="Arial"/>
                <a:sym typeface="Arial"/>
              </a:rPr>
              <a:t>Q &amp; 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2400"/>
              <a:buFont typeface="Arial"/>
              <a:buNone/>
              <a:tabLst/>
              <a:defRPr/>
            </a:pPr>
            <a:r>
              <a:rPr kumimoji="0" lang="en-US" sz="2400" b="1" i="0" u="none" strike="noStrike" kern="0" cap="none" spc="0" normalizeH="0" baseline="0" noProof="0">
                <a:ln>
                  <a:noFill/>
                </a:ln>
                <a:solidFill>
                  <a:srgbClr val="FFFFFF"/>
                </a:solidFill>
                <a:effectLst/>
                <a:uLnTx/>
                <a:uFillTx/>
                <a:latin typeface="Arial"/>
                <a:ea typeface="Arial"/>
                <a:cs typeface="Arial"/>
                <a:sym typeface="Arial"/>
              </a:rPr>
              <a:t>Ideas are worthless unless execution.</a:t>
            </a:r>
            <a:endParaRPr kumimoji="0" sz="2400" b="1" i="0" u="none" strike="noStrike" kern="0" cap="none" spc="0" normalizeH="0" baseline="0" noProof="0">
              <a:ln>
                <a:noFill/>
              </a:ln>
              <a:solidFill>
                <a:srgbClr val="FFFFFF"/>
              </a:solidFill>
              <a:effectLst/>
              <a:uLnTx/>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063466" y="1690082"/>
            <a:ext cx="8065068" cy="347783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AWS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MY" altLang="zh-CN" sz="6600" b="1" kern="0" dirty="0">
                <a:solidFill>
                  <a:srgbClr val="FFFFFF"/>
                </a:solidFill>
                <a:latin typeface="Arial"/>
                <a:ea typeface="Arial"/>
                <a:cs typeface="Arial"/>
                <a:sym typeface="Arial"/>
              </a:rPr>
              <a:t>Identity and Access Management</a:t>
            </a:r>
            <a:endParaRPr kumimoji="0" lang="zh-CN" altLang="en-US" sz="66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1ECE20-D590-48CA-B852-BF898C64221D}"/>
              </a:ext>
            </a:extLst>
          </p:cNvPr>
          <p:cNvSpPr txBox="1"/>
          <p:nvPr/>
        </p:nvSpPr>
        <p:spPr>
          <a:xfrm>
            <a:off x="3451207" y="2451616"/>
            <a:ext cx="7512627" cy="1954766"/>
          </a:xfrm>
          <a:prstGeom prst="rect">
            <a:avLst/>
          </a:prstGeom>
          <a:noFill/>
        </p:spPr>
        <p:txBody>
          <a:bodyPr wrap="square" rtlCol="0" anchor="ctr">
            <a:spAutoFit/>
          </a:bodyPr>
          <a:lstStyle/>
          <a:p>
            <a:pPr>
              <a:lnSpc>
                <a:spcPct val="150000"/>
              </a:lnSpc>
            </a:pPr>
            <a:r>
              <a:rPr lang="zh-TW" altLang="en-US" sz="2800" dirty="0">
                <a:solidFill>
                  <a:schemeClr val="bg1"/>
                </a:solidFill>
              </a:rPr>
              <a:t>管理對 </a:t>
            </a:r>
            <a:r>
              <a:rPr lang="en-US" altLang="zh-TW" sz="2800" dirty="0">
                <a:solidFill>
                  <a:schemeClr val="bg1"/>
                </a:solidFill>
              </a:rPr>
              <a:t>AWS </a:t>
            </a:r>
            <a:r>
              <a:rPr lang="zh-TW" altLang="en-US" sz="2800" dirty="0">
                <a:solidFill>
                  <a:schemeClr val="bg1"/>
                </a:solidFill>
              </a:rPr>
              <a:t>服務與資源的存取。您可以使用 </a:t>
            </a:r>
            <a:r>
              <a:rPr lang="en-US" altLang="zh-TW" sz="2800" dirty="0">
                <a:solidFill>
                  <a:schemeClr val="bg1"/>
                </a:solidFill>
              </a:rPr>
              <a:t>IAM </a:t>
            </a:r>
            <a:r>
              <a:rPr lang="zh-TW" altLang="en-US" sz="2800" dirty="0">
                <a:solidFill>
                  <a:schemeClr val="bg1"/>
                </a:solidFill>
              </a:rPr>
              <a:t>建立和管理 </a:t>
            </a:r>
            <a:r>
              <a:rPr lang="en-US" altLang="zh-TW" sz="2800" dirty="0">
                <a:solidFill>
                  <a:schemeClr val="bg1"/>
                </a:solidFill>
              </a:rPr>
              <a:t>AWS </a:t>
            </a:r>
            <a:r>
              <a:rPr lang="zh-TW" altLang="en-US" sz="2800" dirty="0">
                <a:solidFill>
                  <a:schemeClr val="bg1"/>
                </a:solidFill>
              </a:rPr>
              <a:t>使用者和群組，並使用各種許可來允許和拒絕他們存取 </a:t>
            </a:r>
            <a:r>
              <a:rPr lang="en-US" altLang="zh-TW" sz="2800" dirty="0">
                <a:solidFill>
                  <a:schemeClr val="bg1"/>
                </a:solidFill>
              </a:rPr>
              <a:t>AWS </a:t>
            </a:r>
            <a:r>
              <a:rPr lang="zh-TW" altLang="en-US" sz="2800" dirty="0">
                <a:solidFill>
                  <a:schemeClr val="bg1"/>
                </a:solidFill>
              </a:rPr>
              <a:t>資源。</a:t>
            </a:r>
            <a:endParaRPr lang="en-US" altLang="zh-TW" sz="2800" dirty="0">
              <a:solidFill>
                <a:schemeClr val="bg1"/>
              </a:solidFill>
            </a:endParaRPr>
          </a:p>
        </p:txBody>
      </p:sp>
      <p:pic>
        <p:nvPicPr>
          <p:cNvPr id="5" name="Google Shape;158;p8">
            <a:extLst>
              <a:ext uri="{FF2B5EF4-FFF2-40B4-BE49-F238E27FC236}">
                <a16:creationId xmlns:a16="http://schemas.microsoft.com/office/drawing/2014/main" id="{137619EA-EAF9-41D7-951B-09018223BF03}"/>
              </a:ext>
            </a:extLst>
          </p:cNvPr>
          <p:cNvPicPr preferRelativeResize="0"/>
          <p:nvPr/>
        </p:nvPicPr>
        <p:blipFill rotWithShape="1">
          <a:blip r:embed="rId2">
            <a:alphaModFix/>
          </a:blip>
          <a:srcRect/>
          <a:stretch/>
        </p:blipFill>
        <p:spPr>
          <a:xfrm>
            <a:off x="1032162" y="2663127"/>
            <a:ext cx="1531744" cy="1531744"/>
          </a:xfrm>
          <a:prstGeom prst="rect">
            <a:avLst/>
          </a:prstGeom>
          <a:noFill/>
          <a:ln>
            <a:noFill/>
          </a:ln>
        </p:spPr>
      </p:pic>
    </p:spTree>
    <p:extLst>
      <p:ext uri="{BB962C8B-B14F-4D97-AF65-F5344CB8AC3E}">
        <p14:creationId xmlns:p14="http://schemas.microsoft.com/office/powerpoint/2010/main" val="350600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15E75BF-DD9A-429E-8C0B-34608844B11B}"/>
              </a:ext>
            </a:extLst>
          </p:cNvPr>
          <p:cNvSpPr/>
          <p:nvPr/>
        </p:nvSpPr>
        <p:spPr>
          <a:xfrm>
            <a:off x="1129553" y="259976"/>
            <a:ext cx="3756212" cy="645459"/>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tx1"/>
                </a:solidFill>
              </a:rPr>
              <a:t>Identity-based Policy</a:t>
            </a:r>
            <a:endParaRPr lang="zh-TW" altLang="en-US" b="1" dirty="0">
              <a:solidFill>
                <a:schemeClr val="tx1"/>
              </a:solidFill>
            </a:endParaRPr>
          </a:p>
        </p:txBody>
      </p:sp>
      <p:sp>
        <p:nvSpPr>
          <p:cNvPr id="9" name="Rectangle: Rounded Corners 8">
            <a:extLst>
              <a:ext uri="{FF2B5EF4-FFF2-40B4-BE49-F238E27FC236}">
                <a16:creationId xmlns:a16="http://schemas.microsoft.com/office/drawing/2014/main" id="{77EBEE88-8AE4-41FA-B95A-90250BBCE7E0}"/>
              </a:ext>
            </a:extLst>
          </p:cNvPr>
          <p:cNvSpPr/>
          <p:nvPr/>
        </p:nvSpPr>
        <p:spPr>
          <a:xfrm>
            <a:off x="7306237" y="259976"/>
            <a:ext cx="3756212" cy="64545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t>Resource-based Policy</a:t>
            </a:r>
            <a:endParaRPr lang="zh-TW" altLang="en-US" b="1" dirty="0"/>
          </a:p>
        </p:txBody>
      </p:sp>
      <p:sp>
        <p:nvSpPr>
          <p:cNvPr id="4" name="Rectangle 3">
            <a:extLst>
              <a:ext uri="{FF2B5EF4-FFF2-40B4-BE49-F238E27FC236}">
                <a16:creationId xmlns:a16="http://schemas.microsoft.com/office/drawing/2014/main" id="{333E7C6B-350E-418A-9E66-CE42F4BDF36B}"/>
              </a:ext>
            </a:extLst>
          </p:cNvPr>
          <p:cNvSpPr/>
          <p:nvPr/>
        </p:nvSpPr>
        <p:spPr>
          <a:xfrm>
            <a:off x="1129553" y="1466461"/>
            <a:ext cx="1102659" cy="1102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User</a:t>
            </a:r>
            <a:endParaRPr lang="zh-TW" altLang="en-US" dirty="0"/>
          </a:p>
        </p:txBody>
      </p:sp>
      <p:sp>
        <p:nvSpPr>
          <p:cNvPr id="11" name="Rectangle 10">
            <a:extLst>
              <a:ext uri="{FF2B5EF4-FFF2-40B4-BE49-F238E27FC236}">
                <a16:creationId xmlns:a16="http://schemas.microsoft.com/office/drawing/2014/main" id="{9BF95769-8644-4B06-BF8A-C6920E498AF9}"/>
              </a:ext>
            </a:extLst>
          </p:cNvPr>
          <p:cNvSpPr/>
          <p:nvPr/>
        </p:nvSpPr>
        <p:spPr>
          <a:xfrm>
            <a:off x="1129552" y="3256818"/>
            <a:ext cx="1102659" cy="1102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Group</a:t>
            </a:r>
            <a:endParaRPr lang="zh-TW" altLang="en-US" dirty="0"/>
          </a:p>
        </p:txBody>
      </p:sp>
      <p:sp>
        <p:nvSpPr>
          <p:cNvPr id="12" name="Rectangle 11">
            <a:extLst>
              <a:ext uri="{FF2B5EF4-FFF2-40B4-BE49-F238E27FC236}">
                <a16:creationId xmlns:a16="http://schemas.microsoft.com/office/drawing/2014/main" id="{3B385375-29F9-4128-84C4-BF888D2B8B32}"/>
              </a:ext>
            </a:extLst>
          </p:cNvPr>
          <p:cNvSpPr/>
          <p:nvPr/>
        </p:nvSpPr>
        <p:spPr>
          <a:xfrm>
            <a:off x="1129551" y="5047175"/>
            <a:ext cx="1102659" cy="1102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dirty="0"/>
              <a:t>Role</a:t>
            </a:r>
          </a:p>
          <a:p>
            <a:pPr algn="ctr"/>
            <a:r>
              <a:rPr lang="en-MY" altLang="zh-TW" sz="1050" dirty="0"/>
              <a:t>(AWS Service)</a:t>
            </a:r>
            <a:endParaRPr lang="zh-TW" altLang="en-US" sz="1050" dirty="0"/>
          </a:p>
        </p:txBody>
      </p:sp>
      <p:pic>
        <p:nvPicPr>
          <p:cNvPr id="14" name="Picture 13">
            <a:extLst>
              <a:ext uri="{FF2B5EF4-FFF2-40B4-BE49-F238E27FC236}">
                <a16:creationId xmlns:a16="http://schemas.microsoft.com/office/drawing/2014/main" id="{6316A500-3462-4A27-A5D3-50E78F070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447" y="3020454"/>
            <a:ext cx="1575385" cy="1575385"/>
          </a:xfrm>
          <a:prstGeom prst="rect">
            <a:avLst/>
          </a:prstGeom>
        </p:spPr>
      </p:pic>
      <p:cxnSp>
        <p:nvCxnSpPr>
          <p:cNvPr id="16" name="Straight Connector 15">
            <a:extLst>
              <a:ext uri="{FF2B5EF4-FFF2-40B4-BE49-F238E27FC236}">
                <a16:creationId xmlns:a16="http://schemas.microsoft.com/office/drawing/2014/main" id="{3B86210A-E712-42EB-A11F-E8B14AF725D1}"/>
              </a:ext>
            </a:extLst>
          </p:cNvPr>
          <p:cNvCxnSpPr>
            <a:stCxn id="4" idx="3"/>
            <a:endCxn id="14" idx="1"/>
          </p:cNvCxnSpPr>
          <p:nvPr/>
        </p:nvCxnSpPr>
        <p:spPr>
          <a:xfrm>
            <a:off x="2232212" y="2017791"/>
            <a:ext cx="2659235" cy="1790356"/>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5">
            <a:extLst>
              <a:ext uri="{FF2B5EF4-FFF2-40B4-BE49-F238E27FC236}">
                <a16:creationId xmlns:a16="http://schemas.microsoft.com/office/drawing/2014/main" id="{9FF5FF6F-69A8-4640-98F9-FEB5AF77E8B5}"/>
              </a:ext>
            </a:extLst>
          </p:cNvPr>
          <p:cNvCxnSpPr>
            <a:cxnSpLocks/>
            <a:stCxn id="11" idx="3"/>
            <a:endCxn id="14" idx="1"/>
          </p:cNvCxnSpPr>
          <p:nvPr/>
        </p:nvCxnSpPr>
        <p:spPr>
          <a:xfrm flipV="1">
            <a:off x="2232211" y="3808147"/>
            <a:ext cx="2659236" cy="1"/>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15">
            <a:extLst>
              <a:ext uri="{FF2B5EF4-FFF2-40B4-BE49-F238E27FC236}">
                <a16:creationId xmlns:a16="http://schemas.microsoft.com/office/drawing/2014/main" id="{0A6E7FC5-9E8A-4034-9683-BD0AD363A071}"/>
              </a:ext>
            </a:extLst>
          </p:cNvPr>
          <p:cNvCxnSpPr>
            <a:cxnSpLocks/>
            <a:stCxn id="12" idx="3"/>
            <a:endCxn id="14" idx="1"/>
          </p:cNvCxnSpPr>
          <p:nvPr/>
        </p:nvCxnSpPr>
        <p:spPr>
          <a:xfrm flipV="1">
            <a:off x="2232210" y="3808147"/>
            <a:ext cx="2659237" cy="1790358"/>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15">
            <a:extLst>
              <a:ext uri="{FF2B5EF4-FFF2-40B4-BE49-F238E27FC236}">
                <a16:creationId xmlns:a16="http://schemas.microsoft.com/office/drawing/2014/main" id="{6740BF93-DC1A-4158-BD6E-C6792A3DC7BA}"/>
              </a:ext>
            </a:extLst>
          </p:cNvPr>
          <p:cNvCxnSpPr>
            <a:cxnSpLocks/>
            <a:stCxn id="4" idx="2"/>
            <a:endCxn id="11" idx="0"/>
          </p:cNvCxnSpPr>
          <p:nvPr/>
        </p:nvCxnSpPr>
        <p:spPr>
          <a:xfrm rot="5400000">
            <a:off x="1337034" y="2912969"/>
            <a:ext cx="687698" cy="1"/>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3E51C44E-0010-4E3C-B2D2-4AD4D0ED6EAC}"/>
              </a:ext>
            </a:extLst>
          </p:cNvPr>
          <p:cNvSpPr/>
          <p:nvPr/>
        </p:nvSpPr>
        <p:spPr>
          <a:xfrm>
            <a:off x="7442442" y="2575128"/>
            <a:ext cx="3478307" cy="24633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MY" altLang="zh-TW" u="sng" dirty="0"/>
              <a:t>Statements</a:t>
            </a:r>
          </a:p>
          <a:p>
            <a:pPr marL="285750" indent="-285750">
              <a:lnSpc>
                <a:spcPct val="200000"/>
              </a:lnSpc>
              <a:buFont typeface="Arial" panose="020B0604020202020204" pitchFamily="34" charset="0"/>
              <a:buChar char="•"/>
            </a:pPr>
            <a:r>
              <a:rPr lang="en-MY" altLang="zh-TW" dirty="0"/>
              <a:t>Effect - </a:t>
            </a:r>
            <a:r>
              <a:rPr lang="zh-CN" altLang="en-US" dirty="0"/>
              <a:t>允許 </a:t>
            </a:r>
            <a:r>
              <a:rPr lang="en-MY" altLang="zh-CN" dirty="0"/>
              <a:t>/ </a:t>
            </a:r>
            <a:r>
              <a:rPr lang="zh-CN" altLang="en-US" dirty="0"/>
              <a:t>禁止</a:t>
            </a:r>
            <a:endParaRPr lang="en-MY" altLang="zh-TW" dirty="0"/>
          </a:p>
          <a:p>
            <a:pPr marL="285750" indent="-285750">
              <a:lnSpc>
                <a:spcPct val="200000"/>
              </a:lnSpc>
              <a:buFont typeface="Arial" panose="020B0604020202020204" pitchFamily="34" charset="0"/>
              <a:buChar char="•"/>
            </a:pPr>
            <a:r>
              <a:rPr lang="en-MY" altLang="zh-TW" dirty="0"/>
              <a:t>Action - </a:t>
            </a:r>
            <a:r>
              <a:rPr lang="zh-CN" altLang="en-US" dirty="0"/>
              <a:t>操作行為</a:t>
            </a:r>
            <a:endParaRPr lang="en-MY" altLang="zh-TW" dirty="0"/>
          </a:p>
          <a:p>
            <a:pPr marL="285750" indent="-285750">
              <a:lnSpc>
                <a:spcPct val="200000"/>
              </a:lnSpc>
              <a:buFont typeface="Arial" panose="020B0604020202020204" pitchFamily="34" charset="0"/>
              <a:buChar char="•"/>
            </a:pPr>
            <a:r>
              <a:rPr lang="en-MY" altLang="zh-TW" dirty="0"/>
              <a:t>Resource </a:t>
            </a:r>
            <a:r>
              <a:rPr lang="en-US" altLang="zh-CN" dirty="0"/>
              <a:t>- AWS </a:t>
            </a:r>
            <a:r>
              <a:rPr lang="zh-CN" altLang="en-US" dirty="0"/>
              <a:t>資源</a:t>
            </a:r>
            <a:endParaRPr lang="en-MY" altLang="zh-TW" dirty="0"/>
          </a:p>
        </p:txBody>
      </p:sp>
      <p:cxnSp>
        <p:nvCxnSpPr>
          <p:cNvPr id="37" name="Straight Connector 15">
            <a:extLst>
              <a:ext uri="{FF2B5EF4-FFF2-40B4-BE49-F238E27FC236}">
                <a16:creationId xmlns:a16="http://schemas.microsoft.com/office/drawing/2014/main" id="{F12BEAC3-33BB-4125-B40E-100C1718BC6C}"/>
              </a:ext>
            </a:extLst>
          </p:cNvPr>
          <p:cNvCxnSpPr>
            <a:cxnSpLocks/>
            <a:stCxn id="14" idx="3"/>
            <a:endCxn id="32" idx="1"/>
          </p:cNvCxnSpPr>
          <p:nvPr/>
        </p:nvCxnSpPr>
        <p:spPr>
          <a:xfrm flipV="1">
            <a:off x="6466832" y="3806797"/>
            <a:ext cx="975610" cy="1350"/>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E5A1F8A-978A-487F-9E27-0C494FD9535A}"/>
              </a:ext>
            </a:extLst>
          </p:cNvPr>
          <p:cNvSpPr txBox="1"/>
          <p:nvPr/>
        </p:nvSpPr>
        <p:spPr>
          <a:xfrm>
            <a:off x="1627094" y="2543637"/>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4" name="TextBox 43">
            <a:extLst>
              <a:ext uri="{FF2B5EF4-FFF2-40B4-BE49-F238E27FC236}">
                <a16:creationId xmlns:a16="http://schemas.microsoft.com/office/drawing/2014/main" id="{68B18FE1-0F2F-4482-A044-27F0B25BA57B}"/>
              </a:ext>
            </a:extLst>
          </p:cNvPr>
          <p:cNvSpPr txBox="1"/>
          <p:nvPr/>
        </p:nvSpPr>
        <p:spPr>
          <a:xfrm>
            <a:off x="6294861" y="3429000"/>
            <a:ext cx="421341" cy="338554"/>
          </a:xfrm>
          <a:prstGeom prst="rect">
            <a:avLst/>
          </a:prstGeom>
          <a:noFill/>
        </p:spPr>
        <p:txBody>
          <a:bodyPr wrap="square" rtlCol="0">
            <a:spAutoFit/>
          </a:bodyPr>
          <a:lstStyle/>
          <a:p>
            <a:pPr algn="ctr"/>
            <a:r>
              <a:rPr lang="en-MY" altLang="zh-TW" sz="1600" dirty="0">
                <a:solidFill>
                  <a:schemeClr val="bg1"/>
                </a:solidFill>
              </a:rPr>
              <a:t>1</a:t>
            </a:r>
            <a:endParaRPr lang="zh-TW" altLang="en-US" sz="1600" dirty="0">
              <a:solidFill>
                <a:schemeClr val="bg1"/>
              </a:solidFill>
            </a:endParaRPr>
          </a:p>
        </p:txBody>
      </p:sp>
      <p:sp>
        <p:nvSpPr>
          <p:cNvPr id="45" name="TextBox 44">
            <a:extLst>
              <a:ext uri="{FF2B5EF4-FFF2-40B4-BE49-F238E27FC236}">
                <a16:creationId xmlns:a16="http://schemas.microsoft.com/office/drawing/2014/main" id="{4DBA6A5F-68CA-4A87-9E52-960385B953D2}"/>
              </a:ext>
            </a:extLst>
          </p:cNvPr>
          <p:cNvSpPr txBox="1"/>
          <p:nvPr/>
        </p:nvSpPr>
        <p:spPr>
          <a:xfrm>
            <a:off x="1627094" y="2984708"/>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6" name="TextBox 45">
            <a:extLst>
              <a:ext uri="{FF2B5EF4-FFF2-40B4-BE49-F238E27FC236}">
                <a16:creationId xmlns:a16="http://schemas.microsoft.com/office/drawing/2014/main" id="{8137BE6F-2CF2-4C0F-B396-1869EEAFEAF5}"/>
              </a:ext>
            </a:extLst>
          </p:cNvPr>
          <p:cNvSpPr txBox="1"/>
          <p:nvPr/>
        </p:nvSpPr>
        <p:spPr>
          <a:xfrm>
            <a:off x="2205318" y="1711795"/>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7" name="TextBox 46">
            <a:extLst>
              <a:ext uri="{FF2B5EF4-FFF2-40B4-BE49-F238E27FC236}">
                <a16:creationId xmlns:a16="http://schemas.microsoft.com/office/drawing/2014/main" id="{EF203F3A-FBFB-430A-9C88-D08A78C5C757}"/>
              </a:ext>
            </a:extLst>
          </p:cNvPr>
          <p:cNvSpPr txBox="1"/>
          <p:nvPr/>
        </p:nvSpPr>
        <p:spPr>
          <a:xfrm>
            <a:off x="4517006" y="3529813"/>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48" name="TextBox 47">
            <a:extLst>
              <a:ext uri="{FF2B5EF4-FFF2-40B4-BE49-F238E27FC236}">
                <a16:creationId xmlns:a16="http://schemas.microsoft.com/office/drawing/2014/main" id="{6D991CB3-52B8-4DF2-9E94-2F7B9E1396D2}"/>
              </a:ext>
            </a:extLst>
          </p:cNvPr>
          <p:cNvSpPr txBox="1"/>
          <p:nvPr/>
        </p:nvSpPr>
        <p:spPr>
          <a:xfrm>
            <a:off x="2232209" y="3529813"/>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53" name="TextBox 52">
            <a:extLst>
              <a:ext uri="{FF2B5EF4-FFF2-40B4-BE49-F238E27FC236}">
                <a16:creationId xmlns:a16="http://schemas.microsoft.com/office/drawing/2014/main" id="{4CBD639D-A541-4D94-9B00-BCA6B95116C2}"/>
              </a:ext>
            </a:extLst>
          </p:cNvPr>
          <p:cNvSpPr txBox="1"/>
          <p:nvPr/>
        </p:nvSpPr>
        <p:spPr>
          <a:xfrm>
            <a:off x="2232208" y="5320169"/>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54" name="TextBox 53">
            <a:extLst>
              <a:ext uri="{FF2B5EF4-FFF2-40B4-BE49-F238E27FC236}">
                <a16:creationId xmlns:a16="http://schemas.microsoft.com/office/drawing/2014/main" id="{50F6AA6A-E692-427A-9B6B-DC525743F0B5}"/>
              </a:ext>
            </a:extLst>
          </p:cNvPr>
          <p:cNvSpPr txBox="1"/>
          <p:nvPr/>
        </p:nvSpPr>
        <p:spPr>
          <a:xfrm>
            <a:off x="6992465" y="3493953"/>
            <a:ext cx="421341" cy="369332"/>
          </a:xfrm>
          <a:prstGeom prst="rect">
            <a:avLst/>
          </a:prstGeom>
          <a:noFill/>
        </p:spPr>
        <p:txBody>
          <a:bodyPr wrap="square" rtlCol="0">
            <a:spAutoFit/>
          </a:bodyPr>
          <a:lstStyle/>
          <a:p>
            <a:pPr algn="ctr"/>
            <a:r>
              <a:rPr lang="en-MY" altLang="zh-TW" dirty="0">
                <a:solidFill>
                  <a:schemeClr val="bg1"/>
                </a:solidFill>
              </a:rPr>
              <a:t>*</a:t>
            </a:r>
            <a:endParaRPr lang="zh-TW" altLang="en-US" dirty="0">
              <a:solidFill>
                <a:schemeClr val="bg1"/>
              </a:solidFill>
            </a:endParaRPr>
          </a:p>
        </p:txBody>
      </p:sp>
      <p:sp>
        <p:nvSpPr>
          <p:cNvPr id="6" name="TextBox 5">
            <a:extLst>
              <a:ext uri="{FF2B5EF4-FFF2-40B4-BE49-F238E27FC236}">
                <a16:creationId xmlns:a16="http://schemas.microsoft.com/office/drawing/2014/main" id="{CD27B0E0-3EC6-4C43-85D3-3EBF258735C9}"/>
              </a:ext>
            </a:extLst>
          </p:cNvPr>
          <p:cNvSpPr txBox="1"/>
          <p:nvPr/>
        </p:nvSpPr>
        <p:spPr>
          <a:xfrm>
            <a:off x="8334101" y="6413358"/>
            <a:ext cx="3796938" cy="369332"/>
          </a:xfrm>
          <a:prstGeom prst="rect">
            <a:avLst/>
          </a:prstGeom>
          <a:noFill/>
        </p:spPr>
        <p:txBody>
          <a:bodyPr wrap="square" rtlCol="0">
            <a:spAutoFit/>
          </a:bodyPr>
          <a:lstStyle/>
          <a:p>
            <a:pPr algn="r"/>
            <a:r>
              <a:rPr lang="en-MY" altLang="zh-TW" dirty="0">
                <a:solidFill>
                  <a:schemeClr val="bg1"/>
                </a:solidFill>
              </a:rPr>
              <a:t>*** </a:t>
            </a:r>
            <a:r>
              <a:rPr lang="zh-CN" altLang="en-US" dirty="0">
                <a:solidFill>
                  <a:schemeClr val="bg1"/>
                </a:solidFill>
              </a:rPr>
              <a:t>所有操作皆在 </a:t>
            </a:r>
            <a:r>
              <a:rPr lang="en-US" altLang="zh-CN" dirty="0">
                <a:solidFill>
                  <a:schemeClr val="bg1"/>
                </a:solidFill>
              </a:rPr>
              <a:t>IAM </a:t>
            </a:r>
            <a:r>
              <a:rPr lang="zh-CN" altLang="en-US" dirty="0">
                <a:solidFill>
                  <a:schemeClr val="bg1"/>
                </a:solidFill>
              </a:rPr>
              <a:t>服務完成</a:t>
            </a:r>
            <a:endParaRPr lang="zh-TW" altLang="en-US" dirty="0">
              <a:solidFill>
                <a:schemeClr val="bg1"/>
              </a:solidFill>
            </a:endParaRPr>
          </a:p>
        </p:txBody>
      </p:sp>
    </p:spTree>
    <p:extLst>
      <p:ext uri="{BB962C8B-B14F-4D97-AF65-F5344CB8AC3E}">
        <p14:creationId xmlns:p14="http://schemas.microsoft.com/office/powerpoint/2010/main" val="14571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15E75BF-DD9A-429E-8C0B-34608844B11B}"/>
              </a:ext>
            </a:extLst>
          </p:cNvPr>
          <p:cNvSpPr/>
          <p:nvPr/>
        </p:nvSpPr>
        <p:spPr>
          <a:xfrm>
            <a:off x="1129553" y="259976"/>
            <a:ext cx="3756212" cy="645459"/>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chemeClr val="bg1"/>
                </a:solidFill>
                <a:effectLst/>
                <a:uLnTx/>
                <a:uFillTx/>
                <a:latin typeface="Arial"/>
                <a:ea typeface="新細明體" panose="02020500000000000000" pitchFamily="18" charset="-120"/>
                <a:cs typeface="+mn-cs"/>
              </a:rPr>
              <a:t>Identity-based Policy</a:t>
            </a:r>
            <a:endParaRPr kumimoji="0" lang="zh-TW" altLang="en-US" sz="1800" b="1" i="0" u="none" strike="noStrike" kern="1200" cap="none" spc="0" normalizeH="0" baseline="0" noProof="0" dirty="0">
              <a:ln>
                <a:noFill/>
              </a:ln>
              <a:solidFill>
                <a:schemeClr val="bg1"/>
              </a:solidFill>
              <a:effectLst/>
              <a:uLnTx/>
              <a:uFillTx/>
              <a:latin typeface="Arial"/>
              <a:ea typeface="新細明體" panose="02020500000000000000" pitchFamily="18" charset="-120"/>
              <a:cs typeface="+mn-cs"/>
            </a:endParaRPr>
          </a:p>
        </p:txBody>
      </p:sp>
      <p:sp>
        <p:nvSpPr>
          <p:cNvPr id="9" name="Rectangle: Rounded Corners 8">
            <a:extLst>
              <a:ext uri="{FF2B5EF4-FFF2-40B4-BE49-F238E27FC236}">
                <a16:creationId xmlns:a16="http://schemas.microsoft.com/office/drawing/2014/main" id="{77EBEE88-8AE4-41FA-B95A-90250BBCE7E0}"/>
              </a:ext>
            </a:extLst>
          </p:cNvPr>
          <p:cNvSpPr/>
          <p:nvPr/>
        </p:nvSpPr>
        <p:spPr>
          <a:xfrm>
            <a:off x="7306237" y="259976"/>
            <a:ext cx="3756212" cy="645459"/>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1" i="0" u="none" strike="noStrike" kern="1200" cap="none" spc="0" normalizeH="0" baseline="0" noProof="0" dirty="0">
                <a:ln>
                  <a:noFill/>
                </a:ln>
                <a:solidFill>
                  <a:schemeClr val="tx1"/>
                </a:solidFill>
                <a:effectLst/>
                <a:uLnTx/>
                <a:uFillTx/>
                <a:latin typeface="Arial"/>
                <a:ea typeface="新細明體" panose="02020500000000000000" pitchFamily="18" charset="-120"/>
                <a:cs typeface="+mn-cs"/>
              </a:rPr>
              <a:t>Resource-based Policy</a:t>
            </a:r>
            <a:endParaRPr kumimoji="0" lang="zh-TW" altLang="en-US" sz="1800" b="1" i="0" u="none" strike="noStrike" kern="1200" cap="none" spc="0" normalizeH="0" baseline="0" noProof="0" dirty="0">
              <a:ln>
                <a:noFill/>
              </a:ln>
              <a:solidFill>
                <a:schemeClr val="tx1"/>
              </a:solidFill>
              <a:effectLst/>
              <a:uLnTx/>
              <a:uFillTx/>
              <a:latin typeface="Arial"/>
              <a:ea typeface="新細明體" panose="02020500000000000000" pitchFamily="18" charset="-120"/>
              <a:cs typeface="+mn-cs"/>
            </a:endParaRPr>
          </a:p>
        </p:txBody>
      </p:sp>
      <p:pic>
        <p:nvPicPr>
          <p:cNvPr id="14" name="Picture 13">
            <a:extLst>
              <a:ext uri="{FF2B5EF4-FFF2-40B4-BE49-F238E27FC236}">
                <a16:creationId xmlns:a16="http://schemas.microsoft.com/office/drawing/2014/main" id="{6316A500-3462-4A27-A5D3-50E78F070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858" y="2636592"/>
            <a:ext cx="1575385" cy="1575385"/>
          </a:xfrm>
          <a:prstGeom prst="rect">
            <a:avLst/>
          </a:prstGeom>
        </p:spPr>
      </p:pic>
      <p:sp>
        <p:nvSpPr>
          <p:cNvPr id="32" name="Rectangle: Rounded Corners 31">
            <a:extLst>
              <a:ext uri="{FF2B5EF4-FFF2-40B4-BE49-F238E27FC236}">
                <a16:creationId xmlns:a16="http://schemas.microsoft.com/office/drawing/2014/main" id="{3E51C44E-0010-4E3C-B2D2-4AD4D0ED6EAC}"/>
              </a:ext>
            </a:extLst>
          </p:cNvPr>
          <p:cNvSpPr/>
          <p:nvPr/>
        </p:nvSpPr>
        <p:spPr>
          <a:xfrm>
            <a:off x="7445189" y="1942854"/>
            <a:ext cx="3478307" cy="2962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sng"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Statements</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Effect -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允許 </a:t>
            </a:r>
            <a:r>
              <a:rPr kumimoji="0" lang="en-MY" altLang="zh-CN"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禁止</a:t>
            </a:r>
            <a:endPar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Action -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操作行為</a:t>
            </a:r>
            <a:endPar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Resource </a:t>
            </a:r>
            <a:r>
              <a:rPr kumimoji="0" lang="en-US" altLang="zh-CN"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 AWS </a:t>
            </a:r>
            <a:r>
              <a:rPr kumimoji="0" lang="zh-CN" altLang="en-US"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rPr>
              <a:t>資源</a:t>
            </a:r>
            <a:endParaRPr kumimoji="0" lang="en-US" altLang="zh-CN" sz="1800" b="0" i="0" u="none" strike="noStrike" kern="1200" cap="none" spc="0" normalizeH="0" baseline="0" noProof="0" dirty="0">
              <a:ln>
                <a:noFill/>
              </a:ln>
              <a:solidFill>
                <a:srgbClr val="FFFFFF"/>
              </a:solidFill>
              <a:effectLst/>
              <a:uLnTx/>
              <a:uFillTx/>
              <a:latin typeface="Arial"/>
              <a:ea typeface="宋体" panose="02010600030101010101" pitchFamily="2" charset="-122"/>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altLang="zh-TW" dirty="0">
                <a:solidFill>
                  <a:srgbClr val="FFFFFF"/>
                </a:solidFill>
                <a:latin typeface="Arial"/>
                <a:ea typeface="宋体" panose="02010600030101010101" pitchFamily="2" charset="-122"/>
              </a:rPr>
              <a:t>Principal - </a:t>
            </a:r>
            <a:r>
              <a:rPr lang="zh-CN" altLang="en-US" dirty="0">
                <a:solidFill>
                  <a:srgbClr val="FFFFFF"/>
                </a:solidFill>
                <a:latin typeface="Arial"/>
                <a:ea typeface="宋体" panose="02010600030101010101" pitchFamily="2" charset="-122"/>
              </a:rPr>
              <a:t>授權給誰</a:t>
            </a:r>
            <a:endPar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cxnSp>
        <p:nvCxnSpPr>
          <p:cNvPr id="37" name="Straight Connector 15">
            <a:extLst>
              <a:ext uri="{FF2B5EF4-FFF2-40B4-BE49-F238E27FC236}">
                <a16:creationId xmlns:a16="http://schemas.microsoft.com/office/drawing/2014/main" id="{F12BEAC3-33BB-4125-B40E-100C1718BC6C}"/>
              </a:ext>
            </a:extLst>
          </p:cNvPr>
          <p:cNvCxnSpPr>
            <a:cxnSpLocks/>
            <a:stCxn id="14" idx="3"/>
            <a:endCxn id="32" idx="1"/>
          </p:cNvCxnSpPr>
          <p:nvPr/>
        </p:nvCxnSpPr>
        <p:spPr>
          <a:xfrm flipV="1">
            <a:off x="3845243" y="3424284"/>
            <a:ext cx="3599946" cy="1"/>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18FE1-0F2F-4482-A044-27F0B25BA57B}"/>
              </a:ext>
            </a:extLst>
          </p:cNvPr>
          <p:cNvSpPr txBox="1"/>
          <p:nvPr/>
        </p:nvSpPr>
        <p:spPr>
          <a:xfrm>
            <a:off x="3787021" y="3085730"/>
            <a:ext cx="4213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6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1</a:t>
            </a:r>
            <a:endParaRPr kumimoji="0" lang="zh-TW" altLang="en-US" sz="16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sp>
        <p:nvSpPr>
          <p:cNvPr id="54" name="TextBox 53">
            <a:extLst>
              <a:ext uri="{FF2B5EF4-FFF2-40B4-BE49-F238E27FC236}">
                <a16:creationId xmlns:a16="http://schemas.microsoft.com/office/drawing/2014/main" id="{50F6AA6A-E692-427A-9B6B-DC525743F0B5}"/>
              </a:ext>
            </a:extLst>
          </p:cNvPr>
          <p:cNvSpPr txBox="1"/>
          <p:nvPr/>
        </p:nvSpPr>
        <p:spPr>
          <a:xfrm>
            <a:off x="7023848" y="3088269"/>
            <a:ext cx="42134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altLang="zh-TW"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rPr>
              <a:t>*</a:t>
            </a:r>
            <a:endParaRPr kumimoji="0" lang="zh-TW" altLang="en-US" sz="1800" b="0" i="0" u="none" strike="noStrike" kern="1200" cap="none" spc="0" normalizeH="0" baseline="0" noProof="0" dirty="0">
              <a:ln>
                <a:noFill/>
              </a:ln>
              <a:solidFill>
                <a:srgbClr val="FFFFFF"/>
              </a:solidFill>
              <a:effectLst/>
              <a:uLnTx/>
              <a:uFillTx/>
              <a:latin typeface="Arial"/>
              <a:ea typeface="新細明體" panose="02020500000000000000" pitchFamily="18" charset="-120"/>
              <a:cs typeface="+mn-cs"/>
            </a:endParaRPr>
          </a:p>
        </p:txBody>
      </p:sp>
      <p:sp>
        <p:nvSpPr>
          <p:cNvPr id="26" name="TextBox 25">
            <a:extLst>
              <a:ext uri="{FF2B5EF4-FFF2-40B4-BE49-F238E27FC236}">
                <a16:creationId xmlns:a16="http://schemas.microsoft.com/office/drawing/2014/main" id="{820A2F0A-8A24-4AA9-A78E-55C0765C0F7F}"/>
              </a:ext>
            </a:extLst>
          </p:cNvPr>
          <p:cNvSpPr txBox="1"/>
          <p:nvPr/>
        </p:nvSpPr>
        <p:spPr>
          <a:xfrm>
            <a:off x="6844937" y="6413358"/>
            <a:ext cx="5286102" cy="369332"/>
          </a:xfrm>
          <a:prstGeom prst="rect">
            <a:avLst/>
          </a:prstGeom>
          <a:noFill/>
        </p:spPr>
        <p:txBody>
          <a:bodyPr wrap="square" rtlCol="0">
            <a:spAutoFit/>
          </a:bodyPr>
          <a:lstStyle/>
          <a:p>
            <a:pPr algn="r"/>
            <a:r>
              <a:rPr lang="en-MY" altLang="zh-TW" dirty="0">
                <a:solidFill>
                  <a:schemeClr val="bg1"/>
                </a:solidFill>
              </a:rPr>
              <a:t>*** </a:t>
            </a:r>
            <a:r>
              <a:rPr lang="zh-CN" altLang="en-US" dirty="0">
                <a:solidFill>
                  <a:schemeClr val="bg1"/>
                </a:solidFill>
              </a:rPr>
              <a:t>所有操作皆在該服務（</a:t>
            </a:r>
            <a:r>
              <a:rPr lang="en-US" altLang="zh-CN" dirty="0" err="1">
                <a:solidFill>
                  <a:schemeClr val="bg1"/>
                </a:solidFill>
              </a:rPr>
              <a:t>eg</a:t>
            </a:r>
            <a:r>
              <a:rPr lang="en-MY" altLang="zh-CN" dirty="0">
                <a:solidFill>
                  <a:schemeClr val="bg1"/>
                </a:solidFill>
              </a:rPr>
              <a:t>: Amazon S3</a:t>
            </a:r>
            <a:r>
              <a:rPr lang="zh-CN" altLang="en-US" dirty="0">
                <a:solidFill>
                  <a:schemeClr val="bg1"/>
                </a:solidFill>
              </a:rPr>
              <a:t>）完成</a:t>
            </a:r>
            <a:endParaRPr lang="zh-TW" altLang="en-US" dirty="0">
              <a:solidFill>
                <a:schemeClr val="bg1"/>
              </a:solidFill>
            </a:endParaRPr>
          </a:p>
        </p:txBody>
      </p:sp>
    </p:spTree>
    <p:extLst>
      <p:ext uri="{BB962C8B-B14F-4D97-AF65-F5344CB8AC3E}">
        <p14:creationId xmlns:p14="http://schemas.microsoft.com/office/powerpoint/2010/main" val="30294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
        <p:cNvGrpSpPr/>
        <p:nvPr/>
      </p:nvGrpSpPr>
      <p:grpSpPr>
        <a:xfrm>
          <a:off x="0" y="0"/>
          <a:ext cx="0" cy="0"/>
          <a:chOff x="0" y="0"/>
          <a:chExt cx="0" cy="0"/>
        </a:xfrm>
      </p:grpSpPr>
      <p:sp>
        <p:nvSpPr>
          <p:cNvPr id="90" name="Google Shape;90;p2"/>
          <p:cNvSpPr txBox="1"/>
          <p:nvPr/>
        </p:nvSpPr>
        <p:spPr>
          <a:xfrm>
            <a:off x="2829810" y="2705745"/>
            <a:ext cx="6532379" cy="144650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MY" altLang="zh-CN" sz="8800" b="1" i="0" u="none" strike="noStrike" kern="0" cap="none" spc="0" normalizeH="0" baseline="0" noProof="0" dirty="0">
                <a:ln>
                  <a:noFill/>
                </a:ln>
                <a:solidFill>
                  <a:srgbClr val="FFFFFF"/>
                </a:solidFill>
                <a:effectLst/>
                <a:uLnTx/>
                <a:uFillTx/>
                <a:latin typeface="Arial"/>
                <a:ea typeface="Arial"/>
                <a:cs typeface="Arial"/>
                <a:sym typeface="Arial"/>
              </a:rPr>
              <a:t>Amazon S3</a:t>
            </a:r>
            <a:endParaRPr kumimoji="0" sz="8800" b="1"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178924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4">
            <a:extLst>
              <a:ext uri="{FF2B5EF4-FFF2-40B4-BE49-F238E27FC236}">
                <a16:creationId xmlns:a16="http://schemas.microsoft.com/office/drawing/2014/main" id="{9F9DD0A1-5EAC-493F-98EC-AC82A1999B3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8FC0D2C9-9C0E-458D-AE2F-917717C1B8C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13" name="Title 3">
            <a:extLst>
              <a:ext uri="{FF2B5EF4-FFF2-40B4-BE49-F238E27FC236}">
                <a16:creationId xmlns:a16="http://schemas.microsoft.com/office/drawing/2014/main" id="{229558F6-CBB4-4F70-835E-0AF3E5B2DC71}"/>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Simple Storage Service</a:t>
            </a:r>
            <a:r>
              <a:rPr lang="zh-CN" altLang="en-US" kern="0" dirty="0">
                <a:solidFill>
                  <a:schemeClr val="bg1"/>
                </a:solidFill>
              </a:rPr>
              <a:t>（</a:t>
            </a:r>
            <a:r>
              <a:rPr lang="en-MY" altLang="zh-CN" kern="0" dirty="0">
                <a:solidFill>
                  <a:schemeClr val="bg1"/>
                </a:solidFill>
              </a:rPr>
              <a:t>S3</a:t>
            </a:r>
            <a:r>
              <a:rPr lang="zh-CN" altLang="en-US" kern="0" dirty="0">
                <a:solidFill>
                  <a:schemeClr val="bg1"/>
                </a:solidFill>
              </a:rPr>
              <a:t>）</a:t>
            </a:r>
            <a:endParaRPr lang="en-US" kern="0" dirty="0">
              <a:solidFill>
                <a:schemeClr val="bg1"/>
              </a:solidFill>
            </a:endParaRPr>
          </a:p>
        </p:txBody>
      </p:sp>
      <p:pic>
        <p:nvPicPr>
          <p:cNvPr id="14" name="Picture 2" descr="Introducing S3 Bucket Support">
            <a:extLst>
              <a:ext uri="{FF2B5EF4-FFF2-40B4-BE49-F238E27FC236}">
                <a16:creationId xmlns:a16="http://schemas.microsoft.com/office/drawing/2014/main" id="{3EAE1D42-C5FC-449B-8E20-0A7480FBA1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495" y="2942523"/>
            <a:ext cx="3523593" cy="352359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8754039-7B46-4FAC-9397-8AC3D1D26B55}"/>
              </a:ext>
            </a:extLst>
          </p:cNvPr>
          <p:cNvSpPr txBox="1"/>
          <p:nvPr/>
        </p:nvSpPr>
        <p:spPr>
          <a:xfrm>
            <a:off x="1706277" y="4621550"/>
            <a:ext cx="2060028" cy="523220"/>
          </a:xfrm>
          <a:prstGeom prst="rect">
            <a:avLst/>
          </a:prstGeom>
          <a:noFill/>
        </p:spPr>
        <p:txBody>
          <a:bodyPr wrap="square" rtlCol="0">
            <a:prstTxWarp prst="textChevronInverted">
              <a:avLst/>
            </a:prstTxWarp>
            <a:spAutoFit/>
          </a:bodyPr>
          <a:lstStyle/>
          <a:p>
            <a:r>
              <a:rPr lang="en-MY" altLang="zh-TW" sz="2400" b="1" dirty="0">
                <a:solidFill>
                  <a:schemeClr val="bg1"/>
                </a:solidFill>
              </a:rPr>
              <a:t>Bucket</a:t>
            </a:r>
            <a:endParaRPr lang="zh-TW" altLang="en-US" sz="2400" b="1" dirty="0">
              <a:solidFill>
                <a:schemeClr val="bg1"/>
              </a:solidFill>
            </a:endParaRPr>
          </a:p>
        </p:txBody>
      </p:sp>
      <p:sp>
        <p:nvSpPr>
          <p:cNvPr id="16" name="Rectangle: Rounded Corners 15">
            <a:extLst>
              <a:ext uri="{FF2B5EF4-FFF2-40B4-BE49-F238E27FC236}">
                <a16:creationId xmlns:a16="http://schemas.microsoft.com/office/drawing/2014/main" id="{DE55DC4B-BBFA-4967-A946-15601B394207}"/>
              </a:ext>
            </a:extLst>
          </p:cNvPr>
          <p:cNvSpPr/>
          <p:nvPr/>
        </p:nvSpPr>
        <p:spPr>
          <a:xfrm>
            <a:off x="1033902" y="2162009"/>
            <a:ext cx="3404191" cy="595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tLang="zh-TW" b="1" dirty="0">
                <a:solidFill>
                  <a:schemeClr val="bg1"/>
                </a:solidFill>
              </a:rPr>
              <a:t>Object-based </a:t>
            </a:r>
            <a:r>
              <a:rPr lang="zh-CN" altLang="en-US" b="1" dirty="0">
                <a:solidFill>
                  <a:schemeClr val="bg1"/>
                </a:solidFill>
              </a:rPr>
              <a:t>物件式儲存</a:t>
            </a:r>
            <a:endParaRPr lang="zh-TW" altLang="en-US" b="1" dirty="0">
              <a:solidFill>
                <a:schemeClr val="bg1"/>
              </a:solidFill>
            </a:endParaRPr>
          </a:p>
        </p:txBody>
      </p:sp>
      <p:pic>
        <p:nvPicPr>
          <p:cNvPr id="17" name="Picture 4" descr="green arrow - WSI Digital">
            <a:extLst>
              <a:ext uri="{FF2B5EF4-FFF2-40B4-BE49-F238E27FC236}">
                <a16:creationId xmlns:a16="http://schemas.microsoft.com/office/drawing/2014/main" id="{160502BF-5F67-42CB-AC5F-BD692976FD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676889">
            <a:off x="4174728" y="2795613"/>
            <a:ext cx="1508234" cy="8420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Microsoft Word - Wikipedia">
            <a:extLst>
              <a:ext uri="{FF2B5EF4-FFF2-40B4-BE49-F238E27FC236}">
                <a16:creationId xmlns:a16="http://schemas.microsoft.com/office/drawing/2014/main" id="{08C9A1DF-0B53-4686-80E4-6ABA86AC97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35469">
            <a:off x="6530435" y="2170855"/>
            <a:ext cx="1214863" cy="112986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Free Icon | Mp4 file format symbol">
            <a:extLst>
              <a:ext uri="{FF2B5EF4-FFF2-40B4-BE49-F238E27FC236}">
                <a16:creationId xmlns:a16="http://schemas.microsoft.com/office/drawing/2014/main" id="{35F1E5F5-358F-435E-85EC-3E2367D3EF01}"/>
              </a:ext>
            </a:extLst>
          </p:cNvPr>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552458">
            <a:off x="8582663" y="2378794"/>
            <a:ext cx="1377949" cy="13779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TXT File - Free computer icons">
            <a:extLst>
              <a:ext uri="{FF2B5EF4-FFF2-40B4-BE49-F238E27FC236}">
                <a16:creationId xmlns:a16="http://schemas.microsoft.com/office/drawing/2014/main" id="{9A7DD105-3C33-4FAD-B162-96B30010680B}"/>
              </a:ext>
            </a:extLst>
          </p:cNvPr>
          <p:cNvPicPr>
            <a:picLocks noChangeAspect="1" noChangeArrowheads="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865462">
            <a:off x="5081769" y="4067214"/>
            <a:ext cx="1451057" cy="145105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Microsoft Excel - Wikipedia">
            <a:extLst>
              <a:ext uri="{FF2B5EF4-FFF2-40B4-BE49-F238E27FC236}">
                <a16:creationId xmlns:a16="http://schemas.microsoft.com/office/drawing/2014/main" id="{31456DB1-0186-4877-84C9-02BBBCAF61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065103">
            <a:off x="7484263" y="4581995"/>
            <a:ext cx="1426451" cy="13266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Image-File Icons - Download Free Vector Icons | Noun Project">
            <a:extLst>
              <a:ext uri="{FF2B5EF4-FFF2-40B4-BE49-F238E27FC236}">
                <a16:creationId xmlns:a16="http://schemas.microsoft.com/office/drawing/2014/main" id="{E393E136-53F5-461F-98D4-2538CF5B5261}"/>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42819">
            <a:off x="10020435" y="1009697"/>
            <a:ext cx="1514135" cy="151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0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D4F0F2AC-5137-41C8-895F-370D1527D9D8}"/>
              </a:ext>
            </a:extLst>
          </p:cNvPr>
          <p:cNvSpPr txBox="1">
            <a:spLocks/>
          </p:cNvSpPr>
          <p:nvPr/>
        </p:nvSpPr>
        <p:spPr>
          <a:xfrm>
            <a:off x="800100" y="291664"/>
            <a:ext cx="105918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MY" kern="0" dirty="0">
                <a:solidFill>
                  <a:schemeClr val="bg1"/>
                </a:solidFill>
              </a:rPr>
              <a:t>Object </a:t>
            </a:r>
            <a:r>
              <a:rPr lang="zh-CN" altLang="en-US" kern="0" dirty="0">
                <a:solidFill>
                  <a:schemeClr val="bg1"/>
                </a:solidFill>
              </a:rPr>
              <a:t>物件</a:t>
            </a:r>
            <a:endParaRPr lang="en-US" kern="0" dirty="0">
              <a:solidFill>
                <a:schemeClr val="bg1"/>
              </a:solidFill>
            </a:endParaRPr>
          </a:p>
        </p:txBody>
      </p:sp>
      <p:pic>
        <p:nvPicPr>
          <p:cNvPr id="8" name="Picture 10" descr="TXT File - Free computer icons">
            <a:extLst>
              <a:ext uri="{FF2B5EF4-FFF2-40B4-BE49-F238E27FC236}">
                <a16:creationId xmlns:a16="http://schemas.microsoft.com/office/drawing/2014/main" id="{1BDB4A8F-EDD1-4CD2-B0A3-C9A06F18CEBC}"/>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4274" y="2593726"/>
            <a:ext cx="2370385" cy="2370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9738BE5-9A58-43B2-8E17-B3889DCC40BF}"/>
              </a:ext>
            </a:extLst>
          </p:cNvPr>
          <p:cNvSpPr txBox="1"/>
          <p:nvPr/>
        </p:nvSpPr>
        <p:spPr>
          <a:xfrm>
            <a:off x="4728228" y="1567992"/>
            <a:ext cx="6906423" cy="4421852"/>
          </a:xfrm>
          <a:prstGeom prst="rect">
            <a:avLst/>
          </a:prstGeom>
          <a:noFill/>
        </p:spPr>
        <p:txBody>
          <a:bodyPr wrap="square" rtlCol="0">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Key</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O</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bject </a:t>
            </a:r>
            <a:r>
              <a:rPr lang="en-MY"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N</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ame</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檔案</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按</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字母排序</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Value</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資料本身</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一堆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yte 的組合</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Version ID</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版本控管</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用途</a:t>
            </a:r>
            <a:endPar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Metadata</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額外用來記錄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O</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bject 相關資訊的資料</a:t>
            </a:r>
            <a:r>
              <a:rPr lang="zh-CN" altLang="en-US" sz="2400" dirty="0">
                <a:solidFill>
                  <a:schemeClr val="bg1"/>
                </a:solidFill>
                <a:latin typeface="DengXian" panose="02010600030101010101" pitchFamily="2" charset="-122"/>
                <a:ea typeface="DengXian" panose="02010600030101010101" pitchFamily="2" charset="-122"/>
                <a:cs typeface="Calibri" panose="020F0502020204030204" pitchFamily="34" charset="0"/>
              </a:rPr>
              <a:t>，</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使用者也可以自訂客製化的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M</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etadata，藉此來為 </a:t>
            </a:r>
            <a:r>
              <a:rPr lang="en-US" altLang="zh-CN" sz="2400" dirty="0">
                <a:solidFill>
                  <a:schemeClr val="bg1"/>
                </a:solidFill>
                <a:latin typeface="DengXian" panose="02010600030101010101" pitchFamily="2" charset="-122"/>
                <a:ea typeface="DengXian" panose="02010600030101010101" pitchFamily="2" charset="-122"/>
                <a:cs typeface="Calibri" panose="020F0502020204030204" pitchFamily="34" charset="0"/>
              </a:rPr>
              <a:t>O</a:t>
            </a:r>
            <a:r>
              <a:rPr lang="zh-TW" altLang="zh-TW" sz="2400" dirty="0">
                <a:solidFill>
                  <a:schemeClr val="bg1"/>
                </a:solidFill>
                <a:latin typeface="DengXian" panose="02010600030101010101" pitchFamily="2" charset="-122"/>
                <a:ea typeface="DengXian" panose="02010600030101010101" pitchFamily="2" charset="-122"/>
                <a:cs typeface="Calibri" panose="020F0502020204030204" pitchFamily="34" charset="0"/>
              </a:rPr>
              <a:t>bject 標註不同的屬性值</a:t>
            </a:r>
          </a:p>
        </p:txBody>
      </p:sp>
    </p:spTree>
    <p:extLst>
      <p:ext uri="{BB962C8B-B14F-4D97-AF65-F5344CB8AC3E}">
        <p14:creationId xmlns:p14="http://schemas.microsoft.com/office/powerpoint/2010/main" val="13049926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835</Words>
  <Application>Microsoft Office PowerPoint</Application>
  <PresentationFormat>Widescreen</PresentationFormat>
  <Paragraphs>130</Paragraphs>
  <Slides>26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AmazonEmber</vt:lpstr>
      <vt:lpstr>AmazonEmberBold</vt:lpstr>
      <vt:lpstr>DengXian</vt:lpstr>
      <vt:lpstr>Arial</vt:lpstr>
      <vt:lpstr>Calibri</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其它學習資源…</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Diabolo Jie</dc:creator>
  <cp:lastModifiedBy>Diabolo Jie</cp:lastModifiedBy>
  <cp:revision>63</cp:revision>
  <dcterms:created xsi:type="dcterms:W3CDTF">2021-03-08T02:41:52Z</dcterms:created>
  <dcterms:modified xsi:type="dcterms:W3CDTF">2021-04-07T04:53:46Z</dcterms:modified>
</cp:coreProperties>
</file>