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71" r:id="rId9"/>
    <p:sldId id="272" r:id="rId10"/>
    <p:sldId id="263" r:id="rId11"/>
    <p:sldId id="260" r:id="rId12"/>
    <p:sldId id="264" r:id="rId13"/>
    <p:sldId id="266" r:id="rId14"/>
    <p:sldId id="267" r:id="rId15"/>
    <p:sldId id="269" r:id="rId16"/>
    <p:sldId id="273" r:id="rId17"/>
    <p:sldId id="265" r:id="rId18"/>
    <p:sldId id="26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BB4C-E538-40F0-835F-AA265ADD1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9298E-9F65-4993-AB68-882D4FEF9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9D124-8D39-4D38-8D9D-6F973A00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805C-A993-4443-8C72-D4F0C963FEF3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CB5D-BFEE-4C04-8FE8-446CBD85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62460-91C2-48A5-AC80-A6E9807A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622E-8D4B-4E72-BE4D-F3746432B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92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416F-6C7A-45C0-B9EC-B7268C0A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1620A-F475-4B58-A1A3-7674CC2F5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6416B-2545-4C62-9035-6764E744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805C-A993-4443-8C72-D4F0C963FEF3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332C-B749-418D-91FA-BCAF8A8B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2FD6-74F8-4F55-AF30-0AB21DF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622E-8D4B-4E72-BE4D-F3746432B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49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329C6-029C-49FA-B5D5-B06F61B43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D8219-594E-4603-B42B-B2744BC7B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9B3E3-4678-4518-909A-DAADBC7F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805C-A993-4443-8C72-D4F0C963FEF3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F29EE-A303-4456-B164-9E2EE94F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3FC57-D1E9-4B63-BB4F-C062150A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622E-8D4B-4E72-BE4D-F3746432B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19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F47D-444F-454A-988B-4261F5AC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FCA2-FA9B-4806-A637-1AD7A1B1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50F2-3BD5-4FA4-A5B1-42D9B37B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805C-A993-4443-8C72-D4F0C963FEF3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E0FF2-B251-4761-8FA3-95315790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4910-6AAB-4640-BFFE-EF2DBBE2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622E-8D4B-4E72-BE4D-F3746432B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54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95A8-130D-42AE-A5FE-79C5F034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7CE0E-B8C6-41E4-90CA-1124DC584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C5A11-FDBF-4E84-9646-3F3AFA4B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805C-A993-4443-8C72-D4F0C963FEF3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A4A90-A021-4663-832E-743561F3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5566B-8E00-4D7F-9B33-580777EE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622E-8D4B-4E72-BE4D-F3746432B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24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3165-AFCF-4623-B5BE-BC1B7239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0028-08CB-4DE8-B8B9-6C3499B1B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F6886-D1C2-48C7-935A-FACEBF492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C58B0-84FC-474D-A8F3-DBE42B6B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805C-A993-4443-8C72-D4F0C963FEF3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C4B73-1B8D-486D-A938-755691EE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007D3-ACA8-429D-A3C6-1C464FC7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622E-8D4B-4E72-BE4D-F3746432B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48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005C-E726-41FE-BB78-EE9C9FF3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050F-EB1C-46ED-8F77-47B763BB2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3BC57-DA00-4DA6-AD85-468324324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CC556-024B-47A0-81EF-270282FB1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97F24-A6F4-4C59-A142-0F8C19291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E94BF-585F-4D05-95F7-C0B5F8B8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805C-A993-4443-8C72-D4F0C963FEF3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C366C-8721-4DB9-883C-D8792E60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CC35A-36D6-4D9B-A01A-0EBB093B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622E-8D4B-4E72-BE4D-F3746432B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7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6AA3-026D-4266-A90C-92A4C86D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374F6-B463-43B1-8B69-F3D23D85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805C-A993-4443-8C72-D4F0C963FEF3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E11CC-29BA-48E1-A79E-FF2E1CE8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4AE3F-76CB-4F1E-9570-5B0B5244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622E-8D4B-4E72-BE4D-F3746432B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00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19406-7E0E-4677-900B-3D7D5E76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805C-A993-4443-8C72-D4F0C963FEF3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A8E28-79C0-4E1A-B078-731AC9DE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2E4B2-14D4-4B9A-8F82-D063C3C6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622E-8D4B-4E72-BE4D-F3746432B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94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D5CA-B13A-4382-996B-30220538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A1C6-A1E0-40C5-906E-B470D5AE2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A7CCD-DBC0-4354-9260-DEFBF1D76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8AEC3-37C9-4124-BC88-E7891C3D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805C-A993-4443-8C72-D4F0C963FEF3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30A4A-C927-41BC-A851-D7B62647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EBF11-2E5D-46A1-8066-F4D6221C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622E-8D4B-4E72-BE4D-F3746432B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2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E550-A815-49DA-ACC5-37104B3F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8A279-9B03-4FA0-8D57-6F8AA1DF3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3B219-2291-4619-B3F7-47857FF88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C648-F7DE-4339-B3C0-8E14F57A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805C-A993-4443-8C72-D4F0C963FEF3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9347A-89AC-4D85-ABDF-B461D77E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D23D2-8895-4291-91EB-B66D340B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622E-8D4B-4E72-BE4D-F3746432B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0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C8AAA-7ED3-471E-9954-FACDF83D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4E474-6653-48EE-BD6C-881424B1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D5DB0-032E-4684-BABF-69D847DCC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805C-A993-4443-8C72-D4F0C963FEF3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FEAC-DEA6-4193-B9F5-AB59AB35F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3F6C1-518C-4CCD-BCA7-3BEF00010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F622E-8D4B-4E72-BE4D-F3746432B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20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efx5eve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yeninesky3.medium.com/oneclass-svm-%E7%95%B0%E5%B8%B8%E6%AA%A2%E6%B8%AC%E4%BB%BB%E5%8B%99-anomaly-detection-%E7%9A%84%E7%AE%97%E6%B3%95%E7%90%86%E8%A7%A3%E8%88%87%E5%AF%A6%E8%B8%90-cf5f0bbb01c0" TargetMode="External"/><Relationship Id="rId2" Type="http://schemas.openxmlformats.org/officeDocument/2006/relationships/hyperlink" Target="http://www.cainiaoxueyuan.com/suanfa/701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WHn97vTfOfPQ9DR7qKWSo60ZGjx0V81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thelp.ithome.com.tw/articles/10216967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EB33D0AB-F78D-4AB2-8473-32B5391BEF77}"/>
              </a:ext>
            </a:extLst>
          </p:cNvPr>
          <p:cNvSpPr txBox="1"/>
          <p:nvPr/>
        </p:nvSpPr>
        <p:spPr>
          <a:xfrm>
            <a:off x="745434" y="1120676"/>
            <a:ext cx="1069450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2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雲端運算服務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、</a:t>
            </a:r>
            <a:endParaRPr kumimoji="0" sz="7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2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金融科技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200" b="1" kern="0" dirty="0">
                <a:latin typeface="Arial"/>
                <a:ea typeface="Arial"/>
                <a:cs typeface="Arial"/>
                <a:sym typeface="Arial"/>
              </a:rPr>
              <a:t>20210503</a:t>
            </a:r>
            <a:endParaRPr kumimoji="0" sz="7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95031F9-2185-4E07-9F62-02D16D5452A1}"/>
              </a:ext>
            </a:extLst>
          </p:cNvPr>
          <p:cNvSpPr txBox="1"/>
          <p:nvPr/>
        </p:nvSpPr>
        <p:spPr>
          <a:xfrm>
            <a:off x="745433" y="4412974"/>
            <a:ext cx="982503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AWS Educate Student Ambassador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陳偉傑（巨資四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A）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Email : </a:t>
            </a: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sefx5ever@gmail.com</a:t>
            </a: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371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upervised vs. Unsupervised Learning | by Devin Soni 👑 | Towards Data  Science">
            <a:extLst>
              <a:ext uri="{FF2B5EF4-FFF2-40B4-BE49-F238E27FC236}">
                <a16:creationId xmlns:a16="http://schemas.microsoft.com/office/drawing/2014/main" id="{91579A74-BB32-4A1B-8EF8-E7BEECE40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55" y="1305781"/>
            <a:ext cx="6753290" cy="424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98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ove mouse over image">
            <a:extLst>
              <a:ext uri="{FF2B5EF4-FFF2-40B4-BE49-F238E27FC236}">
                <a16:creationId xmlns:a16="http://schemas.microsoft.com/office/drawing/2014/main" id="{62F79323-B98A-4FF0-B893-A7671D72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39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E15538-9233-4A9B-AE34-D32E1E2FA05B}"/>
              </a:ext>
            </a:extLst>
          </p:cNvPr>
          <p:cNvSpPr txBox="1"/>
          <p:nvPr/>
        </p:nvSpPr>
        <p:spPr>
          <a:xfrm>
            <a:off x="0" y="0"/>
            <a:ext cx="5235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模型評估 </a:t>
            </a:r>
            <a:r>
              <a:rPr lang="en-US" altLang="zh-CN" sz="4400" b="1" dirty="0"/>
              <a:t>– </a:t>
            </a:r>
            <a:r>
              <a:rPr lang="zh-CN" altLang="en-US" sz="4400" b="1" dirty="0"/>
              <a:t>迴歸指標</a:t>
            </a:r>
            <a:endParaRPr lang="zh-TW" altLang="en-US" sz="4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325F91-9BDD-4B1D-9DBB-A01C399B0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84" y="769441"/>
            <a:ext cx="7290032" cy="56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E15538-9233-4A9B-AE34-D32E1E2FA05B}"/>
              </a:ext>
            </a:extLst>
          </p:cNvPr>
          <p:cNvSpPr txBox="1"/>
          <p:nvPr/>
        </p:nvSpPr>
        <p:spPr>
          <a:xfrm>
            <a:off x="0" y="0"/>
            <a:ext cx="5235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模型評估 </a:t>
            </a:r>
            <a:r>
              <a:rPr lang="en-US" altLang="zh-CN" sz="4400" b="1" dirty="0"/>
              <a:t>– </a:t>
            </a:r>
            <a:r>
              <a:rPr lang="zh-CN" altLang="en-US" sz="4400" b="1" dirty="0"/>
              <a:t>迴歸指標</a:t>
            </a:r>
            <a:endParaRPr lang="zh-TW" altLang="en-US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9BF94-3230-4A61-958E-E86C45250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928338"/>
            <a:ext cx="10355120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65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E15538-9233-4A9B-AE34-D32E1E2FA05B}"/>
              </a:ext>
            </a:extLst>
          </p:cNvPr>
          <p:cNvSpPr txBox="1"/>
          <p:nvPr/>
        </p:nvSpPr>
        <p:spPr>
          <a:xfrm>
            <a:off x="0" y="0"/>
            <a:ext cx="54312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模型評估 </a:t>
            </a:r>
            <a:r>
              <a:rPr lang="en-US" altLang="zh-CN" sz="4400" b="1" dirty="0"/>
              <a:t>– </a:t>
            </a:r>
            <a:r>
              <a:rPr lang="zh-CN" altLang="en-US" sz="4400" b="1" dirty="0"/>
              <a:t>迴歸指標</a:t>
            </a:r>
            <a:endParaRPr lang="zh-TW" altLang="en-US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0FEB0-BE2E-4074-A67E-5FF6E52F6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705043"/>
            <a:ext cx="10307488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5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E27B770-BFD4-4478-BB21-D8F08EB8B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459" y="950190"/>
            <a:ext cx="6795081" cy="554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5D9361-3398-4291-A1D5-509F57FA2E1A}"/>
              </a:ext>
            </a:extLst>
          </p:cNvPr>
          <p:cNvSpPr txBox="1"/>
          <p:nvPr/>
        </p:nvSpPr>
        <p:spPr>
          <a:xfrm>
            <a:off x="0" y="0"/>
            <a:ext cx="5235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模型評估 </a:t>
            </a:r>
            <a:r>
              <a:rPr lang="en-US" altLang="zh-CN" sz="4400" b="1" dirty="0"/>
              <a:t>– </a:t>
            </a:r>
            <a:r>
              <a:rPr lang="zh-CN" altLang="en-US" sz="4400" b="1" dirty="0"/>
              <a:t>分類指標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2502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5D9361-3398-4291-A1D5-509F57FA2E1A}"/>
              </a:ext>
            </a:extLst>
          </p:cNvPr>
          <p:cNvSpPr txBox="1"/>
          <p:nvPr/>
        </p:nvSpPr>
        <p:spPr>
          <a:xfrm>
            <a:off x="0" y="0"/>
            <a:ext cx="5235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模型評估 </a:t>
            </a:r>
            <a:r>
              <a:rPr lang="en-US" altLang="zh-CN" sz="4400" b="1" dirty="0"/>
              <a:t>– </a:t>
            </a:r>
            <a:r>
              <a:rPr lang="zh-CN" altLang="en-US" sz="4400" b="1" dirty="0"/>
              <a:t>分類指標</a:t>
            </a:r>
            <a:endParaRPr lang="zh-TW" altLang="en-US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0E2F7-BF05-46A9-8304-BDF8C9100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38" y="2147537"/>
            <a:ext cx="6516018" cy="334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19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5D9361-3398-4291-A1D5-509F57FA2E1A}"/>
              </a:ext>
            </a:extLst>
          </p:cNvPr>
          <p:cNvSpPr txBox="1"/>
          <p:nvPr/>
        </p:nvSpPr>
        <p:spPr>
          <a:xfrm>
            <a:off x="0" y="0"/>
            <a:ext cx="5235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模型評估 </a:t>
            </a:r>
            <a:r>
              <a:rPr lang="en-US" altLang="zh-CN" sz="4400" b="1" dirty="0"/>
              <a:t>– </a:t>
            </a:r>
            <a:r>
              <a:rPr lang="zh-CN" altLang="en-US" sz="4400" b="1" dirty="0"/>
              <a:t>分群指標</a:t>
            </a:r>
            <a:endParaRPr lang="zh-TW" altLang="en-US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D8B95-9761-4464-ADD7-0CE3E8492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1051121"/>
            <a:ext cx="10345594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74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5D9361-3398-4291-A1D5-509F57FA2E1A}"/>
              </a:ext>
            </a:extLst>
          </p:cNvPr>
          <p:cNvSpPr txBox="1"/>
          <p:nvPr/>
        </p:nvSpPr>
        <p:spPr>
          <a:xfrm>
            <a:off x="0" y="0"/>
            <a:ext cx="5235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模型評估 </a:t>
            </a:r>
            <a:r>
              <a:rPr lang="en-US" altLang="zh-CN" sz="4400" b="1" dirty="0"/>
              <a:t>– </a:t>
            </a:r>
            <a:r>
              <a:rPr lang="zh-CN" altLang="en-US" sz="4400" b="1" dirty="0"/>
              <a:t>分群指標</a:t>
            </a:r>
            <a:endParaRPr lang="zh-TW" altLang="en-US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8738C-1D1B-4634-8B6E-47D7DDEA0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51" y="931102"/>
            <a:ext cx="7934297" cy="57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1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31E68-21D8-4338-931D-AF61C7F8951C}"/>
              </a:ext>
            </a:extLst>
          </p:cNvPr>
          <p:cNvSpPr txBox="1"/>
          <p:nvPr/>
        </p:nvSpPr>
        <p:spPr>
          <a:xfrm>
            <a:off x="2412939" y="1132709"/>
            <a:ext cx="73661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0" b="1" dirty="0"/>
              <a:t>個人投資風險管家</a:t>
            </a:r>
            <a:endParaRPr lang="zh-TW" altLang="en-US" sz="70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0F5E89-CFF5-4E85-B244-F6A03B3F7E38}"/>
              </a:ext>
            </a:extLst>
          </p:cNvPr>
          <p:cNvSpPr/>
          <p:nvPr/>
        </p:nvSpPr>
        <p:spPr>
          <a:xfrm>
            <a:off x="1574330" y="2827090"/>
            <a:ext cx="9043333" cy="979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STEP 1: </a:t>
            </a:r>
            <a:r>
              <a:rPr lang="zh-CN" altLang="en-US" sz="2400" b="1" dirty="0"/>
              <a:t>僅有</a:t>
            </a:r>
            <a:r>
              <a:rPr lang="zh-CN" altLang="en-US" sz="2400" b="1" dirty="0">
                <a:solidFill>
                  <a:srgbClr val="FFFF00"/>
                </a:solidFill>
              </a:rPr>
              <a:t>開戶</a:t>
            </a:r>
            <a:r>
              <a:rPr lang="zh-CN" altLang="en-US" sz="2400" b="1" dirty="0"/>
              <a:t>或提出</a:t>
            </a:r>
            <a:r>
              <a:rPr lang="zh-CN" altLang="en-US" sz="2400" b="1" dirty="0">
                <a:solidFill>
                  <a:srgbClr val="FFFF00"/>
                </a:solidFill>
              </a:rPr>
              <a:t>提高交易額度申請</a:t>
            </a:r>
            <a:r>
              <a:rPr lang="zh-CN" altLang="en-US" sz="2400" b="1" dirty="0"/>
              <a:t>時的審查制度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E657B9-1903-448A-9677-631BE8BCC2DD}"/>
              </a:ext>
            </a:extLst>
          </p:cNvPr>
          <p:cNvSpPr/>
          <p:nvPr/>
        </p:nvSpPr>
        <p:spPr>
          <a:xfrm>
            <a:off x="1574330" y="4682455"/>
            <a:ext cx="9043333" cy="979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STEP 2: </a:t>
            </a:r>
            <a:r>
              <a:rPr lang="zh-CN" altLang="en-US" sz="2400" b="1" dirty="0"/>
              <a:t>透過</a:t>
            </a:r>
            <a:r>
              <a:rPr lang="zh-CN" altLang="en-US" sz="2400" b="1" dirty="0">
                <a:solidFill>
                  <a:srgbClr val="FFFF00"/>
                </a:solidFill>
              </a:rPr>
              <a:t>交易金額額度上限</a:t>
            </a:r>
            <a:r>
              <a:rPr lang="zh-CN" altLang="en-US" sz="2400" b="1" dirty="0"/>
              <a:t>避免投資人過度投資</a:t>
            </a:r>
            <a:endParaRPr lang="zh-TW" altLang="en-US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BAB83-D514-4BD9-8C51-52CA8E243D68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095997" y="3806505"/>
            <a:ext cx="0" cy="8759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22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612DEB-42AC-4E55-B8AF-84C22396794D}"/>
              </a:ext>
            </a:extLst>
          </p:cNvPr>
          <p:cNvSpPr txBox="1"/>
          <p:nvPr/>
        </p:nvSpPr>
        <p:spPr>
          <a:xfrm>
            <a:off x="617989" y="5272291"/>
            <a:ext cx="109560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目前困境：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已學習相關背景知識，但仍不知道</a:t>
            </a:r>
            <a:r>
              <a:rPr lang="zh-TW" altLang="en-US" sz="2800" dirty="0">
                <a:highlight>
                  <a:srgbClr val="FF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最適合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的模型為何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823D4-77E6-49A3-87A6-B9EB5890F68A}"/>
              </a:ext>
            </a:extLst>
          </p:cNvPr>
          <p:cNvSpPr txBox="1"/>
          <p:nvPr/>
        </p:nvSpPr>
        <p:spPr>
          <a:xfrm>
            <a:off x="617989" y="385380"/>
            <a:ext cx="1095602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專題效果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偵測出投資人的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投資行為改變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，進一步判斷是否反映出風險偏好的改變，以達到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預警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的效果。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EDBA9-E80D-4EAB-ABD3-A65847A1103B}"/>
              </a:ext>
            </a:extLst>
          </p:cNvPr>
          <p:cNvSpPr txBox="1"/>
          <p:nvPr/>
        </p:nvSpPr>
        <p:spPr>
          <a:xfrm>
            <a:off x="617989" y="2668583"/>
            <a:ext cx="109560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專題預期解決方案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時間序列相關的模型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來描述投資人的投資行為模式。</a:t>
            </a:r>
            <a:b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違約交割屬於少數異常的行為，利用 </a:t>
            </a:r>
            <a:r>
              <a:rPr lang="en-US" altLang="zh-TW" sz="2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Anomaly Detection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相關的方法找出異常行為。</a:t>
            </a:r>
          </a:p>
        </p:txBody>
      </p:sp>
    </p:spTree>
    <p:extLst>
      <p:ext uri="{BB962C8B-B14F-4D97-AF65-F5344CB8AC3E}">
        <p14:creationId xmlns:p14="http://schemas.microsoft.com/office/powerpoint/2010/main" val="180433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2AFB0-64AD-4807-B179-67164AAFA680}"/>
              </a:ext>
            </a:extLst>
          </p:cNvPr>
          <p:cNvSpPr txBox="1"/>
          <p:nvPr/>
        </p:nvSpPr>
        <p:spPr>
          <a:xfrm>
            <a:off x="1776740" y="453201"/>
            <a:ext cx="8638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altLang="zh-CN" sz="5400" b="1" dirty="0"/>
              <a:t>Anomaly Detection </a:t>
            </a:r>
            <a:r>
              <a:rPr lang="zh-CN" altLang="en-US" sz="5400" b="1" dirty="0"/>
              <a:t>異常偵測</a:t>
            </a:r>
            <a:endParaRPr lang="zh-TW" altLang="en-US" sz="5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91991C-1C15-4030-B86F-4FEE7D8EDC90}"/>
              </a:ext>
            </a:extLst>
          </p:cNvPr>
          <p:cNvSpPr txBox="1"/>
          <p:nvPr/>
        </p:nvSpPr>
        <p:spPr>
          <a:xfrm>
            <a:off x="612396" y="1535185"/>
            <a:ext cx="10704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困難：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數據都沒有標籤（無法了具體定義何謂異常）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數據樣本量少，在訓練時會有資料不平衡問題 ，</a:t>
            </a:r>
            <a:r>
              <a:rPr lang="en-US" altLang="zh-CN" dirty="0"/>
              <a:t>Accuracy </a:t>
            </a:r>
            <a:r>
              <a:rPr lang="zh-CN" altLang="en-US" dirty="0"/>
              <a:t>參考價值低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在困難 </a:t>
            </a:r>
            <a:r>
              <a:rPr lang="en-US" altLang="zh-CN" dirty="0"/>
              <a:t>1 </a:t>
            </a:r>
            <a:r>
              <a:rPr lang="zh-CN" altLang="en-US" dirty="0"/>
              <a:t>情況下，正常的定義會隨時間推移出現新的異常特征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DD3DAFA-CC71-4CE1-AC5F-2BB81D3A6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36897"/>
              </p:ext>
            </p:extLst>
          </p:nvPr>
        </p:nvGraphicFramePr>
        <p:xfrm>
          <a:off x="796980" y="2898279"/>
          <a:ext cx="10335183" cy="3683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041">
                  <a:extLst>
                    <a:ext uri="{9D8B030D-6E8A-4147-A177-3AD203B41FA5}">
                      <a16:colId xmlns:a16="http://schemas.microsoft.com/office/drawing/2014/main" val="3663568087"/>
                    </a:ext>
                  </a:extLst>
                </a:gridCol>
                <a:gridCol w="1199039">
                  <a:extLst>
                    <a:ext uri="{9D8B030D-6E8A-4147-A177-3AD203B41FA5}">
                      <a16:colId xmlns:a16="http://schemas.microsoft.com/office/drawing/2014/main" val="2741061038"/>
                    </a:ext>
                  </a:extLst>
                </a:gridCol>
                <a:gridCol w="7524103">
                  <a:extLst>
                    <a:ext uri="{9D8B030D-6E8A-4147-A177-3AD203B41FA5}">
                      <a16:colId xmlns:a16="http://schemas.microsoft.com/office/drawing/2014/main" val="3463333143"/>
                    </a:ext>
                  </a:extLst>
                </a:gridCol>
              </a:tblGrid>
              <a:tr h="294975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資料型別</a:t>
                      </a: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重要變數</a:t>
                      </a:r>
                    </a:p>
                  </a:txBody>
                  <a:tcPr>
                    <a:solidFill>
                      <a:srgbClr val="8391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5110"/>
                  </a:ext>
                </a:extLst>
              </a:tr>
              <a:tr h="294975">
                <a:tc rowSpan="3"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交易紀錄</a:t>
                      </a: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日期編號、交易價格、交易股數、報酬率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63220"/>
                  </a:ext>
                </a:extLst>
              </a:tr>
              <a:tr h="2949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投資人代碼、股票代碼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14096"/>
                  </a:ext>
                </a:extLst>
              </a:tr>
              <a:tr h="314084">
                <a:tc vMerge="1"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Dummy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買賣別、市場別、交易別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82923"/>
                  </a:ext>
                </a:extLst>
              </a:tr>
              <a:tr h="321127">
                <a:tc rowSpan="3"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每日股票資訊</a:t>
                      </a: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日期編號、開盤價、最高價、最低價、收盤價、交易股數、交易數量、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Alpha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值、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Bata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18554"/>
                  </a:ext>
                </a:extLst>
              </a:tr>
              <a:tr h="2949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股票代碼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89477"/>
                  </a:ext>
                </a:extLst>
              </a:tr>
              <a:tr h="294975">
                <a:tc vMerge="1"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Dummy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公司規模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66050"/>
                  </a:ext>
                </a:extLst>
              </a:tr>
              <a:tr h="294975">
                <a:tc rowSpan="2"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股票分類</a:t>
                      </a: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股票代碼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121097"/>
                  </a:ext>
                </a:extLst>
              </a:tr>
              <a:tr h="294975">
                <a:tc vMerge="1"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Dummy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產業別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951392"/>
                  </a:ext>
                </a:extLst>
              </a:tr>
              <a:tr h="294975">
                <a:tc rowSpan="3"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客戶資訊</a:t>
                      </a: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年齡區間、開戶年、違約日期編號、違約排序紀錄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753980"/>
                  </a:ext>
                </a:extLst>
              </a:tr>
              <a:tr h="2949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投資人代碼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268131"/>
                  </a:ext>
                </a:extLst>
              </a:tr>
              <a:tr h="2949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Dummy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違約註記</a:t>
                      </a:r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共</a:t>
                      </a:r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93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筆</a:t>
                      </a:r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、開戶別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05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63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0718C8-72B9-40DD-8B89-004C9F17B757}"/>
              </a:ext>
            </a:extLst>
          </p:cNvPr>
          <p:cNvSpPr txBox="1"/>
          <p:nvPr/>
        </p:nvSpPr>
        <p:spPr>
          <a:xfrm>
            <a:off x="420847" y="2413391"/>
            <a:ext cx="11350305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異常偵測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(</a:t>
            </a:r>
            <a:r>
              <a:rPr lang="en-MY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Anomaly Detection) – Isolation Forest / OneClass SVM</a:t>
            </a:r>
            <a:endParaRPr lang="en-MY" altLang="zh-TW" sz="2800" i="0" dirty="0">
              <a:solidFill>
                <a:srgbClr val="444444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異常</a:t>
            </a:r>
            <a:r>
              <a:rPr lang="zh-CN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偵測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(</a:t>
            </a:r>
            <a:r>
              <a:rPr lang="en-MY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Anomaly Detection)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 </a:t>
            </a:r>
            <a:r>
              <a:rPr lang="en-US" altLang="zh-CN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– </a:t>
            </a:r>
            <a:r>
              <a:rPr lang="en-MY" altLang="zh-CN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OneClass SVM</a:t>
            </a:r>
            <a:r>
              <a:rPr lang="en-MY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 </a:t>
            </a:r>
            <a:endParaRPr lang="en-MY" altLang="zh-TW" sz="2800" dirty="0">
              <a:solidFill>
                <a:srgbClr val="44444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專案討論（老師版）</a:t>
            </a:r>
            <a:endParaRPr lang="en-MY" altLang="zh-TW" sz="2800" dirty="0">
              <a:solidFill>
                <a:srgbClr val="44444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31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y4 機器學習-特徵工程(資料過濾) - iT 邦幫忙::一起幫忙解決難題，拯救IT 人的一天">
            <a:extLst>
              <a:ext uri="{FF2B5EF4-FFF2-40B4-BE49-F238E27FC236}">
                <a16:creationId xmlns:a16="http://schemas.microsoft.com/office/drawing/2014/main" id="{3BB1AFA5-E1E5-42AE-B94F-EEE308C6A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750"/>
            <a:ext cx="12192000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87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2AFB0-64AD-4807-B179-67164AAFA680}"/>
              </a:ext>
            </a:extLst>
          </p:cNvPr>
          <p:cNvSpPr txBox="1"/>
          <p:nvPr/>
        </p:nvSpPr>
        <p:spPr>
          <a:xfrm>
            <a:off x="2848540" y="453201"/>
            <a:ext cx="6494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altLang="zh-CN" sz="5400" b="1" dirty="0"/>
              <a:t>Normalization </a:t>
            </a:r>
            <a:r>
              <a:rPr lang="zh-CN" altLang="en-US" sz="5400" b="1" dirty="0"/>
              <a:t>正則化</a:t>
            </a:r>
            <a:endParaRPr lang="zh-TW" altLang="en-US" sz="54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44CC660-EDC6-4E9F-9CF8-E3EB2599B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83" y="1519677"/>
            <a:ext cx="8577234" cy="488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B1DE91-7DE9-4CC9-A1D0-FC95E0A2C486}"/>
              </a:ext>
            </a:extLst>
          </p:cNvPr>
          <p:cNvSpPr/>
          <p:nvPr/>
        </p:nvSpPr>
        <p:spPr>
          <a:xfrm>
            <a:off x="7646120" y="6002661"/>
            <a:ext cx="3553182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altLang="zh-TW" dirty="0"/>
              <a:t>Label Encoding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262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FC05A322-A93D-4690-9B49-F21BCF65F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074" y="1564918"/>
            <a:ext cx="7973852" cy="471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92AFB0-64AD-4807-B179-67164AAFA680}"/>
              </a:ext>
            </a:extLst>
          </p:cNvPr>
          <p:cNvSpPr txBox="1"/>
          <p:nvPr/>
        </p:nvSpPr>
        <p:spPr>
          <a:xfrm>
            <a:off x="2848540" y="453201"/>
            <a:ext cx="6494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altLang="zh-CN" sz="5400" b="1" dirty="0"/>
              <a:t>Normalization </a:t>
            </a:r>
            <a:r>
              <a:rPr lang="zh-CN" altLang="en-US" sz="5400" b="1" dirty="0"/>
              <a:t>正則化</a:t>
            </a:r>
            <a:endParaRPr lang="zh-TW" altLang="en-US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B54D4-5E4C-4BE5-923A-2C594AA6F328}"/>
              </a:ext>
            </a:extLst>
          </p:cNvPr>
          <p:cNvSpPr/>
          <p:nvPr/>
        </p:nvSpPr>
        <p:spPr>
          <a:xfrm>
            <a:off x="7646120" y="6002661"/>
            <a:ext cx="3553182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altLang="zh-TW" dirty="0"/>
              <a:t>One-hot Encoding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70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2AFB0-64AD-4807-B179-67164AAFA680}"/>
              </a:ext>
            </a:extLst>
          </p:cNvPr>
          <p:cNvSpPr txBox="1"/>
          <p:nvPr/>
        </p:nvSpPr>
        <p:spPr>
          <a:xfrm>
            <a:off x="2624504" y="453201"/>
            <a:ext cx="6942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altLang="zh-CN" sz="5400" b="1" dirty="0"/>
              <a:t>Standardization </a:t>
            </a:r>
            <a:r>
              <a:rPr lang="zh-CN" altLang="en-US" sz="5400" b="1" dirty="0"/>
              <a:t>標準化</a:t>
            </a:r>
            <a:endParaRPr lang="zh-TW" altLang="en-US" sz="5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5A029-F109-40FE-9B9C-DB585601D90A}"/>
              </a:ext>
            </a:extLst>
          </p:cNvPr>
          <p:cNvSpPr txBox="1"/>
          <p:nvPr/>
        </p:nvSpPr>
        <p:spPr>
          <a:xfrm>
            <a:off x="612396" y="1535185"/>
            <a:ext cx="10704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為什麼要做資料標準化？</a:t>
            </a:r>
          </a:p>
          <a:p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在大數據資料中，是用不同資料欄位與資料值所組成，他們可能分佈狀況可能都不盡相同</a:t>
            </a:r>
            <a:r>
              <a:rPr lang="en-MY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.</a:t>
            </a:r>
          </a:p>
          <a:p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因此，就必須將特徵資料按比例縮放，讓資料落在某一特定的區間。</a:t>
            </a:r>
          </a:p>
        </p:txBody>
      </p:sp>
      <p:pic>
        <p:nvPicPr>
          <p:cNvPr id="12290" name="Picture 2" descr="iT 邦幫忙::一起幫忙解決難題，拯救IT 人的一天">
            <a:hlinkClick r:id="rId2"/>
            <a:extLst>
              <a:ext uri="{FF2B5EF4-FFF2-40B4-BE49-F238E27FC236}">
                <a16:creationId xmlns:a16="http://schemas.microsoft.com/office/drawing/2014/main" id="{EF445D4B-3DD1-4B16-A377-832438702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09" y="2617169"/>
            <a:ext cx="77057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86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431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DengXian</vt:lpstr>
      <vt:lpstr>微軟正黑體</vt:lpstr>
      <vt:lpstr>Microsoft YaHei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Diabolo Jie</dc:creator>
  <cp:lastModifiedBy>Diabolo Jie</cp:lastModifiedBy>
  <cp:revision>15</cp:revision>
  <dcterms:created xsi:type="dcterms:W3CDTF">2021-05-03T03:29:37Z</dcterms:created>
  <dcterms:modified xsi:type="dcterms:W3CDTF">2021-05-03T08:58:54Z</dcterms:modified>
</cp:coreProperties>
</file>