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7" r:id="rId3"/>
    <p:sldId id="344" r:id="rId4"/>
    <p:sldId id="338" r:id="rId5"/>
    <p:sldId id="339" r:id="rId6"/>
    <p:sldId id="341" r:id="rId7"/>
    <p:sldId id="342" r:id="rId8"/>
    <p:sldId id="340" r:id="rId9"/>
    <p:sldId id="358" r:id="rId10"/>
    <p:sldId id="345" r:id="rId11"/>
    <p:sldId id="343" r:id="rId12"/>
    <p:sldId id="346" r:id="rId13"/>
    <p:sldId id="357" r:id="rId14"/>
    <p:sldId id="348" r:id="rId15"/>
    <p:sldId id="356" r:id="rId16"/>
    <p:sldId id="355" r:id="rId17"/>
    <p:sldId id="354" r:id="rId18"/>
    <p:sldId id="353" r:id="rId19"/>
    <p:sldId id="352" r:id="rId20"/>
    <p:sldId id="350" r:id="rId21"/>
    <p:sldId id="351" r:id="rId22"/>
    <p:sldId id="349" r:id="rId23"/>
    <p:sldId id="29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4" autoAdjust="0"/>
    <p:restoredTop sz="87830" autoAdjust="0"/>
  </p:normalViewPr>
  <p:slideViewPr>
    <p:cSldViewPr snapToGrid="0">
      <p:cViewPr varScale="1">
        <p:scale>
          <a:sx n="54" d="100"/>
          <a:sy n="54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5543F-1644-4562-94D8-2049F518984C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0C7E-93F1-494F-A176-B051778CD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6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https://admin.sli.do/event/sgs8d64p/polls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41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98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98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342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20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810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927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300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238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5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44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911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886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88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74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74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18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81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89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12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3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83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391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40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95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99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368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328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736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446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4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22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51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07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03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80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805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123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fx5ev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FGWaTFFZJ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oOyNI2ixD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1nfvdqnSJ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1mgfCB5-U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Y8X_17TZv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ZyxOLggTrZ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iGyUo21lZ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QGU8Ktcx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雲端運算服務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、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金融科技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20210531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434" y="4412974"/>
            <a:ext cx="982503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陳偉傑（巨資四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A）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/>
              </a:rPr>
              <a:t>sefx5ever@gmail.com</a:t>
            </a:r>
            <a:endParaRPr kumimoji="0" lang="en-US" sz="18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413104"/>
            <a:ext cx="112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影片建議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86DA3-C69E-431F-B640-EF292097300C}"/>
              </a:ext>
            </a:extLst>
          </p:cNvPr>
          <p:cNvSpPr txBox="1"/>
          <p:nvPr/>
        </p:nvSpPr>
        <p:spPr>
          <a:xfrm>
            <a:off x="581891" y="1318161"/>
            <a:ext cx="4750130" cy="459700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3 </a:t>
            </a:r>
            <a:r>
              <a:rPr lang="zh-CN" altLang="en-US" sz="2400" b="1" dirty="0">
                <a:solidFill>
                  <a:schemeClr val="bg1"/>
                </a:solidFill>
              </a:rPr>
              <a:t>分鐘影片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專題主題在實務場景的應用，若有 </a:t>
            </a:r>
            <a:r>
              <a:rPr lang="en-US" altLang="zh-CN" sz="2400" b="1" dirty="0">
                <a:solidFill>
                  <a:schemeClr val="bg1"/>
                </a:solidFill>
              </a:rPr>
              <a:t>DEMO </a:t>
            </a:r>
            <a:r>
              <a:rPr lang="zh-CN" altLang="en-US" sz="2400" b="1" dirty="0">
                <a:solidFill>
                  <a:schemeClr val="bg1"/>
                </a:solidFill>
              </a:rPr>
              <a:t>更佳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專題主題成功的優勢、特色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激發業主在了解 </a:t>
            </a:r>
            <a:r>
              <a:rPr lang="en-US" altLang="zh-CN" sz="2400" b="1" dirty="0">
                <a:solidFill>
                  <a:schemeClr val="bg1"/>
                </a:solidFill>
              </a:rPr>
              <a:t>3 </a:t>
            </a:r>
            <a:r>
              <a:rPr lang="zh-CN" altLang="en-US" sz="2400" b="1" dirty="0">
                <a:solidFill>
                  <a:schemeClr val="bg1"/>
                </a:solidFill>
              </a:rPr>
              <a:t>分鐘影片後想要觀看 </a:t>
            </a:r>
            <a:r>
              <a:rPr lang="en-US" altLang="zh-CN" sz="2400" b="1" dirty="0">
                <a:solidFill>
                  <a:schemeClr val="bg1"/>
                </a:solidFill>
              </a:rPr>
              <a:t>15 </a:t>
            </a:r>
            <a:r>
              <a:rPr lang="zh-CN" altLang="en-US" sz="2400" b="1" dirty="0">
                <a:solidFill>
                  <a:schemeClr val="bg1"/>
                </a:solidFill>
              </a:rPr>
              <a:t>分鐘影片的動機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呈現性質：廣告影片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32ACF-62A4-455A-A304-D5AAFFEED713}"/>
              </a:ext>
            </a:extLst>
          </p:cNvPr>
          <p:cNvSpPr txBox="1"/>
          <p:nvPr/>
        </p:nvSpPr>
        <p:spPr>
          <a:xfrm>
            <a:off x="6859979" y="1318161"/>
            <a:ext cx="4750130" cy="459700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15 </a:t>
            </a:r>
            <a:r>
              <a:rPr lang="zh-CN" altLang="en-US" sz="2400" b="1" dirty="0">
                <a:solidFill>
                  <a:schemeClr val="bg1"/>
                </a:solidFill>
              </a:rPr>
              <a:t>分鐘影片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專題主題背後的邏輯處理，包括幾個實驗性的成果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數據的詳細解讀與最終決策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3 </a:t>
            </a:r>
            <a:r>
              <a:rPr lang="zh-CN" altLang="en-US" sz="2400" b="1" dirty="0">
                <a:solidFill>
                  <a:schemeClr val="bg1"/>
                </a:solidFill>
              </a:rPr>
              <a:t>分鐘影片內容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呈現性質：</a:t>
            </a:r>
            <a:r>
              <a:rPr lang="en-US" altLang="zh-CN" sz="2400" b="1" dirty="0">
                <a:solidFill>
                  <a:schemeClr val="bg1"/>
                </a:solidFill>
              </a:rPr>
              <a:t>PPT </a:t>
            </a:r>
            <a:r>
              <a:rPr lang="zh-CN" altLang="en-US" sz="2400" b="1" dirty="0">
                <a:solidFill>
                  <a:schemeClr val="bg1"/>
                </a:solidFill>
              </a:rPr>
              <a:t>報告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6EF26-ACE1-4E21-BD6F-07B60A1243A7}"/>
              </a:ext>
            </a:extLst>
          </p:cNvPr>
          <p:cNvSpPr txBox="1"/>
          <p:nvPr/>
        </p:nvSpPr>
        <p:spPr>
          <a:xfrm>
            <a:off x="4663044" y="6349894"/>
            <a:ext cx="694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*** 以上建議可作為參考，可視不同專題主題性質調整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zh-CN" altLang="en-US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助教回饋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lang="zh-CN" altLang="en-US" sz="40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司福民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0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台灣人壽的夥伴們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(</a:t>
            </a:r>
            <a:r>
              <a:rPr kumimoji="0" lang="th-TH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ordia New" panose="020B0304020202020204" pitchFamily="34" charset="-34"/>
              </a:rPr>
              <a:t>๑•̀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ㅂ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•́)</a:t>
            </a:r>
            <a:r>
              <a:rPr kumimoji="0" lang="ar-AE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 panose="020B0604020202020204" pitchFamily="34" charset="0"/>
              </a:rPr>
              <a:t>و✧【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4.5】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hlinkClick r:id="rId3"/>
              </a:rPr>
              <a:t>LINK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東吳組員：葉蕙瑜、沈佳妤、陳潔翎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孤兒保單問題的嚴重性？需更明確一點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業務員的更變流程如何優化？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如何更直接解決孤兒保單的問題？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App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的使用流程為何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預期企劃案的重點項目有哪些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28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國泰人壽題目一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4.5】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hlinkClick r:id="rId3"/>
              </a:rPr>
              <a:t>LINK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東吳組員：許嘉恩、盧恩佑、王辰瑜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團保費用是誰來出？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如果是公司出誘因是什麼？員工誘因？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(Ex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每人每月保險費在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千元限額內，且是以公司或被保險員工及其家屬為受益人，可列為公司的費用的支出，達到節稅的目的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)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員工跟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CSR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關係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?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公司是否有內部獎勵？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每個問券題目之目的，預計效果？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53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KPMG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題目二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4.2】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東吳組員：張祐綜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保險公式係數要明確？定義範圍高低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TW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計算風險公式比較與回測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保險公式是重點需要講解清楚一點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後端技術問題？目前尋求解方過程如何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02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金融科技課程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2020</a:t>
            </a: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Q2-T4【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4.5】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東吳組員：吳貫綸、林芯妤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文字雲生成全自動化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(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不用上傳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)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避免多工，更直覺化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情緒走勢跟股價走勢疊圖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財報擷取重點，不要太雜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52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kpmg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題目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1【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5】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hlinkClick r:id="rId3"/>
              </a:rPr>
              <a:t>LINK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東吳組員：鍾崴亦、劉以恒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資料面應該是足夠，但可以找找非傳統指標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個別風險層面的細項解說（公式）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計算風險公式比較與回測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市場面、經營面指標有點少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1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金融科技課程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2020</a:t>
            </a: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Q2-T3【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5】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hlinkClick r:id="rId3"/>
              </a:rPr>
              <a:t>LINK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東吳組員：黃柏森、洪鈺姍、陳星儀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找尋焦點新聞的關鍵字ˊ詞庫建制。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新增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google news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哪些爬取內容。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使用三因子模型用途為何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Google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熱度定義？如何自動產生主題。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相對聲量比較基礎？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如何使用共現圖與熱點圖實現文本摘要（重點）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股價要能用報酬率做比較非股價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8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跨校合作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_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安侯題目一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4.2】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東吳組員：李汝盈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計算風險公式比較與回測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如何篩選出判定公司有問題的指標（勾選部分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準確度比較基礎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(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如何定義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報告方式需優化，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太過草率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72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跨校金融科技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台灣人壽一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4.5】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東吳組員：江怡萱、晏子郁、張雅慈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與業師討論了內容，說明具體規劃，量化隔代家庭數據，家庭問題？保險相關性，ＴＡ鎖定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線上線下必要性說明？為什麼不做一個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Figma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內容不錯，線下內容說明不足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zh-CN" altLang="en-US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助教回饋</a:t>
            </a:r>
            <a:endParaRPr lang="en-US" altLang="zh-CN" sz="8800" b="1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陳偉傑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27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國泰人壽題目一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4.5】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東吳組員：楊皓宇、林羿彣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設計思考的過程（帶入討論重點）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文字雲運用方式介紹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投保流程過於簡略（需要詳述）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網站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demo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要加速（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figma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內容過少，可以稍微設計一下流程與使用體驗）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2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跨校金融科技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新安東京一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4.3】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東吳組員：楊力鑌、林曉琪、鄭慈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顯著性的實驗目標與設計，具有顯著性代表的意義為何？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關聯性矩陣之用途（利用方式）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出險的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threshold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選擇原因？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預期呈現方式（網頁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?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計畫書？公式？）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95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 &amp; 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Ideas are worthless unless execution.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2" y="581890"/>
            <a:ext cx="608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永豐金控專案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【</a:t>
            </a:r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分數：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4.5】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hlinkClick r:id="rId3"/>
              </a:rPr>
              <a:t>LINK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3FE21-7D91-426F-A1DE-4CD1CCEA4303}"/>
              </a:ext>
            </a:extLst>
          </p:cNvPr>
          <p:cNvSpPr txBox="1"/>
          <p:nvPr/>
        </p:nvSpPr>
        <p:spPr>
          <a:xfrm>
            <a:off x="451262" y="3913093"/>
            <a:ext cx="808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永豐金控題目二（導師版）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【</a:t>
            </a:r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分數：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4.5</a:t>
            </a:r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】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hlinkClick r:id="rId4"/>
              </a:rPr>
              <a:t>LINK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東吳組員：謝依旻 吳子絃</a:t>
            </a:r>
          </a:p>
          <a:p>
            <a:r>
              <a:rPr lang="en-US" altLang="zh-TW" sz="3600" dirty="0">
                <a:solidFill>
                  <a:schemeClr val="bg1"/>
                </a:solidFill>
              </a:rPr>
              <a:t>-</a:t>
            </a:r>
            <a:r>
              <a:rPr lang="zh-TW" altLang="en-US" sz="3600" dirty="0">
                <a:solidFill>
                  <a:schemeClr val="bg1"/>
                </a:solidFill>
              </a:rPr>
              <a:t> 如果 </a:t>
            </a:r>
            <a:r>
              <a:rPr lang="en-US" altLang="zh-TW" sz="3600" dirty="0">
                <a:solidFill>
                  <a:schemeClr val="bg1"/>
                </a:solidFill>
              </a:rPr>
              <a:t>Output </a:t>
            </a:r>
            <a:r>
              <a:rPr lang="zh-TW" altLang="en-US" sz="3600" dirty="0">
                <a:solidFill>
                  <a:schemeClr val="bg1"/>
                </a:solidFill>
              </a:rPr>
              <a:t>是 </a:t>
            </a:r>
            <a:r>
              <a:rPr lang="en-US" altLang="zh-TW" sz="3600" dirty="0">
                <a:solidFill>
                  <a:schemeClr val="bg1"/>
                </a:solidFill>
              </a:rPr>
              <a:t>JSON </a:t>
            </a:r>
            <a:r>
              <a:rPr lang="zh-TW" altLang="en-US" sz="3600" dirty="0">
                <a:solidFill>
                  <a:schemeClr val="bg1"/>
                </a:solidFill>
              </a:rPr>
              <a:t>的話會建議用 </a:t>
            </a:r>
            <a:r>
              <a:rPr lang="en-US" altLang="zh-TW" sz="3600" dirty="0">
                <a:solidFill>
                  <a:schemeClr val="bg1"/>
                </a:solidFill>
              </a:rPr>
              <a:t>API </a:t>
            </a:r>
            <a:r>
              <a:rPr lang="zh-TW" altLang="en-US" sz="3600" dirty="0">
                <a:solidFill>
                  <a:schemeClr val="bg1"/>
                </a:solidFill>
              </a:rPr>
              <a:t>提供給永豐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>
                <a:solidFill>
                  <a:schemeClr val="bg1"/>
                </a:solidFill>
              </a:rPr>
              <a:t>- </a:t>
            </a:r>
            <a:r>
              <a:rPr lang="zh-CN" altLang="en-US" sz="3600" dirty="0">
                <a:solidFill>
                  <a:schemeClr val="bg1"/>
                </a:solidFill>
              </a:rPr>
              <a:t>最終 </a:t>
            </a:r>
            <a:r>
              <a:rPr lang="en-US" altLang="zh-CN" sz="3600" dirty="0">
                <a:solidFill>
                  <a:schemeClr val="bg1"/>
                </a:solidFill>
              </a:rPr>
              <a:t>Output </a:t>
            </a:r>
            <a:r>
              <a:rPr lang="zh-CN" altLang="en-US" sz="3600" dirty="0">
                <a:solidFill>
                  <a:schemeClr val="bg1"/>
                </a:solidFill>
              </a:rPr>
              <a:t>內容為何？（代號、股名、收盤價、漲幅、</a:t>
            </a:r>
            <a:r>
              <a:rPr lang="en-US" altLang="zh-CN" sz="3600" dirty="0">
                <a:solidFill>
                  <a:schemeClr val="bg1"/>
                </a:solidFill>
              </a:rPr>
              <a:t>ESG </a:t>
            </a:r>
            <a:r>
              <a:rPr lang="zh-CN" altLang="en-US" sz="3600" dirty="0">
                <a:solidFill>
                  <a:schemeClr val="bg1"/>
                </a:solidFill>
              </a:rPr>
              <a:t>評級）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5BE49-57A8-4E27-A4F4-C80E43A9B792}"/>
              </a:ext>
            </a:extLst>
          </p:cNvPr>
          <p:cNvSpPr txBox="1"/>
          <p:nvPr/>
        </p:nvSpPr>
        <p:spPr>
          <a:xfrm>
            <a:off x="451262" y="4374758"/>
            <a:ext cx="11289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東吳組員：張軒羽 江祐宏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- </a:t>
            </a:r>
            <a:r>
              <a:rPr lang="zh-TW" altLang="en-US" sz="3600" dirty="0">
                <a:solidFill>
                  <a:schemeClr val="bg1"/>
                </a:solidFill>
              </a:rPr>
              <a:t>可以用 </a:t>
            </a:r>
            <a:r>
              <a:rPr lang="en-US" altLang="zh-TW" sz="3600" dirty="0" err="1">
                <a:solidFill>
                  <a:schemeClr val="bg1"/>
                </a:solidFill>
              </a:rPr>
              <a:t>Plotly</a:t>
            </a:r>
            <a:r>
              <a:rPr lang="en-US" altLang="zh-TW" sz="3600" dirty="0">
                <a:solidFill>
                  <a:schemeClr val="bg1"/>
                </a:solidFill>
              </a:rPr>
              <a:t> Dashboard </a:t>
            </a:r>
            <a:r>
              <a:rPr lang="zh-TW" altLang="en-US" sz="3600" dirty="0">
                <a:solidFill>
                  <a:schemeClr val="bg1"/>
                </a:solidFill>
              </a:rPr>
              <a:t>產生互動式網頁</a:t>
            </a:r>
            <a:r>
              <a:rPr lang="zh-CN" altLang="en-US" sz="3600" dirty="0">
                <a:solidFill>
                  <a:schemeClr val="bg1"/>
                </a:solidFill>
              </a:rPr>
              <a:t>，最好可以列出最推薦的組合（</a:t>
            </a:r>
            <a:r>
              <a:rPr lang="en-US" altLang="zh-CN" sz="3600" dirty="0">
                <a:solidFill>
                  <a:schemeClr val="bg1"/>
                </a:solidFill>
              </a:rPr>
              <a:t>TOP ?</a:t>
            </a:r>
            <a:r>
              <a:rPr lang="zh-CN" altLang="en-US" sz="3600" dirty="0">
                <a:solidFill>
                  <a:schemeClr val="bg1"/>
                </a:solidFill>
              </a:rPr>
              <a:t>）與說明。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- </a:t>
            </a:r>
            <a:r>
              <a:rPr lang="zh-CN" altLang="en-US" sz="3600" dirty="0">
                <a:solidFill>
                  <a:schemeClr val="bg1"/>
                </a:solidFill>
              </a:rPr>
              <a:t>購買基金的標準為何？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3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2" y="581890"/>
            <a:ext cx="608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金融科技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--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玉山證劵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4】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3FE21-7D91-426F-A1DE-4CD1CCEA4303}"/>
              </a:ext>
            </a:extLst>
          </p:cNvPr>
          <p:cNvSpPr txBox="1"/>
          <p:nvPr/>
        </p:nvSpPr>
        <p:spPr>
          <a:xfrm>
            <a:off x="451262" y="3429000"/>
            <a:ext cx="8455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金融課程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玉山證券題目ㄧ第四組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4】***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東吳組員：尚旻儀 卓大一 雷沅翰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股票指標中三個風險面向所呈現的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Output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是什麼？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業師回饋中的各種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Model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實驗結果為何？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5BE49-57A8-4E27-A4F4-C80E43A9B792}"/>
              </a:ext>
            </a:extLst>
          </p:cNvPr>
          <p:cNvSpPr txBox="1"/>
          <p:nvPr/>
        </p:nvSpPr>
        <p:spPr>
          <a:xfrm>
            <a:off x="451262" y="4259997"/>
            <a:ext cx="11289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東吳組員：賴威博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參考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AWS Telegram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教學連接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使用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Telegram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的呈現可以再明確（具體呈現資訊）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55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31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永豐金控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千人千面證券自動化服務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5】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hlinkClick r:id="rId3"/>
              </a:rPr>
              <a:t>LINK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3FE21-7D91-426F-A1DE-4CD1CCEA4303}"/>
              </a:ext>
            </a:extLst>
          </p:cNvPr>
          <p:cNvSpPr txBox="1"/>
          <p:nvPr/>
        </p:nvSpPr>
        <p:spPr>
          <a:xfrm>
            <a:off x="451262" y="3429000"/>
            <a:ext cx="608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玉山題目一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4】***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東吳組員：戴緯綾 陳首暄 李重諺 何佳穎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呈現形式流程規劃很棒，如果可以再加上針對不同曲線圖的解讀說明更佳</a:t>
            </a: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 </a:t>
            </a:r>
            <a:r>
              <a:rPr lang="zh-CN" altLang="en-US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模型試驗的結果為何？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5BE49-57A8-4E27-A4F4-C80E43A9B792}"/>
              </a:ext>
            </a:extLst>
          </p:cNvPr>
          <p:cNvSpPr txBox="1"/>
          <p:nvPr/>
        </p:nvSpPr>
        <p:spPr>
          <a:xfrm>
            <a:off x="451262" y="3890665"/>
            <a:ext cx="1128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東吳組員：游子有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朋友，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加油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！！！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29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2" y="581890"/>
            <a:ext cx="745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跨校金融科技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玉山證券題目一第一組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4.5】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3FE21-7D91-426F-A1DE-4CD1CCEA4303}"/>
              </a:ext>
            </a:extLst>
          </p:cNvPr>
          <p:cNvSpPr txBox="1"/>
          <p:nvPr/>
        </p:nvSpPr>
        <p:spPr>
          <a:xfrm>
            <a:off x="451262" y="3429000"/>
            <a:ext cx="869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跨校金融科技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第三組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)_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業務員風險偵測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5】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hlinkClick r:id="rId3"/>
              </a:rPr>
              <a:t>LINK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東吳組員：李悅暄 葉芯妤 周采葳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模型訓練的效果不佳指的是 </a:t>
            </a:r>
            <a:r>
              <a:rPr kumimoji="0" lang="en-MY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Error of Testing set?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是否嘗試使用 </a:t>
            </a:r>
            <a:r>
              <a:rPr kumimoji="0" lang="en-MY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cross validation,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可以去指定你拆分的數據集中的比例或權重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5BE49-57A8-4E27-A4F4-C80E43A9B792}"/>
              </a:ext>
            </a:extLst>
          </p:cNvPr>
          <p:cNvSpPr txBox="1"/>
          <p:nvPr/>
        </p:nvSpPr>
        <p:spPr>
          <a:xfrm>
            <a:off x="451262" y="3890665"/>
            <a:ext cx="11289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東吳組員：張培莉 詹博揚 潘竑叡 鄭雅綿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完整性高，專案主題與呈現形式可接受，若可以把呈現用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excel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輸出可能會更貼近使用場景，但可能要需要討論解釋說明的部分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東吳組員：王隆欣 張恩睿 林雨蓁 林宇哲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呈現形式不明確，按業師的需求，是需要提供界面互動，還是數據報表即可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舞弊發生和預測是指當舞弊發生預測模型判斷到舞弊個案發生時，該個案屬性會再進行舞弊發生分析嗎？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若是，那舞弊發生分析的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Output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是什麼？若不是，那舞弊發生預測與分析的差別在哪？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28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跨校金融科技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第二組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)_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業務員風險偵測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4】***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26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1B366-1892-4BC3-AC0E-5FDA81F695FE}"/>
              </a:ext>
            </a:extLst>
          </p:cNvPr>
          <p:cNvSpPr txBox="1"/>
          <p:nvPr/>
        </p:nvSpPr>
        <p:spPr>
          <a:xfrm>
            <a:off x="451262" y="1030621"/>
            <a:ext cx="11289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東吳組員：陸珮甄 楊永浚 溫偉成</a:t>
            </a: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 </a:t>
            </a:r>
            <a:r>
              <a:rPr lang="zh-CN" altLang="en-US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呈現方式為何？</a:t>
            </a:r>
            <a:r>
              <a:rPr lang="en-US" altLang="zh-CN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PPT</a:t>
            </a:r>
            <a:r>
              <a:rPr lang="zh-CN" altLang="en-US" sz="360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（當捕捉到舞弊行為時，通知形式</a:t>
            </a:r>
            <a:r>
              <a:rPr lang="zh-CN" altLang="en-US" sz="360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？）</a:t>
            </a:r>
            <a:endParaRPr lang="en-US" altLang="zh-CN" sz="3600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EBFF0-D05C-48CF-85E7-447D43E83088}"/>
              </a:ext>
            </a:extLst>
          </p:cNvPr>
          <p:cNvSpPr txBox="1"/>
          <p:nvPr/>
        </p:nvSpPr>
        <p:spPr>
          <a:xfrm>
            <a:off x="451261" y="581890"/>
            <a:ext cx="828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跨校金融科技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第一組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)_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業務員風險偵測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分數：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4.5】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38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zh-CN" altLang="en-US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影片建議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8073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1391</Words>
  <Application>Microsoft Office PowerPoint</Application>
  <PresentationFormat>Widescreen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97</cp:revision>
  <dcterms:created xsi:type="dcterms:W3CDTF">2021-03-08T02:41:52Z</dcterms:created>
  <dcterms:modified xsi:type="dcterms:W3CDTF">2021-05-31T07:04:31Z</dcterms:modified>
</cp:coreProperties>
</file>