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8" r:id="rId4"/>
    <p:sldId id="259" r:id="rId5"/>
    <p:sldId id="283" r:id="rId6"/>
    <p:sldId id="282" r:id="rId7"/>
    <p:sldId id="276" r:id="rId8"/>
    <p:sldId id="284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151"/>
    <a:srgbClr val="929292"/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 autoAdjust="0"/>
    <p:restoredTop sz="53191" autoAdjust="0"/>
  </p:normalViewPr>
  <p:slideViewPr>
    <p:cSldViewPr snapToGrid="0">
      <p:cViewPr varScale="1">
        <p:scale>
          <a:sx n="63" d="100"/>
          <a:sy n="63" d="100"/>
        </p:scale>
        <p:origin x="202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052CE-1A98-49F3-A484-37F10A90F36D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547A0-9602-4D42-A599-C0371C806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63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大家好，我是偉傑，那之前的題目原本是想分享 </a:t>
            </a:r>
            <a:r>
              <a:rPr lang="en-US" altLang="zh-CN" dirty="0"/>
              <a:t>google </a:t>
            </a:r>
            <a:r>
              <a:rPr lang="zh-CN" altLang="en-US" dirty="0"/>
              <a:t>雲端服務跟智慧設備的應用，但因爲時間關係，所以我就把題目改成近幾年比較有趣的</a:t>
            </a:r>
            <a:r>
              <a:rPr lang="en-US" altLang="zh-CN" dirty="0" err="1"/>
              <a:t>iot</a:t>
            </a:r>
            <a:r>
              <a:rPr lang="zh-CN" altLang="en-US" dirty="0"/>
              <a:t>應用場景，那主要的技術就是</a:t>
            </a: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這個框架跟 </a:t>
            </a:r>
            <a:r>
              <a:rPr lang="en-US" altLang="zh-CN" dirty="0"/>
              <a:t>library</a:t>
            </a:r>
            <a:r>
              <a:rPr lang="zh-CN" altLang="en-US" dirty="0"/>
              <a:t>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47A0-9602-4D42-A599-C0371C806D0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41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那首先跟大家解釋一下什麽是</a:t>
            </a:r>
            <a:r>
              <a:rPr lang="en-US" altLang="zh-CN" dirty="0" err="1"/>
              <a:t>tensorflow</a:t>
            </a:r>
            <a:r>
              <a:rPr lang="zh-CN" altLang="en-US" dirty="0"/>
              <a:t>，他跟</a:t>
            </a:r>
            <a:r>
              <a:rPr lang="en-US" altLang="zh-CN" dirty="0" err="1"/>
              <a:t>tensorflow</a:t>
            </a:r>
            <a:r>
              <a:rPr lang="en-US" altLang="zh-CN" dirty="0"/>
              <a:t> lite </a:t>
            </a:r>
            <a:r>
              <a:rPr lang="zh-CN" altLang="en-US" dirty="0"/>
              <a:t>有什麽區別，那從定義上來瞭解的話，很明顯，</a:t>
            </a:r>
            <a:r>
              <a:rPr lang="en-US" altLang="zh-CN" dirty="0" err="1"/>
              <a:t>tensorflow</a:t>
            </a:r>
            <a:r>
              <a:rPr lang="en-US" altLang="zh-CN" dirty="0"/>
              <a:t> lite </a:t>
            </a: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的衍生品，那</a:t>
            </a: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主要是一個免費開源的機器學習平臺跟套件。那談到</a:t>
            </a:r>
            <a:r>
              <a:rPr lang="en-US" altLang="zh-CN" dirty="0"/>
              <a:t> </a:t>
            </a:r>
            <a:r>
              <a:rPr lang="en-US" altLang="zh-CN" dirty="0" err="1"/>
              <a:t>tensorflow</a:t>
            </a:r>
            <a:r>
              <a:rPr lang="en-US" altLang="zh-CN" dirty="0"/>
              <a:t> lite </a:t>
            </a:r>
            <a:r>
              <a:rPr lang="zh-CN" altLang="en-US" dirty="0"/>
              <a:t>呢，我説一下我的想法，我們知道物聯網是技術驅動，硬體是一個原本就存在的東西，那因爲近幾年的 </a:t>
            </a:r>
            <a:r>
              <a:rPr lang="en-US" altLang="zh-CN" dirty="0"/>
              <a:t>AI </a:t>
            </a:r>
            <a:r>
              <a:rPr lang="zh-CN" altLang="en-US" dirty="0"/>
              <a:t>的廣汎討論，從設備與雲端加上技術驅動，因此</a:t>
            </a:r>
            <a:r>
              <a:rPr lang="en-US" altLang="zh-CN" dirty="0" err="1"/>
              <a:t>tensorflow</a:t>
            </a:r>
            <a:r>
              <a:rPr lang="en-US" altLang="zh-CN" dirty="0"/>
              <a:t> lite </a:t>
            </a:r>
            <a:r>
              <a:rPr lang="zh-CN" altLang="en-US" dirty="0"/>
              <a:t>就是技術的其中一項。那 </a:t>
            </a: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是一個提供手機或</a:t>
            </a:r>
            <a:r>
              <a:rPr lang="en-US" altLang="zh-CN" dirty="0" err="1"/>
              <a:t>iot</a:t>
            </a:r>
            <a:r>
              <a:rPr lang="zh-CN" altLang="en-US" dirty="0"/>
              <a:t>設備的嵌入式系統。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47A0-9602-4D42-A599-C0371C806D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74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我們來看一下在 </a:t>
            </a: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上所支持的語言跟不同的套件。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47A0-9602-4D42-A599-C0371C806D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1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 </a:t>
            </a:r>
            <a:r>
              <a:rPr lang="en-US" altLang="zh-CN" dirty="0" err="1"/>
              <a:t>tanserflow</a:t>
            </a:r>
            <a:r>
              <a:rPr lang="en-US" altLang="zh-CN" dirty="0"/>
              <a:t> </a:t>
            </a:r>
            <a:r>
              <a:rPr lang="zh-CN" altLang="en-US" dirty="0"/>
              <a:t>具體怎麽導入到</a:t>
            </a:r>
            <a:r>
              <a:rPr lang="en-US" altLang="zh-CN" dirty="0"/>
              <a:t> </a:t>
            </a:r>
            <a:r>
              <a:rPr lang="en-US" altLang="zh-CN" dirty="0" err="1"/>
              <a:t>iot</a:t>
            </a:r>
            <a:r>
              <a:rPr lang="en-US" altLang="zh-CN" dirty="0"/>
              <a:t> </a:t>
            </a:r>
            <a:r>
              <a:rPr lang="zh-CN" altLang="en-US" dirty="0"/>
              <a:t>設備呢？ 那今天我會用手機來舉例。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47A0-9602-4D42-A599-C0371C806D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2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那我們知道說從這些 </a:t>
            </a:r>
            <a:r>
              <a:rPr lang="en-MY" altLang="zh-CN" dirty="0"/>
              <a:t>constraint device </a:t>
            </a:r>
            <a:r>
              <a:rPr lang="zh-CN" altLang="en-US" dirty="0"/>
              <a:t>我可以接受數據的來源有這些。那一樣我今天會以影片爲例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47A0-9602-4D42-A599-C0371C806D0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612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好，那看完這段影片之後，大家可以去思考一個問題，請問，在設備運作期間，請問有幾個技術同時進行，然後大概做了哪些事。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47A0-9602-4D42-A599-C0371C806D0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50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好，因爲時間的關係，我就把答案告訴你們。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47A0-9602-4D42-A599-C0371C806D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4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altLang="zh-TW" dirty="0"/>
              <a:t>Jump Start</a:t>
            </a:r>
          </a:p>
          <a:p>
            <a:r>
              <a:rPr lang="en-MY" altLang="zh-TW" dirty="0"/>
              <a:t>Load your data -&gt; Transforming data -&gt; Run inference -&gt; Use the resulting output</a:t>
            </a:r>
          </a:p>
          <a:p>
            <a:endParaRPr lang="en-MY" altLang="zh-TW" dirty="0"/>
          </a:p>
          <a:p>
            <a:r>
              <a:rPr lang="en-MY" altLang="zh-TW" dirty="0"/>
              <a:t>Custom Model</a:t>
            </a:r>
          </a:p>
          <a:p>
            <a:r>
              <a:rPr lang="en-MY" altLang="zh-TW" dirty="0"/>
              <a:t>TensorFlow -&gt; Saved Model -&gt; TF Lite Converter -&gt; TF Lite Model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47A0-9602-4D42-A599-C0371C806D0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47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6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8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2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6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6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7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38974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6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4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F8C74-9372-4247-9700-D83A8E8F081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4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en.wikipedia.org/wiki/Free_software" TargetMode="External"/><Relationship Id="rId7" Type="http://schemas.openxmlformats.org/officeDocument/2006/relationships/hyperlink" Target="https://en.wikipedia.org/wiki/Differentiable_program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flow_programming" TargetMode="External"/><Relationship Id="rId5" Type="http://schemas.openxmlformats.org/officeDocument/2006/relationships/hyperlink" Target="https://en.wikipedia.org/wiki/Library_(computing)" TargetMode="External"/><Relationship Id="rId4" Type="http://schemas.openxmlformats.org/officeDocument/2006/relationships/hyperlink" Target="https://en.wikipedia.org/wiki/Open-source_softwa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99oyqImToM?feature=oembed" TargetMode="External"/><Relationship Id="rId6" Type="http://schemas.openxmlformats.org/officeDocument/2006/relationships/image" Target="../media/image5.jpeg"/><Relationship Id="rId5" Type="http://schemas.openxmlformats.org/officeDocument/2006/relationships/hyperlink" Target="https://www.youtube.com/watch?v=T99oyqImToM&amp;t=13s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721361" y="4658978"/>
            <a:ext cx="5271343" cy="4991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4C686C"/>
                </a:solidFill>
                <a:cs typeface="+mn-ea"/>
                <a:sym typeface="+mn-lt"/>
              </a:rPr>
              <a:t>巨資三</a:t>
            </a:r>
            <a:r>
              <a:rPr lang="en-US" altLang="zh-CN" sz="2000" b="1" dirty="0">
                <a:solidFill>
                  <a:srgbClr val="4C686C"/>
                </a:solidFill>
                <a:cs typeface="+mn-ea"/>
                <a:sym typeface="+mn-lt"/>
              </a:rPr>
              <a:t> A     </a:t>
            </a:r>
            <a:r>
              <a:rPr lang="zh-CN" altLang="en-US" sz="2000" b="1" dirty="0">
                <a:solidFill>
                  <a:srgbClr val="4C686C"/>
                </a:solidFill>
                <a:cs typeface="+mn-ea"/>
                <a:sym typeface="+mn-lt"/>
              </a:rPr>
              <a:t>陳 偉 傑</a:t>
            </a:r>
            <a:endParaRPr lang="en-US" altLang="zh-CN" sz="2000" b="1" dirty="0">
              <a:solidFill>
                <a:srgbClr val="4C686C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8067" y="2726110"/>
            <a:ext cx="5477933" cy="1600438"/>
          </a:xfrm>
          <a:prstGeom prst="roundRect">
            <a:avLst/>
          </a:prstGeom>
          <a:solidFill>
            <a:schemeClr val="tx1"/>
          </a:solidFill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MY" altLang="zh-CN" sz="4400" dirty="0">
                <a:solidFill>
                  <a:srgbClr val="FFC000"/>
                </a:solidFill>
                <a:cs typeface="+mn-ea"/>
                <a:sym typeface="+mn-lt"/>
              </a:rPr>
              <a:t>TensorFlow</a:t>
            </a:r>
            <a:r>
              <a:rPr lang="en-MY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MY" altLang="zh-CN" sz="4400" dirty="0">
                <a:solidFill>
                  <a:srgbClr val="FFC000"/>
                </a:solidFill>
                <a:cs typeface="+mn-ea"/>
                <a:sym typeface="+mn-lt"/>
              </a:rPr>
              <a:t>Lite</a:t>
            </a:r>
            <a:r>
              <a:rPr lang="en-MY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  <a:p>
            <a:pPr algn="ctr"/>
            <a:r>
              <a:rPr lang="en-MY" altLang="zh-CN" sz="4400" dirty="0">
                <a:solidFill>
                  <a:schemeClr val="bg1"/>
                </a:solidFill>
                <a:cs typeface="+mn-ea"/>
                <a:sym typeface="+mn-lt"/>
              </a:rPr>
              <a:t>For </a:t>
            </a:r>
            <a:r>
              <a:rPr lang="en-MY" altLang="zh-CN" sz="4400" dirty="0">
                <a:solidFill>
                  <a:srgbClr val="FF0000"/>
                </a:solidFill>
                <a:cs typeface="+mn-ea"/>
                <a:sym typeface="+mn-lt"/>
              </a:rPr>
              <a:t>IoT Devices</a:t>
            </a:r>
            <a:endParaRPr lang="zh-CN" altLang="en-US" sz="4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1026" name="Picture 2" descr="TensorFlow Lite | ML for Mobile and Edge Devices">
            <a:extLst>
              <a:ext uri="{FF2B5EF4-FFF2-40B4-BE49-F238E27FC236}">
                <a16:creationId xmlns:a16="http://schemas.microsoft.com/office/drawing/2014/main" id="{F1D54D48-6DD1-4DA0-9047-16069A234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93" y="920360"/>
            <a:ext cx="3326277" cy="170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9EEB942-D95A-48F6-99C1-5174BB92D4FE}"/>
              </a:ext>
            </a:extLst>
          </p:cNvPr>
          <p:cNvGrpSpPr/>
          <p:nvPr/>
        </p:nvGrpSpPr>
        <p:grpSpPr>
          <a:xfrm>
            <a:off x="1494366" y="617365"/>
            <a:ext cx="9203267" cy="2157061"/>
            <a:chOff x="360658" y="1050219"/>
            <a:chExt cx="5734397" cy="1521460"/>
          </a:xfrm>
        </p:grpSpPr>
        <p:sp>
          <p:nvSpPr>
            <p:cNvPr id="3" name="矩形 2"/>
            <p:cNvSpPr/>
            <p:nvPr/>
          </p:nvSpPr>
          <p:spPr>
            <a:xfrm>
              <a:off x="361604" y="1634994"/>
              <a:ext cx="5733451" cy="9366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3600" b="1" dirty="0">
                  <a:solidFill>
                    <a:srgbClr val="F2B800"/>
                  </a:solidFill>
                  <a:cs typeface="+mn-ea"/>
                </a:rPr>
                <a:t>TensorFlow</a:t>
              </a:r>
              <a:r>
                <a:rPr lang="en-US" altLang="zh-TW" sz="3600" b="1" dirty="0">
                  <a:solidFill>
                    <a:srgbClr val="FFC000"/>
                  </a:solidFill>
                  <a:cs typeface="+mn-ea"/>
                </a:rPr>
                <a:t> </a:t>
              </a:r>
              <a:r>
                <a:rPr lang="en-US" altLang="zh-TW" sz="2000" dirty="0">
                  <a:cs typeface="+mn-ea"/>
                </a:rPr>
                <a:t>is a </a:t>
              </a:r>
              <a:r>
                <a:rPr lang="en-US" altLang="zh-TW" sz="2000" dirty="0">
                  <a:cs typeface="+mn-ea"/>
                  <a:hlinkClick r:id="rId3" tooltip="Free softwar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free</a:t>
              </a:r>
              <a:r>
                <a:rPr lang="en-US" altLang="zh-TW" sz="2000" dirty="0">
                  <a:cs typeface="+mn-ea"/>
                </a:rPr>
                <a:t> and </a:t>
              </a:r>
              <a:r>
                <a:rPr lang="en-US" altLang="zh-TW" sz="2000" dirty="0">
                  <a:cs typeface="+mn-ea"/>
                  <a:hlinkClick r:id="rId4" tooltip="Open-source software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open-source</a:t>
              </a:r>
              <a:r>
                <a:rPr lang="en-US" altLang="zh-TW" sz="2000" dirty="0">
                  <a:cs typeface="+mn-ea"/>
                </a:rPr>
                <a:t> </a:t>
              </a:r>
              <a:r>
                <a:rPr lang="en-US" altLang="zh-TW" sz="2000" dirty="0">
                  <a:cs typeface="+mn-ea"/>
                  <a:hlinkClick r:id="rId5" tooltip="Library (computing)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software library</a:t>
              </a:r>
              <a:r>
                <a:rPr lang="en-US" altLang="zh-TW" sz="2000" dirty="0">
                  <a:cs typeface="+mn-ea"/>
                </a:rPr>
                <a:t> for </a:t>
              </a:r>
              <a:r>
                <a:rPr lang="en-US" altLang="zh-TW" sz="2000" dirty="0">
                  <a:cs typeface="+mn-ea"/>
                  <a:hlinkClick r:id="rId6" tooltip="Dataflow programming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dataflow</a:t>
              </a:r>
              <a:r>
                <a:rPr lang="en-US" altLang="zh-TW" sz="2000" dirty="0">
                  <a:cs typeface="+mn-ea"/>
                </a:rPr>
                <a:t> and </a:t>
              </a:r>
              <a:r>
                <a:rPr lang="en-US" altLang="zh-TW" sz="2000" dirty="0">
                  <a:cs typeface="+mn-ea"/>
                  <a:hlinkClick r:id="rId7" tooltip="Differentiable programming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differentiable</a:t>
              </a:r>
              <a:r>
                <a:rPr lang="en-US" altLang="zh-TW" sz="2000" dirty="0">
                  <a:cs typeface="+mn-ea"/>
                </a:rPr>
                <a:t> programming across a range of tasks. </a:t>
              </a:r>
              <a:endParaRPr lang="en-US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文本框 65"/>
            <p:cNvSpPr txBox="1">
              <a:spLocks noChangeArrowheads="1"/>
            </p:cNvSpPr>
            <p:nvPr/>
          </p:nvSpPr>
          <p:spPr bwMode="auto">
            <a:xfrm>
              <a:off x="360658" y="1050219"/>
              <a:ext cx="455319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Tx/>
                <a:buNone/>
              </a:pPr>
              <a:r>
                <a:rPr lang="en-MY" altLang="zh-CN" sz="3200" b="1" dirty="0">
                  <a:cs typeface="+mn-ea"/>
                  <a:sym typeface="+mn-lt"/>
                </a:rPr>
                <a:t>What is TensorFlow ?</a:t>
              </a:r>
              <a:endParaRPr lang="en-US" altLang="zh-CN" sz="3200" b="1" dirty="0">
                <a:cs typeface="+mn-ea"/>
                <a:sym typeface="+mn-lt"/>
              </a:endParaRPr>
            </a:p>
          </p:txBody>
        </p:sp>
      </p:grpSp>
      <p:pic>
        <p:nvPicPr>
          <p:cNvPr id="23" name="Picture 2" descr="TensorFlow Lite | ML for Mobile and Edge Devices">
            <a:extLst>
              <a:ext uri="{FF2B5EF4-FFF2-40B4-BE49-F238E27FC236}">
                <a16:creationId xmlns:a16="http://schemas.microsoft.com/office/drawing/2014/main" id="{3824E360-5A04-4798-A1A2-0C2106EAC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306" y="6032644"/>
            <a:ext cx="1607694" cy="8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3AA13EC-4B1A-41AE-BD70-68A65DEBD8A3}"/>
              </a:ext>
            </a:extLst>
          </p:cNvPr>
          <p:cNvGrpSpPr/>
          <p:nvPr/>
        </p:nvGrpSpPr>
        <p:grpSpPr>
          <a:xfrm>
            <a:off x="1494366" y="3404127"/>
            <a:ext cx="9201751" cy="2531455"/>
            <a:chOff x="6096000" y="1050219"/>
            <a:chExt cx="5733452" cy="1785535"/>
          </a:xfrm>
        </p:grpSpPr>
        <p:sp>
          <p:nvSpPr>
            <p:cNvPr id="24" name="矩形 2">
              <a:extLst>
                <a:ext uri="{FF2B5EF4-FFF2-40B4-BE49-F238E27FC236}">
                  <a16:creationId xmlns:a16="http://schemas.microsoft.com/office/drawing/2014/main" id="{B6844EBA-5CC5-4D66-9918-4067BD2C3AF9}"/>
                </a:ext>
              </a:extLst>
            </p:cNvPr>
            <p:cNvSpPr/>
            <p:nvPr/>
          </p:nvSpPr>
          <p:spPr>
            <a:xfrm>
              <a:off x="6096001" y="1573439"/>
              <a:ext cx="5733451" cy="1262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3600" b="1" dirty="0">
                  <a:solidFill>
                    <a:srgbClr val="F2B800"/>
                  </a:solidFill>
                  <a:cs typeface="+mn-ea"/>
                </a:rPr>
                <a:t>TensorFlow</a:t>
              </a:r>
              <a:r>
                <a:rPr lang="en-US" altLang="zh-TW" sz="2800" dirty="0"/>
                <a:t> </a:t>
              </a:r>
              <a:r>
                <a:rPr lang="en-US" altLang="zh-TW" sz="3600" b="1" dirty="0">
                  <a:solidFill>
                    <a:srgbClr val="F2B800"/>
                  </a:solidFill>
                  <a:cs typeface="+mn-ea"/>
                </a:rPr>
                <a:t>Lite</a:t>
              </a:r>
              <a:r>
                <a:rPr lang="en-US" altLang="zh-TW" sz="2800" dirty="0"/>
                <a:t> </a:t>
              </a:r>
              <a:r>
                <a:rPr lang="en-US" altLang="zh-TW" sz="2000" dirty="0">
                  <a:cs typeface="+mn-ea"/>
                </a:rPr>
                <a:t>is a set of </a:t>
              </a:r>
              <a:r>
                <a:rPr lang="en-US" altLang="zh-TW" sz="2000" u="sng" dirty="0">
                  <a:cs typeface="+mn-ea"/>
                </a:rPr>
                <a:t>tools</a:t>
              </a:r>
              <a:r>
                <a:rPr lang="en-US" altLang="zh-TW" sz="2000" dirty="0">
                  <a:cs typeface="+mn-ea"/>
                </a:rPr>
                <a:t> to help developers run TensorFlow </a:t>
              </a:r>
              <a:r>
                <a:rPr lang="en-US" altLang="zh-TW" sz="2000" u="sng" dirty="0">
                  <a:cs typeface="+mn-ea"/>
                </a:rPr>
                <a:t>models on mobile</a:t>
              </a:r>
              <a:r>
                <a:rPr lang="en-US" altLang="zh-TW" sz="2000" dirty="0">
                  <a:cs typeface="+mn-ea"/>
                </a:rPr>
                <a:t>, </a:t>
              </a:r>
              <a:r>
                <a:rPr lang="en-US" altLang="zh-TW" sz="2000" u="sng" dirty="0">
                  <a:cs typeface="+mn-ea"/>
                </a:rPr>
                <a:t>embedded</a:t>
              </a:r>
              <a:r>
                <a:rPr lang="en-US" altLang="zh-TW" sz="2000" dirty="0">
                  <a:cs typeface="+mn-ea"/>
                </a:rPr>
                <a:t>, and </a:t>
              </a:r>
              <a:r>
                <a:rPr lang="en-US" altLang="zh-TW" sz="2000" u="sng" dirty="0">
                  <a:cs typeface="+mn-ea"/>
                </a:rPr>
                <a:t>IoT devices</a:t>
              </a:r>
              <a:r>
                <a:rPr lang="en-US" altLang="zh-TW" sz="2000" dirty="0">
                  <a:cs typeface="+mn-ea"/>
                </a:rPr>
                <a:t>. It enables on-device machine learning inference with </a:t>
              </a:r>
              <a:r>
                <a:rPr lang="en-US" altLang="zh-TW" sz="2000" u="sng" dirty="0">
                  <a:cs typeface="+mn-ea"/>
                </a:rPr>
                <a:t>low latency </a:t>
              </a:r>
              <a:r>
                <a:rPr lang="en-US" altLang="zh-TW" sz="2000" dirty="0">
                  <a:cs typeface="+mn-ea"/>
                </a:rPr>
                <a:t>and a </a:t>
              </a:r>
              <a:r>
                <a:rPr lang="en-US" altLang="zh-TW" sz="2000" u="sng" dirty="0">
                  <a:cs typeface="+mn-ea"/>
                </a:rPr>
                <a:t>small binary size</a:t>
              </a:r>
              <a:r>
                <a:rPr lang="en-US" altLang="zh-TW" sz="2000" dirty="0">
                  <a:cs typeface="+mn-ea"/>
                </a:rPr>
                <a:t>.</a:t>
              </a:r>
              <a:endParaRPr lang="en-US" altLang="zh-CN" sz="2000" dirty="0">
                <a:cs typeface="+mn-ea"/>
                <a:sym typeface="+mn-lt"/>
              </a:endParaRPr>
            </a:p>
          </p:txBody>
        </p:sp>
        <p:sp>
          <p:nvSpPr>
            <p:cNvPr id="25" name="文本框 65">
              <a:extLst>
                <a:ext uri="{FF2B5EF4-FFF2-40B4-BE49-F238E27FC236}">
                  <a16:creationId xmlns:a16="http://schemas.microsoft.com/office/drawing/2014/main" id="{6DA64700-4AFA-4195-8148-0565498D0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050219"/>
              <a:ext cx="562186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Tx/>
                <a:buNone/>
              </a:pPr>
              <a:r>
                <a:rPr lang="en-MY" altLang="zh-CN" sz="3200" b="1" dirty="0">
                  <a:cs typeface="+mn-ea"/>
                  <a:sym typeface="+mn-lt"/>
                </a:rPr>
                <a:t>What is TensorFlow Lite?</a:t>
              </a:r>
              <a:endParaRPr lang="en-US" altLang="zh-CN" sz="3200" b="1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50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313635-5E47-4007-8A11-97AE8AFF8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6" t="3556" r="6357" b="14032"/>
          <a:stretch/>
        </p:blipFill>
        <p:spPr>
          <a:xfrm>
            <a:off x="740228" y="623981"/>
            <a:ext cx="10711543" cy="5651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2" descr="TensorFlow Lite | ML for Mobile and Edge Devices">
            <a:extLst>
              <a:ext uri="{FF2B5EF4-FFF2-40B4-BE49-F238E27FC236}">
                <a16:creationId xmlns:a16="http://schemas.microsoft.com/office/drawing/2014/main" id="{9A4879D4-69D2-4480-83A4-58D63FCFB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030" y="6275844"/>
            <a:ext cx="1133970" cy="5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48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588936" y="1402801"/>
            <a:ext cx="3843401" cy="36116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1974" y="2069862"/>
            <a:ext cx="413732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CN" sz="4400" dirty="0">
                <a:cs typeface="+mn-ea"/>
                <a:sym typeface="+mn-lt"/>
              </a:rPr>
              <a:t>How</a:t>
            </a:r>
            <a:r>
              <a:rPr lang="en-MY" altLang="zh-CN" sz="4400" dirty="0">
                <a:solidFill>
                  <a:srgbClr val="FFC000"/>
                </a:solidFill>
                <a:cs typeface="+mn-ea"/>
                <a:sym typeface="+mn-lt"/>
              </a:rPr>
              <a:t> </a:t>
            </a:r>
            <a:r>
              <a:rPr lang="en-MY" altLang="zh-CN" sz="5400" dirty="0">
                <a:solidFill>
                  <a:srgbClr val="FFC000"/>
                </a:solidFill>
                <a:cs typeface="+mn-ea"/>
                <a:sym typeface="+mn-lt"/>
              </a:rPr>
              <a:t>TensorFlow</a:t>
            </a:r>
            <a:r>
              <a:rPr lang="en-MY" altLang="zh-CN" sz="4400" dirty="0">
                <a:solidFill>
                  <a:srgbClr val="FFC000"/>
                </a:solidFill>
                <a:cs typeface="+mn-ea"/>
                <a:sym typeface="+mn-lt"/>
              </a:rPr>
              <a:t> </a:t>
            </a:r>
          </a:p>
          <a:p>
            <a:pPr algn="ctr"/>
            <a:r>
              <a:rPr lang="en-MY" altLang="zh-CN" sz="4400" dirty="0">
                <a:cs typeface="+mn-ea"/>
                <a:sym typeface="+mn-lt"/>
              </a:rPr>
              <a:t>Into</a:t>
            </a:r>
            <a:r>
              <a:rPr lang="en-MY" altLang="zh-CN" sz="4400" dirty="0">
                <a:solidFill>
                  <a:srgbClr val="FFC000"/>
                </a:solidFill>
                <a:cs typeface="+mn-ea"/>
                <a:sym typeface="+mn-lt"/>
              </a:rPr>
              <a:t> </a:t>
            </a:r>
            <a:r>
              <a:rPr lang="en-MY" altLang="zh-CN" sz="4400" dirty="0">
                <a:cs typeface="+mn-ea"/>
                <a:sym typeface="+mn-lt"/>
              </a:rPr>
              <a:t>IoT</a:t>
            </a:r>
            <a:endParaRPr lang="zh-CN" altLang="en-US" sz="4400" dirty="0">
              <a:cs typeface="+mn-ea"/>
              <a:sym typeface="+mn-lt"/>
            </a:endParaRPr>
          </a:p>
        </p:txBody>
      </p:sp>
      <p:pic>
        <p:nvPicPr>
          <p:cNvPr id="8" name="Picture 2" descr="TensorFlow Lite | ML for Mobile and Edge Devices">
            <a:extLst>
              <a:ext uri="{FF2B5EF4-FFF2-40B4-BE49-F238E27FC236}">
                <a16:creationId xmlns:a16="http://schemas.microsoft.com/office/drawing/2014/main" id="{AB8E8E32-9235-4903-A7A3-C3EBDDC49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5188">
            <a:off x="8033731" y="3332634"/>
            <a:ext cx="3326277" cy="170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6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TensorFlow Lite | ML for Mobile and Edge Devices">
            <a:extLst>
              <a:ext uri="{FF2B5EF4-FFF2-40B4-BE49-F238E27FC236}">
                <a16:creationId xmlns:a16="http://schemas.microsoft.com/office/drawing/2014/main" id="{3824E360-5A04-4798-A1A2-0C2106EAC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030" y="6275844"/>
            <a:ext cx="1133970" cy="5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2091BB-2BF4-4D84-BF98-191A24E173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28" t="16000" r="8214" b="13270"/>
          <a:stretch/>
        </p:blipFill>
        <p:spPr>
          <a:xfrm>
            <a:off x="953588" y="1003663"/>
            <a:ext cx="10284823" cy="48506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740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3">
            <a:extLst>
              <a:ext uri="{FF2B5EF4-FFF2-40B4-BE49-F238E27FC236}">
                <a16:creationId xmlns:a16="http://schemas.microsoft.com/office/drawing/2014/main" id="{10D65D86-2AF4-47EE-A44C-AEB8E63C02BF}"/>
              </a:ext>
            </a:extLst>
          </p:cNvPr>
          <p:cNvSpPr/>
          <p:nvPr/>
        </p:nvSpPr>
        <p:spPr>
          <a:xfrm>
            <a:off x="1128579" y="444472"/>
            <a:ext cx="2935086" cy="29929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Picture 2" descr="TensorFlow Lite | ML for Mobile and Edge Devices">
            <a:extLst>
              <a:ext uri="{FF2B5EF4-FFF2-40B4-BE49-F238E27FC236}">
                <a16:creationId xmlns:a16="http://schemas.microsoft.com/office/drawing/2014/main" id="{180737E2-B614-4646-9727-F2EDA8D1E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030" y="6275844"/>
            <a:ext cx="1133970" cy="5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nline Media 1" title="Dance Like, an app that helps users learn how to dance using machine learning">
            <a:hlinkClick r:id="rId5"/>
            <a:extLst>
              <a:ext uri="{FF2B5EF4-FFF2-40B4-BE49-F238E27FC236}">
                <a16:creationId xmlns:a16="http://schemas.microsoft.com/office/drawing/2014/main" id="{54AFEE26-BBA8-42CF-BB0B-8C355BF74F7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596122" y="1940923"/>
            <a:ext cx="6999756" cy="3937363"/>
          </a:xfrm>
          <a:prstGeom prst="roundRect">
            <a:avLst>
              <a:gd name="adj" fmla="val 5439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椭圆 3">
            <a:extLst>
              <a:ext uri="{FF2B5EF4-FFF2-40B4-BE49-F238E27FC236}">
                <a16:creationId xmlns:a16="http://schemas.microsoft.com/office/drawing/2014/main" id="{13CDB929-31C2-4306-8B05-F58334FDA49C}"/>
              </a:ext>
            </a:extLst>
          </p:cNvPr>
          <p:cNvSpPr/>
          <p:nvPr/>
        </p:nvSpPr>
        <p:spPr>
          <a:xfrm rot="10800000" flipH="1" flipV="1">
            <a:off x="2596122" y="777784"/>
            <a:ext cx="4409478" cy="829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altLang="zh-TW" sz="3200" b="1" dirty="0">
                <a:solidFill>
                  <a:schemeClr val="tx1"/>
                </a:solidFill>
                <a:cs typeface="+mn-ea"/>
              </a:rPr>
              <a:t>Dance Like</a:t>
            </a:r>
          </a:p>
        </p:txBody>
      </p:sp>
    </p:spTree>
    <p:extLst>
      <p:ext uri="{BB962C8B-B14F-4D97-AF65-F5344CB8AC3E}">
        <p14:creationId xmlns:p14="http://schemas.microsoft.com/office/powerpoint/2010/main" val="35737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1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4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399053" cy="6858000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24094" y="1704310"/>
            <a:ext cx="634181" cy="63418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2911" y="1834014"/>
            <a:ext cx="560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CN" sz="2000" dirty="0">
                <a:cs typeface="+mn-ea"/>
                <a:sym typeface="+mn-lt"/>
              </a:rPr>
              <a:t>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824095" y="2712116"/>
            <a:ext cx="634181" cy="63418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52912" y="2841820"/>
            <a:ext cx="560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CN" sz="2000" dirty="0">
                <a:cs typeface="+mn-ea"/>
                <a:sym typeface="+mn-lt"/>
              </a:rPr>
              <a:t>2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24094" y="3748618"/>
            <a:ext cx="634181" cy="63418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38843" y="3878322"/>
            <a:ext cx="6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CN" sz="2000" dirty="0">
                <a:cs typeface="+mn-ea"/>
                <a:sym typeface="+mn-lt"/>
              </a:rPr>
              <a:t>3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630657" y="1714140"/>
            <a:ext cx="467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C0099"/>
              </a:buClr>
            </a:pPr>
            <a:r>
              <a:rPr lang="en-US" altLang="zh-CN" sz="2000" dirty="0">
                <a:cs typeface="+mn-ea"/>
                <a:sym typeface="+mn-lt"/>
              </a:rPr>
              <a:t>Running 2 body-part segmentation models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2630658" y="2685964"/>
            <a:ext cx="4088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C0099"/>
              </a:buClr>
            </a:pPr>
            <a:r>
              <a:rPr lang="en-US" altLang="zh-CN" sz="2000" dirty="0">
                <a:cs typeface="+mn-ea"/>
                <a:sym typeface="+mn-lt"/>
              </a:rPr>
              <a:t>Matching the segmentation models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2630658" y="3780580"/>
            <a:ext cx="4088326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2000" dirty="0">
                <a:cs typeface="+mn-ea"/>
                <a:sym typeface="+mn-lt"/>
              </a:rPr>
              <a:t>Playing a video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23525" y="385031"/>
            <a:ext cx="6264274" cy="92333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MY" altLang="zh-CN" sz="5400" b="1" dirty="0">
                <a:solidFill>
                  <a:srgbClr val="0070C0"/>
                </a:solidFill>
                <a:latin typeface="Baskerville Old Face" panose="02020602080505020303" pitchFamily="18" charset="0"/>
                <a:cs typeface="+mn-ea"/>
                <a:sym typeface="+mn-lt"/>
              </a:rPr>
              <a:t>5 on-device Tasks</a:t>
            </a:r>
            <a:endParaRPr lang="en-US" altLang="zh-CN" sz="5400" b="1" dirty="0">
              <a:solidFill>
                <a:srgbClr val="0070C0"/>
              </a:solidFill>
              <a:latin typeface="Baskerville Old Face" panose="02020602080505020303" pitchFamily="18" charset="0"/>
              <a:cs typeface="+mn-ea"/>
              <a:sym typeface="+mn-lt"/>
            </a:endParaRPr>
          </a:p>
        </p:txBody>
      </p:sp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B6485837-97F1-4670-ACD3-CAC94E824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1366" y="809052"/>
            <a:ext cx="5775574" cy="507448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7" name="giphy">
            <a:hlinkClick r:id="" action="ppaction://media"/>
            <a:extLst>
              <a:ext uri="{FF2B5EF4-FFF2-40B4-BE49-F238E27FC236}">
                <a16:creationId xmlns:a16="http://schemas.microsoft.com/office/drawing/2014/main" id="{92D48321-D875-4102-8EDC-29B68A52DE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608555" y="1577327"/>
            <a:ext cx="2371138" cy="3712779"/>
          </a:xfrm>
          <a:prstGeom prst="roundRect">
            <a:avLst>
              <a:gd name="adj" fmla="val 5439"/>
            </a:avLst>
          </a:prstGeom>
          <a:ln>
            <a:noFill/>
          </a:ln>
          <a:effectLst>
            <a:innerShdw blurRad="114300" dist="50800">
              <a:srgbClr val="000000">
                <a:alpha val="0"/>
              </a:srgbClr>
            </a:innerShdw>
          </a:effectLst>
        </p:spPr>
      </p:pic>
      <p:sp>
        <p:nvSpPr>
          <p:cNvPr id="18" name="椭圆 7">
            <a:extLst>
              <a:ext uri="{FF2B5EF4-FFF2-40B4-BE49-F238E27FC236}">
                <a16:creationId xmlns:a16="http://schemas.microsoft.com/office/drawing/2014/main" id="{BB287D88-3C40-488F-B825-BADE6EC207DE}"/>
              </a:ext>
            </a:extLst>
          </p:cNvPr>
          <p:cNvSpPr/>
          <p:nvPr/>
        </p:nvSpPr>
        <p:spPr>
          <a:xfrm>
            <a:off x="1824094" y="4760293"/>
            <a:ext cx="634181" cy="6341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D58DB3CD-2778-4373-8B8B-2617181150A2}"/>
              </a:ext>
            </a:extLst>
          </p:cNvPr>
          <p:cNvSpPr txBox="1"/>
          <p:nvPr/>
        </p:nvSpPr>
        <p:spPr>
          <a:xfrm>
            <a:off x="1838843" y="4889997"/>
            <a:ext cx="6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CN" sz="2000" dirty="0">
                <a:cs typeface="+mn-ea"/>
                <a:sym typeface="+mn-lt"/>
              </a:rPr>
              <a:t>4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93725A72-4640-40F1-B388-960103C71EDD}"/>
              </a:ext>
            </a:extLst>
          </p:cNvPr>
          <p:cNvSpPr txBox="1"/>
          <p:nvPr/>
        </p:nvSpPr>
        <p:spPr>
          <a:xfrm>
            <a:off x="2630658" y="4783306"/>
            <a:ext cx="4088326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2000" dirty="0">
                <a:cs typeface="+mn-ea"/>
                <a:sym typeface="+mn-lt"/>
              </a:rPr>
              <a:t>Encoding a video</a:t>
            </a:r>
          </a:p>
        </p:txBody>
      </p:sp>
      <p:sp>
        <p:nvSpPr>
          <p:cNvPr id="21" name="椭圆 7">
            <a:extLst>
              <a:ext uri="{FF2B5EF4-FFF2-40B4-BE49-F238E27FC236}">
                <a16:creationId xmlns:a16="http://schemas.microsoft.com/office/drawing/2014/main" id="{D160AB1B-985F-42C2-8B46-3F1EDCA8978A}"/>
              </a:ext>
            </a:extLst>
          </p:cNvPr>
          <p:cNvSpPr/>
          <p:nvPr/>
        </p:nvSpPr>
        <p:spPr>
          <a:xfrm>
            <a:off x="1824094" y="5732702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39A38C6E-C9C9-4541-B459-2D8C5F86F124}"/>
              </a:ext>
            </a:extLst>
          </p:cNvPr>
          <p:cNvSpPr txBox="1"/>
          <p:nvPr/>
        </p:nvSpPr>
        <p:spPr>
          <a:xfrm>
            <a:off x="1838843" y="5862406"/>
            <a:ext cx="6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CN" sz="2000" dirty="0">
                <a:cs typeface="+mn-ea"/>
                <a:sym typeface="+mn-lt"/>
              </a:rPr>
              <a:t>5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026D560C-6EC3-407E-9347-675C819E2694}"/>
              </a:ext>
            </a:extLst>
          </p:cNvPr>
          <p:cNvSpPr txBox="1"/>
          <p:nvPr/>
        </p:nvSpPr>
        <p:spPr>
          <a:xfrm>
            <a:off x="2630658" y="5755715"/>
            <a:ext cx="4088326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2000" dirty="0">
                <a:cs typeface="+mn-ea"/>
                <a:sym typeface="+mn-lt"/>
              </a:rPr>
              <a:t>Running dynamic time warping</a:t>
            </a:r>
          </a:p>
        </p:txBody>
      </p:sp>
      <p:pic>
        <p:nvPicPr>
          <p:cNvPr id="24" name="Picture 2" descr="TensorFlow Lite | ML for Mobile and Edge Devices">
            <a:extLst>
              <a:ext uri="{FF2B5EF4-FFF2-40B4-BE49-F238E27FC236}">
                <a16:creationId xmlns:a16="http://schemas.microsoft.com/office/drawing/2014/main" id="{A915FEB9-A9EE-406A-A766-A785E1CBF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030" y="6275844"/>
            <a:ext cx="1133970" cy="5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300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85" repeatCount="indefinite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90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8" grpId="0" animBg="1"/>
      <p:bldP spid="19" grpId="0"/>
      <p:bldP spid="20" grpId="0"/>
      <p:bldP spid="21" grpId="0" animBg="1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TensorFlow Lite | ML for Mobile and Edge Devices">
            <a:extLst>
              <a:ext uri="{FF2B5EF4-FFF2-40B4-BE49-F238E27FC236}">
                <a16:creationId xmlns:a16="http://schemas.microsoft.com/office/drawing/2014/main" id="{3824E360-5A04-4798-A1A2-0C2106EAC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030" y="6275844"/>
            <a:ext cx="1133970" cy="5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12">
            <a:extLst>
              <a:ext uri="{FF2B5EF4-FFF2-40B4-BE49-F238E27FC236}">
                <a16:creationId xmlns:a16="http://schemas.microsoft.com/office/drawing/2014/main" id="{6C1211C2-6D90-4AAD-90EA-E90F1808343F}"/>
              </a:ext>
            </a:extLst>
          </p:cNvPr>
          <p:cNvSpPr txBox="1"/>
          <p:nvPr/>
        </p:nvSpPr>
        <p:spPr>
          <a:xfrm>
            <a:off x="2600984" y="567911"/>
            <a:ext cx="6990031" cy="1015663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MY" altLang="zh-CN" sz="6000" b="1" dirty="0">
                <a:solidFill>
                  <a:srgbClr val="0070C0"/>
                </a:solidFill>
                <a:latin typeface="Baskerville Old Face" panose="02020602080505020303" pitchFamily="18" charset="0"/>
                <a:cs typeface="+mn-ea"/>
                <a:sym typeface="+mn-lt"/>
              </a:rPr>
              <a:t>How do I Implement</a:t>
            </a:r>
            <a:endParaRPr lang="en-US" altLang="zh-CN" sz="6000" b="1" dirty="0">
              <a:solidFill>
                <a:srgbClr val="0070C0"/>
              </a:solidFill>
              <a:latin typeface="Baskerville Old Face" panose="02020602080505020303" pitchFamily="18" charset="0"/>
              <a:cs typeface="+mn-ea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4EE208-140D-4BA7-8C6B-CC133FC66420}"/>
              </a:ext>
            </a:extLst>
          </p:cNvPr>
          <p:cNvGrpSpPr/>
          <p:nvPr/>
        </p:nvGrpSpPr>
        <p:grpSpPr>
          <a:xfrm>
            <a:off x="2724160" y="2450013"/>
            <a:ext cx="6866855" cy="3132315"/>
            <a:chOff x="2175378" y="2551613"/>
            <a:chExt cx="5161119" cy="21672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81588C7-BE45-44EF-9990-9DC53EBACAA6}"/>
                </a:ext>
              </a:extLst>
            </p:cNvPr>
            <p:cNvSpPr/>
            <p:nvPr/>
          </p:nvSpPr>
          <p:spPr>
            <a:xfrm>
              <a:off x="2561773" y="2551613"/>
              <a:ext cx="1149532" cy="99277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altLang="zh-TW" sz="2800" b="1" dirty="0"/>
                <a:t>1</a:t>
              </a:r>
              <a:endParaRPr lang="zh-TW" altLang="en-US" sz="28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BC04366-8622-4BD2-A545-FC0A753F28A1}"/>
                </a:ext>
              </a:extLst>
            </p:cNvPr>
            <p:cNvSpPr/>
            <p:nvPr/>
          </p:nvSpPr>
          <p:spPr>
            <a:xfrm>
              <a:off x="5509624" y="2551613"/>
              <a:ext cx="1149532" cy="9927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altLang="zh-TW" sz="2800" b="1" dirty="0"/>
                <a:t>2</a:t>
              </a:r>
              <a:endParaRPr lang="zh-TW" altLang="en-US" sz="28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0D11F4-421F-44C1-BA74-CF03B9B998CC}"/>
                </a:ext>
              </a:extLst>
            </p:cNvPr>
            <p:cNvSpPr/>
            <p:nvPr/>
          </p:nvSpPr>
          <p:spPr>
            <a:xfrm>
              <a:off x="2175378" y="3690148"/>
              <a:ext cx="192232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Jump Start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1BC4C9-B548-4E32-9B7A-56961DFEB0F4}"/>
                </a:ext>
              </a:extLst>
            </p:cNvPr>
            <p:cNvSpPr/>
            <p:nvPr/>
          </p:nvSpPr>
          <p:spPr>
            <a:xfrm>
              <a:off x="4832285" y="3690148"/>
              <a:ext cx="250421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Custom Model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368014-C3F7-4A57-9C4F-1141BD29041B}"/>
                </a:ext>
              </a:extLst>
            </p:cNvPr>
            <p:cNvSpPr txBox="1"/>
            <p:nvPr/>
          </p:nvSpPr>
          <p:spPr>
            <a:xfrm>
              <a:off x="2348809" y="4143871"/>
              <a:ext cx="2116183" cy="57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altLang="zh-TW" sz="2400" dirty="0">
                  <a:solidFill>
                    <a:srgbClr val="515151"/>
                  </a:solidFill>
                </a:rPr>
                <a:t>Use our pretrained models or retrain</a:t>
              </a:r>
              <a:endParaRPr lang="zh-TW" altLang="en-US" sz="2400" dirty="0">
                <a:solidFill>
                  <a:srgbClr val="51515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AB820B-9076-4461-AE5F-EAB6D8061AC8}"/>
                </a:ext>
              </a:extLst>
            </p:cNvPr>
            <p:cNvSpPr txBox="1"/>
            <p:nvPr/>
          </p:nvSpPr>
          <p:spPr>
            <a:xfrm>
              <a:off x="5028839" y="4140821"/>
              <a:ext cx="2116183" cy="574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altLang="zh-TW" sz="2400" dirty="0">
                  <a:solidFill>
                    <a:srgbClr val="515151"/>
                  </a:solidFill>
                </a:rPr>
                <a:t>Develop &amp; Deploy your custom model</a:t>
              </a:r>
              <a:endParaRPr lang="zh-TW" altLang="en-US" sz="2400" dirty="0">
                <a:solidFill>
                  <a:srgbClr val="51515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04FB544-159D-46AD-99CB-F17DBDFE2B06}"/>
                </a:ext>
              </a:extLst>
            </p:cNvPr>
            <p:cNvSpPr/>
            <p:nvPr/>
          </p:nvSpPr>
          <p:spPr>
            <a:xfrm>
              <a:off x="4198982" y="3048000"/>
              <a:ext cx="633303" cy="4571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18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44583" y="1997839"/>
            <a:ext cx="5191638" cy="2862322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MY" altLang="zh-CN" sz="6000" b="1" dirty="0">
                <a:cs typeface="+mn-ea"/>
                <a:sym typeface="+mn-lt"/>
              </a:rPr>
              <a:t>Thank You</a:t>
            </a:r>
          </a:p>
          <a:p>
            <a:pPr algn="ctr"/>
            <a:endParaRPr lang="en-MY" altLang="zh-CN" sz="6000" b="1" dirty="0">
              <a:cs typeface="+mn-ea"/>
              <a:sym typeface="+mn-lt"/>
            </a:endParaRPr>
          </a:p>
          <a:p>
            <a:pPr algn="ctr"/>
            <a:r>
              <a:rPr lang="en-US" altLang="zh-CN" sz="6000" b="1" dirty="0">
                <a:cs typeface="+mn-ea"/>
                <a:sym typeface="+mn-lt"/>
              </a:rPr>
              <a:t>Q </a:t>
            </a:r>
            <a:r>
              <a:rPr lang="en-MY" altLang="zh-CN" sz="6000" b="1" dirty="0">
                <a:cs typeface="+mn-ea"/>
                <a:sym typeface="+mn-lt"/>
              </a:rPr>
              <a:t>&amp; A</a:t>
            </a:r>
            <a:endParaRPr lang="zh-CN" altLang="en-US" sz="6000" b="1" dirty="0">
              <a:cs typeface="+mn-ea"/>
              <a:sym typeface="+mn-lt"/>
            </a:endParaRPr>
          </a:p>
        </p:txBody>
      </p:sp>
      <p:pic>
        <p:nvPicPr>
          <p:cNvPr id="5" name="Picture 2" descr="TensorFlow Lite | ML for Mobile and Edge Devices">
            <a:extLst>
              <a:ext uri="{FF2B5EF4-FFF2-40B4-BE49-F238E27FC236}">
                <a16:creationId xmlns:a16="http://schemas.microsoft.com/office/drawing/2014/main" id="{8DF819FC-84AA-4561-99BA-719DAF1B4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5188">
            <a:off x="8033731" y="3332634"/>
            <a:ext cx="3326277" cy="170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5">
            <a:extLst>
              <a:ext uri="{FF2B5EF4-FFF2-40B4-BE49-F238E27FC236}">
                <a16:creationId xmlns:a16="http://schemas.microsoft.com/office/drawing/2014/main" id="{982E9A63-3EDE-4A4A-9F77-7851C2E5215B}"/>
              </a:ext>
            </a:extLst>
          </p:cNvPr>
          <p:cNvSpPr txBox="1"/>
          <p:nvPr/>
        </p:nvSpPr>
        <p:spPr>
          <a:xfrm>
            <a:off x="0" y="5965448"/>
            <a:ext cx="6680804" cy="1785104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MY" altLang="zh-CN" sz="3200" dirty="0">
                <a:cs typeface="+mn-ea"/>
                <a:sym typeface="+mn-lt"/>
              </a:rPr>
              <a:t>Reference:</a:t>
            </a:r>
          </a:p>
          <a:p>
            <a:r>
              <a:rPr lang="en-MY" altLang="zh-TW" dirty="0"/>
              <a:t>AI for Mobile and IoT Devices: TensorFlow Lite (Google I/O'19)</a:t>
            </a:r>
          </a:p>
          <a:p>
            <a:endParaRPr lang="zh-CN" altLang="en-US" sz="6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126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c22oukr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565</Words>
  <Application>Microsoft Office PowerPoint</Application>
  <PresentationFormat>Widescreen</PresentationFormat>
  <Paragraphs>53</Paragraphs>
  <Slides>9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Baskerville Old Face</vt:lpstr>
      <vt:lpstr>Calibri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简洁办公</dc:title>
  <dc:creator>第一PPT</dc:creator>
  <cp:keywords>www.1ppt.com</cp:keywords>
  <dc:description>www.1ppt.com</dc:description>
  <cp:lastModifiedBy>Diabolo Jie</cp:lastModifiedBy>
  <cp:revision>40</cp:revision>
  <dcterms:created xsi:type="dcterms:W3CDTF">2017-05-03T02:10:13Z</dcterms:created>
  <dcterms:modified xsi:type="dcterms:W3CDTF">2020-05-15T05:48:38Z</dcterms:modified>
</cp:coreProperties>
</file>