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6" r:id="rId1"/>
  </p:sldMasterIdLst>
  <p:notesMasterIdLst>
    <p:notesMasterId r:id="rId27"/>
  </p:notesMasterIdLst>
  <p:sldIdLst>
    <p:sldId id="256" r:id="rId2"/>
    <p:sldId id="257" r:id="rId3"/>
    <p:sldId id="258" r:id="rId4"/>
    <p:sldId id="259" r:id="rId5"/>
    <p:sldId id="260" r:id="rId6"/>
    <p:sldId id="261" r:id="rId7"/>
    <p:sldId id="280" r:id="rId8"/>
    <p:sldId id="263" r:id="rId9"/>
    <p:sldId id="264"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79" r:id="rId26"/>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FFFF"/>
    <a:srgbClr val="00FF00"/>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60"/>
    <p:restoredTop sz="87774" autoAdjust="0"/>
  </p:normalViewPr>
  <p:slideViewPr>
    <p:cSldViewPr snapToGrid="0" snapToObjects="1">
      <p:cViewPr varScale="1">
        <p:scale>
          <a:sx n="57" d="100"/>
          <a:sy n="57" d="100"/>
        </p:scale>
        <p:origin x="811" y="53"/>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00041769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100" kern="1200" dirty="0">
                <a:solidFill>
                  <a:schemeClr val="tx1"/>
                </a:solidFill>
                <a:latin typeface="+mn-lt"/>
                <a:ea typeface="+mn-ea"/>
                <a:cs typeface="+mn-cs"/>
              </a:rPr>
              <a:t>Nota de Chuck.</a:t>
            </a:r>
            <a:r>
              <a:rPr lang="es-AR" sz="1100" kern="1200" baseline="0" dirty="0">
                <a:solidFill>
                  <a:schemeClr val="tx1"/>
                </a:solidFill>
                <a:latin typeface="+mn-lt"/>
                <a:ea typeface="+mn-ea"/>
                <a:cs typeface="+mn-cs"/>
              </a:rPr>
              <a:t> </a:t>
            </a:r>
            <a:r>
              <a:rPr lang="es-AR" sz="1100" kern="1200" dirty="0">
                <a:solidFill>
                  <a:schemeClr val="tx1"/>
                </a:solidFill>
                <a:latin typeface="+mn-lt"/>
                <a:ea typeface="+mn-ea"/>
                <a:cs typeface="+mn-cs"/>
              </a:rPr>
              <a:t>Si está usando estos materiales, puede retirar el logotipo de UM y reemplazarlo por el suyo pero, por favor, conserve el logo de CC-BY en la primera página así como también retenga la(s) página(s) de agradecimientos al final. </a:t>
            </a:r>
            <a:endParaRPr lang="es-ES" sz="1100" kern="1200" dirty="0">
              <a:solidFill>
                <a:schemeClr val="tx1"/>
              </a:solidFill>
              <a:latin typeface="+mn-lt"/>
              <a:ea typeface="+mn-ea"/>
              <a:cs typeface="+mn-cs"/>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0744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2177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1768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9164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20" name="Shape 3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6455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27" name="Shape 3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2026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36" name="Shape 3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4067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43" name="Shape 3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0418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51" name="Shape 3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6394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58" name="Shape 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33297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75" name="Shape 3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8368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4120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82" name="Shape 3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6774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Shape 3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88" name="Shape 3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4250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91909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Shape 3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94" name="Shape 3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57697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8" name="Shape 40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Tree>
    <p:extLst>
      <p:ext uri="{BB962C8B-B14F-4D97-AF65-F5344CB8AC3E}">
        <p14:creationId xmlns:p14="http://schemas.microsoft.com/office/powerpoint/2010/main" val="53577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5387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7912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2315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7551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6230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6364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473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a:t>Click to edit Master title style</a:t>
            </a:r>
            <a:endParaRPr lang="en-US" dirty="0"/>
          </a:p>
        </p:txBody>
      </p:sp>
      <p:sp>
        <p:nvSpPr>
          <p:cNvPr id="3" name="Subtitle 2"/>
          <p:cNvSpPr>
            <a:spLocks noGrp="1"/>
          </p:cNvSpPr>
          <p:nvPr>
            <p:ph type="subTitle" idx="1"/>
          </p:nvPr>
        </p:nvSpPr>
        <p:spPr>
          <a:xfrm>
            <a:off x="1307135" y="5181600"/>
            <a:ext cx="13392187" cy="2336800"/>
          </a:xfrm>
          <a:prstGeom prst="rect">
            <a:avLst/>
          </a:prstGeo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803564"/>
            <a:ext cx="13932000" cy="1736336"/>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969016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644301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a:t>Click to edit Master title style</a:t>
            </a:r>
            <a:endParaRPr lang="en-US" dirty="0"/>
          </a:p>
        </p:txBody>
      </p:sp>
      <p:sp>
        <p:nvSpPr>
          <p:cNvPr id="3" name="Content Placeholder 2"/>
          <p:cNvSpPr>
            <a:spLocks noGrp="1"/>
          </p:cNvSpPr>
          <p:nvPr>
            <p:ph idx="1"/>
          </p:nvPr>
        </p:nvSpPr>
        <p:spPr>
          <a:xfrm>
            <a:off x="812800" y="2475702"/>
            <a:ext cx="14630400" cy="590206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655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a:t>Click to edit Master title style</a:t>
            </a:r>
            <a:endParaRPr lang="en-US" dirty="0"/>
          </a:p>
        </p:txBody>
      </p:sp>
      <p:sp>
        <p:nvSpPr>
          <p:cNvPr id="3" name="Text Placeholder 2"/>
          <p:cNvSpPr>
            <a:spLocks noGrp="1"/>
          </p:cNvSpPr>
          <p:nvPr>
            <p:ph type="body" idx="1"/>
          </p:nvPr>
        </p:nvSpPr>
        <p:spPr>
          <a:xfrm>
            <a:off x="1284112" y="4919579"/>
            <a:ext cx="13817600" cy="956288"/>
          </a:xfrm>
          <a:prstGeom prst="rect">
            <a:avLst/>
          </a:prstGeo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9855389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sz="half" idx="1"/>
          </p:nvPr>
        </p:nvSpPr>
        <p:spPr>
          <a:xfrm>
            <a:off x="812800" y="2133602"/>
            <a:ext cx="7179733" cy="6034617"/>
          </a:xfrm>
          <a:prstGeom prst="rect">
            <a:avLst/>
          </a:prstGeo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263467" y="2133602"/>
            <a:ext cx="7179733" cy="6034617"/>
          </a:xfrm>
          <a:prstGeom prst="rect">
            <a:avLst/>
          </a:prstGeo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8171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a:t>Click to edit Master title style</a:t>
            </a:r>
            <a:endParaRPr lang="en-US" dirty="0"/>
          </a:p>
        </p:txBody>
      </p:sp>
      <p:sp>
        <p:nvSpPr>
          <p:cNvPr id="3" name="Text Placeholder 2"/>
          <p:cNvSpPr>
            <a:spLocks noGrp="1"/>
          </p:cNvSpPr>
          <p:nvPr>
            <p:ph type="body" idx="1"/>
          </p:nvPr>
        </p:nvSpPr>
        <p:spPr>
          <a:xfrm>
            <a:off x="812800" y="2046818"/>
            <a:ext cx="7182556" cy="853017"/>
          </a:xfrm>
          <a:prstGeom prst="rect">
            <a:avLst/>
          </a:prstGeo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4" name="Content Placeholder 3"/>
          <p:cNvSpPr>
            <a:spLocks noGrp="1"/>
          </p:cNvSpPr>
          <p:nvPr>
            <p:ph sz="half" idx="2"/>
          </p:nvPr>
        </p:nvSpPr>
        <p:spPr>
          <a:xfrm>
            <a:off x="812800" y="3232187"/>
            <a:ext cx="7182556" cy="5268384"/>
          </a:xfrm>
          <a:prstGeom prst="rect">
            <a:avLst/>
          </a:prstGeo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57825" y="2046818"/>
            <a:ext cx="7185378" cy="853017"/>
          </a:xfrm>
          <a:prstGeom prst="rect">
            <a:avLst/>
          </a:prstGeo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6" name="Content Placeholder 5"/>
          <p:cNvSpPr>
            <a:spLocks noGrp="1"/>
          </p:cNvSpPr>
          <p:nvPr>
            <p:ph sz="quarter" idx="4"/>
          </p:nvPr>
        </p:nvSpPr>
        <p:spPr>
          <a:xfrm>
            <a:off x="8257823" y="3232187"/>
            <a:ext cx="7185378" cy="5268384"/>
          </a:xfrm>
          <a:prstGeom prst="rect">
            <a:avLst/>
          </a:prstGeo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38346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idx="1"/>
          </p:nvPr>
        </p:nvSpPr>
        <p:spPr>
          <a:xfrm>
            <a:off x="6355644" y="888975"/>
            <a:ext cx="9087556" cy="7493140"/>
          </a:xfrm>
          <a:prstGeom prst="rect">
            <a:avLst/>
          </a:prstGeo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3" y="2127365"/>
            <a:ext cx="5348112" cy="6254750"/>
          </a:xfrm>
          <a:prstGeom prst="rect">
            <a:avLst/>
          </a:prstGeo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13279514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a:t>Click to edit Master title style</a:t>
            </a:r>
            <a:endParaRPr lang="en-US" dirty="0"/>
          </a:p>
        </p:txBody>
      </p:sp>
      <p:sp>
        <p:nvSpPr>
          <p:cNvPr id="3" name="Picture Placeholder 2"/>
          <p:cNvSpPr>
            <a:spLocks noGrp="1"/>
          </p:cNvSpPr>
          <p:nvPr>
            <p:ph type="pic" idx="1"/>
          </p:nvPr>
        </p:nvSpPr>
        <p:spPr>
          <a:xfrm>
            <a:off x="3186290" y="817033"/>
            <a:ext cx="9753600" cy="5486400"/>
          </a:xfrm>
          <a:prstGeom prst="rect">
            <a:avLst/>
          </a:prstGeo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dirty="0"/>
              <a:t>Drag picture to placeholder or click icon to add</a:t>
            </a:r>
          </a:p>
        </p:txBody>
      </p:sp>
      <p:sp>
        <p:nvSpPr>
          <p:cNvPr id="4" name="Text Placeholder 3"/>
          <p:cNvSpPr>
            <a:spLocks noGrp="1"/>
          </p:cNvSpPr>
          <p:nvPr>
            <p:ph type="body" sz="half" idx="2"/>
          </p:nvPr>
        </p:nvSpPr>
        <p:spPr>
          <a:xfrm>
            <a:off x="3186290" y="7156451"/>
            <a:ext cx="9753600" cy="1073150"/>
          </a:xfrm>
          <a:prstGeom prst="rect">
            <a:avLst/>
          </a:prstGeo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7775029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05" r:id="rId11"/>
  </p:sldLayoutIdLst>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www.pythonlearn.com" TargetMode="External"/><Relationship Id="rId5" Type="http://schemas.openxmlformats.org/officeDocument/2006/relationships/hyperlink" Target="es.pythonlearn.com"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 Id="rId6" Type="http://schemas.openxmlformats.org/officeDocument/2006/relationships/image" Target="../media/image1.png"/><Relationship Id="rId5" Type="http://schemas.openxmlformats.org/officeDocument/2006/relationships/image" Target="../media/image2.jpg"/><Relationship Id="rId4" Type="http://schemas.openxmlformats.org/officeDocument/2006/relationships/hyperlink" Target="http://open.umich.edu/"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600" u="none" strike="noStrike" cap="none" dirty="0">
                <a:solidFill>
                  <a:srgbClr val="FFFF00"/>
                </a:solidFill>
                <a:latin typeface="Arial" charset="0"/>
                <a:ea typeface="Arial" charset="0"/>
                <a:cs typeface="Arial" charset="0"/>
                <a:sym typeface="Cabin"/>
              </a:rPr>
              <a:t>Funciones</a:t>
            </a:r>
          </a:p>
        </p:txBody>
      </p:sp>
      <p:sp>
        <p:nvSpPr>
          <p:cNvPr id="205" name="Shape 205"/>
          <p:cNvSpPr txBox="1">
            <a:spLocks noGrp="1"/>
          </p:cNvSpPr>
          <p:nvPr>
            <p:ph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4800" u="none" strike="noStrike" cap="none" dirty="0">
                <a:solidFill>
                  <a:schemeClr val="lt1"/>
                </a:solidFill>
                <a:latin typeface="Arial" charset="0"/>
                <a:ea typeface="Arial" charset="0"/>
                <a:cs typeface="Arial" charset="0"/>
                <a:sym typeface="Cabin"/>
              </a:rPr>
              <a:t>Capítulo 4</a:t>
            </a:r>
          </a:p>
        </p:txBody>
      </p:sp>
      <p:pic>
        <p:nvPicPr>
          <p:cNvPr id="207" name="Shape 207"/>
          <p:cNvPicPr preferRelativeResize="0"/>
          <p:nvPr/>
        </p:nvPicPr>
        <p:blipFill rotWithShape="1">
          <a:blip r:embed="rId3">
            <a:alphaModFix/>
          </a:blip>
          <a:srcRect/>
          <a:stretch/>
        </p:blipFill>
        <p:spPr>
          <a:xfrm>
            <a:off x="13957824" y="7425500"/>
            <a:ext cx="1968599" cy="668400"/>
          </a:xfrm>
          <a:prstGeom prst="rect">
            <a:avLst/>
          </a:prstGeom>
          <a:noFill/>
          <a:ln>
            <a:noFill/>
          </a:ln>
        </p:spPr>
      </p:pic>
      <p:pic>
        <p:nvPicPr>
          <p:cNvPr id="6" name="Shape 208"/>
          <p:cNvPicPr preferRelativeResize="0"/>
          <p:nvPr/>
        </p:nvPicPr>
        <p:blipFill rotWithShape="1">
          <a:blip r:embed="rId4">
            <a:alphaModFix/>
          </a:blip>
          <a:srcRect/>
          <a:stretch/>
        </p:blipFill>
        <p:spPr>
          <a:xfrm>
            <a:off x="635250" y="6947585"/>
            <a:ext cx="1024800" cy="1024800"/>
          </a:xfrm>
          <a:prstGeom prst="rect">
            <a:avLst/>
          </a:prstGeom>
          <a:noFill/>
          <a:ln>
            <a:noFill/>
          </a:ln>
        </p:spPr>
      </p:pic>
      <p:sp>
        <p:nvSpPr>
          <p:cNvPr id="7" name="Shape 206">
            <a:extLst>
              <a:ext uri="{FF2B5EF4-FFF2-40B4-BE49-F238E27FC236}">
                <a16:creationId xmlns:a16="http://schemas.microsoft.com/office/drawing/2014/main" id="{78B226AA-621B-4C47-A1AE-A378241FA8C0}"/>
              </a:ext>
            </a:extLst>
          </p:cNvPr>
          <p:cNvSpPr txBox="1"/>
          <p:nvPr/>
        </p:nvSpPr>
        <p:spPr>
          <a:xfrm>
            <a:off x="3865625" y="6973885"/>
            <a:ext cx="7926300"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dirty="0">
                <a:solidFill>
                  <a:srgbClr val="FFFF00"/>
                </a:solidFill>
                <a:latin typeface="Arial" charset="0"/>
                <a:ea typeface="Arial" charset="0"/>
                <a:cs typeface="Arial" charset="0"/>
                <a:sym typeface="Cabin"/>
              </a:rPr>
              <a:t>Python para </a:t>
            </a:r>
            <a:r>
              <a:rPr lang="en-US" sz="3200" dirty="0" err="1">
                <a:solidFill>
                  <a:srgbClr val="FFFF00"/>
                </a:solidFill>
                <a:latin typeface="Arial" charset="0"/>
                <a:ea typeface="Arial" charset="0"/>
                <a:cs typeface="Arial" charset="0"/>
                <a:sym typeface="Cabin"/>
              </a:rPr>
              <a:t>Todos</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a:solidFill>
                  <a:srgbClr val="FFFF00"/>
                </a:solidFill>
                <a:latin typeface="Arial" charset="0"/>
                <a:ea typeface="Arial" charset="0"/>
                <a:cs typeface="Arial" charset="0"/>
                <a:sym typeface="Cabin"/>
                <a:hlinkClick r:id="rId5" action="ppaction://hlinkfile"/>
              </a:rPr>
              <a:t>es.py4e.com</a:t>
            </a:r>
            <a:endParaRPr lang="en-US" sz="3200" u="sng" strike="noStrike" cap="none" dirty="0">
              <a:solidFill>
                <a:srgbClr val="FFFF00"/>
              </a:solidFill>
              <a:latin typeface="Arial" charset="0"/>
              <a:ea typeface="Arial" charset="0"/>
              <a:cs typeface="Arial" charset="0"/>
              <a:sym typeface="Cabin"/>
              <a:hlinkClick r:id="rId6"/>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solidFill>
                  <a:srgbClr val="FFFF00"/>
                </a:solidFill>
              </a:rPr>
              <a:t>Una Función Propia</a:t>
            </a:r>
          </a:p>
        </p:txBody>
      </p:sp>
    </p:spTree>
    <p:extLst>
      <p:ext uri="{BB962C8B-B14F-4D97-AF65-F5344CB8AC3E}">
        <p14:creationId xmlns:p14="http://schemas.microsoft.com/office/powerpoint/2010/main" val="3068785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600" u="none" strike="noStrike" cap="none" dirty="0">
                <a:solidFill>
                  <a:srgbClr val="FFFF00"/>
                </a:solidFill>
                <a:latin typeface="Arial" charset="0"/>
                <a:ea typeface="Arial" charset="0"/>
                <a:cs typeface="Arial" charset="0"/>
                <a:sym typeface="Cabin"/>
              </a:rPr>
              <a:t>Construyendo Nuestras Propias Funciones</a:t>
            </a:r>
          </a:p>
        </p:txBody>
      </p:sp>
      <p:sp>
        <p:nvSpPr>
          <p:cNvPr id="302" name="Shape 302"/>
          <p:cNvSpPr txBox="1">
            <a:spLocks noGrp="1"/>
          </p:cNvSpPr>
          <p:nvPr>
            <p:ph idx="1"/>
          </p:nvPr>
        </p:nvSpPr>
        <p:spPr>
          <a:xfrm>
            <a:off x="415879" y="2142413"/>
            <a:ext cx="15100301" cy="3725863"/>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Creamos una nueva función usando la palabra clave </a:t>
            </a:r>
            <a:r>
              <a:rPr lang="es-AR" sz="3600" b="0" u="none" strike="noStrike" cap="none" dirty="0">
                <a:solidFill>
                  <a:srgbClr val="FFFF00"/>
                </a:solidFill>
                <a:latin typeface="Arial" charset="0"/>
                <a:ea typeface="Arial" charset="0"/>
                <a:cs typeface="Arial" charset="0"/>
                <a:sym typeface="Cabin"/>
              </a:rPr>
              <a:t>def</a:t>
            </a:r>
            <a:r>
              <a:rPr lang="es-AR" sz="3600" b="0" u="none" strike="noStrike" cap="none" dirty="0">
                <a:solidFill>
                  <a:schemeClr val="lt1"/>
                </a:solidFill>
                <a:latin typeface="Arial" charset="0"/>
                <a:ea typeface="Arial" charset="0"/>
                <a:cs typeface="Arial" charset="0"/>
                <a:sym typeface="Cabin"/>
              </a:rPr>
              <a:t> seguida de parámetros opcionales entre paréntesis</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err="1">
                <a:solidFill>
                  <a:schemeClr val="lt1"/>
                </a:solidFill>
                <a:latin typeface="Arial" charset="0"/>
                <a:ea typeface="Arial" charset="0"/>
                <a:cs typeface="Arial" charset="0"/>
                <a:sym typeface="Cabin"/>
              </a:rPr>
              <a:t>Indentamos</a:t>
            </a:r>
            <a:r>
              <a:rPr lang="es-AR" sz="3600" b="0" u="none" strike="noStrike" cap="none" dirty="0">
                <a:solidFill>
                  <a:schemeClr val="lt1"/>
                </a:solidFill>
                <a:latin typeface="Arial" charset="0"/>
                <a:ea typeface="Arial" charset="0"/>
                <a:cs typeface="Arial" charset="0"/>
                <a:sym typeface="Cabin"/>
              </a:rPr>
              <a:t> el cuerpo de la función</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Esto </a:t>
            </a:r>
            <a:r>
              <a:rPr lang="es-AR" sz="3600" b="0" u="none" strike="noStrike" cap="none" dirty="0">
                <a:solidFill>
                  <a:srgbClr val="FFFF00"/>
                </a:solidFill>
                <a:latin typeface="Arial" charset="0"/>
                <a:ea typeface="Arial" charset="0"/>
                <a:cs typeface="Arial" charset="0"/>
                <a:sym typeface="Cabin"/>
              </a:rPr>
              <a:t>define</a:t>
            </a:r>
            <a:r>
              <a:rPr lang="es-AR" sz="3600" b="0" u="none" strike="noStrike" cap="none" dirty="0">
                <a:solidFill>
                  <a:schemeClr val="lt1"/>
                </a:solidFill>
                <a:latin typeface="Arial" charset="0"/>
                <a:ea typeface="Arial" charset="0"/>
                <a:cs typeface="Arial" charset="0"/>
                <a:sym typeface="Cabin"/>
              </a:rPr>
              <a:t> </a:t>
            </a:r>
            <a:r>
              <a:rPr lang="es-AR" sz="3600" b="0" dirty="0">
                <a:solidFill>
                  <a:schemeClr val="lt1"/>
                </a:solidFill>
                <a:latin typeface="Arial" charset="0"/>
                <a:ea typeface="Arial" charset="0"/>
                <a:cs typeface="Arial" charset="0"/>
                <a:sym typeface="Cabin"/>
              </a:rPr>
              <a:t>la función</a:t>
            </a:r>
            <a:r>
              <a:rPr lang="es-AR" sz="3600" b="0" u="none" strike="noStrike" cap="none" dirty="0">
                <a:solidFill>
                  <a:schemeClr val="lt1"/>
                </a:solidFill>
                <a:latin typeface="Arial" charset="0"/>
                <a:ea typeface="Arial" charset="0"/>
                <a:cs typeface="Arial" charset="0"/>
                <a:sym typeface="Cabin"/>
              </a:rPr>
              <a:t> pero </a:t>
            </a:r>
            <a:r>
              <a:rPr lang="es-AR" sz="3600" b="0" u="none" strike="noStrike" cap="none" dirty="0">
                <a:solidFill>
                  <a:srgbClr val="FF7F00"/>
                </a:solidFill>
                <a:latin typeface="Arial" charset="0"/>
                <a:ea typeface="Arial" charset="0"/>
                <a:cs typeface="Arial" charset="0"/>
                <a:sym typeface="Cabin"/>
              </a:rPr>
              <a:t>no</a:t>
            </a:r>
            <a:r>
              <a:rPr lang="es-AR" sz="3600" b="0" u="none" strike="noStrike" cap="none" dirty="0">
                <a:solidFill>
                  <a:schemeClr val="lt1"/>
                </a:solidFill>
                <a:latin typeface="Arial" charset="0"/>
                <a:ea typeface="Arial" charset="0"/>
                <a:cs typeface="Arial" charset="0"/>
                <a:sym typeface="Cabin"/>
              </a:rPr>
              <a:t> ejecuta el cuerpo de la función</a:t>
            </a:r>
          </a:p>
        </p:txBody>
      </p:sp>
      <p:sp>
        <p:nvSpPr>
          <p:cNvPr id="303" name="Shape 303"/>
          <p:cNvSpPr txBox="1"/>
          <p:nvPr/>
        </p:nvSpPr>
        <p:spPr>
          <a:xfrm>
            <a:off x="3817000" y="6633900"/>
            <a:ext cx="9938399" cy="1660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AR" sz="2600" b="1" i="0" u="none" strike="noStrike" cap="none" dirty="0">
                <a:solidFill>
                  <a:srgbClr val="FFFF00"/>
                </a:solidFill>
                <a:latin typeface="Courier New"/>
                <a:ea typeface="Courier New"/>
                <a:cs typeface="Courier New"/>
                <a:sym typeface="Courier New"/>
              </a:rPr>
              <a:t>def</a:t>
            </a:r>
            <a:r>
              <a:rPr lang="es-AR" sz="2600" b="1" i="0" u="none" strike="noStrike" cap="none" dirty="0">
                <a:solidFill>
                  <a:schemeClr val="lt1"/>
                </a:solidFill>
                <a:latin typeface="Courier New"/>
                <a:ea typeface="Courier New"/>
                <a:cs typeface="Courier New"/>
                <a:sym typeface="Courier New"/>
              </a:rPr>
              <a:t> </a:t>
            </a:r>
            <a:r>
              <a:rPr lang="es-AR" sz="2600" b="1" i="0" u="none" strike="noStrike" cap="none" dirty="0">
                <a:solidFill>
                  <a:srgbClr val="00FF00"/>
                </a:solidFill>
                <a:latin typeface="Courier New"/>
                <a:ea typeface="Courier New"/>
                <a:cs typeface="Courier New"/>
                <a:sym typeface="Courier New"/>
              </a:rPr>
              <a:t>print_lyrics</a:t>
            </a:r>
            <a:r>
              <a:rPr lang="es-AR" sz="2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a:solidFill>
                  <a:schemeClr val="lt1"/>
                </a:solidFill>
                <a:latin typeface="Courier New"/>
                <a:ea typeface="Courier New"/>
                <a:cs typeface="Courier New"/>
                <a:sym typeface="Courier New"/>
              </a:rPr>
              <a:t>    </a:t>
            </a:r>
            <a:r>
              <a:rPr lang="es-AR" sz="2600" b="1" i="0" u="none" strike="noStrike" cap="none" dirty="0">
                <a:solidFill>
                  <a:srgbClr val="FFFF00"/>
                </a:solidFill>
                <a:latin typeface="Courier New"/>
                <a:ea typeface="Courier New"/>
                <a:cs typeface="Courier New"/>
                <a:sym typeface="Courier New"/>
              </a:rPr>
              <a:t>print</a:t>
            </a:r>
            <a:r>
              <a:rPr lang="es-AR" sz="2600" b="1" dirty="0">
                <a:solidFill>
                  <a:schemeClr val="lt1"/>
                </a:solidFill>
                <a:latin typeface="Courier New"/>
                <a:ea typeface="Courier New"/>
                <a:cs typeface="Courier New"/>
                <a:sym typeface="Courier New"/>
              </a:rPr>
              <a:t>(</a:t>
            </a:r>
            <a:r>
              <a:rPr lang="es-AR" sz="2600" b="1" i="0" u="none" strike="noStrike" cap="none" dirty="0">
                <a:solidFill>
                  <a:schemeClr val="lt1"/>
                </a:solidFill>
                <a:latin typeface="Courier New"/>
                <a:ea typeface="Courier New"/>
                <a:cs typeface="Courier New"/>
                <a:sym typeface="Courier New"/>
              </a:rPr>
              <a:t>“Soy un leñador, y estoy bien.</a:t>
            </a:r>
            <a:r>
              <a:rPr lang="es-AR" sz="2600" b="1"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a:solidFill>
                  <a:schemeClr val="lt1"/>
                </a:solidFill>
                <a:latin typeface="Courier New"/>
                <a:ea typeface="Courier New"/>
                <a:cs typeface="Courier New"/>
                <a:sym typeface="Courier New"/>
              </a:rPr>
              <a:t>    </a:t>
            </a:r>
            <a:r>
              <a:rPr lang="es-AR" sz="2600" b="1" i="0" u="none" strike="noStrike" cap="none" dirty="0">
                <a:solidFill>
                  <a:srgbClr val="FFFF00"/>
                </a:solidFill>
                <a:latin typeface="Courier New"/>
                <a:ea typeface="Courier New"/>
                <a:cs typeface="Courier New"/>
                <a:sym typeface="Courier New"/>
              </a:rPr>
              <a:t>print</a:t>
            </a:r>
            <a:r>
              <a:rPr lang="es-AR" sz="2600" b="1" dirty="0">
                <a:solidFill>
                  <a:schemeClr val="lt1"/>
                </a:solidFill>
                <a:latin typeface="Courier New"/>
                <a:ea typeface="Courier New"/>
                <a:cs typeface="Courier New"/>
                <a:sym typeface="Courier New"/>
              </a:rPr>
              <a:t>(</a:t>
            </a:r>
            <a:r>
              <a:rPr lang="es-AR" sz="2600" b="1" i="0" u="none" strike="noStrike" cap="none" dirty="0">
                <a:solidFill>
                  <a:schemeClr val="lt1"/>
                </a:solidFill>
                <a:latin typeface="Courier New"/>
                <a:ea typeface="Courier New"/>
                <a:cs typeface="Courier New"/>
                <a:sym typeface="Courier New"/>
              </a:rPr>
              <a:t>‘Duermo toda la noche y trabajo todo el día.')</a:t>
            </a:r>
          </a:p>
        </p:txBody>
      </p:sp>
    </p:spTree>
    <p:extLst>
      <p:ext uri="{BB962C8B-B14F-4D97-AF65-F5344CB8AC3E}">
        <p14:creationId xmlns:p14="http://schemas.microsoft.com/office/powerpoint/2010/main" val="1394372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p:nvPr/>
        </p:nvSpPr>
        <p:spPr>
          <a:xfrm>
            <a:off x="1061599" y="1935150"/>
            <a:ext cx="10739875" cy="5540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x</a:t>
            </a:r>
            <a:r>
              <a:rPr lang="en-US" sz="2800" b="1" i="0" u="none" strike="noStrike" cap="none" dirty="0">
                <a:solidFill>
                  <a:schemeClr val="lt1"/>
                </a:solidFill>
                <a:latin typeface="Courier New"/>
                <a:ea typeface="Courier New"/>
                <a:cs typeface="Courier New"/>
                <a:sym typeface="Courier New"/>
              </a:rPr>
              <a:t> = 5</a:t>
            </a:r>
          </a:p>
          <a:p>
            <a:pPr marL="0" marR="0" lvl="0" indent="0" algn="l" rtl="0">
              <a:lnSpc>
                <a:spcPct val="100000"/>
              </a:lnSpc>
              <a:spcBef>
                <a:spcPts val="0"/>
              </a:spcBef>
              <a:spcAft>
                <a:spcPts val="0"/>
              </a:spcAft>
              <a:buClr>
                <a:srgbClr val="FFFF00"/>
              </a:buClr>
              <a:buSzPct val="25000"/>
              <a:buFont typeface="Cabin"/>
              <a:buNone/>
            </a:pPr>
            <a:r>
              <a:rPr lang="en-US" sz="2800" b="1" i="0" u="none" strike="noStrike" cap="none" dirty="0">
                <a:solidFill>
                  <a:srgbClr val="FFFF00"/>
                </a:solidFill>
                <a:latin typeface="Courier New"/>
                <a:ea typeface="Courier New"/>
                <a:cs typeface="Courier New"/>
                <a:sym typeface="Courier New"/>
              </a:rPr>
              <a:t>print</a:t>
            </a:r>
            <a:r>
              <a:rPr lang="en-US" sz="2800" b="1" dirty="0">
                <a:solidFill>
                  <a:schemeClr val="lt1"/>
                </a:solidFill>
                <a:latin typeface="Courier New"/>
                <a:ea typeface="Courier New"/>
                <a:cs typeface="Courier New"/>
                <a:sym typeface="Courier New"/>
              </a:rPr>
              <a:t>(</a:t>
            </a:r>
            <a:r>
              <a:rPr lang="en-US" sz="2800" b="1" i="0" u="none" strike="noStrike" cap="none" dirty="0">
                <a:solidFill>
                  <a:schemeClr val="lt1"/>
                </a:solidFill>
                <a:latin typeface="Courier New"/>
                <a:ea typeface="Courier New"/>
                <a:cs typeface="Courier New"/>
                <a:sym typeface="Courier New"/>
              </a:rPr>
              <a:t>'</a:t>
            </a:r>
            <a:r>
              <a:rPr lang="en-US" sz="2800" b="1" i="0" u="none" strike="noStrike" cap="none" dirty="0" err="1">
                <a:solidFill>
                  <a:schemeClr val="lt1"/>
                </a:solidFill>
                <a:latin typeface="Courier New"/>
                <a:ea typeface="Courier New"/>
                <a:cs typeface="Courier New"/>
                <a:sym typeface="Courier New"/>
              </a:rPr>
              <a:t>Hola</a:t>
            </a:r>
            <a:r>
              <a:rPr lang="en-US" sz="28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8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800" b="1" i="0" u="none" strike="noStrike" cap="none" dirty="0">
                <a:solidFill>
                  <a:srgbClr val="FFFF00"/>
                </a:solidFill>
                <a:latin typeface="Courier New"/>
                <a:ea typeface="Courier New"/>
                <a:cs typeface="Courier New"/>
                <a:sym typeface="Courier New"/>
              </a:rPr>
              <a:t>def</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00FF00"/>
                </a:solidFill>
                <a:latin typeface="Courier New"/>
                <a:ea typeface="Courier New"/>
                <a:cs typeface="Courier New"/>
                <a:sym typeface="Courier New"/>
              </a:rPr>
              <a:t>print_lyrics</a:t>
            </a:r>
            <a:r>
              <a:rPr lang="en-US" sz="2800" b="1" i="0" u="none" strike="noStrike" cap="none" dirty="0">
                <a:solidFill>
                  <a:schemeClr val="lt1"/>
                </a:solidFill>
                <a:latin typeface="Courier New"/>
                <a:ea typeface="Courier New"/>
                <a:cs typeface="Courier New"/>
                <a:sym typeface="Courier New"/>
              </a:rPr>
              <a:t>():</a:t>
            </a:r>
          </a:p>
          <a:p>
            <a:pPr lvl="0">
              <a:buClr>
                <a:schemeClr val="lt1"/>
              </a:buClr>
              <a:buSzPct val="25000"/>
            </a:pP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FFFF00"/>
                </a:solidFill>
                <a:latin typeface="Courier New"/>
                <a:ea typeface="Courier New"/>
                <a:cs typeface="Courier New"/>
                <a:sym typeface="Courier New"/>
              </a:rPr>
              <a:t>print</a:t>
            </a:r>
            <a:r>
              <a:rPr lang="en-US" sz="2800" b="1" dirty="0">
                <a:solidFill>
                  <a:schemeClr val="lt1"/>
                </a:solidFill>
                <a:latin typeface="Courier New"/>
                <a:ea typeface="Courier New"/>
                <a:cs typeface="Courier New"/>
                <a:sym typeface="Courier New"/>
              </a:rPr>
              <a:t>(</a:t>
            </a:r>
            <a:r>
              <a:rPr lang="en-US" sz="2800" b="1" i="0" u="none" strike="noStrike" cap="none" dirty="0">
                <a:solidFill>
                  <a:schemeClr val="lt1"/>
                </a:solidFill>
                <a:latin typeface="Courier New"/>
                <a:ea typeface="Courier New"/>
                <a:cs typeface="Courier New"/>
                <a:sym typeface="Courier New"/>
              </a:rPr>
              <a:t>"</a:t>
            </a:r>
            <a:r>
              <a:rPr lang="es-AR" sz="2800" b="1" dirty="0">
                <a:solidFill>
                  <a:schemeClr val="lt1"/>
                </a:solidFill>
                <a:latin typeface="Courier New" pitchFamily="49" charset="0"/>
                <a:ea typeface="Courier New"/>
                <a:cs typeface="Courier New" pitchFamily="49" charset="0"/>
                <a:sym typeface="Courier New"/>
              </a:rPr>
              <a:t>Soy un leñador, y estoy bien</a:t>
            </a:r>
            <a:r>
              <a:rPr lang="en-US" sz="2800" b="1" dirty="0">
                <a:solidFill>
                  <a:schemeClr val="lt1"/>
                </a:solidFill>
                <a:latin typeface="Courier New" pitchFamily="49" charset="0"/>
                <a:ea typeface="Courier New"/>
                <a:cs typeface="Courier New" pitchFamily="49" charset="0"/>
                <a:sym typeface="Courier New"/>
              </a:rPr>
              <a:t>.")</a:t>
            </a:r>
          </a:p>
          <a:p>
            <a:pPr lvl="0">
              <a:buClr>
                <a:schemeClr val="lt1"/>
              </a:buClr>
              <a:buSzPct val="25000"/>
            </a:pP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FFFF00"/>
                </a:solidFill>
                <a:latin typeface="Courier New"/>
                <a:ea typeface="Courier New"/>
                <a:cs typeface="Courier New"/>
                <a:sym typeface="Courier New"/>
              </a:rPr>
              <a:t>print</a:t>
            </a:r>
            <a:r>
              <a:rPr lang="en-US" sz="2800" b="1" dirty="0">
                <a:solidFill>
                  <a:schemeClr val="lt1"/>
                </a:solidFill>
                <a:latin typeface="Courier New"/>
                <a:ea typeface="Courier New"/>
                <a:cs typeface="Courier New"/>
                <a:sym typeface="Courier New"/>
              </a:rPr>
              <a:t>(</a:t>
            </a:r>
            <a:r>
              <a:rPr lang="en-US" sz="2800" b="1" i="0" u="none" strike="noStrike" cap="none" dirty="0">
                <a:solidFill>
                  <a:schemeClr val="lt1"/>
                </a:solidFill>
                <a:latin typeface="Courier New"/>
                <a:ea typeface="Courier New"/>
                <a:cs typeface="Courier New"/>
                <a:sym typeface="Courier New"/>
              </a:rPr>
              <a:t>'</a:t>
            </a:r>
            <a:r>
              <a:rPr lang="es-AR" sz="2800" b="1" dirty="0">
                <a:solidFill>
                  <a:schemeClr val="lt1"/>
                </a:solidFill>
                <a:latin typeface="Courier New" pitchFamily="49" charset="0"/>
                <a:ea typeface="Courier New"/>
                <a:cs typeface="Courier New" pitchFamily="49" charset="0"/>
                <a:sym typeface="Courier New"/>
              </a:rPr>
              <a:t>Duermo toda la noche y trabajo todo el día</a:t>
            </a:r>
            <a:r>
              <a:rPr lang="en-US" sz="2800" b="1" i="0" u="none" strike="noStrike" cap="none" dirty="0">
                <a:solidFill>
                  <a:schemeClr val="lt1"/>
                </a:solidFill>
                <a:latin typeface="Courier New" pitchFamily="49" charset="0"/>
                <a:ea typeface="Courier New"/>
                <a:cs typeface="Courier New" pitchFamily="49" charset="0"/>
                <a:sym typeface="Courier New"/>
              </a:rPr>
              <a:t>.')</a:t>
            </a:r>
          </a:p>
          <a:p>
            <a:pPr marL="0" marR="0" lvl="0" indent="0" algn="ctr" rtl="0">
              <a:lnSpc>
                <a:spcPct val="100000"/>
              </a:lnSpc>
              <a:spcBef>
                <a:spcPts val="0"/>
              </a:spcBef>
              <a:spcAft>
                <a:spcPts val="0"/>
              </a:spcAft>
              <a:buNone/>
            </a:pPr>
            <a:endParaRPr sz="2800" b="1" i="0" u="none" strike="noStrike" cap="none" dirty="0">
              <a:solidFill>
                <a:schemeClr val="lt1"/>
              </a:solidFill>
              <a:latin typeface="Courier New" pitchFamily="49" charset="0"/>
              <a:ea typeface="Courier New"/>
              <a:cs typeface="Courier New" pitchFamily="49" charset="0"/>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800" b="1" i="0" u="none" strike="noStrike" cap="none" dirty="0">
                <a:solidFill>
                  <a:srgbClr val="FFFF00"/>
                </a:solidFill>
                <a:latin typeface="Courier New"/>
                <a:ea typeface="Courier New"/>
                <a:cs typeface="Courier New"/>
                <a:sym typeface="Courier New"/>
              </a:rPr>
              <a:t>print</a:t>
            </a:r>
            <a:r>
              <a:rPr lang="en-US" sz="2800" b="1" dirty="0">
                <a:solidFill>
                  <a:schemeClr val="lt1"/>
                </a:solidFill>
                <a:latin typeface="Courier New"/>
                <a:ea typeface="Courier New"/>
                <a:cs typeface="Courier New"/>
                <a:sym typeface="Courier New"/>
              </a:rPr>
              <a:t>(</a:t>
            </a:r>
            <a:r>
              <a:rPr lang="en-US" sz="2800" b="1" i="0" u="none" strike="noStrike" cap="none" dirty="0">
                <a:solidFill>
                  <a:schemeClr val="lt1"/>
                </a:solidFill>
                <a:latin typeface="Courier New"/>
                <a:ea typeface="Courier New"/>
                <a:cs typeface="Courier New"/>
                <a:sym typeface="Courier New"/>
              </a:rPr>
              <a:t>'Yo')</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x</a:t>
            </a:r>
            <a:r>
              <a:rPr lang="en-US" sz="2800" b="1" i="0" u="none" strike="noStrike" cap="none" dirty="0">
                <a:solidFill>
                  <a:schemeClr val="lt1"/>
                </a:solidFill>
                <a:latin typeface="Courier New"/>
                <a:ea typeface="Courier New"/>
                <a:cs typeface="Courier New"/>
                <a:sym typeface="Courier New"/>
              </a:rPr>
              <a:t> = </a:t>
            </a:r>
            <a:r>
              <a:rPr lang="en-US" sz="2800" b="1" i="0" u="none" strike="noStrike" cap="none" dirty="0">
                <a:solidFill>
                  <a:srgbClr val="00FF00"/>
                </a:solidFill>
                <a:latin typeface="Courier New"/>
                <a:ea typeface="Courier New"/>
                <a:cs typeface="Courier New"/>
                <a:sym typeface="Courier New"/>
              </a:rPr>
              <a:t>x</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00FFFF"/>
                </a:solidFill>
                <a:latin typeface="Courier New"/>
                <a:ea typeface="Courier New"/>
                <a:cs typeface="Courier New"/>
                <a:sym typeface="Courier New"/>
              </a:rPr>
              <a:t>+</a:t>
            </a:r>
            <a:r>
              <a:rPr lang="en-US" sz="2800" b="1" i="0" u="none" strike="noStrike" cap="none" dirty="0">
                <a:solidFill>
                  <a:schemeClr val="lt1"/>
                </a:solidFill>
                <a:latin typeface="Courier New"/>
                <a:ea typeface="Courier New"/>
                <a:cs typeface="Courier New"/>
                <a:sym typeface="Courier New"/>
              </a:rPr>
              <a:t> 2</a:t>
            </a:r>
          </a:p>
          <a:p>
            <a:pPr marL="0" marR="0" lvl="0" indent="0" algn="l" rtl="0">
              <a:lnSpc>
                <a:spcPct val="100000"/>
              </a:lnSpc>
              <a:spcBef>
                <a:spcPts val="0"/>
              </a:spcBef>
              <a:spcAft>
                <a:spcPts val="0"/>
              </a:spcAft>
              <a:buClr>
                <a:srgbClr val="FFFF00"/>
              </a:buClr>
              <a:buSzPct val="25000"/>
              <a:buFont typeface="Cabin"/>
              <a:buNone/>
            </a:pPr>
            <a:r>
              <a:rPr lang="en-US" sz="2800" b="1" i="0" u="none" strike="noStrike" cap="none" dirty="0">
                <a:solidFill>
                  <a:srgbClr val="FFFF00"/>
                </a:solidFill>
                <a:latin typeface="Courier New"/>
                <a:ea typeface="Courier New"/>
                <a:cs typeface="Courier New"/>
                <a:sym typeface="Courier New"/>
              </a:rPr>
              <a:t>print</a:t>
            </a:r>
            <a:r>
              <a:rPr lang="en-US" sz="2800" b="1" dirty="0">
                <a:solidFill>
                  <a:schemeClr val="lt1"/>
                </a:solidFill>
                <a:latin typeface="Courier New"/>
                <a:ea typeface="Courier New"/>
                <a:cs typeface="Courier New"/>
                <a:sym typeface="Courier New"/>
              </a:rPr>
              <a:t>(</a:t>
            </a:r>
            <a:r>
              <a:rPr lang="en-US" sz="2800" b="1" i="0" u="none" strike="noStrike" cap="none" dirty="0">
                <a:solidFill>
                  <a:srgbClr val="00FF00"/>
                </a:solidFill>
                <a:latin typeface="Courier New"/>
                <a:ea typeface="Courier New"/>
                <a:cs typeface="Courier New"/>
                <a:sym typeface="Courier New"/>
              </a:rPr>
              <a:t>x</a:t>
            </a:r>
            <a:r>
              <a:rPr lang="en-US" sz="2800" b="1" i="0" u="none" strike="noStrike" cap="none" dirty="0">
                <a:solidFill>
                  <a:schemeClr val="bg1"/>
                </a:solidFill>
                <a:latin typeface="Courier New"/>
                <a:ea typeface="Courier New"/>
                <a:cs typeface="Courier New"/>
                <a:sym typeface="Courier New"/>
              </a:rPr>
              <a:t>)</a:t>
            </a:r>
          </a:p>
        </p:txBody>
      </p:sp>
      <p:sp>
        <p:nvSpPr>
          <p:cNvPr id="309" name="Shape 309"/>
          <p:cNvSpPr txBox="1"/>
          <p:nvPr/>
        </p:nvSpPr>
        <p:spPr>
          <a:xfrm>
            <a:off x="13681075" y="4229901"/>
            <a:ext cx="1119187" cy="16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err="1">
                <a:solidFill>
                  <a:srgbClr val="00FF00"/>
                </a:solidFill>
                <a:latin typeface="Arial" charset="0"/>
                <a:ea typeface="Arial" charset="0"/>
                <a:cs typeface="Arial" charset="0"/>
                <a:sym typeface="Cabin"/>
              </a:rPr>
              <a:t>Hola</a:t>
            </a:r>
            <a:endParaRPr lang="en-US" sz="3600" u="none" strike="noStrike" cap="none" dirty="0">
              <a:solidFill>
                <a:srgbClr val="00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Yo</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7</a:t>
            </a:r>
          </a:p>
        </p:txBody>
      </p:sp>
      <p:sp>
        <p:nvSpPr>
          <p:cNvPr id="310" name="Shape 310"/>
          <p:cNvSpPr txBox="1"/>
          <p:nvPr/>
        </p:nvSpPr>
        <p:spPr>
          <a:xfrm>
            <a:off x="9626600" y="1174754"/>
            <a:ext cx="6218238" cy="14731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buClr>
                <a:schemeClr val="lt1"/>
              </a:buClr>
              <a:buSzPct val="25000"/>
            </a:pPr>
            <a:r>
              <a:rPr lang="en-US" sz="2500" u="none" strike="noStrike" cap="none" dirty="0">
                <a:solidFill>
                  <a:schemeClr val="lt1"/>
                </a:solidFill>
                <a:latin typeface="Arial" charset="0"/>
                <a:ea typeface="Arial" charset="0"/>
                <a:cs typeface="Arial" charset="0"/>
                <a:sym typeface="Cabin"/>
              </a:rPr>
              <a:t>    </a:t>
            </a:r>
            <a:r>
              <a:rPr lang="en-US" sz="2500" u="none" strike="noStrike" cap="none" dirty="0">
                <a:solidFill>
                  <a:srgbClr val="FFFF00"/>
                </a:solidFill>
                <a:latin typeface="Arial" charset="0"/>
                <a:ea typeface="Arial" charset="0"/>
                <a:cs typeface="Arial" charset="0"/>
                <a:sym typeface="Cabin"/>
              </a:rPr>
              <a:t>print</a:t>
            </a:r>
            <a:r>
              <a:rPr lang="en-US" sz="2500" u="none" strike="noStrike" cap="none" dirty="0">
                <a:solidFill>
                  <a:schemeClr val="lt1"/>
                </a:solidFill>
                <a:latin typeface="Arial" charset="0"/>
                <a:ea typeface="Arial" charset="0"/>
                <a:cs typeface="Arial" charset="0"/>
                <a:sym typeface="Cabin"/>
              </a:rPr>
              <a:t> "</a:t>
            </a:r>
            <a:r>
              <a:rPr lang="es-AR" sz="2500" dirty="0">
                <a:solidFill>
                  <a:schemeClr val="lt1"/>
                </a:solidFill>
                <a:latin typeface="+mj-lt"/>
                <a:ea typeface="Courier New"/>
                <a:cs typeface="Courier New"/>
                <a:sym typeface="Courier New"/>
              </a:rPr>
              <a:t>Soy un leñador, y estoy bien</a:t>
            </a:r>
            <a:r>
              <a:rPr lang="en-US" sz="2500" u="none" strike="noStrike" cap="none" dirty="0">
                <a:solidFill>
                  <a:schemeClr val="lt1"/>
                </a:solidFill>
                <a:latin typeface="+mj-lt"/>
                <a:ea typeface="Arial" charset="0"/>
                <a:cs typeface="Arial" charset="0"/>
                <a:sym typeface="Cabin"/>
              </a:rPr>
              <a:t>."    </a:t>
            </a:r>
          </a:p>
          <a:p>
            <a:pPr lvl="0">
              <a:buClr>
                <a:schemeClr val="lt1"/>
              </a:buClr>
              <a:buSzPct val="25000"/>
            </a:pPr>
            <a:r>
              <a:rPr lang="en-US" sz="2500" u="none" strike="noStrike" cap="none" dirty="0">
                <a:solidFill>
                  <a:schemeClr val="lt1"/>
                </a:solidFill>
                <a:latin typeface="Arial" charset="0"/>
                <a:ea typeface="Arial" charset="0"/>
                <a:cs typeface="Arial" charset="0"/>
                <a:sym typeface="Cabin"/>
              </a:rPr>
              <a:t>    </a:t>
            </a:r>
            <a:r>
              <a:rPr lang="en-US" sz="2500" u="none" strike="noStrike" cap="none" dirty="0">
                <a:solidFill>
                  <a:srgbClr val="FFFF00"/>
                </a:solidFill>
                <a:latin typeface="Arial" charset="0"/>
                <a:ea typeface="Arial" charset="0"/>
                <a:cs typeface="Arial" charset="0"/>
                <a:sym typeface="Cabin"/>
              </a:rPr>
              <a:t>print</a:t>
            </a:r>
            <a:r>
              <a:rPr lang="en-US" sz="2500" u="none" strike="noStrike" cap="none" dirty="0">
                <a:solidFill>
                  <a:schemeClr val="lt1"/>
                </a:solidFill>
                <a:latin typeface="Arial" charset="0"/>
                <a:ea typeface="Arial" charset="0"/>
                <a:cs typeface="Arial" charset="0"/>
                <a:sym typeface="Cabin"/>
              </a:rPr>
              <a:t> '</a:t>
            </a:r>
            <a:r>
              <a:rPr lang="es-AR" sz="2500" dirty="0">
                <a:solidFill>
                  <a:schemeClr val="lt1"/>
                </a:solidFill>
                <a:latin typeface="+mj-lt"/>
                <a:ea typeface="Courier New"/>
                <a:cs typeface="Courier New"/>
                <a:sym typeface="Courier New"/>
              </a:rPr>
              <a:t>Duermo toda la noche y trabajo todo el día</a:t>
            </a:r>
            <a:r>
              <a:rPr lang="en-US" sz="2500" u="none" strike="noStrike" cap="none" dirty="0">
                <a:solidFill>
                  <a:schemeClr val="lt1"/>
                </a:solidFill>
                <a:latin typeface="Arial" charset="0"/>
                <a:ea typeface="Arial" charset="0"/>
                <a:cs typeface="Arial" charset="0"/>
                <a:sym typeface="Cabin"/>
              </a:rPr>
              <a:t>.'</a:t>
            </a:r>
          </a:p>
        </p:txBody>
      </p:sp>
      <p:sp>
        <p:nvSpPr>
          <p:cNvPr id="311" name="Shape 311"/>
          <p:cNvSpPr txBox="1"/>
          <p:nvPr/>
        </p:nvSpPr>
        <p:spPr>
          <a:xfrm>
            <a:off x="7089941" y="1657354"/>
            <a:ext cx="2506950" cy="508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1" u="none" strike="noStrike" cap="none" dirty="0">
                <a:solidFill>
                  <a:srgbClr val="00FF00"/>
                </a:solidFill>
                <a:latin typeface="Arial" charset="0"/>
                <a:ea typeface="Arial" charset="0"/>
                <a:cs typeface="Arial" charset="0"/>
                <a:sym typeface="Cabin"/>
              </a:rPr>
              <a:t>print_lyrics</a:t>
            </a:r>
            <a:r>
              <a:rPr lang="en-US" sz="2800" b="1" u="none" strike="noStrike" cap="none" dirty="0">
                <a:solidFill>
                  <a:schemeClr val="lt1"/>
                </a:solidFill>
                <a:latin typeface="Arial" charset="0"/>
                <a:ea typeface="Arial" charset="0"/>
                <a:cs typeface="Arial" charset="0"/>
                <a:sym typeface="Cabin"/>
              </a:rPr>
              <a:t>():</a:t>
            </a:r>
          </a:p>
        </p:txBody>
      </p:sp>
    </p:spTree>
    <p:extLst>
      <p:ext uri="{BB962C8B-B14F-4D97-AF65-F5344CB8AC3E}">
        <p14:creationId xmlns:p14="http://schemas.microsoft.com/office/powerpoint/2010/main" val="1762691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xfrm>
            <a:off x="632178" y="949648"/>
            <a:ext cx="14991644"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600" u="none" strike="noStrike" cap="none" dirty="0">
                <a:solidFill>
                  <a:srgbClr val="FFFF00"/>
                </a:solidFill>
                <a:latin typeface="Arial" charset="0"/>
                <a:ea typeface="Arial" charset="0"/>
                <a:cs typeface="Arial" charset="0"/>
                <a:sym typeface="Cabin"/>
              </a:rPr>
              <a:t>Definiciones y Usos</a:t>
            </a:r>
          </a:p>
        </p:txBody>
      </p:sp>
      <p:sp>
        <p:nvSpPr>
          <p:cNvPr id="317" name="Shape 317"/>
          <p:cNvSpPr txBox="1">
            <a:spLocks noGrp="1"/>
          </p:cNvSpPr>
          <p:nvPr>
            <p:ph idx="1"/>
          </p:nvPr>
        </p:nvSpPr>
        <p:spPr>
          <a:xfrm>
            <a:off x="812799" y="786535"/>
            <a:ext cx="15019345" cy="5902068"/>
          </a:xfrm>
          <a:prstGeom prst="rect">
            <a:avLst/>
          </a:prstGeom>
          <a:noFill/>
          <a:ln>
            <a:noFill/>
          </a:ln>
        </p:spPr>
        <p:txBody>
          <a:bodyPr lIns="38100" tIns="38100" rIns="38100" bIns="38100" anchor="ctr" anchorCtr="0">
            <a:noAutofit/>
          </a:bodyPr>
          <a:lstStyle/>
          <a:p>
            <a:pPr marL="749300" marR="0" lvl="0" indent="-371094" algn="l" rtl="0">
              <a:lnSpc>
                <a:spcPct val="115000"/>
              </a:lnSpc>
              <a:spcBef>
                <a:spcPts val="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Una vez que hemos </a:t>
            </a:r>
            <a:r>
              <a:rPr lang="es-AR" sz="3600" b="0" u="none" strike="noStrike" cap="none" dirty="0">
                <a:solidFill>
                  <a:srgbClr val="FFFF00"/>
                </a:solidFill>
                <a:latin typeface="Arial" charset="0"/>
                <a:ea typeface="Arial" charset="0"/>
                <a:cs typeface="Arial" charset="0"/>
                <a:sym typeface="Cabin"/>
              </a:rPr>
              <a:t>definido</a:t>
            </a:r>
            <a:r>
              <a:rPr lang="es-AR" sz="3600" b="0" u="none" strike="noStrike" cap="none" dirty="0">
                <a:solidFill>
                  <a:schemeClr val="lt1"/>
                </a:solidFill>
                <a:latin typeface="Arial" charset="0"/>
                <a:ea typeface="Arial" charset="0"/>
                <a:cs typeface="Arial" charset="0"/>
                <a:sym typeface="Cabin"/>
              </a:rPr>
              <a:t> una función, podemos </a:t>
            </a:r>
            <a:r>
              <a:rPr lang="es-AR" sz="3600" b="0" u="none" strike="noStrike" cap="none" dirty="0">
                <a:solidFill>
                  <a:srgbClr val="00FF00"/>
                </a:solidFill>
                <a:latin typeface="Arial" charset="0"/>
                <a:ea typeface="Arial" charset="0"/>
                <a:cs typeface="Arial" charset="0"/>
                <a:sym typeface="Cabin"/>
              </a:rPr>
              <a:t>llamarla</a:t>
            </a:r>
            <a:r>
              <a:rPr lang="es-AR" sz="3600" b="0" u="none" strike="noStrike" cap="none" dirty="0">
                <a:solidFill>
                  <a:schemeClr val="lt1"/>
                </a:solidFill>
                <a:latin typeface="Arial" charset="0"/>
                <a:ea typeface="Arial" charset="0"/>
                <a:cs typeface="Arial" charset="0"/>
                <a:sym typeface="Cabin"/>
              </a:rPr>
              <a:t> (o </a:t>
            </a:r>
            <a:r>
              <a:rPr lang="es-AR" sz="3600" b="0" u="none" strike="noStrike" cap="none" dirty="0">
                <a:solidFill>
                  <a:srgbClr val="00FF00"/>
                </a:solidFill>
                <a:latin typeface="Arial" charset="0"/>
                <a:ea typeface="Arial" charset="0"/>
                <a:cs typeface="Arial" charset="0"/>
                <a:sym typeface="Cabin"/>
              </a:rPr>
              <a:t>invocarla</a:t>
            </a:r>
            <a:r>
              <a:rPr lang="es-AR" sz="3600" b="0" u="none" strike="noStrike" cap="none" dirty="0">
                <a:solidFill>
                  <a:schemeClr val="lt1"/>
                </a:solidFill>
                <a:latin typeface="Arial" charset="0"/>
                <a:ea typeface="Arial" charset="0"/>
                <a:cs typeface="Arial" charset="0"/>
                <a:sym typeface="Cabin"/>
              </a:rPr>
              <a:t>) todas las veces que queramos</a:t>
            </a:r>
          </a:p>
          <a:p>
            <a:pPr marL="749300" marR="0" lvl="0" indent="-371094" algn="l" rtl="0">
              <a:lnSpc>
                <a:spcPct val="115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Este es el patrón </a:t>
            </a:r>
            <a:r>
              <a:rPr lang="es-AR" sz="3600" b="0" u="none" strike="noStrike" cap="none" dirty="0">
                <a:solidFill>
                  <a:srgbClr val="FFFF00"/>
                </a:solidFill>
                <a:latin typeface="Arial" charset="0"/>
                <a:ea typeface="Arial" charset="0"/>
                <a:cs typeface="Arial" charset="0"/>
                <a:sym typeface="Cabin"/>
              </a:rPr>
              <a:t>almacenar</a:t>
            </a:r>
            <a:r>
              <a:rPr lang="es-AR" sz="3600" b="0" u="none" strike="noStrike" cap="none" dirty="0">
                <a:solidFill>
                  <a:schemeClr val="lt1"/>
                </a:solidFill>
                <a:latin typeface="Arial" charset="0"/>
                <a:ea typeface="Arial" charset="0"/>
                <a:cs typeface="Arial" charset="0"/>
                <a:sym typeface="Cabin"/>
              </a:rPr>
              <a:t> y </a:t>
            </a:r>
            <a:r>
              <a:rPr lang="es-AR" sz="3600" b="0" u="none" strike="noStrike" cap="none" dirty="0">
                <a:solidFill>
                  <a:srgbClr val="00FF00"/>
                </a:solidFill>
                <a:latin typeface="Arial" charset="0"/>
                <a:ea typeface="Arial" charset="0"/>
                <a:cs typeface="Arial" charset="0"/>
                <a:sym typeface="Cabin"/>
              </a:rPr>
              <a:t>reutilizar</a:t>
            </a:r>
            <a:endParaRPr lang="es-AR" sz="3600" b="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1467413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1078375" y="985825"/>
            <a:ext cx="11715899" cy="6092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x</a:t>
            </a:r>
            <a:r>
              <a:rPr lang="en-US" sz="3000" b="1" i="0" u="none" strike="noStrike" cap="none" dirty="0">
                <a:solidFill>
                  <a:schemeClr val="lt1"/>
                </a:solidFill>
                <a:latin typeface="Courier New"/>
                <a:ea typeface="Courier New"/>
                <a:cs typeface="Courier New"/>
                <a:sym typeface="Courier New"/>
              </a:rPr>
              <a:t> = 5</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print</a:t>
            </a:r>
            <a:r>
              <a:rPr lang="en-US" sz="3000" b="1" dirty="0">
                <a:solidFill>
                  <a:schemeClr val="lt1"/>
                </a:solidFill>
                <a:latin typeface="Courier New"/>
                <a:ea typeface="Courier New"/>
                <a:cs typeface="Courier New"/>
                <a:sym typeface="Courier New"/>
              </a:rPr>
              <a:t>(</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chemeClr val="lt1"/>
                </a:solidFill>
                <a:latin typeface="Courier New"/>
                <a:ea typeface="Courier New"/>
                <a:cs typeface="Courier New"/>
                <a:sym typeface="Courier New"/>
              </a:rPr>
              <a:t>Hola</a:t>
            </a:r>
            <a:r>
              <a:rPr lang="en-US" sz="30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def</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00FF00"/>
                </a:solidFill>
                <a:latin typeface="Courier New"/>
                <a:ea typeface="Courier New"/>
                <a:cs typeface="Courier New"/>
                <a:sym typeface="Courier New"/>
              </a:rPr>
              <a:t>print_lyrics</a:t>
            </a:r>
            <a:r>
              <a:rPr lang="en-US" sz="3000" b="1" i="0" u="none" strike="noStrike" cap="none" dirty="0">
                <a:solidFill>
                  <a:schemeClr val="lt1"/>
                </a:solidFill>
                <a:latin typeface="Courier New"/>
                <a:ea typeface="Courier New"/>
                <a:cs typeface="Courier New"/>
                <a:sym typeface="Courier New"/>
              </a:rPr>
              <a:t>(): </a:t>
            </a:r>
          </a:p>
          <a:p>
            <a:pPr lvl="0">
              <a:buClr>
                <a:schemeClr val="lt1"/>
              </a:buClr>
              <a:buSzPct val="25000"/>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print</a:t>
            </a:r>
            <a:r>
              <a:rPr lang="en-US" sz="3000" b="1" dirty="0">
                <a:solidFill>
                  <a:schemeClr val="lt1"/>
                </a:solidFill>
                <a:latin typeface="Courier New"/>
                <a:ea typeface="Courier New"/>
                <a:cs typeface="Courier New"/>
                <a:sym typeface="Courier New"/>
              </a:rPr>
              <a:t>(</a:t>
            </a:r>
            <a:r>
              <a:rPr lang="en-US" sz="3000" b="1" i="0" u="none" strike="noStrike" cap="none" dirty="0">
                <a:solidFill>
                  <a:schemeClr val="lt1"/>
                </a:solidFill>
                <a:latin typeface="Courier New"/>
                <a:ea typeface="Courier New"/>
                <a:cs typeface="Courier New"/>
                <a:sym typeface="Courier New"/>
              </a:rPr>
              <a:t>"</a:t>
            </a:r>
            <a:r>
              <a:rPr lang="es-AR" sz="3200" b="1" dirty="0">
                <a:solidFill>
                  <a:schemeClr val="lt1"/>
                </a:solidFill>
                <a:latin typeface="Courier New" pitchFamily="49" charset="0"/>
                <a:ea typeface="Courier New"/>
                <a:cs typeface="Courier New" pitchFamily="49" charset="0"/>
                <a:sym typeface="Courier New"/>
              </a:rPr>
              <a:t>Soy un leñador, y estoy bien</a:t>
            </a:r>
            <a:r>
              <a:rPr lang="en-US" sz="3000" b="1" i="0" u="none" strike="noStrike" cap="none" dirty="0">
                <a:solidFill>
                  <a:schemeClr val="lt1"/>
                </a:solidFill>
                <a:latin typeface="Courier New"/>
                <a:ea typeface="Courier New"/>
                <a:cs typeface="Courier New"/>
                <a:sym typeface="Courier New"/>
              </a:rPr>
              <a:t>.</a:t>
            </a:r>
            <a:r>
              <a:rPr lang="en-US" sz="3000" b="1" dirty="0">
                <a:solidFill>
                  <a:schemeClr val="lt1"/>
                </a:solidFill>
                <a:latin typeface="Courier New"/>
                <a:ea typeface="Courier New"/>
                <a:cs typeface="Courier New"/>
                <a:sym typeface="Courier New"/>
              </a:rPr>
              <a:t>")</a:t>
            </a:r>
          </a:p>
          <a:p>
            <a:pPr lvl="0">
              <a:buClr>
                <a:schemeClr val="lt1"/>
              </a:buClr>
              <a:buSzPct val="25000"/>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print</a:t>
            </a:r>
            <a:r>
              <a:rPr lang="en-US" sz="3000" b="1" dirty="0">
                <a:solidFill>
                  <a:schemeClr val="lt1"/>
                </a:solidFill>
                <a:latin typeface="Courier New"/>
                <a:ea typeface="Courier New"/>
                <a:cs typeface="Courier New"/>
                <a:sym typeface="Courier New"/>
              </a:rPr>
              <a:t>(</a:t>
            </a:r>
            <a:r>
              <a:rPr lang="en-US" sz="3000" b="1" i="0" u="none" strike="noStrike" cap="none" dirty="0">
                <a:solidFill>
                  <a:schemeClr val="lt1"/>
                </a:solidFill>
                <a:latin typeface="Courier New"/>
                <a:ea typeface="Courier New"/>
                <a:cs typeface="Courier New"/>
                <a:sym typeface="Courier New"/>
              </a:rPr>
              <a:t>'</a:t>
            </a:r>
            <a:r>
              <a:rPr lang="es-AR" sz="3200" b="1" dirty="0">
                <a:solidFill>
                  <a:schemeClr val="lt1"/>
                </a:solidFill>
                <a:latin typeface="Courier New" pitchFamily="49" charset="0"/>
                <a:ea typeface="Courier New"/>
                <a:cs typeface="Courier New" pitchFamily="49" charset="0"/>
                <a:sym typeface="Courier New"/>
              </a:rPr>
              <a:t>Duermo toda la noche y trabajo todo el día</a:t>
            </a:r>
            <a:r>
              <a:rPr lang="en-US" sz="30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print</a:t>
            </a:r>
            <a:r>
              <a:rPr lang="en-US" sz="3000" b="1" dirty="0">
                <a:solidFill>
                  <a:schemeClr val="lt1"/>
                </a:solidFill>
                <a:latin typeface="Courier New"/>
                <a:ea typeface="Courier New"/>
                <a:cs typeface="Courier New"/>
                <a:sym typeface="Courier New"/>
              </a:rPr>
              <a:t>(</a:t>
            </a:r>
            <a:r>
              <a:rPr lang="en-US" sz="3000" b="1" i="0" u="none" strike="noStrike" cap="none" dirty="0">
                <a:solidFill>
                  <a:schemeClr val="lt1"/>
                </a:solidFill>
                <a:latin typeface="Courier New"/>
                <a:ea typeface="Courier New"/>
                <a:cs typeface="Courier New"/>
                <a:sym typeface="Courier New"/>
              </a:rPr>
              <a:t>'Yo')</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print_lyrics</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x</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00FF00"/>
                </a:solidFill>
                <a:latin typeface="Courier New"/>
                <a:ea typeface="Courier New"/>
                <a:cs typeface="Courier New"/>
                <a:sym typeface="Courier New"/>
              </a:rPr>
              <a:t>x</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00FFFF"/>
                </a:solidFill>
                <a:latin typeface="Courier New"/>
                <a:ea typeface="Courier New"/>
                <a:cs typeface="Courier New"/>
                <a:sym typeface="Courier New"/>
              </a:rPr>
              <a:t>+</a:t>
            </a:r>
            <a:r>
              <a:rPr lang="en-US" sz="3000" b="1" i="0" u="none" strike="noStrike" cap="none" dirty="0">
                <a:solidFill>
                  <a:schemeClr val="lt1"/>
                </a:solidFill>
                <a:latin typeface="Courier New"/>
                <a:ea typeface="Courier New"/>
                <a:cs typeface="Courier New"/>
                <a:sym typeface="Courier New"/>
              </a:rPr>
              <a:t> 2</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print</a:t>
            </a:r>
            <a:r>
              <a:rPr lang="en-US" sz="3000" b="1" dirty="0">
                <a:solidFill>
                  <a:schemeClr val="lt1"/>
                </a:solidFill>
                <a:latin typeface="Courier New"/>
                <a:ea typeface="Courier New"/>
                <a:cs typeface="Courier New"/>
                <a:sym typeface="Courier New"/>
              </a:rPr>
              <a:t>(</a:t>
            </a:r>
            <a:r>
              <a:rPr lang="en-US" sz="3000" b="1" i="0" u="none" strike="noStrike" cap="none" dirty="0">
                <a:solidFill>
                  <a:srgbClr val="00FF00"/>
                </a:solidFill>
                <a:latin typeface="Courier New"/>
                <a:ea typeface="Courier New"/>
                <a:cs typeface="Courier New"/>
                <a:sym typeface="Courier New"/>
              </a:rPr>
              <a:t>x</a:t>
            </a:r>
            <a:r>
              <a:rPr lang="en-US" sz="3000" b="1" i="0" u="none" strike="noStrike" cap="none" dirty="0">
                <a:solidFill>
                  <a:schemeClr val="bg1"/>
                </a:solidFill>
                <a:latin typeface="Courier New"/>
                <a:ea typeface="Courier New"/>
                <a:cs typeface="Courier New"/>
                <a:sym typeface="Courier New"/>
              </a:rPr>
              <a:t>)</a:t>
            </a:r>
          </a:p>
        </p:txBody>
      </p:sp>
      <p:sp>
        <p:nvSpPr>
          <p:cNvPr id="323" name="Shape 323"/>
          <p:cNvSpPr txBox="1"/>
          <p:nvPr/>
        </p:nvSpPr>
        <p:spPr>
          <a:xfrm>
            <a:off x="8877300" y="5327650"/>
            <a:ext cx="7277986"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err="1">
                <a:solidFill>
                  <a:srgbClr val="FFFF00"/>
                </a:solidFill>
                <a:latin typeface="Arial" charset="0"/>
                <a:ea typeface="Arial" charset="0"/>
                <a:cs typeface="Arial" charset="0"/>
                <a:sym typeface="Cabin"/>
              </a:rPr>
              <a:t>Hola</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s-AR" sz="3600" u="none" strike="noStrike" cap="none" dirty="0">
                <a:solidFill>
                  <a:srgbClr val="FFFF00"/>
                </a:solidFill>
                <a:latin typeface="Arial" charset="0"/>
                <a:ea typeface="Arial" charset="0"/>
                <a:cs typeface="Arial" charset="0"/>
                <a:sym typeface="Cabin"/>
              </a:rPr>
              <a:t>Yo</a:t>
            </a:r>
          </a:p>
          <a:p>
            <a:pPr marL="0" marR="0" lvl="0" indent="0" algn="l" rtl="0">
              <a:lnSpc>
                <a:spcPct val="100000"/>
              </a:lnSpc>
              <a:spcBef>
                <a:spcPts val="0"/>
              </a:spcBef>
              <a:spcAft>
                <a:spcPts val="0"/>
              </a:spcAft>
              <a:buClr>
                <a:srgbClr val="00FF00"/>
              </a:buClr>
              <a:buSzPct val="25000"/>
              <a:buFont typeface="Cabin"/>
              <a:buNone/>
            </a:pPr>
            <a:r>
              <a:rPr lang="es-AR" sz="3600" u="none" strike="noStrike" cap="none" dirty="0">
                <a:solidFill>
                  <a:srgbClr val="00FF00"/>
                </a:solidFill>
                <a:latin typeface="Arial" charset="0"/>
                <a:ea typeface="Arial" charset="0"/>
                <a:cs typeface="Arial" charset="0"/>
                <a:sym typeface="Cabin"/>
              </a:rPr>
              <a:t>Soy un leñador, y estoy bien.</a:t>
            </a:r>
          </a:p>
          <a:p>
            <a:pPr marL="0" marR="0" lvl="0" indent="0" algn="l" rtl="0">
              <a:lnSpc>
                <a:spcPct val="100000"/>
              </a:lnSpc>
              <a:spcBef>
                <a:spcPts val="0"/>
              </a:spcBef>
              <a:spcAft>
                <a:spcPts val="0"/>
              </a:spcAft>
              <a:buClr>
                <a:srgbClr val="00FF00"/>
              </a:buClr>
              <a:buSzPct val="25000"/>
              <a:buFont typeface="Cabin"/>
              <a:buNone/>
            </a:pPr>
            <a:r>
              <a:rPr lang="es-AR" sz="3600" u="none" strike="noStrike" cap="none" dirty="0">
                <a:solidFill>
                  <a:srgbClr val="00FF00"/>
                </a:solidFill>
                <a:latin typeface="Arial" charset="0"/>
                <a:ea typeface="Arial" charset="0"/>
                <a:cs typeface="Arial" charset="0"/>
                <a:sym typeface="Cabin"/>
              </a:rPr>
              <a:t>Duermo toda la noche</a:t>
            </a:r>
            <a:r>
              <a:rPr lang="es-AR" sz="3600" dirty="0">
                <a:solidFill>
                  <a:srgbClr val="00FF00"/>
                </a:solidFill>
                <a:latin typeface="Arial" charset="0"/>
                <a:ea typeface="Arial" charset="0"/>
                <a:cs typeface="Arial" charset="0"/>
                <a:sym typeface="Cabin"/>
              </a:rPr>
              <a:t> y trabajo todo el día</a:t>
            </a:r>
            <a:r>
              <a:rPr lang="es-AR" sz="3600" u="none" strike="noStrike" cap="none" dirty="0">
                <a:solidFill>
                  <a:srgbClr val="00FF00"/>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7</a:t>
            </a:r>
          </a:p>
        </p:txBody>
      </p:sp>
      <p:cxnSp>
        <p:nvCxnSpPr>
          <p:cNvPr id="324" name="Shape 324"/>
          <p:cNvCxnSpPr/>
          <p:nvPr/>
        </p:nvCxnSpPr>
        <p:spPr>
          <a:xfrm flipH="1" flipV="1">
            <a:off x="4416754" y="5755341"/>
            <a:ext cx="4353900" cy="955768"/>
          </a:xfrm>
          <a:prstGeom prst="straightConnector1">
            <a:avLst/>
          </a:prstGeom>
          <a:noFill/>
          <a:ln w="88900" cap="rnd" cmpd="sng">
            <a:solidFill>
              <a:srgbClr val="00FF00"/>
            </a:solidFill>
            <a:prstDash val="solid"/>
            <a:miter/>
            <a:headEnd type="stealth" w="med" len="med"/>
            <a:tailEnd type="none" w="med" len="med"/>
          </a:ln>
        </p:spPr>
      </p:cxnSp>
    </p:spTree>
    <p:extLst>
      <p:ext uri="{BB962C8B-B14F-4D97-AF65-F5344CB8AC3E}">
        <p14:creationId xmlns:p14="http://schemas.microsoft.com/office/powerpoint/2010/main" val="837073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632178" y="782533"/>
            <a:ext cx="14991644"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AR" sz="7600" u="none" strike="noStrike" cap="none" dirty="0">
                <a:solidFill>
                  <a:srgbClr val="FFFF00"/>
                </a:solidFill>
                <a:latin typeface="Arial" charset="0"/>
                <a:ea typeface="Arial" charset="0"/>
                <a:cs typeface="Arial" charset="0"/>
                <a:sym typeface="Cabin"/>
              </a:rPr>
              <a:t>Argumentos</a:t>
            </a:r>
          </a:p>
        </p:txBody>
      </p:sp>
      <p:sp>
        <p:nvSpPr>
          <p:cNvPr id="330" name="Shape 330"/>
          <p:cNvSpPr txBox="1">
            <a:spLocks noGrp="1"/>
          </p:cNvSpPr>
          <p:nvPr>
            <p:ph idx="1"/>
          </p:nvPr>
        </p:nvSpPr>
        <p:spPr>
          <a:xfrm>
            <a:off x="1155700" y="2315029"/>
            <a:ext cx="13932000" cy="391160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AR" sz="3600" b="0" dirty="0">
                <a:solidFill>
                  <a:schemeClr val="lt1"/>
                </a:solidFill>
                <a:latin typeface="Arial" charset="0"/>
                <a:ea typeface="Arial" charset="0"/>
                <a:cs typeface="Arial" charset="0"/>
                <a:sym typeface="Cabin"/>
              </a:rPr>
              <a:t>U</a:t>
            </a:r>
            <a:r>
              <a:rPr lang="es-AR" sz="3600" b="0" u="none" strike="noStrike" cap="none" dirty="0">
                <a:solidFill>
                  <a:schemeClr val="lt1"/>
                </a:solidFill>
                <a:latin typeface="Arial" charset="0"/>
                <a:ea typeface="Arial" charset="0"/>
                <a:cs typeface="Arial" charset="0"/>
                <a:sym typeface="Cabin"/>
              </a:rPr>
              <a:t>n </a:t>
            </a:r>
            <a:r>
              <a:rPr lang="es-AR" sz="3600" b="0" u="none" strike="noStrike" cap="none" dirty="0">
                <a:solidFill>
                  <a:srgbClr val="FF7F00"/>
                </a:solidFill>
                <a:latin typeface="Arial" charset="0"/>
                <a:ea typeface="Arial" charset="0"/>
                <a:cs typeface="Arial" charset="0"/>
                <a:sym typeface="Cabin"/>
              </a:rPr>
              <a:t>argumento</a:t>
            </a:r>
            <a:r>
              <a:rPr lang="es-AR" sz="3600" b="0" u="none" strike="noStrike" cap="none" dirty="0">
                <a:solidFill>
                  <a:schemeClr val="lt1"/>
                </a:solidFill>
                <a:latin typeface="Arial" charset="0"/>
                <a:ea typeface="Arial" charset="0"/>
                <a:cs typeface="Arial" charset="0"/>
                <a:sym typeface="Cabin"/>
              </a:rPr>
              <a:t> es un valor que informamos a la </a:t>
            </a:r>
            <a:r>
              <a:rPr lang="es-AR" sz="3600" b="0" u="none" strike="noStrike" cap="none" dirty="0">
                <a:solidFill>
                  <a:srgbClr val="FF00FF"/>
                </a:solidFill>
                <a:latin typeface="Arial" charset="0"/>
                <a:ea typeface="Arial" charset="0"/>
                <a:cs typeface="Arial" charset="0"/>
                <a:sym typeface="Cabin"/>
              </a:rPr>
              <a:t>función</a:t>
            </a:r>
            <a:r>
              <a:rPr lang="es-AR" sz="3600" b="0" u="none" strike="noStrike" cap="none" dirty="0">
                <a:solidFill>
                  <a:schemeClr val="lt1"/>
                </a:solidFill>
                <a:latin typeface="Arial" charset="0"/>
                <a:ea typeface="Arial" charset="0"/>
                <a:cs typeface="Arial" charset="0"/>
                <a:sym typeface="Cabin"/>
              </a:rPr>
              <a:t> como su </a:t>
            </a:r>
            <a:r>
              <a:rPr lang="es-AR" sz="3600" b="0" dirty="0">
                <a:solidFill>
                  <a:srgbClr val="FF7F00"/>
                </a:solidFill>
                <a:latin typeface="Arial" charset="0"/>
                <a:ea typeface="Arial" charset="0"/>
                <a:cs typeface="Arial" charset="0"/>
                <a:sym typeface="Cabin"/>
              </a:rPr>
              <a:t>e</a:t>
            </a:r>
            <a:r>
              <a:rPr lang="es-AR" sz="3600" b="0" u="none" strike="noStrike" cap="none" dirty="0">
                <a:solidFill>
                  <a:srgbClr val="FF7F00"/>
                </a:solidFill>
                <a:latin typeface="Arial" charset="0"/>
                <a:ea typeface="Arial" charset="0"/>
                <a:cs typeface="Arial" charset="0"/>
                <a:sym typeface="Cabin"/>
              </a:rPr>
              <a:t>ntrada (input)</a:t>
            </a:r>
            <a:r>
              <a:rPr lang="es-AR" sz="3600" b="0" u="none" strike="noStrike" cap="none" dirty="0">
                <a:solidFill>
                  <a:schemeClr val="lt1"/>
                </a:solidFill>
                <a:latin typeface="Arial" charset="0"/>
                <a:ea typeface="Arial" charset="0"/>
                <a:cs typeface="Arial" charset="0"/>
                <a:sym typeface="Cabin"/>
              </a:rPr>
              <a:t> cuando llamamos a la función</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Utilizamos </a:t>
            </a:r>
            <a:r>
              <a:rPr lang="es-AR" sz="3600" b="0" u="none" strike="noStrike" cap="none" dirty="0">
                <a:solidFill>
                  <a:srgbClr val="FF7F00"/>
                </a:solidFill>
                <a:latin typeface="Arial" charset="0"/>
                <a:ea typeface="Arial" charset="0"/>
                <a:cs typeface="Arial" charset="0"/>
                <a:sym typeface="Cabin"/>
              </a:rPr>
              <a:t>argumentos</a:t>
            </a:r>
            <a:r>
              <a:rPr lang="es-AR" sz="3600" b="0" u="none" strike="noStrike" cap="none" dirty="0">
                <a:solidFill>
                  <a:schemeClr val="lt1"/>
                </a:solidFill>
                <a:latin typeface="Arial" charset="0"/>
                <a:ea typeface="Arial" charset="0"/>
                <a:cs typeface="Arial" charset="0"/>
                <a:sym typeface="Cabin"/>
              </a:rPr>
              <a:t> para poder instruir a la </a:t>
            </a:r>
            <a:r>
              <a:rPr lang="es-AR" sz="3600" b="0" u="none" strike="noStrike" cap="none" dirty="0">
                <a:solidFill>
                  <a:srgbClr val="FF00FF"/>
                </a:solidFill>
                <a:latin typeface="Arial" charset="0"/>
                <a:ea typeface="Arial" charset="0"/>
                <a:cs typeface="Arial" charset="0"/>
                <a:sym typeface="Cabin"/>
              </a:rPr>
              <a:t>función</a:t>
            </a:r>
            <a:r>
              <a:rPr lang="es-AR" sz="3600" b="0" u="none" strike="noStrike" cap="none" dirty="0">
                <a:solidFill>
                  <a:schemeClr val="lt1"/>
                </a:solidFill>
                <a:latin typeface="Arial" charset="0"/>
                <a:ea typeface="Arial" charset="0"/>
                <a:cs typeface="Arial" charset="0"/>
                <a:sym typeface="Cabin"/>
              </a:rPr>
              <a:t> que realice diferentes tareas cuando la llamamos en </a:t>
            </a:r>
            <a:r>
              <a:rPr lang="es-AR" sz="3600" b="0" u="none" strike="noStrike" cap="none" dirty="0">
                <a:solidFill>
                  <a:srgbClr val="FF7F00"/>
                </a:solidFill>
                <a:latin typeface="Arial" charset="0"/>
                <a:ea typeface="Arial" charset="0"/>
                <a:cs typeface="Arial" charset="0"/>
                <a:sym typeface="Cabin"/>
              </a:rPr>
              <a:t>diferentes</a:t>
            </a:r>
            <a:r>
              <a:rPr lang="es-AR" sz="3600" b="0" u="none" strike="noStrike" cap="none" dirty="0">
                <a:solidFill>
                  <a:schemeClr val="lt1"/>
                </a:solidFill>
                <a:latin typeface="Arial" charset="0"/>
                <a:ea typeface="Arial" charset="0"/>
                <a:cs typeface="Arial" charset="0"/>
                <a:sym typeface="Cabin"/>
              </a:rPr>
              <a:t> oportunidades</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Colocamos los </a:t>
            </a:r>
            <a:r>
              <a:rPr lang="es-AR" sz="3600" b="0" u="none" strike="noStrike" cap="none" dirty="0">
                <a:solidFill>
                  <a:srgbClr val="FF7F00"/>
                </a:solidFill>
                <a:latin typeface="Arial" charset="0"/>
                <a:ea typeface="Arial" charset="0"/>
                <a:cs typeface="Arial" charset="0"/>
                <a:sym typeface="Cabin"/>
              </a:rPr>
              <a:t>argumentos</a:t>
            </a:r>
            <a:r>
              <a:rPr lang="es-AR" sz="3600" b="0" u="none" strike="noStrike" cap="none" dirty="0">
                <a:solidFill>
                  <a:schemeClr val="lt1"/>
                </a:solidFill>
                <a:latin typeface="Arial" charset="0"/>
                <a:ea typeface="Arial" charset="0"/>
                <a:cs typeface="Arial" charset="0"/>
                <a:sym typeface="Cabin"/>
              </a:rPr>
              <a:t> entre paréntesis luego del </a:t>
            </a:r>
            <a:r>
              <a:rPr lang="es-AR" sz="3600" b="0" u="none" strike="noStrike" cap="none" dirty="0">
                <a:solidFill>
                  <a:srgbClr val="FF00FF"/>
                </a:solidFill>
                <a:latin typeface="Arial" charset="0"/>
                <a:ea typeface="Arial" charset="0"/>
                <a:cs typeface="Arial" charset="0"/>
                <a:sym typeface="Cabin"/>
              </a:rPr>
              <a:t>nombre</a:t>
            </a:r>
            <a:r>
              <a:rPr lang="es-AR" sz="3600" b="0" u="none" strike="noStrike" cap="none" dirty="0">
                <a:solidFill>
                  <a:schemeClr val="lt1"/>
                </a:solidFill>
                <a:latin typeface="Arial" charset="0"/>
                <a:ea typeface="Arial" charset="0"/>
                <a:cs typeface="Arial" charset="0"/>
                <a:sym typeface="Cabin"/>
              </a:rPr>
              <a:t> de la función</a:t>
            </a:r>
          </a:p>
        </p:txBody>
      </p:sp>
      <p:sp>
        <p:nvSpPr>
          <p:cNvPr id="331" name="Shape 331"/>
          <p:cNvSpPr txBox="1"/>
          <p:nvPr/>
        </p:nvSpPr>
        <p:spPr>
          <a:xfrm>
            <a:off x="4487536" y="6570340"/>
            <a:ext cx="8784711" cy="812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s-AR" sz="4900" dirty="0">
                <a:solidFill>
                  <a:srgbClr val="00FF00"/>
                </a:solidFill>
                <a:latin typeface="Arial" charset="0"/>
                <a:ea typeface="Arial" charset="0"/>
                <a:cs typeface="Arial" charset="0"/>
                <a:sym typeface="Cabin"/>
              </a:rPr>
              <a:t>g</a:t>
            </a:r>
            <a:r>
              <a:rPr lang="es-AR" sz="4900" u="none" strike="noStrike" cap="none" dirty="0">
                <a:solidFill>
                  <a:srgbClr val="00FF00"/>
                </a:solidFill>
                <a:latin typeface="Arial" charset="0"/>
                <a:ea typeface="Arial" charset="0"/>
                <a:cs typeface="Arial" charset="0"/>
                <a:sym typeface="Cabin"/>
              </a:rPr>
              <a:t>rande </a:t>
            </a:r>
            <a:r>
              <a:rPr lang="es-AR" sz="4900" u="none" strike="noStrike" cap="none" dirty="0">
                <a:solidFill>
                  <a:schemeClr val="lt1"/>
                </a:solidFill>
                <a:latin typeface="Arial" charset="0"/>
                <a:ea typeface="Arial" charset="0"/>
                <a:cs typeface="Arial" charset="0"/>
                <a:sym typeface="Cabin"/>
              </a:rPr>
              <a:t>= </a:t>
            </a:r>
            <a:r>
              <a:rPr lang="es-AR" sz="4900" u="none" strike="noStrike" cap="none" dirty="0">
                <a:solidFill>
                  <a:srgbClr val="FF00FF"/>
                </a:solidFill>
                <a:latin typeface="Arial" charset="0"/>
                <a:ea typeface="Arial" charset="0"/>
                <a:cs typeface="Arial" charset="0"/>
                <a:sym typeface="Cabin"/>
              </a:rPr>
              <a:t>max</a:t>
            </a:r>
            <a:r>
              <a:rPr lang="es-AR" sz="4900" u="none" strike="noStrike" cap="none" dirty="0">
                <a:solidFill>
                  <a:schemeClr val="lt1"/>
                </a:solidFill>
                <a:latin typeface="Arial" charset="0"/>
                <a:ea typeface="Arial" charset="0"/>
                <a:cs typeface="Arial" charset="0"/>
                <a:sym typeface="Cabin"/>
              </a:rPr>
              <a:t>(</a:t>
            </a:r>
            <a:r>
              <a:rPr lang="es-AR" sz="4900" u="none" strike="noStrike" cap="none" dirty="0">
                <a:solidFill>
                  <a:srgbClr val="FF7F00"/>
                </a:solidFill>
                <a:latin typeface="Arial" charset="0"/>
                <a:ea typeface="Arial" charset="0"/>
                <a:cs typeface="Arial" charset="0"/>
                <a:sym typeface="Cabin"/>
              </a:rPr>
              <a:t>'Hola mundo'</a:t>
            </a:r>
            <a:r>
              <a:rPr lang="es-AR" sz="4900" u="none" strike="noStrike" cap="none" dirty="0">
                <a:solidFill>
                  <a:schemeClr val="lt1"/>
                </a:solidFill>
                <a:latin typeface="Arial" charset="0"/>
                <a:ea typeface="Arial" charset="0"/>
                <a:cs typeface="Arial" charset="0"/>
                <a:sym typeface="Cabin"/>
              </a:rPr>
              <a:t>)</a:t>
            </a:r>
          </a:p>
        </p:txBody>
      </p:sp>
      <p:sp>
        <p:nvSpPr>
          <p:cNvPr id="332" name="Shape 332"/>
          <p:cNvSpPr txBox="1"/>
          <p:nvPr/>
        </p:nvSpPr>
        <p:spPr>
          <a:xfrm>
            <a:off x="11130500" y="7691266"/>
            <a:ext cx="244633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AR" sz="3600" u="none" strike="noStrike" cap="none" dirty="0">
                <a:solidFill>
                  <a:srgbClr val="FF7F00"/>
                </a:solidFill>
                <a:latin typeface="Arial" charset="0"/>
                <a:ea typeface="Arial" charset="0"/>
                <a:cs typeface="Arial" charset="0"/>
                <a:sym typeface="Cabin"/>
              </a:rPr>
              <a:t>Argumento</a:t>
            </a:r>
          </a:p>
        </p:txBody>
      </p:sp>
      <p:cxnSp>
        <p:nvCxnSpPr>
          <p:cNvPr id="333" name="Shape 333"/>
          <p:cNvCxnSpPr/>
          <p:nvPr/>
        </p:nvCxnSpPr>
        <p:spPr>
          <a:xfrm>
            <a:off x="9841700" y="7383139"/>
            <a:ext cx="1288800" cy="638999"/>
          </a:xfrm>
          <a:prstGeom prst="straightConnector1">
            <a:avLst/>
          </a:prstGeom>
          <a:noFill/>
          <a:ln w="76200" cap="rnd" cmpd="sng">
            <a:solidFill>
              <a:srgbClr val="FF7F00"/>
            </a:solidFill>
            <a:prstDash val="solid"/>
            <a:miter/>
            <a:headEnd type="stealth" w="med" len="med"/>
            <a:tailEnd type="none" w="med" len="med"/>
          </a:ln>
        </p:spPr>
      </p:cxnSp>
    </p:spTree>
    <p:extLst>
      <p:ext uri="{BB962C8B-B14F-4D97-AF65-F5344CB8AC3E}">
        <p14:creationId xmlns:p14="http://schemas.microsoft.com/office/powerpoint/2010/main" val="543078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1155700" y="547321"/>
            <a:ext cx="13345391"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s-AR" sz="7600" u="none" strike="noStrike" cap="none" dirty="0">
                <a:solidFill>
                  <a:srgbClr val="FFFF00"/>
                </a:solidFill>
                <a:latin typeface="Arial" charset="0"/>
                <a:ea typeface="Arial" charset="0"/>
                <a:cs typeface="Arial" charset="0"/>
                <a:sym typeface="Cabin"/>
              </a:rPr>
              <a:t>Parámetros</a:t>
            </a:r>
          </a:p>
        </p:txBody>
      </p:sp>
      <p:sp>
        <p:nvSpPr>
          <p:cNvPr id="339" name="Shape 339"/>
          <p:cNvSpPr txBox="1">
            <a:spLocks noGrp="1"/>
          </p:cNvSpPr>
          <p:nvPr>
            <p:ph idx="1"/>
          </p:nvPr>
        </p:nvSpPr>
        <p:spPr>
          <a:xfrm>
            <a:off x="218595" y="1715274"/>
            <a:ext cx="8622252" cy="57023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endParaRPr lang="es-AR" sz="3600" b="0" dirty="0">
              <a:solidFill>
                <a:schemeClr val="lt1"/>
              </a:solidFill>
              <a:latin typeface="Arial" charset="0"/>
              <a:ea typeface="Arial" charset="0"/>
              <a:cs typeface="Arial" charset="0"/>
              <a:sym typeface="Cabin"/>
            </a:endParaRPr>
          </a:p>
          <a:p>
            <a:pPr marL="749300" lvl="0" indent="-533400" rtl="0">
              <a:lnSpc>
                <a:spcPct val="115000"/>
              </a:lnSpc>
              <a:spcBef>
                <a:spcPts val="0"/>
              </a:spcBef>
              <a:buClr>
                <a:schemeClr val="lt1"/>
              </a:buClr>
              <a:buSzPct val="171000"/>
              <a:buFont typeface="Cabin"/>
              <a:buNone/>
            </a:pPr>
            <a:r>
              <a:rPr lang="es-AR" sz="3600" b="0" dirty="0">
                <a:solidFill>
                  <a:schemeClr val="lt1"/>
                </a:solidFill>
                <a:latin typeface="Arial" charset="0"/>
                <a:ea typeface="Arial" charset="0"/>
                <a:cs typeface="Arial" charset="0"/>
                <a:sym typeface="Cabin"/>
              </a:rPr>
              <a:t>Un </a:t>
            </a:r>
            <a:r>
              <a:rPr lang="es-AR" sz="3600" b="0" dirty="0">
                <a:solidFill>
                  <a:srgbClr val="00FFFF"/>
                </a:solidFill>
                <a:latin typeface="Arial" charset="0"/>
                <a:ea typeface="Arial" charset="0"/>
                <a:cs typeface="Arial" charset="0"/>
                <a:sym typeface="Cabin"/>
              </a:rPr>
              <a:t>parámetro</a:t>
            </a:r>
            <a:r>
              <a:rPr lang="es-AR" sz="3600" b="0" dirty="0">
                <a:solidFill>
                  <a:schemeClr val="lt1"/>
                </a:solidFill>
                <a:latin typeface="Arial" charset="0"/>
                <a:ea typeface="Arial" charset="0"/>
                <a:cs typeface="Arial" charset="0"/>
                <a:sym typeface="Cabin"/>
              </a:rPr>
              <a:t> es una variable que utilizamos </a:t>
            </a:r>
            <a:r>
              <a:rPr lang="es-AR" sz="3600" b="0" dirty="0">
                <a:solidFill>
                  <a:srgbClr val="FF00FF"/>
                </a:solidFill>
                <a:latin typeface="Arial" charset="0"/>
                <a:ea typeface="Arial" charset="0"/>
                <a:cs typeface="Arial" charset="0"/>
                <a:sym typeface="Cabin"/>
              </a:rPr>
              <a:t>en</a:t>
            </a:r>
            <a:r>
              <a:rPr lang="es-AR" sz="3600" b="0" dirty="0">
                <a:solidFill>
                  <a:schemeClr val="lt1"/>
                </a:solidFill>
                <a:latin typeface="Arial" charset="0"/>
                <a:ea typeface="Arial" charset="0"/>
                <a:cs typeface="Arial" charset="0"/>
                <a:sym typeface="Cabin"/>
              </a:rPr>
              <a:t> la función </a:t>
            </a:r>
            <a:r>
              <a:rPr lang="es-AR" sz="3600" b="0" dirty="0" err="1">
                <a:solidFill>
                  <a:srgbClr val="FFFF00"/>
                </a:solidFill>
                <a:latin typeface="Arial" charset="0"/>
                <a:ea typeface="Arial" charset="0"/>
                <a:cs typeface="Arial" charset="0"/>
                <a:sym typeface="Cabin"/>
              </a:rPr>
              <a:t>definition</a:t>
            </a:r>
            <a:r>
              <a:rPr lang="es-AR" sz="3600" b="0" dirty="0">
                <a:solidFill>
                  <a:srgbClr val="FFFF00"/>
                </a:solidFill>
                <a:latin typeface="Arial" charset="0"/>
                <a:ea typeface="Arial" charset="0"/>
                <a:cs typeface="Arial" charset="0"/>
                <a:sym typeface="Cabin"/>
              </a:rPr>
              <a:t> (definición)</a:t>
            </a:r>
            <a:r>
              <a:rPr lang="es-AR" sz="3600" b="0" dirty="0">
                <a:solidFill>
                  <a:schemeClr val="lt1"/>
                </a:solidFill>
                <a:latin typeface="Arial" charset="0"/>
                <a:ea typeface="Arial" charset="0"/>
                <a:cs typeface="Arial" charset="0"/>
                <a:sym typeface="Cabin"/>
              </a:rPr>
              <a:t>. Es una </a:t>
            </a:r>
            <a:r>
              <a:rPr lang="es-AR" sz="3600" b="0" dirty="0">
                <a:solidFill>
                  <a:schemeClr val="lt1"/>
                </a:solidFill>
              </a:rPr>
              <a:t>“</a:t>
            </a:r>
            <a:r>
              <a:rPr lang="es-AR" sz="3600" b="0" dirty="0" err="1">
                <a:solidFill>
                  <a:schemeClr val="lt1"/>
                </a:solidFill>
                <a:latin typeface="Arial" charset="0"/>
                <a:ea typeface="Arial" charset="0"/>
                <a:cs typeface="Arial" charset="0"/>
                <a:sym typeface="Cabin"/>
              </a:rPr>
              <a:t>handle</a:t>
            </a:r>
            <a:r>
              <a:rPr lang="es-AR" sz="3600" b="0" dirty="0">
                <a:solidFill>
                  <a:schemeClr val="lt1"/>
                </a:solidFill>
              </a:rPr>
              <a:t>” (palanca)</a:t>
            </a:r>
            <a:r>
              <a:rPr lang="es-AR" sz="3600" b="0" dirty="0">
                <a:solidFill>
                  <a:schemeClr val="lt1"/>
                </a:solidFill>
                <a:latin typeface="Arial" charset="0"/>
                <a:ea typeface="Arial" charset="0"/>
                <a:cs typeface="Arial" charset="0"/>
                <a:sym typeface="Cabin"/>
              </a:rPr>
              <a:t> que permite al código de la función acceder a los </a:t>
            </a:r>
            <a:r>
              <a:rPr lang="es-AR" sz="3600" b="0" dirty="0">
                <a:solidFill>
                  <a:srgbClr val="FF7F00"/>
                </a:solidFill>
                <a:latin typeface="Arial" charset="0"/>
                <a:ea typeface="Arial" charset="0"/>
                <a:cs typeface="Arial" charset="0"/>
                <a:sym typeface="Cabin"/>
              </a:rPr>
              <a:t>argumentos</a:t>
            </a:r>
            <a:r>
              <a:rPr lang="es-AR" sz="3600" b="0" dirty="0">
                <a:solidFill>
                  <a:schemeClr val="lt1"/>
                </a:solidFill>
                <a:latin typeface="Arial" charset="0"/>
                <a:ea typeface="Arial" charset="0"/>
                <a:cs typeface="Arial" charset="0"/>
                <a:sym typeface="Cabin"/>
              </a:rPr>
              <a:t> para invocar una función en particular.</a:t>
            </a:r>
          </a:p>
          <a:p>
            <a:pPr marL="0" marR="0" lvl="0" indent="0" algn="l" rtl="0">
              <a:lnSpc>
                <a:spcPct val="100000"/>
              </a:lnSpc>
              <a:spcBef>
                <a:spcPts val="0"/>
              </a:spcBef>
              <a:spcAft>
                <a:spcPts val="0"/>
              </a:spcAft>
              <a:buNone/>
            </a:pPr>
            <a:endParaRPr lang="es-AR" sz="3600" b="0" dirty="0">
              <a:solidFill>
                <a:schemeClr val="lt1"/>
              </a:solidFill>
              <a:latin typeface="Arial" charset="0"/>
              <a:ea typeface="Arial" charset="0"/>
              <a:cs typeface="Arial" charset="0"/>
              <a:sym typeface="Cabin"/>
            </a:endParaRPr>
          </a:p>
        </p:txBody>
      </p:sp>
      <p:sp>
        <p:nvSpPr>
          <p:cNvPr id="340" name="Shape 340"/>
          <p:cNvSpPr txBox="1"/>
          <p:nvPr/>
        </p:nvSpPr>
        <p:spPr>
          <a:xfrm>
            <a:off x="10175582" y="1813912"/>
            <a:ext cx="5713800" cy="6648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a:solidFill>
                  <a:schemeClr val="lt1"/>
                </a:solidFill>
                <a:latin typeface="Courier New"/>
                <a:ea typeface="Courier New"/>
                <a:cs typeface="Courier New"/>
                <a:sym typeface="Courier New"/>
              </a:rPr>
              <a:t>&gt;&gt;&gt; </a:t>
            </a:r>
            <a:r>
              <a:rPr lang="es-AR" sz="2600" b="1" i="0" u="none" strike="noStrike" cap="none" dirty="0" err="1">
                <a:solidFill>
                  <a:srgbClr val="FFFF00"/>
                </a:solidFill>
                <a:latin typeface="Courier New"/>
                <a:ea typeface="Courier New"/>
                <a:cs typeface="Courier New"/>
                <a:sym typeface="Courier New"/>
              </a:rPr>
              <a:t>def</a:t>
            </a:r>
            <a:r>
              <a:rPr lang="es-AR" sz="2600" b="1" i="0" u="none" strike="noStrike" cap="none" dirty="0">
                <a:solidFill>
                  <a:schemeClr val="lt1"/>
                </a:solidFill>
                <a:latin typeface="Courier New"/>
                <a:ea typeface="Courier New"/>
                <a:cs typeface="Courier New"/>
                <a:sym typeface="Courier New"/>
              </a:rPr>
              <a:t> </a:t>
            </a:r>
            <a:r>
              <a:rPr lang="es-AR" sz="2600" b="1" i="0" u="none" strike="noStrike" cap="none" dirty="0">
                <a:solidFill>
                  <a:srgbClr val="00FF00"/>
                </a:solidFill>
                <a:latin typeface="Courier New"/>
                <a:ea typeface="Courier New"/>
                <a:cs typeface="Courier New"/>
                <a:sym typeface="Courier New"/>
              </a:rPr>
              <a:t>saludo</a:t>
            </a:r>
            <a:r>
              <a:rPr lang="es-AR" sz="2600" b="1" i="0" u="none" strike="noStrike" cap="none" dirty="0">
                <a:solidFill>
                  <a:schemeClr val="lt1"/>
                </a:solidFill>
                <a:latin typeface="Courier New"/>
                <a:ea typeface="Courier New"/>
                <a:cs typeface="Courier New"/>
                <a:sym typeface="Courier New"/>
              </a:rPr>
              <a:t>(</a:t>
            </a:r>
            <a:r>
              <a:rPr lang="es-AR" sz="2600" b="1" i="0" u="none" strike="noStrike" cap="none" dirty="0" err="1">
                <a:solidFill>
                  <a:srgbClr val="00FFFF"/>
                </a:solidFill>
                <a:latin typeface="Courier New"/>
                <a:ea typeface="Courier New"/>
                <a:cs typeface="Courier New"/>
                <a:sym typeface="Courier New"/>
              </a:rPr>
              <a:t>lang</a:t>
            </a:r>
            <a:r>
              <a:rPr lang="es-AR" sz="2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a:solidFill>
                  <a:schemeClr val="lt1"/>
                </a:solidFill>
                <a:latin typeface="Courier New"/>
                <a:ea typeface="Courier New"/>
                <a:cs typeface="Courier New"/>
                <a:sym typeface="Courier New"/>
              </a:rPr>
              <a:t>... </a:t>
            </a:r>
            <a:r>
              <a:rPr lang="es-AR" sz="2600" b="1" dirty="0">
                <a:solidFill>
                  <a:schemeClr val="lt1"/>
                </a:solidFill>
                <a:latin typeface="Courier New"/>
                <a:ea typeface="Courier New"/>
                <a:cs typeface="Courier New"/>
                <a:sym typeface="Courier New"/>
              </a:rPr>
              <a:t>    </a:t>
            </a:r>
            <a:r>
              <a:rPr lang="es-AR" sz="2600" b="1" i="0" u="none" strike="noStrike" cap="none" dirty="0">
                <a:solidFill>
                  <a:srgbClr val="FFFF00"/>
                </a:solidFill>
                <a:latin typeface="Courier New"/>
                <a:ea typeface="Courier New"/>
                <a:cs typeface="Courier New"/>
                <a:sym typeface="Courier New"/>
              </a:rPr>
              <a:t>if</a:t>
            </a:r>
            <a:r>
              <a:rPr lang="es-AR" sz="2600" b="1" i="0" u="none" strike="noStrike" cap="none" dirty="0">
                <a:solidFill>
                  <a:schemeClr val="lt1"/>
                </a:solidFill>
                <a:latin typeface="Courier New"/>
                <a:ea typeface="Courier New"/>
                <a:cs typeface="Courier New"/>
                <a:sym typeface="Courier New"/>
              </a:rPr>
              <a:t> </a:t>
            </a:r>
            <a:r>
              <a:rPr lang="es-AR" sz="2600" b="1" i="0" u="none" strike="noStrike" cap="none" dirty="0">
                <a:solidFill>
                  <a:srgbClr val="00FFFF"/>
                </a:solidFill>
                <a:latin typeface="Courier New"/>
                <a:ea typeface="Courier New"/>
                <a:cs typeface="Courier New"/>
                <a:sym typeface="Courier New"/>
              </a:rPr>
              <a:t>lang</a:t>
            </a:r>
            <a:r>
              <a:rPr lang="es-AR" sz="2600" b="1" i="0" u="none" strike="noStrike" cap="none" dirty="0">
                <a:solidFill>
                  <a:schemeClr val="lt1"/>
                </a:solidFill>
                <a:latin typeface="Courier New"/>
                <a:ea typeface="Courier New"/>
                <a:cs typeface="Courier New"/>
                <a:sym typeface="Courier New"/>
              </a:rPr>
              <a:t> == 'es':</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a:solidFill>
                  <a:schemeClr val="lt1"/>
                </a:solidFill>
                <a:latin typeface="Courier New"/>
                <a:ea typeface="Courier New"/>
                <a:cs typeface="Courier New"/>
                <a:sym typeface="Courier New"/>
              </a:rPr>
              <a:t>...        </a:t>
            </a:r>
            <a:r>
              <a:rPr lang="es-AR" sz="2600" b="1" i="0" u="none" strike="noStrike" cap="none" dirty="0">
                <a:solidFill>
                  <a:srgbClr val="FFFF00"/>
                </a:solidFill>
                <a:latin typeface="Courier New"/>
                <a:ea typeface="Courier New"/>
                <a:cs typeface="Courier New"/>
                <a:sym typeface="Courier New"/>
              </a:rPr>
              <a:t>print</a:t>
            </a:r>
            <a:r>
              <a:rPr lang="es-AR" sz="2600" b="1" dirty="0">
                <a:solidFill>
                  <a:schemeClr val="lt1"/>
                </a:solidFill>
                <a:latin typeface="Courier New"/>
                <a:ea typeface="Courier New"/>
                <a:cs typeface="Courier New"/>
                <a:sym typeface="Courier New"/>
              </a:rPr>
              <a:t>(</a:t>
            </a:r>
            <a:r>
              <a:rPr lang="es-AR" sz="2600" b="1" i="0" u="none" strike="noStrike" cap="none" dirty="0">
                <a:solidFill>
                  <a:schemeClr val="lt1"/>
                </a:solidFill>
                <a:latin typeface="Courier New"/>
                <a:ea typeface="Courier New"/>
                <a:cs typeface="Courier New"/>
                <a:sym typeface="Courier New"/>
              </a:rPr>
              <a:t>'Hola</a:t>
            </a:r>
            <a:r>
              <a:rPr lang="es-AR" sz="2600" b="1"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a:solidFill>
                  <a:schemeClr val="lt1"/>
                </a:solidFill>
                <a:latin typeface="Courier New"/>
                <a:ea typeface="Courier New"/>
                <a:cs typeface="Courier New"/>
                <a:sym typeface="Courier New"/>
              </a:rPr>
              <a:t>...     </a:t>
            </a:r>
            <a:r>
              <a:rPr lang="es-AR" sz="2600" b="1" i="0" u="none" strike="noStrike" cap="none" dirty="0">
                <a:solidFill>
                  <a:srgbClr val="FFFF00"/>
                </a:solidFill>
                <a:latin typeface="Courier New"/>
                <a:ea typeface="Courier New"/>
                <a:cs typeface="Courier New"/>
                <a:sym typeface="Courier New"/>
              </a:rPr>
              <a:t>elif</a:t>
            </a:r>
            <a:r>
              <a:rPr lang="es-AR" sz="2600" b="1" i="0" u="none" strike="noStrike" cap="none" dirty="0">
                <a:solidFill>
                  <a:schemeClr val="lt1"/>
                </a:solidFill>
                <a:latin typeface="Courier New"/>
                <a:ea typeface="Courier New"/>
                <a:cs typeface="Courier New"/>
                <a:sym typeface="Courier New"/>
              </a:rPr>
              <a:t> </a:t>
            </a:r>
            <a:r>
              <a:rPr lang="es-AR" sz="2600" b="1" i="0" u="none" strike="noStrike" cap="none" dirty="0">
                <a:solidFill>
                  <a:srgbClr val="00FFFF"/>
                </a:solidFill>
                <a:latin typeface="Courier New"/>
                <a:ea typeface="Courier New"/>
                <a:cs typeface="Courier New"/>
                <a:sym typeface="Courier New"/>
              </a:rPr>
              <a:t>lang</a:t>
            </a:r>
            <a:r>
              <a:rPr lang="es-AR" sz="2600" b="1" i="0" u="none" strike="noStrike" cap="none" dirty="0">
                <a:solidFill>
                  <a:schemeClr val="lt1"/>
                </a:solidFill>
                <a:latin typeface="Courier New"/>
                <a:ea typeface="Courier New"/>
                <a:cs typeface="Courier New"/>
                <a:sym typeface="Courier New"/>
              </a:rPr>
              <a:t> == 'fr':</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a:solidFill>
                  <a:schemeClr val="lt1"/>
                </a:solidFill>
                <a:latin typeface="Courier New"/>
                <a:ea typeface="Courier New"/>
                <a:cs typeface="Courier New"/>
                <a:sym typeface="Courier New"/>
              </a:rPr>
              <a:t>...        </a:t>
            </a:r>
            <a:r>
              <a:rPr lang="es-AR" sz="2600" b="1" i="0" u="none" strike="noStrike" cap="none" dirty="0">
                <a:solidFill>
                  <a:srgbClr val="FFFF00"/>
                </a:solidFill>
                <a:latin typeface="Courier New"/>
                <a:ea typeface="Courier New"/>
                <a:cs typeface="Courier New"/>
                <a:sym typeface="Courier New"/>
              </a:rPr>
              <a:t>print</a:t>
            </a:r>
            <a:r>
              <a:rPr lang="es-AR" sz="2600" b="1" dirty="0">
                <a:solidFill>
                  <a:schemeClr val="lt1"/>
                </a:solidFill>
                <a:latin typeface="Courier New"/>
                <a:ea typeface="Courier New"/>
                <a:cs typeface="Courier New"/>
                <a:sym typeface="Courier New"/>
              </a:rPr>
              <a:t>(</a:t>
            </a:r>
            <a:r>
              <a:rPr lang="es-AR" sz="2600" b="1" i="0" u="none" strike="noStrike" cap="none" dirty="0">
                <a:solidFill>
                  <a:schemeClr val="lt1"/>
                </a:solidFill>
                <a:latin typeface="Courier New"/>
                <a:ea typeface="Courier New"/>
                <a:cs typeface="Courier New"/>
                <a:sym typeface="Courier New"/>
              </a:rPr>
              <a:t>'Bonjour</a:t>
            </a:r>
            <a:r>
              <a:rPr lang="es-AR" sz="2600" b="1"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a:solidFill>
                  <a:schemeClr val="lt1"/>
                </a:solidFill>
                <a:latin typeface="Courier New"/>
                <a:ea typeface="Courier New"/>
                <a:cs typeface="Courier New"/>
                <a:sym typeface="Courier New"/>
              </a:rPr>
              <a:t>...     </a:t>
            </a:r>
            <a:r>
              <a:rPr lang="es-AR" sz="2600" b="1" i="0" u="none" strike="noStrike" cap="none" dirty="0">
                <a:solidFill>
                  <a:srgbClr val="FFFF00"/>
                </a:solidFill>
                <a:latin typeface="Courier New"/>
                <a:ea typeface="Courier New"/>
                <a:cs typeface="Courier New"/>
                <a:sym typeface="Courier New"/>
              </a:rPr>
              <a:t>else:</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a:solidFill>
                  <a:schemeClr val="lt1"/>
                </a:solidFill>
                <a:latin typeface="Courier New"/>
                <a:ea typeface="Courier New"/>
                <a:cs typeface="Courier New"/>
                <a:sym typeface="Courier New"/>
              </a:rPr>
              <a:t>...     </a:t>
            </a:r>
            <a:r>
              <a:rPr lang="es-AR" sz="2600" b="1" i="0" u="none" strike="noStrike" cap="none" dirty="0">
                <a:solidFill>
                  <a:srgbClr val="FFFF00"/>
                </a:solidFill>
                <a:latin typeface="Courier New"/>
                <a:ea typeface="Courier New"/>
                <a:cs typeface="Courier New"/>
                <a:sym typeface="Courier New"/>
              </a:rPr>
              <a:t>   print</a:t>
            </a:r>
            <a:r>
              <a:rPr lang="es-AR" sz="2600" b="1" dirty="0">
                <a:solidFill>
                  <a:schemeClr val="lt1"/>
                </a:solidFill>
                <a:latin typeface="Courier New"/>
                <a:ea typeface="Courier New"/>
                <a:cs typeface="Courier New"/>
                <a:sym typeface="Courier New"/>
              </a:rPr>
              <a:t>(</a:t>
            </a:r>
            <a:r>
              <a:rPr lang="es-AR" sz="2600" b="1" i="0" u="none" strike="noStrike" cap="none" dirty="0">
                <a:solidFill>
                  <a:schemeClr val="lt1"/>
                </a:solidFill>
                <a:latin typeface="Courier New"/>
                <a:ea typeface="Courier New"/>
                <a:cs typeface="Courier New"/>
                <a:sym typeface="Courier New"/>
              </a:rPr>
              <a:t>'Hello</a:t>
            </a:r>
            <a:r>
              <a:rPr lang="es-AR" sz="2600" b="1"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a:solidFill>
                  <a:schemeClr val="lt1"/>
                </a:solidFill>
                <a:latin typeface="Courier New"/>
                <a:ea typeface="Courier New"/>
                <a:cs typeface="Courier New"/>
                <a:sym typeface="Courier New"/>
              </a:rPr>
              <a:t>&gt;&gt;&gt; </a:t>
            </a:r>
            <a:r>
              <a:rPr lang="es-AR" sz="2600" b="1" i="0" u="none" strike="noStrike" cap="none" dirty="0">
                <a:solidFill>
                  <a:srgbClr val="00FF00"/>
                </a:solidFill>
                <a:latin typeface="Courier New"/>
                <a:ea typeface="Courier New"/>
                <a:cs typeface="Courier New"/>
                <a:sym typeface="Courier New"/>
              </a:rPr>
              <a:t>saludo </a:t>
            </a:r>
            <a:r>
              <a:rPr lang="es-AR" sz="2600" b="1" i="0" u="none" strike="noStrike" cap="none" dirty="0">
                <a:solidFill>
                  <a:schemeClr val="lt1"/>
                </a:solidFill>
                <a:latin typeface="Courier New"/>
                <a:ea typeface="Courier New"/>
                <a:cs typeface="Courier New"/>
                <a:sym typeface="Courier New"/>
              </a:rPr>
              <a:t>(</a:t>
            </a:r>
            <a:r>
              <a:rPr lang="es-AR" sz="2600" b="1" i="0" u="none" strike="noStrike" cap="none" dirty="0">
                <a:solidFill>
                  <a:srgbClr val="FF7F00"/>
                </a:solidFill>
                <a:latin typeface="Courier New"/>
                <a:ea typeface="Courier New"/>
                <a:cs typeface="Courier New"/>
                <a:sym typeface="Courier New"/>
              </a:rPr>
              <a:t>'en'</a:t>
            </a:r>
            <a:r>
              <a:rPr lang="es-AR" sz="2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a:solidFill>
                  <a:schemeClr val="lt1"/>
                </a:solidFill>
                <a:latin typeface="Courier New"/>
                <a:ea typeface="Courier New"/>
                <a:cs typeface="Courier New"/>
                <a:sym typeface="Courier New"/>
              </a:rPr>
              <a:t>Hello</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a:solidFill>
                  <a:schemeClr val="lt1"/>
                </a:solidFill>
                <a:latin typeface="Courier New"/>
                <a:ea typeface="Courier New"/>
                <a:cs typeface="Courier New"/>
                <a:sym typeface="Courier New"/>
              </a:rPr>
              <a:t>&gt;&gt;&gt; </a:t>
            </a:r>
            <a:r>
              <a:rPr lang="es-AR" sz="2600" b="1" i="0" u="none" strike="noStrike" cap="none" dirty="0">
                <a:solidFill>
                  <a:srgbClr val="00FF00"/>
                </a:solidFill>
                <a:latin typeface="Courier New"/>
                <a:ea typeface="Courier New"/>
                <a:cs typeface="Courier New"/>
                <a:sym typeface="Courier New"/>
              </a:rPr>
              <a:t>saludo </a:t>
            </a:r>
            <a:r>
              <a:rPr lang="es-AR" sz="2600" b="1" i="0" u="none" strike="noStrike" cap="none" dirty="0">
                <a:solidFill>
                  <a:schemeClr val="lt1"/>
                </a:solidFill>
                <a:latin typeface="Courier New"/>
                <a:ea typeface="Courier New"/>
                <a:cs typeface="Courier New"/>
                <a:sym typeface="Courier New"/>
              </a:rPr>
              <a:t>(</a:t>
            </a:r>
            <a:r>
              <a:rPr lang="es-AR" sz="2600" b="1" i="0" u="none" strike="noStrike" cap="none" dirty="0">
                <a:solidFill>
                  <a:srgbClr val="FF7F00"/>
                </a:solidFill>
                <a:latin typeface="Courier New"/>
                <a:ea typeface="Courier New"/>
                <a:cs typeface="Courier New"/>
                <a:sym typeface="Courier New"/>
              </a:rPr>
              <a:t>'es'</a:t>
            </a:r>
            <a:r>
              <a:rPr lang="es-AR" sz="2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a:solidFill>
                  <a:schemeClr val="lt1"/>
                </a:solidFill>
                <a:latin typeface="Courier New"/>
                <a:ea typeface="Courier New"/>
                <a:cs typeface="Courier New"/>
                <a:sym typeface="Courier New"/>
              </a:rPr>
              <a:t>Hola</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a:solidFill>
                  <a:schemeClr val="lt1"/>
                </a:solidFill>
                <a:latin typeface="Courier New"/>
                <a:ea typeface="Courier New"/>
                <a:cs typeface="Courier New"/>
                <a:sym typeface="Courier New"/>
              </a:rPr>
              <a:t>&gt;&gt;&gt; </a:t>
            </a:r>
            <a:r>
              <a:rPr lang="es-AR" sz="2600" b="1" i="0" u="none" strike="noStrike" cap="none" dirty="0">
                <a:solidFill>
                  <a:srgbClr val="00FF00"/>
                </a:solidFill>
                <a:latin typeface="Courier New"/>
                <a:ea typeface="Courier New"/>
                <a:cs typeface="Courier New"/>
                <a:sym typeface="Courier New"/>
              </a:rPr>
              <a:t>saludo </a:t>
            </a:r>
            <a:r>
              <a:rPr lang="es-AR" sz="2600" b="1" i="0" u="none" strike="noStrike" cap="none" dirty="0">
                <a:solidFill>
                  <a:schemeClr val="lt1"/>
                </a:solidFill>
                <a:latin typeface="Courier New"/>
                <a:ea typeface="Courier New"/>
                <a:cs typeface="Courier New"/>
                <a:sym typeface="Courier New"/>
              </a:rPr>
              <a:t>(</a:t>
            </a:r>
            <a:r>
              <a:rPr lang="es-AR" sz="2600" b="1" i="0" u="none" strike="noStrike" cap="none" dirty="0">
                <a:solidFill>
                  <a:srgbClr val="FF7F00"/>
                </a:solidFill>
                <a:latin typeface="Courier New"/>
                <a:ea typeface="Courier New"/>
                <a:cs typeface="Courier New"/>
                <a:sym typeface="Courier New"/>
              </a:rPr>
              <a:t>'fr'</a:t>
            </a:r>
            <a:r>
              <a:rPr lang="es-AR" sz="2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a:solidFill>
                  <a:schemeClr val="lt1"/>
                </a:solidFill>
                <a:latin typeface="Courier New"/>
                <a:ea typeface="Courier New"/>
                <a:cs typeface="Courier New"/>
                <a:sym typeface="Courier New"/>
              </a:rPr>
              <a:t>Bonjour</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dirty="0">
                <a:solidFill>
                  <a:schemeClr val="lt1"/>
                </a:solidFill>
                <a:latin typeface="Courier New"/>
                <a:ea typeface="Courier New"/>
                <a:cs typeface="Courier New"/>
                <a:sym typeface="Courier New"/>
              </a:rPr>
              <a:t>&gt;&gt;&gt; </a:t>
            </a:r>
          </a:p>
        </p:txBody>
      </p:sp>
    </p:spTree>
    <p:extLst>
      <p:ext uri="{BB962C8B-B14F-4D97-AF65-F5344CB8AC3E}">
        <p14:creationId xmlns:p14="http://schemas.microsoft.com/office/powerpoint/2010/main" val="60132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AR" sz="7600" u="none" strike="noStrike" cap="none" dirty="0">
                <a:solidFill>
                  <a:srgbClr val="FFFF00"/>
                </a:solidFill>
                <a:latin typeface="Arial" charset="0"/>
                <a:ea typeface="Arial" charset="0"/>
                <a:cs typeface="Arial" charset="0"/>
                <a:sym typeface="Cabin"/>
              </a:rPr>
              <a:t>Valores de Retorno</a:t>
            </a:r>
          </a:p>
        </p:txBody>
      </p:sp>
      <p:sp>
        <p:nvSpPr>
          <p:cNvPr id="346" name="Shape 346"/>
          <p:cNvSpPr txBox="1">
            <a:spLocks noGrp="1"/>
          </p:cNvSpPr>
          <p:nvPr>
            <p:ph idx="1"/>
          </p:nvPr>
        </p:nvSpPr>
        <p:spPr>
          <a:xfrm>
            <a:off x="1155700" y="2043776"/>
            <a:ext cx="13932000" cy="225425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r>
              <a:rPr lang="es-AR" sz="3600" b="0" u="none" strike="noStrike" cap="none" dirty="0">
                <a:solidFill>
                  <a:schemeClr val="lt1"/>
                </a:solidFill>
                <a:latin typeface="Arial" charset="0"/>
                <a:ea typeface="Arial" charset="0"/>
                <a:cs typeface="Arial" charset="0"/>
                <a:sym typeface="Cabin"/>
              </a:rPr>
              <a:t>A menudo, una función tomará sus argumentos, hará algunos cálculos, y </a:t>
            </a:r>
            <a:r>
              <a:rPr lang="es-AR" sz="3600" b="0" u="none" strike="noStrike" cap="none" dirty="0">
                <a:solidFill>
                  <a:srgbClr val="FF7F00"/>
                </a:solidFill>
                <a:latin typeface="Arial" charset="0"/>
                <a:ea typeface="Arial" charset="0"/>
                <a:cs typeface="Arial" charset="0"/>
                <a:sym typeface="Cabin"/>
              </a:rPr>
              <a:t>retornará</a:t>
            </a:r>
            <a:r>
              <a:rPr lang="es-AR" sz="3600" b="0" u="none" strike="noStrike" cap="none" dirty="0">
                <a:solidFill>
                  <a:schemeClr val="lt1"/>
                </a:solidFill>
                <a:latin typeface="Arial" charset="0"/>
                <a:ea typeface="Arial" charset="0"/>
                <a:cs typeface="Arial" charset="0"/>
                <a:sym typeface="Cabin"/>
              </a:rPr>
              <a:t> un valor que se usará como el valor de la llamada de la función en la </a:t>
            </a:r>
            <a:r>
              <a:rPr lang="es-AR" sz="3600" b="0" u="none" strike="noStrike" cap="none" dirty="0">
                <a:solidFill>
                  <a:srgbClr val="FF00FF"/>
                </a:solidFill>
                <a:latin typeface="Arial" charset="0"/>
                <a:ea typeface="Arial" charset="0"/>
                <a:cs typeface="Arial" charset="0"/>
                <a:sym typeface="Cabin"/>
              </a:rPr>
              <a:t>expresión de llamada</a:t>
            </a:r>
            <a:r>
              <a:rPr lang="es-AR" sz="3600" b="0" u="none" strike="noStrike" cap="none" dirty="0">
                <a:solidFill>
                  <a:schemeClr val="lt1"/>
                </a:solidFill>
                <a:latin typeface="Arial" charset="0"/>
                <a:ea typeface="Arial" charset="0"/>
                <a:cs typeface="Arial" charset="0"/>
                <a:sym typeface="Cabin"/>
              </a:rPr>
              <a:t>.  La palabra clave </a:t>
            </a:r>
            <a:r>
              <a:rPr lang="es-AR" sz="3600" b="0" u="none" strike="noStrike" cap="none" dirty="0">
                <a:solidFill>
                  <a:srgbClr val="FF7F00"/>
                </a:solidFill>
                <a:latin typeface="Arial" charset="0"/>
                <a:ea typeface="Arial" charset="0"/>
                <a:cs typeface="Arial" charset="0"/>
                <a:sym typeface="Cabin"/>
              </a:rPr>
              <a:t>return (retorno)</a:t>
            </a:r>
            <a:r>
              <a:rPr lang="es-AR" sz="3600" b="0" u="none" strike="noStrike" cap="none" dirty="0">
                <a:solidFill>
                  <a:schemeClr val="lt1"/>
                </a:solidFill>
                <a:latin typeface="Arial" charset="0"/>
                <a:ea typeface="Arial" charset="0"/>
                <a:cs typeface="Arial" charset="0"/>
                <a:sym typeface="Cabin"/>
              </a:rPr>
              <a:t> se utiliza para esto.</a:t>
            </a:r>
          </a:p>
        </p:txBody>
      </p:sp>
      <p:sp>
        <p:nvSpPr>
          <p:cNvPr id="347" name="Shape 347"/>
          <p:cNvSpPr txBox="1"/>
          <p:nvPr/>
        </p:nvSpPr>
        <p:spPr>
          <a:xfrm>
            <a:off x="1395358" y="4815676"/>
            <a:ext cx="6832088" cy="2832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ourier New"/>
              <a:buNone/>
            </a:pPr>
            <a:r>
              <a:rPr lang="es-AR" sz="3200" b="1" i="0" u="none" strike="noStrike" cap="none" dirty="0" err="1">
                <a:solidFill>
                  <a:srgbClr val="FFFF00"/>
                </a:solidFill>
                <a:latin typeface="Courier New"/>
                <a:ea typeface="Courier New"/>
                <a:cs typeface="Courier New"/>
                <a:sym typeface="Courier New"/>
              </a:rPr>
              <a:t>def</a:t>
            </a:r>
            <a:r>
              <a:rPr lang="es-AR" sz="3200" b="1" i="0" u="none" strike="noStrike" cap="none" dirty="0">
                <a:solidFill>
                  <a:srgbClr val="FFFF00"/>
                </a:solidFill>
                <a:latin typeface="Courier New"/>
                <a:ea typeface="Courier New"/>
                <a:cs typeface="Courier New"/>
                <a:sym typeface="Courier New"/>
              </a:rPr>
              <a:t> </a:t>
            </a:r>
            <a:r>
              <a:rPr lang="es-AR" sz="3200" b="1" i="0" u="none" strike="noStrike" cap="none" dirty="0">
                <a:solidFill>
                  <a:srgbClr val="00FF00"/>
                </a:solidFill>
                <a:latin typeface="Courier New"/>
                <a:ea typeface="Courier New"/>
                <a:cs typeface="Courier New"/>
                <a:sym typeface="Courier New"/>
              </a:rPr>
              <a:t>saludo </a:t>
            </a:r>
            <a:r>
              <a:rPr lang="es-AR" sz="3200" b="1" i="0" u="none" strike="noStrike" cap="none" dirty="0">
                <a:solidFill>
                  <a:srgbClr val="FFFF00"/>
                </a:solidFill>
                <a:latin typeface="Courier New"/>
                <a:ea typeface="Courier New"/>
                <a:cs typeface="Courier New"/>
                <a:sym typeface="Courier New"/>
              </a:rPr>
              <a:t>():</a:t>
            </a:r>
          </a:p>
          <a:p>
            <a:pPr lvl="0">
              <a:buClr>
                <a:srgbClr val="FFFF00"/>
              </a:buClr>
              <a:buSzPct val="25000"/>
            </a:pPr>
            <a:r>
              <a:rPr lang="es-AR" sz="3200" b="1" i="0" u="none" strike="noStrike" cap="none" dirty="0">
                <a:solidFill>
                  <a:srgbClr val="FFFF00"/>
                </a:solidFill>
                <a:latin typeface="Courier New"/>
                <a:ea typeface="Courier New"/>
                <a:cs typeface="Courier New"/>
                <a:sym typeface="Courier New"/>
              </a:rPr>
              <a:t>    </a:t>
            </a:r>
            <a:r>
              <a:rPr lang="es-AR" sz="3200" b="1" i="0" u="none" strike="noStrike" cap="none" dirty="0" err="1">
                <a:solidFill>
                  <a:srgbClr val="FF7F00"/>
                </a:solidFill>
                <a:latin typeface="Courier New"/>
                <a:ea typeface="Courier New"/>
                <a:cs typeface="Courier New"/>
                <a:sym typeface="Courier New"/>
              </a:rPr>
              <a:t>return</a:t>
            </a:r>
            <a:r>
              <a:rPr lang="es-AR" sz="3200" b="1" i="0" u="none" strike="noStrike" cap="none" dirty="0">
                <a:solidFill>
                  <a:srgbClr val="FFFF00"/>
                </a:solidFill>
                <a:latin typeface="Courier New"/>
                <a:ea typeface="Courier New"/>
                <a:cs typeface="Courier New"/>
                <a:sym typeface="Courier New"/>
              </a:rPr>
              <a:t> </a:t>
            </a:r>
            <a:r>
              <a:rPr lang="es-AR" sz="3200" b="1" dirty="0">
                <a:solidFill>
                  <a:srgbClr val="FFFF00"/>
                </a:solidFill>
                <a:latin typeface="Courier New"/>
                <a:ea typeface="Courier New"/>
                <a:cs typeface="Courier New"/>
                <a:sym typeface="Courier New"/>
              </a:rPr>
              <a:t>"</a:t>
            </a:r>
            <a:r>
              <a:rPr lang="es-AR" sz="3200" b="1" i="0" u="none" strike="noStrike" cap="none" dirty="0">
                <a:solidFill>
                  <a:srgbClr val="FFFF00"/>
                </a:solidFill>
                <a:latin typeface="Courier New"/>
                <a:ea typeface="Courier New"/>
                <a:cs typeface="Courier New"/>
                <a:sym typeface="Courier New"/>
              </a:rPr>
              <a:t>Hola</a:t>
            </a:r>
            <a:r>
              <a:rPr lang="es-AR" sz="3200" b="1" dirty="0">
                <a:solidFill>
                  <a:srgbClr val="FFFF00"/>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lang="es-AR" sz="32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s-AR" sz="3200" b="1" i="0" u="none" strike="noStrike" cap="none" dirty="0" err="1">
                <a:solidFill>
                  <a:srgbClr val="FFFF00"/>
                </a:solidFill>
                <a:latin typeface="Courier New"/>
                <a:ea typeface="Courier New"/>
                <a:cs typeface="Courier New"/>
                <a:sym typeface="Courier New"/>
              </a:rPr>
              <a:t>print</a:t>
            </a:r>
            <a:r>
              <a:rPr lang="es-AR" sz="3200" b="1" i="0" u="none" strike="noStrike" cap="none" dirty="0">
                <a:solidFill>
                  <a:srgbClr val="FFFF00"/>
                </a:solidFill>
                <a:latin typeface="Courier New"/>
                <a:ea typeface="Courier New"/>
                <a:cs typeface="Courier New"/>
                <a:sym typeface="Courier New"/>
              </a:rPr>
              <a:t>(</a:t>
            </a:r>
            <a:r>
              <a:rPr lang="es-AR" sz="3200" b="1" i="0" u="none" strike="noStrike" cap="none" dirty="0">
                <a:solidFill>
                  <a:srgbClr val="FF00FF"/>
                </a:solidFill>
                <a:latin typeface="Courier New"/>
                <a:ea typeface="Courier New"/>
                <a:cs typeface="Courier New"/>
                <a:sym typeface="Courier New"/>
              </a:rPr>
              <a:t>saludo ()</a:t>
            </a:r>
            <a:r>
              <a:rPr lang="es-AR" sz="3200" b="1" i="0" u="none" strike="noStrike" cap="none" dirty="0">
                <a:solidFill>
                  <a:srgbClr val="FFFF00"/>
                </a:solidFill>
                <a:latin typeface="Courier New"/>
                <a:ea typeface="Courier New"/>
                <a:cs typeface="Courier New"/>
                <a:sym typeface="Courier New"/>
              </a:rPr>
              <a:t>, "Glenn</a:t>
            </a:r>
            <a:r>
              <a:rPr lang="es-AR" sz="3200" b="1"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s-AR" sz="3200" b="1" i="0" u="none" strike="noStrike" cap="none" dirty="0" err="1">
                <a:solidFill>
                  <a:srgbClr val="FFFF00"/>
                </a:solidFill>
                <a:latin typeface="Courier New"/>
                <a:ea typeface="Courier New"/>
                <a:cs typeface="Courier New"/>
                <a:sym typeface="Courier New"/>
              </a:rPr>
              <a:t>print</a:t>
            </a:r>
            <a:r>
              <a:rPr lang="es-AR" sz="3200" b="1" i="0" u="none" strike="noStrike" cap="none" dirty="0">
                <a:solidFill>
                  <a:srgbClr val="FFFF00"/>
                </a:solidFill>
                <a:latin typeface="Courier New"/>
                <a:ea typeface="Courier New"/>
                <a:cs typeface="Courier New"/>
                <a:sym typeface="Courier New"/>
              </a:rPr>
              <a:t>(</a:t>
            </a:r>
            <a:r>
              <a:rPr lang="es-AR" sz="3200" b="1" i="0" u="none" strike="noStrike" cap="none" dirty="0">
                <a:solidFill>
                  <a:srgbClr val="FF00FF"/>
                </a:solidFill>
                <a:latin typeface="Courier New"/>
                <a:ea typeface="Courier New"/>
                <a:cs typeface="Courier New"/>
                <a:sym typeface="Courier New"/>
              </a:rPr>
              <a:t>saludo ()</a:t>
            </a:r>
            <a:r>
              <a:rPr lang="es-AR" sz="3200" b="1" i="0" u="none" strike="noStrike" cap="none" dirty="0">
                <a:solidFill>
                  <a:srgbClr val="FFFF00"/>
                </a:solidFill>
                <a:latin typeface="Courier New"/>
                <a:ea typeface="Courier New"/>
                <a:cs typeface="Courier New"/>
                <a:sym typeface="Courier New"/>
              </a:rPr>
              <a:t>, "Sally")</a:t>
            </a:r>
          </a:p>
        </p:txBody>
      </p:sp>
      <p:sp>
        <p:nvSpPr>
          <p:cNvPr id="348" name="Shape 348"/>
          <p:cNvSpPr txBox="1"/>
          <p:nvPr/>
        </p:nvSpPr>
        <p:spPr>
          <a:xfrm>
            <a:off x="10894613" y="5466304"/>
            <a:ext cx="4000500" cy="1193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s-AR" sz="3600" i="0" u="none" strike="noStrike" cap="none" dirty="0">
                <a:solidFill>
                  <a:srgbClr val="00FF00"/>
                </a:solidFill>
                <a:latin typeface="Courier New"/>
                <a:ea typeface="Courier New"/>
                <a:cs typeface="Courier New"/>
                <a:sym typeface="Courier New"/>
              </a:rPr>
              <a:t>Hola Glenn</a:t>
            </a:r>
          </a:p>
          <a:p>
            <a:pPr marL="0" marR="0" lvl="0" indent="0" algn="l" rtl="0">
              <a:lnSpc>
                <a:spcPct val="100000"/>
              </a:lnSpc>
              <a:spcBef>
                <a:spcPts val="0"/>
              </a:spcBef>
              <a:spcAft>
                <a:spcPts val="0"/>
              </a:spcAft>
              <a:buClr>
                <a:srgbClr val="00FF00"/>
              </a:buClr>
              <a:buSzPct val="25000"/>
              <a:buFont typeface="Courier New"/>
              <a:buNone/>
            </a:pPr>
            <a:r>
              <a:rPr lang="es-AR" sz="3600" i="0" u="none" strike="noStrike" cap="none" dirty="0">
                <a:solidFill>
                  <a:srgbClr val="00FF00"/>
                </a:solidFill>
                <a:latin typeface="Courier New"/>
                <a:ea typeface="Courier New"/>
                <a:cs typeface="Courier New"/>
                <a:sym typeface="Courier New"/>
              </a:rPr>
              <a:t>Hola Sally</a:t>
            </a:r>
          </a:p>
        </p:txBody>
      </p:sp>
    </p:spTree>
    <p:extLst>
      <p:ext uri="{BB962C8B-B14F-4D97-AF65-F5344CB8AC3E}">
        <p14:creationId xmlns:p14="http://schemas.microsoft.com/office/powerpoint/2010/main" val="1475614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Shape 353"/>
          <p:cNvSpPr txBox="1">
            <a:spLocks noGrp="1"/>
          </p:cNvSpPr>
          <p:nvPr>
            <p:ph type="title"/>
          </p:nvPr>
        </p:nvSpPr>
        <p:spPr>
          <a:xfrm>
            <a:off x="632178" y="760251"/>
            <a:ext cx="14991644" cy="1247721"/>
          </a:xfrm>
          <a:prstGeom prst="rect">
            <a:avLst/>
          </a:prstGeom>
          <a:noFill/>
          <a:ln>
            <a:noFill/>
          </a:ln>
        </p:spPr>
        <p:txBody>
          <a:bodyPr lIns="38100" tIns="38100" rIns="38100" bIns="38100" anchor="ctr" anchorCtr="0">
            <a:noAutofit/>
          </a:bodyPr>
          <a:lstStyle/>
          <a:p>
            <a:pPr lvl="0">
              <a:spcBef>
                <a:spcPts val="0"/>
              </a:spcBef>
              <a:buClr>
                <a:srgbClr val="FF00FF"/>
              </a:buClr>
              <a:buSzPct val="25000"/>
            </a:pPr>
            <a:r>
              <a:rPr lang="es-AR" sz="7600" dirty="0">
                <a:solidFill>
                  <a:srgbClr val="FFFF00"/>
                </a:solidFill>
                <a:latin typeface="Arial" charset="0"/>
                <a:ea typeface="Arial" charset="0"/>
                <a:cs typeface="Arial" charset="0"/>
                <a:sym typeface="Cabin"/>
              </a:rPr>
              <a:t>Valor de Retorno</a:t>
            </a:r>
            <a:endParaRPr lang="en-US" sz="7600" u="none" strike="noStrike" cap="none" dirty="0">
              <a:solidFill>
                <a:srgbClr val="FFFF00"/>
              </a:solidFill>
              <a:latin typeface="Arial" charset="0"/>
              <a:ea typeface="Arial" charset="0"/>
              <a:cs typeface="Arial" charset="0"/>
              <a:sym typeface="Cabin"/>
            </a:endParaRPr>
          </a:p>
        </p:txBody>
      </p:sp>
      <p:sp>
        <p:nvSpPr>
          <p:cNvPr id="354" name="Shape 354"/>
          <p:cNvSpPr txBox="1">
            <a:spLocks noGrp="1"/>
          </p:cNvSpPr>
          <p:nvPr>
            <p:ph idx="1"/>
          </p:nvPr>
        </p:nvSpPr>
        <p:spPr>
          <a:xfrm>
            <a:off x="459554" y="1537678"/>
            <a:ext cx="6616700" cy="5702399"/>
          </a:xfrm>
          <a:prstGeom prst="rect">
            <a:avLst/>
          </a:prstGeom>
          <a:noFill/>
          <a:ln>
            <a:noFill/>
          </a:ln>
        </p:spPr>
        <p:txBody>
          <a:bodyPr lIns="38100" tIns="38100" rIns="38100" bIns="38100" anchor="ctr" anchorCtr="0">
            <a:noAutofit/>
          </a:bodyPr>
          <a:lstStyle/>
          <a:p>
            <a:pPr marL="749300" lvl="0" indent="-371094">
              <a:spcBef>
                <a:spcPts val="0"/>
              </a:spcBef>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Una </a:t>
            </a:r>
            <a:r>
              <a:rPr lang="es-AR" sz="3600" b="0" u="none" strike="noStrike" cap="none" dirty="0">
                <a:solidFill>
                  <a:srgbClr val="00FF00"/>
                </a:solidFill>
                <a:latin typeface="Arial" charset="0"/>
                <a:ea typeface="Arial" charset="0"/>
                <a:cs typeface="Arial" charset="0"/>
                <a:sym typeface="Cabin"/>
              </a:rPr>
              <a:t>función</a:t>
            </a:r>
            <a:r>
              <a:rPr lang="es-AR" sz="3600" b="0" u="none" strike="noStrike" cap="none" dirty="0">
                <a:solidFill>
                  <a:schemeClr val="lt1"/>
                </a:solidFill>
                <a:latin typeface="Arial" charset="0"/>
                <a:ea typeface="Arial" charset="0"/>
                <a:cs typeface="Arial" charset="0"/>
                <a:sym typeface="Cabin"/>
              </a:rPr>
              <a:t> </a:t>
            </a:r>
            <a:r>
              <a:rPr lang="es-AR" sz="3600" b="0" dirty="0">
                <a:solidFill>
                  <a:schemeClr val="lt1"/>
                </a:solidFill>
                <a:latin typeface="Arial"/>
                <a:ea typeface="Arial"/>
                <a:cs typeface="Arial"/>
                <a:sym typeface="Arial"/>
              </a:rPr>
              <a:t>“</a:t>
            </a:r>
            <a:r>
              <a:rPr lang="es-AR" sz="3600" b="0" dirty="0">
                <a:solidFill>
                  <a:schemeClr val="lt1"/>
                </a:solidFill>
                <a:latin typeface="Arial" charset="0"/>
                <a:ea typeface="Arial" charset="0"/>
                <a:cs typeface="Arial" charset="0"/>
                <a:sym typeface="Cabin"/>
              </a:rPr>
              <a:t>fructífera</a:t>
            </a:r>
            <a:r>
              <a:rPr lang="es-AR" sz="3600" b="0" dirty="0">
                <a:solidFill>
                  <a:schemeClr val="lt1"/>
                </a:solidFill>
                <a:latin typeface="Arial"/>
                <a:ea typeface="Arial"/>
                <a:cs typeface="Arial"/>
                <a:sym typeface="Arial"/>
              </a:rPr>
              <a:t>”</a:t>
            </a:r>
            <a:r>
              <a:rPr lang="es-AR" sz="3600" b="0" dirty="0">
                <a:solidFill>
                  <a:schemeClr val="lt1"/>
                </a:solidFill>
                <a:latin typeface="Arial" charset="0"/>
                <a:ea typeface="Arial" charset="0"/>
                <a:cs typeface="Arial" charset="0"/>
                <a:sym typeface="Cabin"/>
              </a:rPr>
              <a:t> es la que arroja un</a:t>
            </a:r>
            <a:r>
              <a:rPr lang="es-AR" sz="3600" b="0" u="none" strike="noStrike" cap="none" dirty="0">
                <a:solidFill>
                  <a:schemeClr val="lt1"/>
                </a:solidFill>
                <a:latin typeface="Arial" charset="0"/>
                <a:ea typeface="Arial" charset="0"/>
                <a:cs typeface="Arial" charset="0"/>
                <a:sym typeface="Cabin"/>
              </a:rPr>
              <a:t> </a:t>
            </a:r>
            <a:r>
              <a:rPr lang="es-AR" sz="3600" b="0" u="none" strike="noStrike" cap="none" dirty="0">
                <a:solidFill>
                  <a:srgbClr val="FF00FF"/>
                </a:solidFill>
                <a:latin typeface="Arial" charset="0"/>
                <a:ea typeface="Arial" charset="0"/>
                <a:cs typeface="Arial" charset="0"/>
                <a:sym typeface="Cabin"/>
              </a:rPr>
              <a:t>resultado</a:t>
            </a:r>
            <a:r>
              <a:rPr lang="es-AR" sz="3600" b="0" u="none" strike="noStrike" cap="none" dirty="0">
                <a:solidFill>
                  <a:schemeClr val="lt1"/>
                </a:solidFill>
                <a:latin typeface="Arial" charset="0"/>
                <a:ea typeface="Arial" charset="0"/>
                <a:cs typeface="Arial" charset="0"/>
                <a:sym typeface="Cabin"/>
              </a:rPr>
              <a:t> (o </a:t>
            </a:r>
            <a:r>
              <a:rPr lang="es-AR" sz="3600" b="0" u="none" strike="noStrike" cap="none" dirty="0">
                <a:solidFill>
                  <a:srgbClr val="FF00FF"/>
                </a:solidFill>
                <a:latin typeface="Arial" charset="0"/>
                <a:ea typeface="Arial" charset="0"/>
                <a:cs typeface="Arial" charset="0"/>
                <a:sym typeface="Cabin"/>
              </a:rPr>
              <a:t>valor de </a:t>
            </a:r>
            <a:r>
              <a:rPr lang="es-AR" sz="3600" b="0" dirty="0">
                <a:solidFill>
                  <a:srgbClr val="FFFF00"/>
                </a:solidFill>
                <a:latin typeface="Arial" charset="0"/>
                <a:ea typeface="Arial" charset="0"/>
                <a:cs typeface="Arial" charset="0"/>
                <a:sym typeface="Cabin"/>
              </a:rPr>
              <a:t>retorno</a:t>
            </a:r>
            <a:r>
              <a:rPr lang="es-AR" sz="3600" b="0" u="none" strike="noStrike" cap="none" dirty="0">
                <a:solidFill>
                  <a:schemeClr val="lt1"/>
                </a:solidFill>
                <a:latin typeface="Arial" charset="0"/>
                <a:ea typeface="Arial" charset="0"/>
                <a:cs typeface="Arial" charset="0"/>
                <a:sym typeface="Cabin"/>
              </a:rPr>
              <a:t>)</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El enunciado </a:t>
            </a:r>
            <a:r>
              <a:rPr lang="es-AR" sz="3600" b="0" u="none" strike="noStrike" cap="none" dirty="0">
                <a:solidFill>
                  <a:srgbClr val="FFFF00"/>
                </a:solidFill>
                <a:latin typeface="Arial" charset="0"/>
                <a:ea typeface="Arial" charset="0"/>
                <a:cs typeface="Arial" charset="0"/>
                <a:sym typeface="Cabin"/>
              </a:rPr>
              <a:t>return</a:t>
            </a:r>
            <a:r>
              <a:rPr lang="es-AR" sz="3600" b="0" u="none" strike="noStrike" cap="none" dirty="0">
                <a:solidFill>
                  <a:schemeClr val="lt1"/>
                </a:solidFill>
                <a:latin typeface="Arial" charset="0"/>
                <a:ea typeface="Arial" charset="0"/>
                <a:cs typeface="Arial" charset="0"/>
                <a:sym typeface="Cabin"/>
              </a:rPr>
              <a:t> termina la ejecución de la </a:t>
            </a:r>
            <a:r>
              <a:rPr lang="es-AR" sz="3600" b="0" u="none" strike="noStrike" cap="none" dirty="0">
                <a:solidFill>
                  <a:srgbClr val="00FF00"/>
                </a:solidFill>
                <a:latin typeface="Arial" charset="0"/>
                <a:ea typeface="Arial" charset="0"/>
                <a:cs typeface="Arial" charset="0"/>
                <a:sym typeface="Cabin"/>
              </a:rPr>
              <a:t>función</a:t>
            </a:r>
            <a:r>
              <a:rPr lang="es-AR" sz="3600" b="0" u="none" strike="noStrike" cap="none" dirty="0">
                <a:solidFill>
                  <a:schemeClr val="lt1"/>
                </a:solidFill>
                <a:latin typeface="Arial" charset="0"/>
                <a:ea typeface="Arial" charset="0"/>
                <a:cs typeface="Arial" charset="0"/>
                <a:sym typeface="Cabin"/>
              </a:rPr>
              <a:t> y </a:t>
            </a:r>
            <a:r>
              <a:rPr lang="es-AR" sz="3600" b="0" i="0" u="none" strike="noStrike" cap="none" dirty="0">
                <a:solidFill>
                  <a:schemeClr val="lt1"/>
                </a:solidFill>
                <a:latin typeface="Arial"/>
                <a:ea typeface="Arial"/>
                <a:cs typeface="Arial"/>
                <a:sym typeface="Arial"/>
              </a:rPr>
              <a:t>“</a:t>
            </a:r>
            <a:r>
              <a:rPr lang="es-AR" sz="3600" b="0" u="none" strike="noStrike" cap="none" dirty="0">
                <a:solidFill>
                  <a:schemeClr val="lt1"/>
                </a:solidFill>
                <a:latin typeface="Arial" charset="0"/>
                <a:ea typeface="Arial" charset="0"/>
                <a:cs typeface="Arial" charset="0"/>
                <a:sym typeface="Cabin"/>
              </a:rPr>
              <a:t>devuelve” el </a:t>
            </a:r>
            <a:r>
              <a:rPr lang="es-AR" sz="3600" b="0" u="none" strike="noStrike" cap="none" dirty="0">
                <a:solidFill>
                  <a:srgbClr val="FF00FF"/>
                </a:solidFill>
                <a:latin typeface="Arial" charset="0"/>
                <a:ea typeface="Arial" charset="0"/>
                <a:cs typeface="Arial" charset="0"/>
                <a:sym typeface="Cabin"/>
              </a:rPr>
              <a:t>resultado</a:t>
            </a:r>
            <a:r>
              <a:rPr lang="es-AR" sz="3600" b="0" u="none" strike="noStrike" cap="none" dirty="0">
                <a:solidFill>
                  <a:schemeClr val="lt1"/>
                </a:solidFill>
                <a:latin typeface="Arial" charset="0"/>
                <a:ea typeface="Arial" charset="0"/>
                <a:cs typeface="Arial" charset="0"/>
                <a:sym typeface="Cabin"/>
              </a:rPr>
              <a:t> de la </a:t>
            </a:r>
            <a:r>
              <a:rPr lang="es-AR" sz="3600" b="0" u="none" strike="noStrike" cap="none" dirty="0">
                <a:solidFill>
                  <a:srgbClr val="00FF00"/>
                </a:solidFill>
                <a:latin typeface="Arial" charset="0"/>
                <a:ea typeface="Arial" charset="0"/>
                <a:cs typeface="Arial" charset="0"/>
                <a:sym typeface="Cabin"/>
              </a:rPr>
              <a:t>función</a:t>
            </a:r>
          </a:p>
        </p:txBody>
      </p:sp>
      <p:sp>
        <p:nvSpPr>
          <p:cNvPr id="355" name="Shape 355"/>
          <p:cNvSpPr txBox="1"/>
          <p:nvPr/>
        </p:nvSpPr>
        <p:spPr>
          <a:xfrm>
            <a:off x="9372135" y="1969217"/>
            <a:ext cx="6722399" cy="6429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ES" sz="2500" b="1" i="0" u="none" strike="noStrike" cap="none" dirty="0">
                <a:solidFill>
                  <a:schemeClr val="lt1"/>
                </a:solidFill>
                <a:latin typeface="Courier New"/>
                <a:ea typeface="Courier New"/>
                <a:cs typeface="Courier New"/>
                <a:sym typeface="Courier New"/>
              </a:rPr>
              <a:t>&gt;&gt;&gt; </a:t>
            </a:r>
            <a:r>
              <a:rPr lang="es-ES" sz="2500" b="1" i="0" u="none" strike="noStrike" cap="none" dirty="0" err="1">
                <a:solidFill>
                  <a:srgbClr val="FFFF00"/>
                </a:solidFill>
                <a:latin typeface="Courier New"/>
                <a:ea typeface="Courier New"/>
                <a:cs typeface="Courier New"/>
                <a:sym typeface="Courier New"/>
              </a:rPr>
              <a:t>def</a:t>
            </a:r>
            <a:r>
              <a:rPr lang="es-ES" sz="2500" b="1" i="0" u="none" strike="noStrike" cap="none" dirty="0">
                <a:solidFill>
                  <a:schemeClr val="lt1"/>
                </a:solidFill>
                <a:latin typeface="Courier New"/>
                <a:ea typeface="Courier New"/>
                <a:cs typeface="Courier New"/>
                <a:sym typeface="Courier New"/>
              </a:rPr>
              <a:t> </a:t>
            </a:r>
            <a:r>
              <a:rPr lang="es-ES" sz="2500" b="1" i="0" u="none" strike="noStrike" cap="none" dirty="0">
                <a:solidFill>
                  <a:srgbClr val="00FF00"/>
                </a:solidFill>
                <a:latin typeface="Courier New"/>
                <a:ea typeface="Courier New"/>
                <a:cs typeface="Courier New"/>
                <a:sym typeface="Courier New"/>
              </a:rPr>
              <a:t>saludo </a:t>
            </a:r>
            <a:r>
              <a:rPr lang="es-ES" sz="2500" b="1" i="0" u="none" strike="noStrike" cap="none" dirty="0">
                <a:solidFill>
                  <a:schemeClr val="lt1"/>
                </a:solidFill>
                <a:latin typeface="Courier New"/>
                <a:ea typeface="Courier New"/>
                <a:cs typeface="Courier New"/>
                <a:sym typeface="Courier New"/>
              </a:rPr>
              <a:t>(</a:t>
            </a:r>
            <a:r>
              <a:rPr lang="es-ES" sz="2500" b="1" i="0" u="none" strike="noStrike" cap="none" dirty="0" err="1">
                <a:solidFill>
                  <a:srgbClr val="00FFFF"/>
                </a:solidFill>
                <a:latin typeface="Courier New"/>
                <a:ea typeface="Courier New"/>
                <a:cs typeface="Courier New"/>
                <a:sym typeface="Courier New"/>
              </a:rPr>
              <a:t>lang</a:t>
            </a:r>
            <a:r>
              <a:rPr lang="es-ES" sz="25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2500" b="1" i="0" u="none" strike="noStrike" cap="none" dirty="0">
                <a:solidFill>
                  <a:schemeClr val="lt1"/>
                </a:solidFill>
                <a:latin typeface="Courier New"/>
                <a:ea typeface="Courier New"/>
                <a:cs typeface="Courier New"/>
                <a:sym typeface="Courier New"/>
              </a:rPr>
              <a:t>... </a:t>
            </a:r>
            <a:r>
              <a:rPr lang="es-ES" sz="2500" b="1" dirty="0">
                <a:solidFill>
                  <a:schemeClr val="lt1"/>
                </a:solidFill>
                <a:latin typeface="Courier New"/>
                <a:ea typeface="Courier New"/>
                <a:cs typeface="Courier New"/>
                <a:sym typeface="Courier New"/>
              </a:rPr>
              <a:t>    </a:t>
            </a:r>
            <a:r>
              <a:rPr lang="es-ES" sz="2500" b="1" i="0" u="none" strike="noStrike" cap="none" dirty="0" err="1">
                <a:solidFill>
                  <a:srgbClr val="FFFF00"/>
                </a:solidFill>
                <a:latin typeface="Courier New"/>
                <a:ea typeface="Courier New"/>
                <a:cs typeface="Courier New"/>
                <a:sym typeface="Courier New"/>
              </a:rPr>
              <a:t>if</a:t>
            </a:r>
            <a:r>
              <a:rPr lang="es-ES" sz="2500" b="1" i="0" u="none" strike="noStrike" cap="none" dirty="0">
                <a:solidFill>
                  <a:schemeClr val="lt1"/>
                </a:solidFill>
                <a:latin typeface="Courier New"/>
                <a:ea typeface="Courier New"/>
                <a:cs typeface="Courier New"/>
                <a:sym typeface="Courier New"/>
              </a:rPr>
              <a:t> </a:t>
            </a:r>
            <a:r>
              <a:rPr lang="es-ES" sz="2500" b="1" i="0" u="none" strike="noStrike" cap="none" dirty="0" err="1">
                <a:solidFill>
                  <a:srgbClr val="00FFFF"/>
                </a:solidFill>
                <a:latin typeface="Courier New"/>
                <a:ea typeface="Courier New"/>
                <a:cs typeface="Courier New"/>
                <a:sym typeface="Courier New"/>
              </a:rPr>
              <a:t>lang</a:t>
            </a:r>
            <a:r>
              <a:rPr lang="es-ES" sz="2500" b="1" i="0" u="none" strike="noStrike" cap="none" dirty="0">
                <a:solidFill>
                  <a:schemeClr val="lt1"/>
                </a:solidFill>
                <a:latin typeface="Courier New"/>
                <a:ea typeface="Courier New"/>
                <a:cs typeface="Courier New"/>
                <a:sym typeface="Courier New"/>
              </a:rPr>
              <a:t> == 'es':</a:t>
            </a:r>
          </a:p>
          <a:p>
            <a:pPr marL="0" marR="0" lvl="0" indent="0" algn="l" rtl="0">
              <a:lnSpc>
                <a:spcPct val="100000"/>
              </a:lnSpc>
              <a:spcBef>
                <a:spcPts val="0"/>
              </a:spcBef>
              <a:spcAft>
                <a:spcPts val="0"/>
              </a:spcAft>
              <a:buClr>
                <a:schemeClr val="lt1"/>
              </a:buClr>
              <a:buSzPct val="25000"/>
              <a:buFont typeface="Cabin"/>
              <a:buNone/>
            </a:pPr>
            <a:r>
              <a:rPr lang="es-ES" sz="2500" b="1" i="0" u="none" strike="noStrike" cap="none" dirty="0">
                <a:solidFill>
                  <a:schemeClr val="lt1"/>
                </a:solidFill>
                <a:latin typeface="Courier New"/>
                <a:ea typeface="Courier New"/>
                <a:cs typeface="Courier New"/>
                <a:sym typeface="Courier New"/>
              </a:rPr>
              <a:t>...     </a:t>
            </a:r>
            <a:r>
              <a:rPr lang="es-ES" sz="2500" b="1" dirty="0">
                <a:solidFill>
                  <a:schemeClr val="lt1"/>
                </a:solidFill>
                <a:latin typeface="Courier New"/>
                <a:ea typeface="Courier New"/>
                <a:cs typeface="Courier New"/>
                <a:sym typeface="Courier New"/>
              </a:rPr>
              <a:t>    </a:t>
            </a:r>
            <a:r>
              <a:rPr lang="es-ES" sz="2500" b="1" i="0" u="none" strike="noStrike" cap="none" dirty="0" err="1">
                <a:solidFill>
                  <a:srgbClr val="FFFF00"/>
                </a:solidFill>
                <a:latin typeface="Courier New"/>
                <a:ea typeface="Courier New"/>
                <a:cs typeface="Courier New"/>
                <a:sym typeface="Courier New"/>
              </a:rPr>
              <a:t>return</a:t>
            </a:r>
            <a:r>
              <a:rPr lang="es-ES" sz="2500" b="1" i="0" u="none" strike="noStrike" cap="none" dirty="0">
                <a:solidFill>
                  <a:schemeClr val="lt1"/>
                </a:solidFill>
                <a:latin typeface="Courier New"/>
                <a:ea typeface="Courier New"/>
                <a:cs typeface="Courier New"/>
                <a:sym typeface="Courier New"/>
              </a:rPr>
              <a:t> </a:t>
            </a:r>
            <a:r>
              <a:rPr lang="es-ES" sz="2500" b="1" i="0" u="none" strike="noStrike" cap="none" dirty="0">
                <a:solidFill>
                  <a:srgbClr val="FF00FF"/>
                </a:solidFill>
                <a:latin typeface="Courier New"/>
                <a:ea typeface="Courier New"/>
                <a:cs typeface="Courier New"/>
                <a:sym typeface="Courier New"/>
              </a:rPr>
              <a:t>'Hola</a:t>
            </a:r>
            <a:r>
              <a:rPr lang="es-ES" sz="2500" b="1" dirty="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2500" b="1" i="0" u="none" strike="noStrike" cap="none" dirty="0">
                <a:solidFill>
                  <a:schemeClr val="lt1"/>
                </a:solidFill>
                <a:latin typeface="Courier New"/>
                <a:ea typeface="Courier New"/>
                <a:cs typeface="Courier New"/>
                <a:sym typeface="Courier New"/>
              </a:rPr>
              <a:t>...     </a:t>
            </a:r>
            <a:r>
              <a:rPr lang="es-ES" sz="2500" b="1" i="0" u="none" strike="noStrike" cap="none" dirty="0" err="1">
                <a:solidFill>
                  <a:srgbClr val="FFFF00"/>
                </a:solidFill>
                <a:latin typeface="Courier New"/>
                <a:ea typeface="Courier New"/>
                <a:cs typeface="Courier New"/>
                <a:sym typeface="Courier New"/>
              </a:rPr>
              <a:t>elif</a:t>
            </a:r>
            <a:r>
              <a:rPr lang="es-ES" sz="2500" b="1" i="0" u="none" strike="noStrike" cap="none" dirty="0">
                <a:solidFill>
                  <a:schemeClr val="lt1"/>
                </a:solidFill>
                <a:latin typeface="Courier New"/>
                <a:ea typeface="Courier New"/>
                <a:cs typeface="Courier New"/>
                <a:sym typeface="Courier New"/>
              </a:rPr>
              <a:t> </a:t>
            </a:r>
            <a:r>
              <a:rPr lang="es-ES" sz="2500" b="1" i="0" u="none" strike="noStrike" cap="none" dirty="0" err="1">
                <a:solidFill>
                  <a:srgbClr val="00FFFF"/>
                </a:solidFill>
                <a:latin typeface="Courier New"/>
                <a:ea typeface="Courier New"/>
                <a:cs typeface="Courier New"/>
                <a:sym typeface="Courier New"/>
              </a:rPr>
              <a:t>lang</a:t>
            </a:r>
            <a:r>
              <a:rPr lang="es-ES" sz="2500" b="1" i="0" u="none" strike="noStrike" cap="none" dirty="0">
                <a:solidFill>
                  <a:schemeClr val="lt1"/>
                </a:solidFill>
                <a:latin typeface="Courier New"/>
                <a:ea typeface="Courier New"/>
                <a:cs typeface="Courier New"/>
                <a:sym typeface="Courier New"/>
              </a:rPr>
              <a:t> == '</a:t>
            </a:r>
            <a:r>
              <a:rPr lang="es-ES" sz="2500" b="1" i="0" u="none" strike="noStrike" cap="none" dirty="0" err="1">
                <a:solidFill>
                  <a:schemeClr val="lt1"/>
                </a:solidFill>
                <a:latin typeface="Courier New"/>
                <a:ea typeface="Courier New"/>
                <a:cs typeface="Courier New"/>
                <a:sym typeface="Courier New"/>
              </a:rPr>
              <a:t>fr</a:t>
            </a:r>
            <a:r>
              <a:rPr lang="es-ES" sz="25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2500" b="1" i="0" u="none" strike="noStrike" cap="none" dirty="0">
                <a:solidFill>
                  <a:schemeClr val="lt1"/>
                </a:solidFill>
                <a:latin typeface="Courier New"/>
                <a:ea typeface="Courier New"/>
                <a:cs typeface="Courier New"/>
                <a:sym typeface="Courier New"/>
              </a:rPr>
              <a:t>...        </a:t>
            </a:r>
            <a:r>
              <a:rPr lang="es-ES" sz="2500" b="1" dirty="0">
                <a:solidFill>
                  <a:schemeClr val="lt1"/>
                </a:solidFill>
                <a:latin typeface="Courier New"/>
                <a:ea typeface="Courier New"/>
                <a:cs typeface="Courier New"/>
                <a:sym typeface="Courier New"/>
              </a:rPr>
              <a:t> </a:t>
            </a:r>
            <a:r>
              <a:rPr lang="es-ES" sz="2500" b="1" i="0" u="none" strike="noStrike" cap="none" dirty="0" err="1">
                <a:solidFill>
                  <a:srgbClr val="FFFF00"/>
                </a:solidFill>
                <a:latin typeface="Courier New"/>
                <a:ea typeface="Courier New"/>
                <a:cs typeface="Courier New"/>
                <a:sym typeface="Courier New"/>
              </a:rPr>
              <a:t>return</a:t>
            </a:r>
            <a:r>
              <a:rPr lang="es-ES" sz="2500" b="1" i="0" u="none" strike="noStrike" cap="none" dirty="0">
                <a:solidFill>
                  <a:schemeClr val="lt1"/>
                </a:solidFill>
                <a:latin typeface="Courier New"/>
                <a:ea typeface="Courier New"/>
                <a:cs typeface="Courier New"/>
                <a:sym typeface="Courier New"/>
              </a:rPr>
              <a:t> </a:t>
            </a:r>
            <a:r>
              <a:rPr lang="es-ES" sz="2500" b="1" i="0" u="none" strike="noStrike" cap="none" dirty="0">
                <a:solidFill>
                  <a:srgbClr val="FF00FF"/>
                </a:solidFill>
                <a:latin typeface="Courier New"/>
                <a:ea typeface="Courier New"/>
                <a:cs typeface="Courier New"/>
                <a:sym typeface="Courier New"/>
              </a:rPr>
              <a:t>'</a:t>
            </a:r>
            <a:r>
              <a:rPr lang="es-ES" sz="2500" b="1" i="0" u="none" strike="noStrike" cap="none" dirty="0" err="1">
                <a:solidFill>
                  <a:srgbClr val="FF00FF"/>
                </a:solidFill>
                <a:latin typeface="Courier New"/>
                <a:ea typeface="Courier New"/>
                <a:cs typeface="Courier New"/>
                <a:sym typeface="Courier New"/>
              </a:rPr>
              <a:t>Bonjour</a:t>
            </a:r>
            <a:r>
              <a:rPr lang="es-ES" sz="2500" b="1" dirty="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2500" b="1" i="0" u="none" strike="noStrike" cap="none" dirty="0">
                <a:solidFill>
                  <a:schemeClr val="lt1"/>
                </a:solidFill>
                <a:latin typeface="Courier New"/>
                <a:ea typeface="Courier New"/>
                <a:cs typeface="Courier New"/>
                <a:sym typeface="Courier New"/>
              </a:rPr>
              <a:t>...     </a:t>
            </a:r>
            <a:r>
              <a:rPr lang="es-ES" sz="2500" b="1" i="0" u="none" strike="noStrike" cap="none" dirty="0" err="1">
                <a:solidFill>
                  <a:srgbClr val="FFFF00"/>
                </a:solidFill>
                <a:latin typeface="Courier New"/>
                <a:ea typeface="Courier New"/>
                <a:cs typeface="Courier New"/>
                <a:sym typeface="Courier New"/>
              </a:rPr>
              <a:t>else</a:t>
            </a:r>
            <a:r>
              <a:rPr lang="es-ES" sz="25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2500" b="1" i="0" u="none" strike="noStrike" cap="none" dirty="0">
                <a:solidFill>
                  <a:schemeClr val="lt1"/>
                </a:solidFill>
                <a:latin typeface="Courier New"/>
                <a:ea typeface="Courier New"/>
                <a:cs typeface="Courier New"/>
                <a:sym typeface="Courier New"/>
              </a:rPr>
              <a:t>...         </a:t>
            </a:r>
            <a:r>
              <a:rPr lang="es-ES" sz="2500" b="1" i="0" u="none" strike="noStrike" cap="none" dirty="0" err="1">
                <a:solidFill>
                  <a:srgbClr val="FFFF00"/>
                </a:solidFill>
                <a:latin typeface="Courier New"/>
                <a:ea typeface="Courier New"/>
                <a:cs typeface="Courier New"/>
                <a:sym typeface="Courier New"/>
              </a:rPr>
              <a:t>return</a:t>
            </a:r>
            <a:r>
              <a:rPr lang="es-ES" sz="2500" b="1" i="0" u="none" strike="noStrike" cap="none" dirty="0">
                <a:solidFill>
                  <a:schemeClr val="lt1"/>
                </a:solidFill>
                <a:latin typeface="Courier New"/>
                <a:ea typeface="Courier New"/>
                <a:cs typeface="Courier New"/>
                <a:sym typeface="Courier New"/>
              </a:rPr>
              <a:t> </a:t>
            </a:r>
            <a:r>
              <a:rPr lang="es-ES" sz="2500" b="1" i="0" u="none" strike="noStrike" cap="none" dirty="0">
                <a:solidFill>
                  <a:srgbClr val="FF00FF"/>
                </a:solidFill>
                <a:latin typeface="Courier New"/>
                <a:ea typeface="Courier New"/>
                <a:cs typeface="Courier New"/>
                <a:sym typeface="Courier New"/>
              </a:rPr>
              <a:t>'</a:t>
            </a:r>
            <a:r>
              <a:rPr lang="es-ES" sz="2500" b="1" i="0" u="none" strike="noStrike" cap="none" dirty="0" err="1">
                <a:solidFill>
                  <a:srgbClr val="FF00FF"/>
                </a:solidFill>
                <a:latin typeface="Courier New"/>
                <a:ea typeface="Courier New"/>
                <a:cs typeface="Courier New"/>
                <a:sym typeface="Courier New"/>
              </a:rPr>
              <a:t>Hello</a:t>
            </a:r>
            <a:r>
              <a:rPr lang="es-ES" sz="2500" b="1" dirty="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25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s-ES" sz="2500" b="1" i="0" u="none" strike="noStrike" cap="none" dirty="0">
                <a:solidFill>
                  <a:schemeClr val="lt1"/>
                </a:solidFill>
                <a:latin typeface="Courier New"/>
                <a:ea typeface="Courier New"/>
                <a:cs typeface="Courier New"/>
                <a:sym typeface="Courier New"/>
              </a:rPr>
              <a:t>&gt;&gt;&gt; </a:t>
            </a:r>
            <a:r>
              <a:rPr lang="es-ES" sz="2500" b="1" i="0" u="none" strike="noStrike" cap="none" dirty="0" err="1">
                <a:solidFill>
                  <a:srgbClr val="FFFF00"/>
                </a:solidFill>
                <a:latin typeface="Courier New"/>
                <a:ea typeface="Courier New"/>
                <a:cs typeface="Courier New"/>
                <a:sym typeface="Courier New"/>
              </a:rPr>
              <a:t>print</a:t>
            </a:r>
            <a:r>
              <a:rPr lang="es-ES" sz="2500" b="1" dirty="0">
                <a:solidFill>
                  <a:schemeClr val="lt1"/>
                </a:solidFill>
                <a:latin typeface="Courier New"/>
                <a:ea typeface="Courier New"/>
                <a:cs typeface="Courier New"/>
                <a:sym typeface="Courier New"/>
              </a:rPr>
              <a:t>(</a:t>
            </a:r>
            <a:r>
              <a:rPr lang="es-ES" sz="2500" b="1" i="0" u="none" strike="noStrike" cap="none" dirty="0">
                <a:solidFill>
                  <a:srgbClr val="00FF00"/>
                </a:solidFill>
                <a:latin typeface="Courier New"/>
                <a:ea typeface="Courier New"/>
                <a:cs typeface="Courier New"/>
                <a:sym typeface="Courier New"/>
              </a:rPr>
              <a:t>saludo </a:t>
            </a:r>
            <a:r>
              <a:rPr lang="es-ES" sz="2500" b="1" i="0" u="none" strike="noStrike" cap="none" dirty="0">
                <a:solidFill>
                  <a:schemeClr val="lt1"/>
                </a:solidFill>
                <a:latin typeface="Courier New"/>
                <a:ea typeface="Courier New"/>
                <a:cs typeface="Courier New"/>
                <a:sym typeface="Courier New"/>
              </a:rPr>
              <a:t>(</a:t>
            </a:r>
            <a:r>
              <a:rPr lang="es-ES" sz="2500" b="1" i="0" u="none" strike="noStrike" cap="none" dirty="0">
                <a:solidFill>
                  <a:srgbClr val="FF7F00"/>
                </a:solidFill>
                <a:latin typeface="Courier New"/>
                <a:ea typeface="Courier New"/>
                <a:cs typeface="Courier New"/>
                <a:sym typeface="Courier New"/>
              </a:rPr>
              <a:t>'en'</a:t>
            </a:r>
            <a:r>
              <a:rPr lang="es-ES" sz="2500" b="1" i="0" u="none" strike="noStrike" cap="none" dirty="0">
                <a:solidFill>
                  <a:schemeClr val="lt1"/>
                </a:solidFill>
                <a:latin typeface="Courier New"/>
                <a:ea typeface="Courier New"/>
                <a:cs typeface="Courier New"/>
                <a:sym typeface="Courier New"/>
              </a:rPr>
              <a:t>),'Glenn</a:t>
            </a:r>
            <a:r>
              <a:rPr lang="es-ES" sz="2500" b="1"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2500" b="1" i="0" u="none" strike="noStrike" cap="none" dirty="0" err="1">
                <a:solidFill>
                  <a:schemeClr val="lt1"/>
                </a:solidFill>
                <a:latin typeface="Courier New"/>
                <a:ea typeface="Courier New"/>
                <a:cs typeface="Courier New"/>
                <a:sym typeface="Courier New"/>
              </a:rPr>
              <a:t>Hello</a:t>
            </a:r>
            <a:r>
              <a:rPr lang="es-ES" sz="2500" b="1" i="0" u="none" strike="noStrike" cap="none" dirty="0">
                <a:solidFill>
                  <a:schemeClr val="lt1"/>
                </a:solidFill>
                <a:latin typeface="Courier New"/>
                <a:ea typeface="Courier New"/>
                <a:cs typeface="Courier New"/>
                <a:sym typeface="Courier New"/>
              </a:rPr>
              <a:t> Glenn</a:t>
            </a:r>
          </a:p>
          <a:p>
            <a:pPr marL="0" marR="0" lvl="0" indent="0" algn="l" rtl="0">
              <a:lnSpc>
                <a:spcPct val="100000"/>
              </a:lnSpc>
              <a:spcBef>
                <a:spcPts val="0"/>
              </a:spcBef>
              <a:spcAft>
                <a:spcPts val="0"/>
              </a:spcAft>
              <a:buClr>
                <a:schemeClr val="lt1"/>
              </a:buClr>
              <a:buSzPct val="25000"/>
              <a:buFont typeface="Cabin"/>
              <a:buNone/>
            </a:pPr>
            <a:r>
              <a:rPr lang="es-ES" sz="2500" b="1" i="0" u="none" strike="noStrike" cap="none" dirty="0">
                <a:solidFill>
                  <a:schemeClr val="lt1"/>
                </a:solidFill>
                <a:latin typeface="Courier New"/>
                <a:ea typeface="Courier New"/>
                <a:cs typeface="Courier New"/>
                <a:sym typeface="Courier New"/>
              </a:rPr>
              <a:t>&gt;&gt;&gt; </a:t>
            </a:r>
            <a:r>
              <a:rPr lang="es-ES" sz="2500" b="1" i="0" u="none" strike="noStrike" cap="none" dirty="0" err="1">
                <a:solidFill>
                  <a:srgbClr val="FFFF00"/>
                </a:solidFill>
                <a:latin typeface="Courier New"/>
                <a:ea typeface="Courier New"/>
                <a:cs typeface="Courier New"/>
                <a:sym typeface="Courier New"/>
              </a:rPr>
              <a:t>print</a:t>
            </a:r>
            <a:r>
              <a:rPr lang="es-ES" sz="2500" b="1" dirty="0">
                <a:solidFill>
                  <a:schemeClr val="lt1"/>
                </a:solidFill>
                <a:latin typeface="Courier New"/>
                <a:ea typeface="Courier New"/>
                <a:cs typeface="Courier New"/>
                <a:sym typeface="Courier New"/>
              </a:rPr>
              <a:t>(</a:t>
            </a:r>
            <a:r>
              <a:rPr lang="es-ES" sz="2500" b="1" i="0" u="none" strike="noStrike" cap="none" dirty="0">
                <a:solidFill>
                  <a:srgbClr val="00FF00"/>
                </a:solidFill>
                <a:latin typeface="Courier New"/>
                <a:ea typeface="Courier New"/>
                <a:cs typeface="Courier New"/>
                <a:sym typeface="Courier New"/>
              </a:rPr>
              <a:t>saludo </a:t>
            </a:r>
            <a:r>
              <a:rPr lang="es-ES" sz="2500" b="1" i="0" u="none" strike="noStrike" cap="none" dirty="0">
                <a:solidFill>
                  <a:schemeClr val="lt1"/>
                </a:solidFill>
                <a:latin typeface="Courier New"/>
                <a:ea typeface="Courier New"/>
                <a:cs typeface="Courier New"/>
                <a:sym typeface="Courier New"/>
              </a:rPr>
              <a:t>(</a:t>
            </a:r>
            <a:r>
              <a:rPr lang="es-ES" sz="2500" b="1" i="0" u="none" strike="noStrike" cap="none" dirty="0">
                <a:solidFill>
                  <a:srgbClr val="FF7F00"/>
                </a:solidFill>
                <a:latin typeface="Courier New"/>
                <a:ea typeface="Courier New"/>
                <a:cs typeface="Courier New"/>
                <a:sym typeface="Courier New"/>
              </a:rPr>
              <a:t>'es'</a:t>
            </a:r>
            <a:r>
              <a:rPr lang="es-ES" sz="2500" b="1" i="0" u="none" strike="noStrike" cap="none" dirty="0">
                <a:solidFill>
                  <a:schemeClr val="lt1"/>
                </a:solidFill>
                <a:latin typeface="Courier New"/>
                <a:ea typeface="Courier New"/>
                <a:cs typeface="Courier New"/>
                <a:sym typeface="Courier New"/>
              </a:rPr>
              <a:t>),'Sally</a:t>
            </a:r>
            <a:r>
              <a:rPr lang="es-ES" sz="2500" b="1"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2500" b="1" i="0" u="none" strike="noStrike" cap="none" dirty="0">
                <a:solidFill>
                  <a:schemeClr val="lt1"/>
                </a:solidFill>
                <a:latin typeface="Courier New"/>
                <a:ea typeface="Courier New"/>
                <a:cs typeface="Courier New"/>
                <a:sym typeface="Courier New"/>
              </a:rPr>
              <a:t>Hola Sally</a:t>
            </a:r>
          </a:p>
          <a:p>
            <a:pPr marL="0" marR="0" lvl="0" indent="0" algn="l" rtl="0">
              <a:lnSpc>
                <a:spcPct val="100000"/>
              </a:lnSpc>
              <a:spcBef>
                <a:spcPts val="0"/>
              </a:spcBef>
              <a:spcAft>
                <a:spcPts val="0"/>
              </a:spcAft>
              <a:buClr>
                <a:schemeClr val="lt1"/>
              </a:buClr>
              <a:buSzPct val="25000"/>
              <a:buFont typeface="Cabin"/>
              <a:buNone/>
            </a:pPr>
            <a:r>
              <a:rPr lang="es-ES" sz="2500" b="1" i="0" u="none" strike="noStrike" cap="none" dirty="0">
                <a:solidFill>
                  <a:schemeClr val="lt1"/>
                </a:solidFill>
                <a:latin typeface="Courier New"/>
                <a:ea typeface="Courier New"/>
                <a:cs typeface="Courier New"/>
                <a:sym typeface="Courier New"/>
              </a:rPr>
              <a:t>&gt;&gt;&gt; </a:t>
            </a:r>
            <a:r>
              <a:rPr lang="es-ES" sz="2500" b="1" i="0" u="none" strike="noStrike" cap="none" dirty="0" err="1">
                <a:solidFill>
                  <a:srgbClr val="FFFF00"/>
                </a:solidFill>
                <a:latin typeface="Courier New"/>
                <a:ea typeface="Courier New"/>
                <a:cs typeface="Courier New"/>
                <a:sym typeface="Courier New"/>
              </a:rPr>
              <a:t>print</a:t>
            </a:r>
            <a:r>
              <a:rPr lang="es-ES" sz="2500" b="1" dirty="0">
                <a:solidFill>
                  <a:schemeClr val="lt1"/>
                </a:solidFill>
                <a:latin typeface="Courier New"/>
                <a:ea typeface="Courier New"/>
                <a:cs typeface="Courier New"/>
                <a:sym typeface="Courier New"/>
              </a:rPr>
              <a:t>(</a:t>
            </a:r>
            <a:r>
              <a:rPr lang="es-ES" sz="2500" b="1" i="0" u="none" strike="noStrike" cap="none" dirty="0">
                <a:solidFill>
                  <a:srgbClr val="00FF00"/>
                </a:solidFill>
                <a:latin typeface="Courier New"/>
                <a:ea typeface="Courier New"/>
                <a:cs typeface="Courier New"/>
                <a:sym typeface="Courier New"/>
              </a:rPr>
              <a:t>saludo </a:t>
            </a:r>
            <a:r>
              <a:rPr lang="es-ES" sz="2500" b="1" i="0" u="none" strike="noStrike" cap="none" dirty="0">
                <a:solidFill>
                  <a:schemeClr val="lt1"/>
                </a:solidFill>
                <a:latin typeface="Courier New"/>
                <a:ea typeface="Courier New"/>
                <a:cs typeface="Courier New"/>
                <a:sym typeface="Courier New"/>
              </a:rPr>
              <a:t>(</a:t>
            </a:r>
            <a:r>
              <a:rPr lang="es-ES" sz="2500" b="1" i="0" u="none" strike="noStrike" cap="none" dirty="0">
                <a:solidFill>
                  <a:srgbClr val="FF7F00"/>
                </a:solidFill>
                <a:latin typeface="Courier New"/>
                <a:ea typeface="Courier New"/>
                <a:cs typeface="Courier New"/>
                <a:sym typeface="Courier New"/>
              </a:rPr>
              <a:t>'</a:t>
            </a:r>
            <a:r>
              <a:rPr lang="es-ES" sz="2500" b="1" i="0" u="none" strike="noStrike" cap="none" dirty="0" err="1">
                <a:solidFill>
                  <a:srgbClr val="FF7F00"/>
                </a:solidFill>
                <a:latin typeface="Courier New"/>
                <a:ea typeface="Courier New"/>
                <a:cs typeface="Courier New"/>
                <a:sym typeface="Courier New"/>
              </a:rPr>
              <a:t>fr</a:t>
            </a:r>
            <a:r>
              <a:rPr lang="es-ES" sz="2500" b="1" i="0" u="none" strike="noStrike" cap="none" dirty="0">
                <a:solidFill>
                  <a:srgbClr val="FF7F00"/>
                </a:solidFill>
                <a:latin typeface="Courier New"/>
                <a:ea typeface="Courier New"/>
                <a:cs typeface="Courier New"/>
                <a:sym typeface="Courier New"/>
              </a:rPr>
              <a:t>'</a:t>
            </a:r>
            <a:r>
              <a:rPr lang="es-ES" sz="2500" b="1" i="0" u="none" strike="noStrike" cap="none" dirty="0">
                <a:solidFill>
                  <a:schemeClr val="lt1"/>
                </a:solidFill>
                <a:latin typeface="Courier New"/>
                <a:ea typeface="Courier New"/>
                <a:cs typeface="Courier New"/>
                <a:sym typeface="Courier New"/>
              </a:rPr>
              <a:t>),'Michael</a:t>
            </a:r>
            <a:r>
              <a:rPr lang="es-ES" sz="2500" b="1"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2500" b="1" i="0" u="none" strike="noStrike" cap="none" dirty="0" err="1">
                <a:solidFill>
                  <a:schemeClr val="lt1"/>
                </a:solidFill>
                <a:latin typeface="Courier New"/>
                <a:ea typeface="Courier New"/>
                <a:cs typeface="Courier New"/>
                <a:sym typeface="Courier New"/>
              </a:rPr>
              <a:t>Bonjour</a:t>
            </a:r>
            <a:r>
              <a:rPr lang="es-ES" sz="2500" b="1" i="0" u="none" strike="noStrike" cap="none" dirty="0">
                <a:solidFill>
                  <a:schemeClr val="lt1"/>
                </a:solidFill>
                <a:latin typeface="Courier New"/>
                <a:ea typeface="Courier New"/>
                <a:cs typeface="Courier New"/>
                <a:sym typeface="Courier New"/>
              </a:rPr>
              <a:t> Michael</a:t>
            </a:r>
          </a:p>
          <a:p>
            <a:pPr marL="0" marR="0" lvl="0" indent="0" algn="l" rtl="0">
              <a:lnSpc>
                <a:spcPct val="100000"/>
              </a:lnSpc>
              <a:spcBef>
                <a:spcPts val="0"/>
              </a:spcBef>
              <a:spcAft>
                <a:spcPts val="0"/>
              </a:spcAft>
              <a:buClr>
                <a:schemeClr val="lt1"/>
              </a:buClr>
              <a:buSzPct val="25000"/>
              <a:buFont typeface="Cabin"/>
              <a:buNone/>
            </a:pPr>
            <a:r>
              <a:rPr lang="es-ES" sz="2500" b="1" i="0" u="none" strike="noStrike" cap="none" dirty="0">
                <a:solidFill>
                  <a:schemeClr val="lt1"/>
                </a:solidFill>
                <a:latin typeface="Courier New"/>
                <a:ea typeface="Courier New"/>
                <a:cs typeface="Courier New"/>
                <a:sym typeface="Courier New"/>
              </a:rPr>
              <a:t>&gt;&gt;&gt; </a:t>
            </a:r>
          </a:p>
        </p:txBody>
      </p:sp>
    </p:spTree>
    <p:extLst>
      <p:ext uri="{BB962C8B-B14F-4D97-AF65-F5344CB8AC3E}">
        <p14:creationId xmlns:p14="http://schemas.microsoft.com/office/powerpoint/2010/main" val="32947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Shape 360"/>
          <p:cNvSpPr txBox="1">
            <a:spLocks noGrp="1"/>
          </p:cNvSpPr>
          <p:nvPr>
            <p:ph type="title"/>
          </p:nvPr>
        </p:nvSpPr>
        <p:spPr>
          <a:xfrm>
            <a:off x="1155700" y="870410"/>
            <a:ext cx="13932000"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AR" sz="7100" u="none" strike="noStrike" cap="none" dirty="0">
                <a:solidFill>
                  <a:srgbClr val="FF7F00"/>
                </a:solidFill>
                <a:latin typeface="Arial" charset="0"/>
                <a:ea typeface="Arial" charset="0"/>
                <a:cs typeface="Arial" charset="0"/>
                <a:sym typeface="Cabin"/>
              </a:rPr>
              <a:t>Argumentos</a:t>
            </a:r>
            <a:r>
              <a:rPr lang="es-AR" sz="7100" u="none" strike="noStrike" cap="none" dirty="0">
                <a:solidFill>
                  <a:schemeClr val="lt1"/>
                </a:solidFill>
                <a:latin typeface="Arial" charset="0"/>
                <a:ea typeface="Arial" charset="0"/>
                <a:cs typeface="Arial" charset="0"/>
                <a:sym typeface="Cabin"/>
              </a:rPr>
              <a:t>,</a:t>
            </a:r>
            <a:r>
              <a:rPr lang="es-AR" sz="7100" u="none" strike="noStrike" cap="none" dirty="0">
                <a:solidFill>
                  <a:srgbClr val="FFFF00"/>
                </a:solidFill>
                <a:latin typeface="Arial" charset="0"/>
                <a:ea typeface="Arial" charset="0"/>
                <a:cs typeface="Arial" charset="0"/>
                <a:sym typeface="Cabin"/>
              </a:rPr>
              <a:t> </a:t>
            </a:r>
            <a:r>
              <a:rPr lang="es-AR" sz="7100" u="none" strike="noStrike" cap="none" dirty="0">
                <a:solidFill>
                  <a:srgbClr val="00FFFF"/>
                </a:solidFill>
                <a:latin typeface="Arial" charset="0"/>
                <a:ea typeface="Arial" charset="0"/>
                <a:cs typeface="Arial" charset="0"/>
                <a:sym typeface="Cabin"/>
              </a:rPr>
              <a:t>Parámetros</a:t>
            </a:r>
            <a:r>
              <a:rPr lang="es-AR" sz="7100" u="none" strike="noStrike" cap="none" dirty="0">
                <a:solidFill>
                  <a:schemeClr val="lt1"/>
                </a:solidFill>
                <a:latin typeface="Arial" charset="0"/>
                <a:ea typeface="Arial" charset="0"/>
                <a:cs typeface="Arial" charset="0"/>
                <a:sym typeface="Cabin"/>
              </a:rPr>
              <a:t>, y </a:t>
            </a:r>
            <a:r>
              <a:rPr lang="es-AR" sz="7100" u="none" strike="noStrike" cap="none" dirty="0">
                <a:solidFill>
                  <a:srgbClr val="00FF00"/>
                </a:solidFill>
                <a:latin typeface="Arial" charset="0"/>
                <a:ea typeface="Arial" charset="0"/>
                <a:cs typeface="Arial" charset="0"/>
                <a:sym typeface="Cabin"/>
              </a:rPr>
              <a:t>Resultados</a:t>
            </a:r>
          </a:p>
        </p:txBody>
      </p:sp>
      <p:sp>
        <p:nvSpPr>
          <p:cNvPr id="361" name="Shape 361"/>
          <p:cNvSpPr txBox="1"/>
          <p:nvPr/>
        </p:nvSpPr>
        <p:spPr>
          <a:xfrm>
            <a:off x="1155700" y="2908300"/>
            <a:ext cx="7557000" cy="1663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a:solidFill>
                  <a:schemeClr val="lt1"/>
                </a:solidFill>
                <a:latin typeface="Courier New"/>
                <a:ea typeface="Courier New"/>
                <a:cs typeface="Courier New"/>
                <a:sym typeface="Courier New"/>
              </a:rPr>
              <a:t>&gt;&gt;&gt; </a:t>
            </a:r>
            <a:r>
              <a:rPr lang="es-AR" sz="3000" b="1" i="0" u="none" strike="noStrike" cap="none" dirty="0">
                <a:solidFill>
                  <a:srgbClr val="00FF00"/>
                </a:solidFill>
                <a:latin typeface="Courier New"/>
                <a:ea typeface="Courier New"/>
                <a:cs typeface="Courier New"/>
                <a:sym typeface="Courier New"/>
              </a:rPr>
              <a:t>grande </a:t>
            </a:r>
            <a:r>
              <a:rPr lang="es-AR" sz="3000" b="1" i="0" u="none" strike="noStrike" cap="none" dirty="0">
                <a:solidFill>
                  <a:schemeClr val="lt1"/>
                </a:solidFill>
                <a:latin typeface="Courier New"/>
                <a:ea typeface="Courier New"/>
                <a:cs typeface="Courier New"/>
                <a:sym typeface="Courier New"/>
              </a:rPr>
              <a:t>= </a:t>
            </a:r>
            <a:r>
              <a:rPr lang="es-AR" sz="3000" b="1" i="0" u="none" strike="noStrike" cap="none" dirty="0">
                <a:solidFill>
                  <a:srgbClr val="FF00FF"/>
                </a:solidFill>
                <a:latin typeface="Courier New"/>
                <a:ea typeface="Courier New"/>
                <a:cs typeface="Courier New"/>
                <a:sym typeface="Courier New"/>
              </a:rPr>
              <a:t>max</a:t>
            </a:r>
            <a:r>
              <a:rPr lang="es-AR" sz="3000" b="1" i="0" u="none" strike="noStrike" cap="none" dirty="0">
                <a:solidFill>
                  <a:schemeClr val="lt1"/>
                </a:solidFill>
                <a:latin typeface="Courier New"/>
                <a:ea typeface="Courier New"/>
                <a:cs typeface="Courier New"/>
                <a:sym typeface="Courier New"/>
              </a:rPr>
              <a:t>(</a:t>
            </a:r>
            <a:r>
              <a:rPr lang="es-AR" sz="3000" b="1" i="0" u="none" strike="noStrike" cap="none" dirty="0">
                <a:solidFill>
                  <a:srgbClr val="00FF00"/>
                </a:solidFill>
                <a:latin typeface="Courier New"/>
                <a:ea typeface="Courier New"/>
                <a:cs typeface="Courier New"/>
                <a:sym typeface="Courier New"/>
              </a:rPr>
              <a:t>'Hola mundo'</a:t>
            </a:r>
            <a:r>
              <a:rPr lang="es-AR"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a:solidFill>
                  <a:schemeClr val="lt1"/>
                </a:solidFill>
                <a:latin typeface="Courier New"/>
                <a:ea typeface="Courier New"/>
                <a:cs typeface="Courier New"/>
                <a:sym typeface="Courier New"/>
              </a:rPr>
              <a:t>&gt;&gt;&gt; </a:t>
            </a:r>
            <a:r>
              <a:rPr lang="es-AR" sz="3000" b="1" i="0" u="none" strike="noStrike" cap="none" dirty="0" err="1">
                <a:solidFill>
                  <a:srgbClr val="FFFF00"/>
                </a:solidFill>
                <a:latin typeface="Courier New"/>
                <a:ea typeface="Courier New"/>
                <a:cs typeface="Courier New"/>
                <a:sym typeface="Courier New"/>
              </a:rPr>
              <a:t>print</a:t>
            </a:r>
            <a:r>
              <a:rPr lang="es-AR" sz="3000" b="1" dirty="0">
                <a:solidFill>
                  <a:schemeClr val="lt1"/>
                </a:solidFill>
                <a:latin typeface="Courier New"/>
                <a:ea typeface="Courier New"/>
                <a:cs typeface="Courier New"/>
                <a:sym typeface="Courier New"/>
              </a:rPr>
              <a:t>(</a:t>
            </a:r>
            <a:r>
              <a:rPr lang="es-AR" sz="3000" b="1" i="0" u="none" strike="noStrike" cap="none" dirty="0">
                <a:solidFill>
                  <a:srgbClr val="00FF00"/>
                </a:solidFill>
                <a:latin typeface="Courier New"/>
                <a:ea typeface="Courier New"/>
                <a:cs typeface="Courier New"/>
                <a:sym typeface="Courier New"/>
              </a:rPr>
              <a:t>grande</a:t>
            </a:r>
            <a:r>
              <a:rPr lang="es-AR" sz="30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a:solidFill>
                  <a:srgbClr val="00FF00"/>
                </a:solidFill>
                <a:latin typeface="Courier New"/>
                <a:ea typeface="Courier New"/>
                <a:cs typeface="Courier New"/>
                <a:sym typeface="Courier New"/>
              </a:rPr>
              <a:t>w</a:t>
            </a:r>
          </a:p>
        </p:txBody>
      </p:sp>
      <p:sp>
        <p:nvSpPr>
          <p:cNvPr id="362" name="Shape 362"/>
          <p:cNvSpPr txBox="1"/>
          <p:nvPr/>
        </p:nvSpPr>
        <p:spPr>
          <a:xfrm>
            <a:off x="7805637" y="4011400"/>
            <a:ext cx="3300438" cy="34833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AR" sz="2400" b="1" dirty="0">
                <a:solidFill>
                  <a:srgbClr val="FFFF00"/>
                </a:solidFill>
                <a:latin typeface="Courier New"/>
                <a:ea typeface="Courier New"/>
                <a:cs typeface="Courier New"/>
                <a:sym typeface="Courier New"/>
              </a:rPr>
              <a:t> </a:t>
            </a:r>
            <a:r>
              <a:rPr lang="es-AR" sz="2400" b="1" i="0" u="none" strike="noStrike" cap="none" dirty="0">
                <a:solidFill>
                  <a:srgbClr val="FFFF00"/>
                </a:solidFill>
                <a:latin typeface="Courier New"/>
                <a:ea typeface="Courier New"/>
                <a:cs typeface="Courier New"/>
                <a:sym typeface="Courier New"/>
              </a:rPr>
              <a:t>def</a:t>
            </a:r>
            <a:r>
              <a:rPr lang="es-AR" sz="2400" b="1" i="0" u="none" strike="noStrike" cap="none" dirty="0">
                <a:solidFill>
                  <a:schemeClr val="lt1"/>
                </a:solidFill>
                <a:latin typeface="Courier New"/>
                <a:ea typeface="Courier New"/>
                <a:cs typeface="Courier New"/>
                <a:sym typeface="Courier New"/>
              </a:rPr>
              <a:t> max(</a:t>
            </a:r>
            <a:r>
              <a:rPr lang="es-AR" sz="2400" b="1" i="0" u="none" strike="noStrike" cap="none" dirty="0">
                <a:solidFill>
                  <a:srgbClr val="00FFFF"/>
                </a:solidFill>
                <a:latin typeface="Courier New"/>
                <a:ea typeface="Courier New"/>
                <a:cs typeface="Courier New"/>
                <a:sym typeface="Courier New"/>
              </a:rPr>
              <a:t>inp</a:t>
            </a:r>
            <a:r>
              <a:rPr lang="es-AR"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400" b="1" i="0" u="none" strike="noStrike" cap="none" dirty="0">
                <a:solidFill>
                  <a:schemeClr val="lt1"/>
                </a:solidFill>
                <a:latin typeface="Courier New"/>
                <a:ea typeface="Courier New"/>
                <a:cs typeface="Courier New"/>
                <a:sym typeface="Courier New"/>
              </a:rPr>
              <a:t>    blah</a:t>
            </a:r>
          </a:p>
          <a:p>
            <a:pPr marL="0" marR="0" lvl="0" indent="0" algn="l" rtl="0">
              <a:lnSpc>
                <a:spcPct val="100000"/>
              </a:lnSpc>
              <a:spcBef>
                <a:spcPts val="0"/>
              </a:spcBef>
              <a:spcAft>
                <a:spcPts val="0"/>
              </a:spcAft>
              <a:buClr>
                <a:schemeClr val="lt1"/>
              </a:buClr>
              <a:buSzPct val="25000"/>
              <a:buFont typeface="Cabin"/>
              <a:buNone/>
            </a:pPr>
            <a:r>
              <a:rPr lang="es-AR" sz="2400" b="1" i="0" u="none" strike="noStrike" cap="none" dirty="0">
                <a:solidFill>
                  <a:schemeClr val="lt1"/>
                </a:solidFill>
                <a:latin typeface="Courier New"/>
                <a:ea typeface="Courier New"/>
                <a:cs typeface="Courier New"/>
                <a:sym typeface="Courier New"/>
              </a:rPr>
              <a:t>    blah</a:t>
            </a:r>
          </a:p>
          <a:p>
            <a:pPr lvl="0">
              <a:buClr>
                <a:schemeClr val="lt1"/>
              </a:buClr>
              <a:buSzPct val="25000"/>
            </a:pPr>
            <a:r>
              <a:rPr lang="es-AR" sz="2400" b="1" i="0" u="none" strike="noStrike" cap="none" dirty="0">
                <a:solidFill>
                  <a:schemeClr val="lt1"/>
                </a:solidFill>
                <a:latin typeface="Courier New"/>
                <a:ea typeface="Courier New"/>
                <a:cs typeface="Courier New"/>
                <a:sym typeface="Courier New"/>
              </a:rPr>
              <a:t>    </a:t>
            </a:r>
            <a:r>
              <a:rPr lang="es-AR" sz="2400" b="1" i="0" u="none" strike="noStrike" cap="none" dirty="0">
                <a:solidFill>
                  <a:srgbClr val="FFFF00"/>
                </a:solidFill>
                <a:latin typeface="Courier New"/>
                <a:ea typeface="Courier New"/>
                <a:cs typeface="Courier New"/>
                <a:sym typeface="Courier New"/>
              </a:rPr>
              <a:t>for</a:t>
            </a:r>
            <a:r>
              <a:rPr lang="es-AR" sz="2400" b="1" i="0" u="none" strike="noStrike" cap="none" dirty="0">
                <a:solidFill>
                  <a:schemeClr val="lt1"/>
                </a:solidFill>
                <a:latin typeface="Courier New"/>
                <a:ea typeface="Courier New"/>
                <a:cs typeface="Courier New"/>
                <a:sym typeface="Courier New"/>
              </a:rPr>
              <a:t> x </a:t>
            </a:r>
            <a:r>
              <a:rPr lang="es-AR" sz="2400" b="1" i="0" u="none" strike="noStrike" cap="none" dirty="0">
                <a:solidFill>
                  <a:srgbClr val="FFFF00"/>
                </a:solidFill>
                <a:latin typeface="Courier New"/>
                <a:ea typeface="Courier New"/>
                <a:cs typeface="Courier New"/>
                <a:sym typeface="Courier New"/>
              </a:rPr>
              <a:t>in</a:t>
            </a:r>
            <a:r>
              <a:rPr lang="es-AR" sz="2400" b="1" i="0" u="none" strike="noStrike" cap="none" dirty="0">
                <a:solidFill>
                  <a:schemeClr val="lt1"/>
                </a:solidFill>
                <a:latin typeface="Courier New"/>
                <a:ea typeface="Courier New"/>
                <a:cs typeface="Courier New"/>
                <a:sym typeface="Courier New"/>
              </a:rPr>
              <a:t> </a:t>
            </a:r>
            <a:r>
              <a:rPr lang="es-AR" sz="2400" b="1" dirty="0">
                <a:solidFill>
                  <a:srgbClr val="00FFFF"/>
                </a:solidFill>
                <a:latin typeface="Courier New"/>
                <a:ea typeface="Courier New"/>
                <a:cs typeface="Courier New"/>
                <a:sym typeface="Courier New"/>
              </a:rPr>
              <a:t>inp</a:t>
            </a:r>
            <a:r>
              <a:rPr lang="es-AR"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400" b="1" i="0" u="none" strike="noStrike" cap="none" dirty="0">
                <a:solidFill>
                  <a:schemeClr val="lt1"/>
                </a:solidFill>
                <a:latin typeface="Courier New"/>
                <a:ea typeface="Courier New"/>
                <a:cs typeface="Courier New"/>
                <a:sym typeface="Courier New"/>
              </a:rPr>
              <a:t>      blah</a:t>
            </a:r>
          </a:p>
          <a:p>
            <a:pPr marL="0" marR="0" lvl="0" indent="0" algn="l" rtl="0">
              <a:lnSpc>
                <a:spcPct val="100000"/>
              </a:lnSpc>
              <a:spcBef>
                <a:spcPts val="0"/>
              </a:spcBef>
              <a:spcAft>
                <a:spcPts val="0"/>
              </a:spcAft>
              <a:buClr>
                <a:schemeClr val="lt1"/>
              </a:buClr>
              <a:buSzPct val="25000"/>
              <a:buFont typeface="Cabin"/>
              <a:buNone/>
            </a:pPr>
            <a:r>
              <a:rPr lang="es-AR" sz="2400" b="1" i="0" u="none" strike="noStrike" cap="none" dirty="0">
                <a:solidFill>
                  <a:schemeClr val="lt1"/>
                </a:solidFill>
                <a:latin typeface="Courier New"/>
                <a:ea typeface="Courier New"/>
                <a:cs typeface="Courier New"/>
                <a:sym typeface="Courier New"/>
              </a:rPr>
              <a:t>      blah</a:t>
            </a:r>
          </a:p>
          <a:p>
            <a:pPr marL="0" marR="0" lvl="0" indent="0" algn="l" rtl="0">
              <a:lnSpc>
                <a:spcPct val="100000"/>
              </a:lnSpc>
              <a:spcBef>
                <a:spcPts val="0"/>
              </a:spcBef>
              <a:spcAft>
                <a:spcPts val="0"/>
              </a:spcAft>
              <a:buClr>
                <a:schemeClr val="lt1"/>
              </a:buClr>
              <a:buSzPct val="25000"/>
              <a:buFont typeface="Cabin"/>
              <a:buNone/>
            </a:pPr>
            <a:r>
              <a:rPr lang="es-AR" sz="2400" b="1" i="0" u="none" strike="noStrike" cap="none" dirty="0">
                <a:solidFill>
                  <a:schemeClr val="lt1"/>
                </a:solidFill>
                <a:latin typeface="Courier New"/>
                <a:ea typeface="Courier New"/>
                <a:cs typeface="Courier New"/>
                <a:sym typeface="Courier New"/>
              </a:rPr>
              <a:t>    </a:t>
            </a:r>
            <a:r>
              <a:rPr lang="es-AR" sz="2400" b="1" i="0" u="none" strike="noStrike" cap="none" dirty="0">
                <a:solidFill>
                  <a:srgbClr val="00FF00"/>
                </a:solidFill>
                <a:latin typeface="Courier New"/>
                <a:ea typeface="Courier New"/>
                <a:cs typeface="Courier New"/>
                <a:sym typeface="Courier New"/>
              </a:rPr>
              <a:t>return </a:t>
            </a:r>
            <a:r>
              <a:rPr lang="es-AR" sz="2400" b="1" dirty="0">
                <a:solidFill>
                  <a:srgbClr val="00FF00"/>
                </a:solidFill>
                <a:latin typeface="Courier New"/>
                <a:ea typeface="Courier New"/>
                <a:cs typeface="Courier New"/>
                <a:sym typeface="Courier New"/>
              </a:rPr>
              <a:t>'</a:t>
            </a:r>
            <a:r>
              <a:rPr lang="es-AR" sz="2400" b="1" i="0" u="none" strike="noStrike" cap="none" dirty="0">
                <a:solidFill>
                  <a:srgbClr val="00FF00"/>
                </a:solidFill>
                <a:latin typeface="Courier New"/>
                <a:ea typeface="Courier New"/>
                <a:cs typeface="Courier New"/>
                <a:sym typeface="Courier New"/>
              </a:rPr>
              <a:t>w</a:t>
            </a:r>
            <a:r>
              <a:rPr lang="es-AR" sz="2400" b="1" dirty="0">
                <a:solidFill>
                  <a:srgbClr val="00FF00"/>
                </a:solidFill>
                <a:latin typeface="Courier New"/>
                <a:ea typeface="Courier New"/>
                <a:cs typeface="Courier New"/>
                <a:sym typeface="Courier New"/>
              </a:rPr>
              <a:t>'</a:t>
            </a:r>
          </a:p>
        </p:txBody>
      </p:sp>
      <p:cxnSp>
        <p:nvCxnSpPr>
          <p:cNvPr id="363" name="Shape 363"/>
          <p:cNvCxnSpPr/>
          <p:nvPr/>
        </p:nvCxnSpPr>
        <p:spPr>
          <a:xfrm flipH="1">
            <a:off x="6569200" y="5608275"/>
            <a:ext cx="1016099" cy="3600"/>
          </a:xfrm>
          <a:prstGeom prst="straightConnector1">
            <a:avLst/>
          </a:prstGeom>
          <a:noFill/>
          <a:ln w="88900" cap="rnd" cmpd="sng">
            <a:solidFill>
              <a:srgbClr val="FF7F00"/>
            </a:solidFill>
            <a:prstDash val="solid"/>
            <a:miter/>
            <a:headEnd type="stealth" w="med" len="med"/>
            <a:tailEnd type="none" w="med" len="med"/>
          </a:ln>
        </p:spPr>
      </p:cxnSp>
      <p:sp>
        <p:nvSpPr>
          <p:cNvPr id="364" name="Shape 364"/>
          <p:cNvSpPr txBox="1"/>
          <p:nvPr/>
        </p:nvSpPr>
        <p:spPr>
          <a:xfrm>
            <a:off x="3530600" y="5283200"/>
            <a:ext cx="284956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Arial"/>
              <a:buNone/>
            </a:pPr>
            <a:r>
              <a:rPr lang="es-AR" sz="3600" dirty="0">
                <a:solidFill>
                  <a:srgbClr val="FF7F00"/>
                </a:solidFill>
              </a:rPr>
              <a:t>'</a:t>
            </a:r>
            <a:r>
              <a:rPr lang="es-AR" sz="3600" u="none" strike="noStrike" cap="none" dirty="0">
                <a:solidFill>
                  <a:srgbClr val="FF7F00"/>
                </a:solidFill>
                <a:latin typeface="Arial" charset="0"/>
                <a:ea typeface="Arial" charset="0"/>
                <a:cs typeface="Arial" charset="0"/>
                <a:sym typeface="Cabin"/>
              </a:rPr>
              <a:t>Hola mundo</a:t>
            </a:r>
            <a:r>
              <a:rPr lang="es-AR" sz="3600" dirty="0">
                <a:solidFill>
                  <a:srgbClr val="FF7F00"/>
                </a:solidFill>
              </a:rPr>
              <a:t>'</a:t>
            </a:r>
            <a:r>
              <a:rPr lang="es-AR" sz="3600" u="none" strike="noStrike" cap="none" dirty="0">
                <a:solidFill>
                  <a:srgbClr val="FF7F00"/>
                </a:solidFill>
                <a:latin typeface="Arial" charset="0"/>
                <a:ea typeface="Arial" charset="0"/>
                <a:cs typeface="Arial" charset="0"/>
                <a:sym typeface="Cabin"/>
              </a:rPr>
              <a:t> </a:t>
            </a:r>
          </a:p>
        </p:txBody>
      </p:sp>
      <p:sp>
        <p:nvSpPr>
          <p:cNvPr id="365" name="Shape 365"/>
          <p:cNvSpPr txBox="1"/>
          <p:nvPr/>
        </p:nvSpPr>
        <p:spPr>
          <a:xfrm>
            <a:off x="13066711" y="5232400"/>
            <a:ext cx="644524"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Arial"/>
              <a:buNone/>
            </a:pPr>
            <a:r>
              <a:rPr lang="en-US" sz="3600" dirty="0">
                <a:solidFill>
                  <a:srgbClr val="00FF00"/>
                </a:solidFill>
              </a:rPr>
              <a:t>'</a:t>
            </a:r>
            <a:r>
              <a:rPr lang="en-US" sz="3600" u="none" strike="noStrike" cap="none" dirty="0">
                <a:solidFill>
                  <a:srgbClr val="00FF00"/>
                </a:solidFill>
                <a:latin typeface="Arial" charset="0"/>
                <a:ea typeface="Arial" charset="0"/>
                <a:cs typeface="Arial" charset="0"/>
                <a:sym typeface="Cabin"/>
              </a:rPr>
              <a:t>w</a:t>
            </a:r>
            <a:r>
              <a:rPr lang="en-US" sz="3600" dirty="0">
                <a:solidFill>
                  <a:srgbClr val="00FF00"/>
                </a:solidFill>
              </a:rPr>
              <a:t>'</a:t>
            </a:r>
          </a:p>
        </p:txBody>
      </p:sp>
      <p:cxnSp>
        <p:nvCxnSpPr>
          <p:cNvPr id="366" name="Shape 366"/>
          <p:cNvCxnSpPr/>
          <p:nvPr/>
        </p:nvCxnSpPr>
        <p:spPr>
          <a:xfrm flipH="1">
            <a:off x="11375615" y="5594350"/>
            <a:ext cx="1270409" cy="0"/>
          </a:xfrm>
          <a:prstGeom prst="straightConnector1">
            <a:avLst/>
          </a:prstGeom>
          <a:noFill/>
          <a:ln w="88900" cap="rnd" cmpd="sng">
            <a:solidFill>
              <a:schemeClr val="lt1"/>
            </a:solidFill>
            <a:prstDash val="solid"/>
            <a:miter/>
            <a:headEnd type="stealth" w="med" len="med"/>
            <a:tailEnd type="none" w="med" len="med"/>
          </a:ln>
        </p:spPr>
      </p:cxnSp>
      <p:sp>
        <p:nvSpPr>
          <p:cNvPr id="367" name="Shape 367"/>
          <p:cNvSpPr txBox="1"/>
          <p:nvPr/>
        </p:nvSpPr>
        <p:spPr>
          <a:xfrm>
            <a:off x="1700213" y="6502400"/>
            <a:ext cx="2325685"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AR" sz="3600" u="none" strike="noStrike" cap="none" dirty="0">
                <a:solidFill>
                  <a:srgbClr val="FF7F00"/>
                </a:solidFill>
                <a:latin typeface="Arial" charset="0"/>
                <a:ea typeface="Arial" charset="0"/>
                <a:cs typeface="Arial" charset="0"/>
                <a:sym typeface="Cabin"/>
              </a:rPr>
              <a:t>Argumento</a:t>
            </a:r>
          </a:p>
        </p:txBody>
      </p:sp>
      <p:cxnSp>
        <p:nvCxnSpPr>
          <p:cNvPr id="368" name="Shape 368"/>
          <p:cNvCxnSpPr/>
          <p:nvPr/>
        </p:nvCxnSpPr>
        <p:spPr>
          <a:xfrm flipH="1">
            <a:off x="3027375" y="5965150"/>
            <a:ext cx="903299" cy="532499"/>
          </a:xfrm>
          <a:prstGeom prst="straightConnector1">
            <a:avLst/>
          </a:prstGeom>
          <a:noFill/>
          <a:ln w="76200" cap="rnd" cmpd="sng">
            <a:solidFill>
              <a:srgbClr val="FF7F00"/>
            </a:solidFill>
            <a:prstDash val="solid"/>
            <a:miter/>
            <a:headEnd type="stealth" w="med" len="med"/>
            <a:tailEnd type="none" w="med" len="med"/>
          </a:ln>
        </p:spPr>
      </p:cxnSp>
      <p:sp>
        <p:nvSpPr>
          <p:cNvPr id="369" name="Shape 369"/>
          <p:cNvSpPr txBox="1"/>
          <p:nvPr/>
        </p:nvSpPr>
        <p:spPr>
          <a:xfrm>
            <a:off x="11231561" y="2908300"/>
            <a:ext cx="2479674"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s-AR" sz="3600" u="none" strike="noStrike" cap="none" dirty="0">
                <a:solidFill>
                  <a:srgbClr val="00FFFF"/>
                </a:solidFill>
                <a:latin typeface="Arial" charset="0"/>
                <a:ea typeface="Arial" charset="0"/>
                <a:cs typeface="Arial" charset="0"/>
                <a:sym typeface="Cabin"/>
              </a:rPr>
              <a:t>Parámetro</a:t>
            </a:r>
          </a:p>
        </p:txBody>
      </p:sp>
      <p:cxnSp>
        <p:nvCxnSpPr>
          <p:cNvPr id="370" name="Shape 370"/>
          <p:cNvCxnSpPr/>
          <p:nvPr/>
        </p:nvCxnSpPr>
        <p:spPr>
          <a:xfrm rot="10800000" flipH="1">
            <a:off x="10056975" y="3373299"/>
            <a:ext cx="1049100" cy="1075500"/>
          </a:xfrm>
          <a:prstGeom prst="straightConnector1">
            <a:avLst/>
          </a:prstGeom>
          <a:noFill/>
          <a:ln w="76200" cap="rnd" cmpd="sng">
            <a:solidFill>
              <a:srgbClr val="00FFFF"/>
            </a:solidFill>
            <a:prstDash val="solid"/>
            <a:miter/>
            <a:headEnd type="stealth" w="med" len="med"/>
            <a:tailEnd type="none" w="med" len="med"/>
          </a:ln>
        </p:spPr>
      </p:cxnSp>
      <p:sp>
        <p:nvSpPr>
          <p:cNvPr id="371" name="Shape 371"/>
          <p:cNvSpPr txBox="1"/>
          <p:nvPr/>
        </p:nvSpPr>
        <p:spPr>
          <a:xfrm>
            <a:off x="13023850" y="6743700"/>
            <a:ext cx="206385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3600" u="none" strike="noStrike" cap="none" dirty="0">
                <a:solidFill>
                  <a:srgbClr val="00FF00"/>
                </a:solidFill>
                <a:latin typeface="Arial" charset="0"/>
                <a:ea typeface="Arial" charset="0"/>
                <a:cs typeface="Arial" charset="0"/>
                <a:sym typeface="Cabin"/>
              </a:rPr>
              <a:t>Resultado</a:t>
            </a:r>
          </a:p>
        </p:txBody>
      </p:sp>
      <p:cxnSp>
        <p:nvCxnSpPr>
          <p:cNvPr id="372" name="Shape 372"/>
          <p:cNvCxnSpPr/>
          <p:nvPr/>
        </p:nvCxnSpPr>
        <p:spPr>
          <a:xfrm>
            <a:off x="13377862" y="5940425"/>
            <a:ext cx="0" cy="711200"/>
          </a:xfrm>
          <a:prstGeom prst="straightConnector1">
            <a:avLst/>
          </a:prstGeom>
          <a:noFill/>
          <a:ln w="76200" cap="rnd" cmpd="sng">
            <a:solidFill>
              <a:srgbClr val="00FF00"/>
            </a:solidFill>
            <a:prstDash val="solid"/>
            <a:miter/>
            <a:headEnd type="stealth" w="med" len="med"/>
            <a:tailEnd type="none" w="med" len="med"/>
          </a:ln>
        </p:spPr>
      </p:cxnSp>
    </p:spTree>
    <p:extLst>
      <p:ext uri="{BB962C8B-B14F-4D97-AF65-F5344CB8AC3E}">
        <p14:creationId xmlns:p14="http://schemas.microsoft.com/office/powerpoint/2010/main" val="1206300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7600" b="1" u="none" strike="noStrike" cap="none" dirty="0">
                <a:solidFill>
                  <a:srgbClr val="FFFF00"/>
                </a:solidFill>
                <a:latin typeface="Arial" charset="0"/>
                <a:ea typeface="Arial" charset="0"/>
                <a:cs typeface="Arial" charset="0"/>
                <a:sym typeface="Cabin"/>
              </a:rPr>
              <a:t>Pasos </a:t>
            </a:r>
            <a:r>
              <a:rPr lang="es-AR" sz="7600" b="1" dirty="0">
                <a:solidFill>
                  <a:srgbClr val="FFFF00"/>
                </a:solidFill>
                <a:latin typeface="Arial" charset="0"/>
                <a:ea typeface="Arial" charset="0"/>
                <a:cs typeface="Arial" charset="0"/>
                <a:sym typeface="Cabin"/>
              </a:rPr>
              <a:t>Almacenados </a:t>
            </a:r>
            <a:r>
              <a:rPr lang="es-AR" sz="7600" b="1" u="none" strike="noStrike" cap="none" dirty="0">
                <a:solidFill>
                  <a:srgbClr val="FFFF00"/>
                </a:solidFill>
                <a:latin typeface="Arial" charset="0"/>
                <a:ea typeface="Arial" charset="0"/>
                <a:cs typeface="Arial" charset="0"/>
                <a:sym typeface="Cabin"/>
              </a:rPr>
              <a:t>(y reutilizados)</a:t>
            </a:r>
          </a:p>
        </p:txBody>
      </p:sp>
      <p:sp>
        <p:nvSpPr>
          <p:cNvPr id="214" name="Shape 214"/>
          <p:cNvSpPr txBox="1"/>
          <p:nvPr/>
        </p:nvSpPr>
        <p:spPr>
          <a:xfrm>
            <a:off x="12869861" y="3721100"/>
            <a:ext cx="3162300" cy="3746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600" u="none" strike="noStrike" cap="none" dirty="0">
                <a:solidFill>
                  <a:schemeClr val="lt1"/>
                </a:solidFill>
                <a:latin typeface="Arial" charset="0"/>
                <a:ea typeface="Arial" charset="0"/>
                <a:cs typeface="Arial" charset="0"/>
                <a:sym typeface="Cabin"/>
              </a:rPr>
              <a:t>Resultado:</a:t>
            </a:r>
          </a:p>
          <a:p>
            <a:pPr marL="0" marR="0" lvl="0" indent="0" algn="ctr" rtl="0">
              <a:lnSpc>
                <a:spcPct val="100000"/>
              </a:lnSpc>
              <a:spcBef>
                <a:spcPts val="0"/>
              </a:spcBef>
              <a:spcAft>
                <a:spcPts val="0"/>
              </a:spcAft>
              <a:buNone/>
            </a:pPr>
            <a:endParaRPr lang="es-AR" sz="36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s-AR" sz="3600" u="none" strike="noStrike" cap="none" dirty="0">
                <a:solidFill>
                  <a:srgbClr val="00FF00"/>
                </a:solidFill>
                <a:latin typeface="Arial" charset="0"/>
                <a:ea typeface="Arial" charset="0"/>
                <a:cs typeface="Arial" charset="0"/>
                <a:sym typeface="Cabin"/>
              </a:rPr>
              <a:t>Hola</a:t>
            </a:r>
          </a:p>
          <a:p>
            <a:pPr marL="0" marR="0" lvl="0" indent="0" algn="l" rtl="0">
              <a:lnSpc>
                <a:spcPct val="100000"/>
              </a:lnSpc>
              <a:spcBef>
                <a:spcPts val="0"/>
              </a:spcBef>
              <a:spcAft>
                <a:spcPts val="0"/>
              </a:spcAft>
              <a:buClr>
                <a:srgbClr val="FF00FF"/>
              </a:buClr>
              <a:buSzPct val="25000"/>
              <a:buFont typeface="Cabin"/>
              <a:buNone/>
            </a:pPr>
            <a:r>
              <a:rPr lang="es-AR" sz="3600" u="none" strike="noStrike" cap="none" dirty="0">
                <a:solidFill>
                  <a:srgbClr val="00FF00"/>
                </a:solidFill>
                <a:latin typeface="Arial" charset="0"/>
                <a:ea typeface="Arial" charset="0"/>
                <a:cs typeface="Arial" charset="0"/>
                <a:sym typeface="Cabin"/>
              </a:rPr>
              <a:t>Diversión</a:t>
            </a:r>
          </a:p>
          <a:p>
            <a:pPr marL="0" marR="0" lvl="0" indent="0" algn="l" rtl="0">
              <a:lnSpc>
                <a:spcPct val="100000"/>
              </a:lnSpc>
              <a:spcBef>
                <a:spcPts val="0"/>
              </a:spcBef>
              <a:spcAft>
                <a:spcPts val="0"/>
              </a:spcAft>
              <a:buClr>
                <a:srgbClr val="FF7F00"/>
              </a:buClr>
              <a:buSzPct val="25000"/>
              <a:buFont typeface="Cabin"/>
              <a:buNone/>
            </a:pPr>
            <a:r>
              <a:rPr lang="es-AR" sz="3600" u="none" strike="noStrike" cap="none" dirty="0">
                <a:solidFill>
                  <a:srgbClr val="FF7F00"/>
                </a:solidFill>
                <a:latin typeface="Arial" charset="0"/>
                <a:ea typeface="Arial" charset="0"/>
                <a:cs typeface="Arial" charset="0"/>
                <a:sym typeface="Cabin"/>
              </a:rPr>
              <a:t>Zip</a:t>
            </a:r>
          </a:p>
          <a:p>
            <a:pPr marL="0" marR="0" lvl="0" indent="0" algn="l" rtl="0">
              <a:lnSpc>
                <a:spcPct val="100000"/>
              </a:lnSpc>
              <a:spcBef>
                <a:spcPts val="0"/>
              </a:spcBef>
              <a:spcAft>
                <a:spcPts val="0"/>
              </a:spcAft>
              <a:buClr>
                <a:srgbClr val="FF0000"/>
              </a:buClr>
              <a:buSzPct val="25000"/>
              <a:buFont typeface="Cabin"/>
              <a:buNone/>
            </a:pPr>
            <a:r>
              <a:rPr lang="es-AR" sz="3600" u="none" strike="noStrike" cap="none" dirty="0">
                <a:solidFill>
                  <a:srgbClr val="00FF00"/>
                </a:solidFill>
                <a:latin typeface="Arial" charset="0"/>
                <a:ea typeface="Arial" charset="0"/>
                <a:cs typeface="Arial" charset="0"/>
                <a:sym typeface="Cabin"/>
              </a:rPr>
              <a:t>Hola</a:t>
            </a:r>
          </a:p>
          <a:p>
            <a:pPr marL="0" marR="0" lvl="0" indent="0" algn="l" rtl="0">
              <a:lnSpc>
                <a:spcPct val="100000"/>
              </a:lnSpc>
              <a:spcBef>
                <a:spcPts val="0"/>
              </a:spcBef>
              <a:spcAft>
                <a:spcPts val="0"/>
              </a:spcAft>
              <a:buClr>
                <a:srgbClr val="FF0000"/>
              </a:buClr>
              <a:buSzPct val="25000"/>
              <a:buFont typeface="Cabin"/>
              <a:buNone/>
            </a:pPr>
            <a:r>
              <a:rPr lang="es-AR" sz="3600" u="none" strike="noStrike" cap="none" dirty="0">
                <a:solidFill>
                  <a:srgbClr val="00FF00"/>
                </a:solidFill>
                <a:latin typeface="Arial" charset="0"/>
                <a:ea typeface="Arial" charset="0"/>
                <a:cs typeface="Arial" charset="0"/>
                <a:sym typeface="Cabin"/>
              </a:rPr>
              <a:t>Diversión</a:t>
            </a:r>
          </a:p>
        </p:txBody>
      </p:sp>
      <p:sp>
        <p:nvSpPr>
          <p:cNvPr id="215" name="Shape 215"/>
          <p:cNvSpPr txBox="1"/>
          <p:nvPr/>
        </p:nvSpPr>
        <p:spPr>
          <a:xfrm>
            <a:off x="7899399" y="2971800"/>
            <a:ext cx="3586161" cy="380047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600" u="none" strike="noStrike" cap="none" dirty="0">
                <a:solidFill>
                  <a:schemeClr val="lt1"/>
                </a:solidFill>
                <a:latin typeface="Arial" charset="0"/>
                <a:ea typeface="Arial" charset="0"/>
                <a:cs typeface="Arial" charset="0"/>
                <a:sym typeface="Cabin"/>
              </a:rPr>
              <a:t>Programa:</a:t>
            </a:r>
          </a:p>
          <a:p>
            <a:pPr marL="0" marR="0" lvl="0" indent="0" algn="ctr" rtl="0">
              <a:lnSpc>
                <a:spcPct val="100000"/>
              </a:lnSpc>
              <a:spcBef>
                <a:spcPts val="0"/>
              </a:spcBef>
              <a:spcAft>
                <a:spcPts val="0"/>
              </a:spcAft>
              <a:buNone/>
            </a:pPr>
            <a:endParaRPr lang="es-A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ourier New"/>
              <a:buNone/>
            </a:pPr>
            <a:r>
              <a:rPr lang="es-AR" sz="2500" b="1" i="0" u="none" strike="noStrike" cap="none" dirty="0" err="1">
                <a:solidFill>
                  <a:srgbClr val="FFFF00"/>
                </a:solidFill>
                <a:latin typeface="Courier New"/>
                <a:ea typeface="Courier New"/>
                <a:cs typeface="Courier New"/>
                <a:sym typeface="Courier New"/>
              </a:rPr>
              <a:t>def</a:t>
            </a:r>
            <a:r>
              <a:rPr lang="es-AR" sz="2500" b="1" i="0" u="none" strike="noStrike" cap="none" dirty="0">
                <a:solidFill>
                  <a:srgbClr val="FF7F00"/>
                </a:solidFill>
                <a:latin typeface="Courier New"/>
                <a:ea typeface="Courier New"/>
                <a:cs typeface="Courier New"/>
                <a:sym typeface="Courier New"/>
              </a:rPr>
              <a:t> objeto():</a:t>
            </a:r>
          </a:p>
          <a:p>
            <a:pPr marL="0" marR="0" lvl="0" indent="0" algn="l" rtl="0">
              <a:lnSpc>
                <a:spcPct val="100000"/>
              </a:lnSpc>
              <a:spcBef>
                <a:spcPts val="0"/>
              </a:spcBef>
              <a:spcAft>
                <a:spcPts val="0"/>
              </a:spcAft>
              <a:buClr>
                <a:srgbClr val="FF7F00"/>
              </a:buClr>
              <a:buSzPct val="25000"/>
              <a:buFont typeface="Courier New"/>
              <a:buNone/>
            </a:pPr>
            <a:r>
              <a:rPr lang="es-AR" sz="2500" b="1" i="0" u="none" strike="noStrike" cap="none" dirty="0">
                <a:solidFill>
                  <a:srgbClr val="FF7F00"/>
                </a:solidFill>
                <a:latin typeface="Courier New"/>
                <a:ea typeface="Courier New"/>
                <a:cs typeface="Courier New"/>
                <a:sym typeface="Courier New"/>
              </a:rPr>
              <a:t>    </a:t>
            </a:r>
            <a:r>
              <a:rPr lang="es-AR" sz="2500" b="1" i="0" u="none" strike="noStrike" cap="none" dirty="0">
                <a:solidFill>
                  <a:srgbClr val="FFFF00"/>
                </a:solidFill>
                <a:latin typeface="Courier New"/>
                <a:ea typeface="Courier New"/>
                <a:cs typeface="Courier New"/>
                <a:sym typeface="Courier New"/>
              </a:rPr>
              <a:t>print</a:t>
            </a:r>
            <a:r>
              <a:rPr lang="es-AR" sz="2500" b="1" dirty="0">
                <a:solidFill>
                  <a:srgbClr val="FF7F00"/>
                </a:solidFill>
                <a:latin typeface="Courier New"/>
                <a:ea typeface="Courier New"/>
                <a:cs typeface="Courier New"/>
                <a:sym typeface="Courier New"/>
              </a:rPr>
              <a:t>(</a:t>
            </a:r>
            <a:r>
              <a:rPr lang="es-AR" sz="2500" b="1" i="0" u="none" strike="noStrike" cap="none" dirty="0">
                <a:solidFill>
                  <a:srgbClr val="FF7F00"/>
                </a:solidFill>
                <a:latin typeface="Courier New"/>
                <a:ea typeface="Courier New"/>
                <a:cs typeface="Courier New"/>
                <a:sym typeface="Courier New"/>
              </a:rPr>
              <a:t>'Hola</a:t>
            </a:r>
            <a:r>
              <a:rPr lang="es-AR" sz="2500" b="1" dirty="0">
                <a:solidFill>
                  <a:srgbClr val="FF7F00"/>
                </a:solidFill>
                <a:latin typeface="Courier New"/>
                <a:ea typeface="Courier New"/>
                <a:cs typeface="Courier New"/>
                <a:sym typeface="Courier New"/>
              </a:rPr>
              <a:t>')</a:t>
            </a:r>
          </a:p>
          <a:p>
            <a:pPr lvl="0">
              <a:buClr>
                <a:srgbClr val="FF7F00"/>
              </a:buClr>
              <a:buSzPct val="25000"/>
            </a:pPr>
            <a:r>
              <a:rPr lang="es-AR" sz="2500" b="1" i="0" u="none" strike="noStrike" cap="none" dirty="0">
                <a:solidFill>
                  <a:srgbClr val="FF7F00"/>
                </a:solidFill>
                <a:latin typeface="Courier New"/>
                <a:ea typeface="Courier New"/>
                <a:cs typeface="Courier New"/>
                <a:sym typeface="Courier New"/>
              </a:rPr>
              <a:t>    </a:t>
            </a:r>
            <a:r>
              <a:rPr lang="es-AR" sz="2500" b="1" i="0" u="none" strike="noStrike" cap="none" dirty="0" err="1">
                <a:solidFill>
                  <a:srgbClr val="FFFF00"/>
                </a:solidFill>
                <a:latin typeface="Courier New"/>
                <a:ea typeface="Courier New"/>
                <a:cs typeface="Courier New"/>
                <a:sym typeface="Courier New"/>
              </a:rPr>
              <a:t>print</a:t>
            </a:r>
            <a:r>
              <a:rPr lang="es-AR" sz="2500" b="1" dirty="0">
                <a:solidFill>
                  <a:srgbClr val="FF7F00"/>
                </a:solidFill>
                <a:latin typeface="Courier New"/>
                <a:ea typeface="Courier New"/>
                <a:cs typeface="Courier New"/>
                <a:sym typeface="Courier New"/>
              </a:rPr>
              <a:t>('</a:t>
            </a:r>
            <a:r>
              <a:rPr lang="es-AR" sz="2500" b="1" i="0" u="none" strike="noStrike" cap="none" dirty="0">
                <a:solidFill>
                  <a:srgbClr val="FF7F00"/>
                </a:solidFill>
                <a:latin typeface="Courier New"/>
                <a:ea typeface="Courier New"/>
                <a:cs typeface="Courier New"/>
                <a:sym typeface="Courier New"/>
              </a:rPr>
              <a:t>Diversión</a:t>
            </a:r>
            <a:r>
              <a:rPr lang="es-AR" sz="2500" b="1" dirty="0">
                <a:solidFill>
                  <a:srgbClr val="FF7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7F00"/>
              </a:buClr>
              <a:buSzPct val="25000"/>
              <a:buFont typeface="Courier New"/>
              <a:buNone/>
            </a:pPr>
            <a:r>
              <a:rPr lang="es-AR" sz="2500" b="1" i="0" u="none" strike="noStrike" cap="none" dirty="0">
                <a:solidFill>
                  <a:srgbClr val="FF7F00"/>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FF7F00"/>
              </a:buClr>
              <a:buSzPct val="25000"/>
              <a:buFont typeface="Courier New"/>
              <a:buNone/>
            </a:pPr>
            <a:r>
              <a:rPr lang="es-AR" sz="2500" b="1" i="0" u="none" strike="noStrike" cap="none" dirty="0">
                <a:solidFill>
                  <a:srgbClr val="FF7F00"/>
                </a:solidFill>
                <a:latin typeface="Courier New"/>
                <a:ea typeface="Courier New"/>
                <a:cs typeface="Courier New"/>
                <a:sym typeface="Courier New"/>
              </a:rPr>
              <a:t>objeto()</a:t>
            </a:r>
          </a:p>
          <a:p>
            <a:pPr marL="0" marR="0" lvl="0" indent="0" algn="l" rtl="0">
              <a:lnSpc>
                <a:spcPct val="100000"/>
              </a:lnSpc>
              <a:spcBef>
                <a:spcPts val="0"/>
              </a:spcBef>
              <a:spcAft>
                <a:spcPts val="0"/>
              </a:spcAft>
              <a:buClr>
                <a:srgbClr val="FFFF00"/>
              </a:buClr>
              <a:buSzPct val="25000"/>
              <a:buFont typeface="Courier New"/>
              <a:buNone/>
            </a:pPr>
            <a:r>
              <a:rPr lang="es-AR" sz="2500" b="1" i="0" u="none" strike="noStrike" cap="none" dirty="0">
                <a:solidFill>
                  <a:srgbClr val="FFFF00"/>
                </a:solidFill>
                <a:latin typeface="Courier New"/>
                <a:ea typeface="Courier New"/>
                <a:cs typeface="Courier New"/>
                <a:sym typeface="Courier New"/>
              </a:rPr>
              <a:t>print</a:t>
            </a:r>
            <a:r>
              <a:rPr lang="es-AR" sz="2500" b="1" dirty="0">
                <a:solidFill>
                  <a:srgbClr val="FF7F00"/>
                </a:solidFill>
                <a:latin typeface="Courier New"/>
                <a:ea typeface="Courier New"/>
                <a:cs typeface="Courier New"/>
                <a:sym typeface="Courier New"/>
              </a:rPr>
              <a:t>(</a:t>
            </a:r>
            <a:r>
              <a:rPr lang="es-AR" sz="2500" b="1" i="0" u="none" strike="noStrike" cap="none" dirty="0">
                <a:solidFill>
                  <a:srgbClr val="FF7F00"/>
                </a:solidFill>
                <a:latin typeface="Courier New"/>
                <a:ea typeface="Courier New"/>
                <a:cs typeface="Courier New"/>
                <a:sym typeface="Courier New"/>
              </a:rPr>
              <a:t>'Zip</a:t>
            </a:r>
            <a:r>
              <a:rPr lang="es-AR" sz="2500" b="1" dirty="0">
                <a:solidFill>
                  <a:srgbClr val="FF7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7F00"/>
              </a:buClr>
              <a:buSzPct val="25000"/>
              <a:buFont typeface="Courier New"/>
              <a:buNone/>
            </a:pPr>
            <a:r>
              <a:rPr lang="es-AR" sz="2500" b="1" i="0" u="none" strike="noStrike" cap="none" dirty="0">
                <a:solidFill>
                  <a:srgbClr val="FF7F00"/>
                </a:solidFill>
                <a:latin typeface="Courier New"/>
                <a:ea typeface="Courier New"/>
                <a:cs typeface="Courier New"/>
                <a:sym typeface="Courier New"/>
              </a:rPr>
              <a:t>objeto()</a:t>
            </a:r>
          </a:p>
        </p:txBody>
      </p:sp>
      <p:sp>
        <p:nvSpPr>
          <p:cNvPr id="216" name="Shape 216"/>
          <p:cNvSpPr txBox="1"/>
          <p:nvPr/>
        </p:nvSpPr>
        <p:spPr>
          <a:xfrm>
            <a:off x="762000" y="27305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500" u="none" strike="noStrike" cap="none" dirty="0">
                <a:solidFill>
                  <a:srgbClr val="FFFF00"/>
                </a:solidFill>
                <a:latin typeface="Arial" charset="0"/>
                <a:ea typeface="Arial" charset="0"/>
                <a:cs typeface="Arial" charset="0"/>
                <a:sym typeface="Cabin"/>
              </a:rPr>
              <a:t>def</a:t>
            </a:r>
          </a:p>
        </p:txBody>
      </p:sp>
      <p:cxnSp>
        <p:nvCxnSpPr>
          <p:cNvPr id="217" name="Shape 217"/>
          <p:cNvCxnSpPr/>
          <p:nvPr/>
        </p:nvCxnSpPr>
        <p:spPr>
          <a:xfrm rot="10800000">
            <a:off x="2114550" y="3313111"/>
            <a:ext cx="6349" cy="1849436"/>
          </a:xfrm>
          <a:prstGeom prst="straightConnector1">
            <a:avLst/>
          </a:prstGeom>
          <a:noFill/>
          <a:ln w="76200" cap="rnd" cmpd="sng">
            <a:solidFill>
              <a:srgbClr val="00FFFF"/>
            </a:solidFill>
            <a:prstDash val="solid"/>
            <a:miter/>
            <a:headEnd type="stealth" w="med" len="med"/>
            <a:tailEnd type="none" w="med" len="med"/>
          </a:ln>
        </p:spPr>
      </p:cxnSp>
      <p:cxnSp>
        <p:nvCxnSpPr>
          <p:cNvPr id="218" name="Shape 218"/>
          <p:cNvCxnSpPr/>
          <p:nvPr/>
        </p:nvCxnSpPr>
        <p:spPr>
          <a:xfrm flipH="1">
            <a:off x="9366249" y="5416550"/>
            <a:ext cx="3421062" cy="342899"/>
          </a:xfrm>
          <a:prstGeom prst="straightConnector1">
            <a:avLst/>
          </a:prstGeom>
          <a:noFill/>
          <a:ln w="50800" cap="rnd" cmpd="sng">
            <a:solidFill>
              <a:srgbClr val="00FF00"/>
            </a:solidFill>
            <a:prstDash val="solid"/>
            <a:miter/>
            <a:headEnd type="stealth" w="med" len="med"/>
            <a:tailEnd type="none" w="med" len="med"/>
          </a:ln>
        </p:spPr>
      </p:cxnSp>
      <p:cxnSp>
        <p:nvCxnSpPr>
          <p:cNvPr id="219" name="Shape 219"/>
          <p:cNvCxnSpPr/>
          <p:nvPr/>
        </p:nvCxnSpPr>
        <p:spPr>
          <a:xfrm rot="10800000">
            <a:off x="9423474" y="6615025"/>
            <a:ext cx="3334500" cy="270299"/>
          </a:xfrm>
          <a:prstGeom prst="straightConnector1">
            <a:avLst/>
          </a:prstGeom>
          <a:noFill/>
          <a:ln w="50800" cap="rnd" cmpd="sng">
            <a:solidFill>
              <a:srgbClr val="00FF00"/>
            </a:solidFill>
            <a:prstDash val="solid"/>
            <a:miter/>
            <a:headEnd type="stealth" w="med" len="med"/>
            <a:tailEnd type="none" w="med" len="med"/>
          </a:ln>
        </p:spPr>
      </p:cxnSp>
      <p:sp>
        <p:nvSpPr>
          <p:cNvPr id="220" name="Shape 220"/>
          <p:cNvSpPr txBox="1"/>
          <p:nvPr/>
        </p:nvSpPr>
        <p:spPr>
          <a:xfrm>
            <a:off x="4429850" y="3608375"/>
            <a:ext cx="2743199" cy="11154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000" u="none" strike="noStrike" cap="none" dirty="0">
                <a:solidFill>
                  <a:schemeClr val="lt1"/>
                </a:solidFill>
                <a:latin typeface="Arial" charset="0"/>
                <a:ea typeface="Arial" charset="0"/>
                <a:cs typeface="Arial" charset="0"/>
                <a:sym typeface="Cabin"/>
              </a:rPr>
              <a:t>  </a:t>
            </a:r>
            <a:r>
              <a:rPr lang="es-ES" sz="3000" u="none" strike="noStrike" cap="none" dirty="0" err="1">
                <a:solidFill>
                  <a:srgbClr val="FFFF00"/>
                </a:solidFill>
                <a:latin typeface="Arial" charset="0"/>
                <a:ea typeface="Arial" charset="0"/>
                <a:cs typeface="Arial" charset="0"/>
                <a:sym typeface="Cabin"/>
              </a:rPr>
              <a:t>print</a:t>
            </a:r>
            <a:r>
              <a:rPr lang="es-ES" sz="3000" dirty="0">
                <a:solidFill>
                  <a:schemeClr val="lt1"/>
                </a:solidFill>
                <a:latin typeface="Arial" charset="0"/>
                <a:ea typeface="Arial" charset="0"/>
                <a:cs typeface="Arial" charset="0"/>
                <a:sym typeface="Cabin"/>
              </a:rPr>
              <a:t>(</a:t>
            </a:r>
            <a:r>
              <a:rPr lang="es-ES" sz="3000" u="none" strike="noStrike" cap="none" dirty="0">
                <a:solidFill>
                  <a:schemeClr val="lt1"/>
                </a:solidFill>
                <a:latin typeface="Arial" charset="0"/>
                <a:ea typeface="Arial" charset="0"/>
                <a:cs typeface="Arial" charset="0"/>
                <a:sym typeface="Cabin"/>
              </a:rPr>
              <a:t>'Hola')</a:t>
            </a:r>
          </a:p>
          <a:p>
            <a:pPr lvl="0" algn="ctr">
              <a:buClr>
                <a:schemeClr val="lt1"/>
              </a:buClr>
              <a:buSzPct val="25000"/>
            </a:pPr>
            <a:r>
              <a:rPr lang="es-ES" sz="3000" dirty="0" err="1">
                <a:solidFill>
                  <a:srgbClr val="FFFF00"/>
                </a:solidFill>
                <a:latin typeface="Arial" charset="0"/>
                <a:ea typeface="Arial" charset="0"/>
                <a:cs typeface="Arial" charset="0"/>
                <a:sym typeface="Cabin"/>
              </a:rPr>
              <a:t>print</a:t>
            </a:r>
            <a:r>
              <a:rPr lang="es-ES" sz="3000" dirty="0">
                <a:solidFill>
                  <a:schemeClr val="lt1"/>
                </a:solidFill>
                <a:latin typeface="Arial" charset="0"/>
                <a:ea typeface="Arial" charset="0"/>
                <a:cs typeface="Arial" charset="0"/>
                <a:sym typeface="Cabin"/>
              </a:rPr>
              <a:t>('Diversión')</a:t>
            </a:r>
          </a:p>
        </p:txBody>
      </p:sp>
      <p:sp>
        <p:nvSpPr>
          <p:cNvPr id="221" name="Shape 221"/>
          <p:cNvSpPr txBox="1"/>
          <p:nvPr/>
        </p:nvSpPr>
        <p:spPr>
          <a:xfrm>
            <a:off x="762000" y="50927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500" dirty="0">
                <a:solidFill>
                  <a:schemeClr val="lt1"/>
                </a:solidFill>
                <a:latin typeface="Arial" charset="0"/>
                <a:ea typeface="Arial" charset="0"/>
                <a:cs typeface="Arial" charset="0"/>
                <a:sym typeface="Cabin"/>
              </a:rPr>
              <a:t>Objeto</a:t>
            </a:r>
            <a:r>
              <a:rPr lang="es-ES" sz="3500" u="none" strike="noStrike" cap="none" dirty="0">
                <a:solidFill>
                  <a:schemeClr val="lt1"/>
                </a:solidFill>
                <a:latin typeface="Arial" charset="0"/>
                <a:ea typeface="Arial" charset="0"/>
                <a:cs typeface="Arial" charset="0"/>
                <a:sym typeface="Cabin"/>
              </a:rPr>
              <a:t>()</a:t>
            </a:r>
          </a:p>
        </p:txBody>
      </p:sp>
      <p:cxnSp>
        <p:nvCxnSpPr>
          <p:cNvPr id="222" name="Shape 222"/>
          <p:cNvCxnSpPr/>
          <p:nvPr/>
        </p:nvCxnSpPr>
        <p:spPr>
          <a:xfrm rot="10800000">
            <a:off x="2114549" y="5713411"/>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223" name="Shape 223"/>
          <p:cNvCxnSpPr/>
          <p:nvPr/>
        </p:nvCxnSpPr>
        <p:spPr>
          <a:xfrm flipH="1">
            <a:off x="3491700" y="4099050"/>
            <a:ext cx="856500" cy="1024500"/>
          </a:xfrm>
          <a:prstGeom prst="straightConnector1">
            <a:avLst/>
          </a:prstGeom>
          <a:noFill/>
          <a:ln w="76200" cap="rnd" cmpd="sng">
            <a:solidFill>
              <a:srgbClr val="00FFFF"/>
            </a:solidFill>
            <a:prstDash val="solid"/>
            <a:miter/>
            <a:headEnd type="stealth" w="med" len="med"/>
            <a:tailEnd type="none" w="med" len="med"/>
          </a:ln>
        </p:spPr>
      </p:cxnSp>
      <p:cxnSp>
        <p:nvCxnSpPr>
          <p:cNvPr id="224" name="Shape 224"/>
          <p:cNvCxnSpPr/>
          <p:nvPr/>
        </p:nvCxnSpPr>
        <p:spPr>
          <a:xfrm rot="10800000" flipH="1">
            <a:off x="3527425" y="4723637"/>
            <a:ext cx="2100300" cy="893699"/>
          </a:xfrm>
          <a:prstGeom prst="straightConnector1">
            <a:avLst/>
          </a:prstGeom>
          <a:noFill/>
          <a:ln w="76200" cap="rnd" cmpd="sng">
            <a:solidFill>
              <a:srgbClr val="00FFFF"/>
            </a:solidFill>
            <a:prstDash val="solid"/>
            <a:miter/>
            <a:headEnd type="stealth" w="med" len="med"/>
            <a:tailEnd type="none" w="med" len="med"/>
          </a:ln>
        </p:spPr>
      </p:cxnSp>
      <p:cxnSp>
        <p:nvCxnSpPr>
          <p:cNvPr id="225" name="Shape 225"/>
          <p:cNvCxnSpPr>
            <a:endCxn id="216" idx="3"/>
          </p:cNvCxnSpPr>
          <p:nvPr/>
        </p:nvCxnSpPr>
        <p:spPr>
          <a:xfrm rot="10800000">
            <a:off x="3505199" y="3028950"/>
            <a:ext cx="951900" cy="579600"/>
          </a:xfrm>
          <a:prstGeom prst="straightConnector1">
            <a:avLst/>
          </a:prstGeom>
          <a:noFill/>
          <a:ln w="76200" cap="rnd" cmpd="sng">
            <a:solidFill>
              <a:srgbClr val="00FFFF"/>
            </a:solidFill>
            <a:prstDash val="solid"/>
            <a:miter/>
            <a:headEnd type="stealth" w="med" len="med"/>
            <a:tailEnd type="none" w="med" len="med"/>
          </a:ln>
        </p:spPr>
      </p:cxnSp>
      <p:sp>
        <p:nvSpPr>
          <p:cNvPr id="226" name="Shape 226"/>
          <p:cNvSpPr txBox="1"/>
          <p:nvPr/>
        </p:nvSpPr>
        <p:spPr>
          <a:xfrm>
            <a:off x="3850696" y="7773866"/>
            <a:ext cx="8802689" cy="622199"/>
          </a:xfrm>
          <a:prstGeom prst="rect">
            <a:avLst/>
          </a:prstGeom>
          <a:noFill/>
          <a:ln>
            <a:noFill/>
          </a:ln>
        </p:spPr>
        <p:txBody>
          <a:bodyPr lIns="0" tIns="0" rIns="0" bIns="0" anchor="ctr" anchorCtr="0">
            <a:noAutofit/>
          </a:bodyPr>
          <a:lstStyle/>
          <a:p>
            <a:pPr lvl="0" algn="ctr">
              <a:buClr>
                <a:schemeClr val="lt1"/>
              </a:buClr>
              <a:buSzPct val="25000"/>
            </a:pPr>
            <a:r>
              <a:rPr lang="es-AR" sz="2800" u="none" strike="noStrike" cap="none" dirty="0">
                <a:solidFill>
                  <a:schemeClr val="lt1"/>
                </a:solidFill>
                <a:latin typeface="Arial" charset="0"/>
                <a:ea typeface="Arial" charset="0"/>
                <a:cs typeface="Arial" charset="0"/>
                <a:sym typeface="Cabin"/>
              </a:rPr>
              <a:t>A estas </a:t>
            </a:r>
            <a:r>
              <a:rPr lang="es-AR" sz="2800" dirty="0">
                <a:solidFill>
                  <a:schemeClr val="lt1"/>
                </a:solidFill>
                <a:latin typeface="Arial" charset="0"/>
                <a:ea typeface="Arial" charset="0"/>
                <a:cs typeface="Arial" charset="0"/>
                <a:sym typeface="Cabin"/>
              </a:rPr>
              <a:t>piezas de códigos reutilizables </a:t>
            </a:r>
            <a:r>
              <a:rPr lang="es-AR" sz="2800" u="none" strike="noStrike" cap="none" dirty="0">
                <a:solidFill>
                  <a:schemeClr val="lt1"/>
                </a:solidFill>
                <a:latin typeface="Arial" charset="0"/>
                <a:ea typeface="Arial" charset="0"/>
                <a:cs typeface="Arial" charset="0"/>
                <a:sym typeface="Cabin"/>
              </a:rPr>
              <a:t>las denominamos </a:t>
            </a:r>
            <a:r>
              <a:rPr lang="es-AR" sz="2800" b="0" i="0" u="none" strike="noStrike" cap="none" dirty="0">
                <a:solidFill>
                  <a:schemeClr val="lt1"/>
                </a:solidFill>
                <a:sym typeface="Arial"/>
              </a:rPr>
              <a:t>“</a:t>
            </a:r>
            <a:r>
              <a:rPr lang="es-AR" sz="2800" u="none" strike="noStrike" cap="none" dirty="0">
                <a:solidFill>
                  <a:schemeClr val="lt1"/>
                </a:solidFill>
                <a:latin typeface="Arial" charset="0"/>
                <a:ea typeface="Arial" charset="0"/>
                <a:cs typeface="Arial" charset="0"/>
                <a:sym typeface="Cabin"/>
              </a:rPr>
              <a:t>funciones</a:t>
            </a:r>
            <a:r>
              <a:rPr lang="es-AR" sz="2800" b="0" i="0" u="none" strike="noStrike" cap="none" dirty="0">
                <a:solidFill>
                  <a:schemeClr val="lt1"/>
                </a:solidFill>
                <a:sym typeface="Arial"/>
              </a:rPr>
              <a:t>”</a:t>
            </a:r>
          </a:p>
        </p:txBody>
      </p:sp>
      <p:sp>
        <p:nvSpPr>
          <p:cNvPr id="227" name="Shape 227"/>
          <p:cNvSpPr txBox="1"/>
          <p:nvPr/>
        </p:nvSpPr>
        <p:spPr>
          <a:xfrm>
            <a:off x="5038724" y="2997200"/>
            <a:ext cx="176787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dirty="0">
                <a:solidFill>
                  <a:schemeClr val="lt1"/>
                </a:solidFill>
                <a:latin typeface="Arial" charset="0"/>
                <a:ea typeface="Arial" charset="0"/>
                <a:cs typeface="Arial" charset="0"/>
                <a:sym typeface="Cabin"/>
              </a:rPr>
              <a:t>objeto</a:t>
            </a:r>
            <a:r>
              <a:rPr lang="es-AR" sz="3600" u="none" strike="noStrike" cap="none" dirty="0">
                <a:solidFill>
                  <a:schemeClr val="lt1"/>
                </a:solidFill>
                <a:latin typeface="Arial" charset="0"/>
                <a:ea typeface="Arial" charset="0"/>
                <a:cs typeface="Arial" charset="0"/>
                <a:sym typeface="Cabin"/>
              </a:rPr>
              <a:t>():</a:t>
            </a:r>
          </a:p>
        </p:txBody>
      </p:sp>
      <p:sp>
        <p:nvSpPr>
          <p:cNvPr id="228" name="Shape 228"/>
          <p:cNvSpPr txBox="1"/>
          <p:nvPr/>
        </p:nvSpPr>
        <p:spPr>
          <a:xfrm>
            <a:off x="762000" y="73025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500" dirty="0">
                <a:solidFill>
                  <a:schemeClr val="lt1"/>
                </a:solidFill>
                <a:latin typeface="Arial" charset="0"/>
                <a:ea typeface="Arial" charset="0"/>
                <a:cs typeface="Arial" charset="0"/>
                <a:sym typeface="Cabin"/>
              </a:rPr>
              <a:t>Objeto</a:t>
            </a:r>
            <a:r>
              <a:rPr lang="es-ES" sz="3500" u="none" strike="noStrike" cap="none" dirty="0">
                <a:solidFill>
                  <a:schemeClr val="lt1"/>
                </a:solidFill>
                <a:latin typeface="Arial" charset="0"/>
                <a:ea typeface="Arial" charset="0"/>
                <a:cs typeface="Arial" charset="0"/>
                <a:sym typeface="Cabin"/>
              </a:rPr>
              <a:t>()</a:t>
            </a:r>
          </a:p>
        </p:txBody>
      </p:sp>
      <p:cxnSp>
        <p:nvCxnSpPr>
          <p:cNvPr id="229" name="Shape 229"/>
          <p:cNvCxnSpPr/>
          <p:nvPr/>
        </p:nvCxnSpPr>
        <p:spPr>
          <a:xfrm rot="10800000">
            <a:off x="2114549" y="6729412"/>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230" name="Shape 230"/>
          <p:cNvSpPr txBox="1"/>
          <p:nvPr/>
        </p:nvSpPr>
        <p:spPr>
          <a:xfrm>
            <a:off x="762000" y="62230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500" u="none" strike="noStrike" cap="none" dirty="0">
                <a:solidFill>
                  <a:srgbClr val="FFFF00"/>
                </a:solidFill>
                <a:latin typeface="Arial" charset="0"/>
                <a:ea typeface="Arial" charset="0"/>
                <a:cs typeface="Arial" charset="0"/>
                <a:sym typeface="Cabin"/>
              </a:rPr>
              <a:t>print</a:t>
            </a:r>
            <a:r>
              <a:rPr lang="en-US" sz="3500" u="none" strike="noStrike" cap="none" dirty="0">
                <a:solidFill>
                  <a:schemeClr val="lt1"/>
                </a:solidFill>
                <a:latin typeface="Arial" charset="0"/>
                <a:ea typeface="Arial" charset="0"/>
                <a:cs typeface="Arial" charset="0"/>
                <a:sym typeface="Cabin"/>
              </a:rPr>
              <a:t> </a:t>
            </a:r>
            <a:r>
              <a:rPr lang="en-US" sz="3500" dirty="0">
                <a:solidFill>
                  <a:schemeClr val="lt1"/>
                </a:solidFill>
                <a:latin typeface="Arial" charset="0"/>
                <a:ea typeface="Arial" charset="0"/>
                <a:cs typeface="Arial" charset="0"/>
                <a:sym typeface="Cabin"/>
              </a:rPr>
              <a:t>'</a:t>
            </a:r>
            <a:r>
              <a:rPr lang="en-US" sz="3500" u="none" strike="noStrike" cap="none" dirty="0">
                <a:solidFill>
                  <a:schemeClr val="lt1"/>
                </a:solidFill>
                <a:latin typeface="Arial" charset="0"/>
                <a:ea typeface="Arial" charset="0"/>
                <a:cs typeface="Arial" charset="0"/>
                <a:sym typeface="Cabin"/>
              </a:rPr>
              <a:t>Zip</a:t>
            </a:r>
            <a:r>
              <a:rPr lang="en-US" sz="3500" dirty="0">
                <a:solidFill>
                  <a:schemeClr val="lt1"/>
                </a:solidFill>
                <a:latin typeface="Arial" charset="0"/>
                <a:ea typeface="Arial" charset="0"/>
                <a:cs typeface="Arial" charset="0"/>
                <a:sym typeface="Cabin"/>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a:spLocks noGrp="1"/>
          </p:cNvSpPr>
          <p:nvPr>
            <p:ph type="title"/>
          </p:nvPr>
        </p:nvSpPr>
        <p:spPr>
          <a:xfrm>
            <a:off x="632177" y="905084"/>
            <a:ext cx="15466076"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7200" u="none" strike="noStrike" cap="none" dirty="0">
                <a:solidFill>
                  <a:schemeClr val="lt1"/>
                </a:solidFill>
                <a:latin typeface="Arial" charset="0"/>
                <a:ea typeface="Arial" charset="0"/>
                <a:cs typeface="Arial" charset="0"/>
                <a:sym typeface="Cabin"/>
              </a:rPr>
              <a:t>Múltiples </a:t>
            </a:r>
            <a:r>
              <a:rPr lang="es-AR" sz="7200" u="none" strike="noStrike" cap="none" dirty="0">
                <a:solidFill>
                  <a:srgbClr val="00FFFF"/>
                </a:solidFill>
                <a:latin typeface="Arial" charset="0"/>
                <a:ea typeface="Arial" charset="0"/>
                <a:cs typeface="Arial" charset="0"/>
                <a:sym typeface="Cabin"/>
              </a:rPr>
              <a:t>Parámetros</a:t>
            </a:r>
            <a:r>
              <a:rPr lang="es-AR" sz="7200" u="none" strike="noStrike" cap="none" dirty="0">
                <a:solidFill>
                  <a:schemeClr val="lt1"/>
                </a:solidFill>
                <a:latin typeface="Arial" charset="0"/>
                <a:ea typeface="Arial" charset="0"/>
                <a:cs typeface="Arial" charset="0"/>
                <a:sym typeface="Cabin"/>
              </a:rPr>
              <a:t> / </a:t>
            </a:r>
            <a:r>
              <a:rPr lang="es-AR" sz="7200" u="none" strike="noStrike" cap="none" dirty="0">
                <a:solidFill>
                  <a:srgbClr val="FF7F00"/>
                </a:solidFill>
                <a:latin typeface="Arial" charset="0"/>
                <a:ea typeface="Arial" charset="0"/>
                <a:cs typeface="Arial" charset="0"/>
                <a:sym typeface="Cabin"/>
              </a:rPr>
              <a:t>Argumentos</a:t>
            </a:r>
          </a:p>
        </p:txBody>
      </p:sp>
      <p:sp>
        <p:nvSpPr>
          <p:cNvPr id="378" name="Shape 378"/>
          <p:cNvSpPr txBox="1">
            <a:spLocks noGrp="1"/>
          </p:cNvSpPr>
          <p:nvPr>
            <p:ph idx="1"/>
          </p:nvPr>
        </p:nvSpPr>
        <p:spPr>
          <a:xfrm>
            <a:off x="632178" y="2154742"/>
            <a:ext cx="7588250" cy="5254625"/>
          </a:xfrm>
          <a:prstGeom prst="rect">
            <a:avLst/>
          </a:prstGeom>
          <a:noFill/>
          <a:ln>
            <a:noFill/>
          </a:ln>
        </p:spPr>
        <p:txBody>
          <a:bodyPr lIns="38100" tIns="38100" rIns="38100" bIns="38100" anchor="ctr" anchorCtr="0">
            <a:noAutofit/>
          </a:bodyPr>
          <a:lstStyle/>
          <a:p>
            <a:pPr marL="749300" lvl="0" indent="-371094">
              <a:spcBef>
                <a:spcPts val="0"/>
              </a:spcBef>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Podemos definir más de un </a:t>
            </a:r>
            <a:r>
              <a:rPr lang="es-AR" sz="3600" b="0" u="none" strike="noStrike" cap="none" dirty="0">
                <a:solidFill>
                  <a:srgbClr val="00FFFF"/>
                </a:solidFill>
                <a:latin typeface="Arial" charset="0"/>
                <a:ea typeface="Arial" charset="0"/>
                <a:cs typeface="Arial" charset="0"/>
                <a:sym typeface="Cabin"/>
              </a:rPr>
              <a:t>parámetro</a:t>
            </a:r>
            <a:r>
              <a:rPr lang="es-AR" sz="3600" b="0" u="none" strike="noStrike" cap="none" dirty="0">
                <a:solidFill>
                  <a:schemeClr val="lt1"/>
                </a:solidFill>
                <a:latin typeface="Arial" charset="0"/>
                <a:ea typeface="Arial" charset="0"/>
                <a:cs typeface="Arial" charset="0"/>
                <a:sym typeface="Cabin"/>
              </a:rPr>
              <a:t> en la </a:t>
            </a:r>
            <a:r>
              <a:rPr lang="es-AR" sz="3600" b="0" dirty="0">
                <a:solidFill>
                  <a:srgbClr val="FFFF00"/>
                </a:solidFill>
                <a:latin typeface="Arial" charset="0"/>
                <a:ea typeface="Arial" charset="0"/>
                <a:cs typeface="Arial" charset="0"/>
                <a:sym typeface="Cabin"/>
              </a:rPr>
              <a:t>definición </a:t>
            </a:r>
            <a:r>
              <a:rPr lang="es-AR" sz="3600" b="0" dirty="0">
                <a:solidFill>
                  <a:schemeClr val="lt1"/>
                </a:solidFill>
                <a:latin typeface="Arial" charset="0"/>
                <a:ea typeface="Arial" charset="0"/>
                <a:cs typeface="Arial" charset="0"/>
                <a:sym typeface="Cabin"/>
              </a:rPr>
              <a:t>de</a:t>
            </a:r>
            <a:r>
              <a:rPr lang="es-AR" sz="3600" b="0" u="none" strike="noStrike" cap="none" dirty="0">
                <a:solidFill>
                  <a:schemeClr val="lt1"/>
                </a:solidFill>
                <a:latin typeface="Arial" charset="0"/>
                <a:ea typeface="Arial" charset="0"/>
                <a:cs typeface="Arial" charset="0"/>
                <a:sym typeface="Cabin"/>
              </a:rPr>
              <a:t> la </a:t>
            </a:r>
            <a:r>
              <a:rPr lang="es-AR" sz="3600" b="0" u="none" strike="noStrike" cap="none" dirty="0">
                <a:solidFill>
                  <a:srgbClr val="00FF00"/>
                </a:solidFill>
                <a:latin typeface="Arial" charset="0"/>
                <a:ea typeface="Arial" charset="0"/>
                <a:cs typeface="Arial" charset="0"/>
                <a:sym typeface="Cabin"/>
              </a:rPr>
              <a:t>función</a:t>
            </a:r>
            <a:endParaRPr lang="es-AR" sz="3600" b="0" u="none" strike="noStrike" cap="none" dirty="0">
              <a:solidFill>
                <a:srgbClr val="FFFF00"/>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Simplemente agregamos más </a:t>
            </a:r>
            <a:r>
              <a:rPr lang="es-AR" sz="3600" b="0" u="none" strike="noStrike" cap="none" dirty="0">
                <a:solidFill>
                  <a:srgbClr val="FF7F00"/>
                </a:solidFill>
                <a:latin typeface="Arial" charset="0"/>
                <a:ea typeface="Arial" charset="0"/>
                <a:cs typeface="Arial" charset="0"/>
                <a:sym typeface="Cabin"/>
              </a:rPr>
              <a:t>argumentos</a:t>
            </a:r>
            <a:r>
              <a:rPr lang="es-AR" sz="3600" b="0" u="none" strike="noStrike" cap="none" dirty="0">
                <a:solidFill>
                  <a:schemeClr val="lt1"/>
                </a:solidFill>
                <a:latin typeface="Arial" charset="0"/>
                <a:ea typeface="Arial" charset="0"/>
                <a:cs typeface="Arial" charset="0"/>
                <a:sym typeface="Cabin"/>
              </a:rPr>
              <a:t> cuando llamamos a la </a:t>
            </a:r>
            <a:r>
              <a:rPr lang="es-AR" sz="3600" b="0" u="none" strike="noStrike" cap="none" dirty="0">
                <a:solidFill>
                  <a:srgbClr val="00FF00"/>
                </a:solidFill>
                <a:latin typeface="Arial" charset="0"/>
                <a:ea typeface="Arial" charset="0"/>
                <a:cs typeface="Arial" charset="0"/>
                <a:sym typeface="Cabin"/>
              </a:rPr>
              <a:t>función</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Hacemos coincidir el número y orden de los argumentos y parámetros</a:t>
            </a:r>
          </a:p>
        </p:txBody>
      </p:sp>
      <p:sp>
        <p:nvSpPr>
          <p:cNvPr id="379" name="Shape 379"/>
          <p:cNvSpPr txBox="1"/>
          <p:nvPr/>
        </p:nvSpPr>
        <p:spPr>
          <a:xfrm>
            <a:off x="9966100" y="2290368"/>
            <a:ext cx="5481000" cy="39348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a:solidFill>
                  <a:srgbClr val="FFFF00"/>
                </a:solidFill>
                <a:latin typeface="Courier New"/>
                <a:ea typeface="Courier New"/>
                <a:cs typeface="Courier New"/>
                <a:sym typeface="Courier New"/>
              </a:rPr>
              <a:t>def</a:t>
            </a:r>
            <a:r>
              <a:rPr lang="es-AR" sz="3000" b="1" i="0" u="none" strike="noStrike" cap="none" dirty="0">
                <a:solidFill>
                  <a:schemeClr val="lt1"/>
                </a:solidFill>
                <a:latin typeface="Courier New"/>
                <a:ea typeface="Courier New"/>
                <a:cs typeface="Courier New"/>
                <a:sym typeface="Courier New"/>
              </a:rPr>
              <a:t> </a:t>
            </a:r>
            <a:r>
              <a:rPr lang="es-AR" sz="3000" b="1" i="0" u="none" strike="noStrike" cap="none" dirty="0">
                <a:solidFill>
                  <a:srgbClr val="00FF00"/>
                </a:solidFill>
                <a:latin typeface="Courier New"/>
                <a:ea typeface="Courier New"/>
                <a:cs typeface="Courier New"/>
                <a:sym typeface="Courier New"/>
              </a:rPr>
              <a:t>addtwo</a:t>
            </a:r>
            <a:r>
              <a:rPr lang="es-AR" sz="3000" b="1" i="0" u="none" strike="noStrike" cap="none" dirty="0">
                <a:solidFill>
                  <a:schemeClr val="lt1"/>
                </a:solidFill>
                <a:latin typeface="Courier New"/>
                <a:ea typeface="Courier New"/>
                <a:cs typeface="Courier New"/>
                <a:sym typeface="Courier New"/>
              </a:rPr>
              <a:t>(</a:t>
            </a:r>
            <a:r>
              <a:rPr lang="es-AR" sz="3000" b="1" i="0" u="none" strike="noStrike" cap="none" dirty="0">
                <a:solidFill>
                  <a:srgbClr val="00FFFF"/>
                </a:solidFill>
                <a:latin typeface="Courier New"/>
                <a:ea typeface="Courier New"/>
                <a:cs typeface="Courier New"/>
                <a:sym typeface="Courier New"/>
              </a:rPr>
              <a:t>a, b</a:t>
            </a:r>
            <a:r>
              <a:rPr lang="es-AR"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a:solidFill>
                  <a:schemeClr val="lt1"/>
                </a:solidFill>
                <a:latin typeface="Courier New"/>
                <a:ea typeface="Courier New"/>
                <a:cs typeface="Courier New"/>
                <a:sym typeface="Courier New"/>
              </a:rPr>
              <a:t>    agregado = </a:t>
            </a:r>
            <a:r>
              <a:rPr lang="es-AR" sz="3000" b="1" i="0" u="none" strike="noStrike" cap="none" dirty="0">
                <a:solidFill>
                  <a:srgbClr val="00FFFF"/>
                </a:solidFill>
                <a:latin typeface="Courier New"/>
                <a:ea typeface="Courier New"/>
                <a:cs typeface="Courier New"/>
                <a:sym typeface="Courier New"/>
              </a:rPr>
              <a:t>a</a:t>
            </a:r>
            <a:r>
              <a:rPr lang="es-AR" sz="3000" b="1" i="0" u="none" strike="noStrike" cap="none" dirty="0">
                <a:solidFill>
                  <a:schemeClr val="lt1"/>
                </a:solidFill>
                <a:latin typeface="Courier New"/>
                <a:ea typeface="Courier New"/>
                <a:cs typeface="Courier New"/>
                <a:sym typeface="Courier New"/>
              </a:rPr>
              <a:t> + </a:t>
            </a:r>
            <a:r>
              <a:rPr lang="es-AR" sz="3000" b="1" i="0" u="none" strike="noStrike" cap="none" dirty="0">
                <a:solidFill>
                  <a:srgbClr val="00FFFF"/>
                </a:solidFill>
                <a:latin typeface="Courier New"/>
                <a:ea typeface="Courier New"/>
                <a:cs typeface="Courier New"/>
                <a:sym typeface="Courier New"/>
              </a:rPr>
              <a:t>b</a:t>
            </a: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a:solidFill>
                  <a:schemeClr val="lt1"/>
                </a:solidFill>
                <a:latin typeface="Courier New"/>
                <a:ea typeface="Courier New"/>
                <a:cs typeface="Courier New"/>
                <a:sym typeface="Courier New"/>
              </a:rPr>
              <a:t>    </a:t>
            </a:r>
            <a:r>
              <a:rPr lang="es-AR" sz="3000" b="1" i="0" u="none" strike="noStrike" cap="none" dirty="0" err="1">
                <a:solidFill>
                  <a:srgbClr val="FFFF00"/>
                </a:solidFill>
                <a:latin typeface="Courier New"/>
                <a:ea typeface="Courier New"/>
                <a:cs typeface="Courier New"/>
                <a:sym typeface="Courier New"/>
              </a:rPr>
              <a:t>return</a:t>
            </a:r>
            <a:r>
              <a:rPr lang="es-AR" sz="3000" b="1" i="0" u="none" strike="noStrike" cap="none" dirty="0">
                <a:solidFill>
                  <a:schemeClr val="lt1"/>
                </a:solidFill>
                <a:latin typeface="Courier New"/>
                <a:ea typeface="Courier New"/>
                <a:cs typeface="Courier New"/>
                <a:sym typeface="Courier New"/>
              </a:rPr>
              <a:t> agregado</a:t>
            </a:r>
          </a:p>
          <a:p>
            <a:pPr marL="0" marR="0" lvl="0" indent="0" algn="l" rtl="0">
              <a:lnSpc>
                <a:spcPct val="100000"/>
              </a:lnSpc>
              <a:spcBef>
                <a:spcPts val="0"/>
              </a:spcBef>
              <a:spcAft>
                <a:spcPts val="0"/>
              </a:spcAft>
              <a:buClr>
                <a:schemeClr val="lt1"/>
              </a:buClr>
              <a:buFont typeface="Cabin"/>
              <a:buNone/>
            </a:pPr>
            <a:endParaRPr lang="es-AR" sz="3000" b="1"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a:solidFill>
                  <a:schemeClr val="lt1"/>
                </a:solidFill>
                <a:latin typeface="Courier New"/>
                <a:ea typeface="Courier New"/>
                <a:cs typeface="Courier New"/>
                <a:sym typeface="Courier New"/>
              </a:rPr>
              <a:t>x = </a:t>
            </a:r>
            <a:r>
              <a:rPr lang="es-AR" sz="3000" b="1" i="0" u="none" strike="noStrike" cap="none" dirty="0">
                <a:solidFill>
                  <a:srgbClr val="00FF00"/>
                </a:solidFill>
                <a:latin typeface="Courier New"/>
                <a:ea typeface="Courier New"/>
                <a:cs typeface="Courier New"/>
                <a:sym typeface="Courier New"/>
              </a:rPr>
              <a:t>addtwo</a:t>
            </a:r>
            <a:r>
              <a:rPr lang="es-AR" sz="3000" b="1" i="0" u="none" strike="noStrike" cap="none" dirty="0">
                <a:solidFill>
                  <a:schemeClr val="lt1"/>
                </a:solidFill>
                <a:latin typeface="Courier New"/>
                <a:ea typeface="Courier New"/>
                <a:cs typeface="Courier New"/>
                <a:sym typeface="Courier New"/>
              </a:rPr>
              <a:t>(</a:t>
            </a:r>
            <a:r>
              <a:rPr lang="es-AR" sz="3000" b="1" i="0" u="none" strike="noStrike" cap="none" dirty="0">
                <a:solidFill>
                  <a:srgbClr val="FF7F00"/>
                </a:solidFill>
                <a:latin typeface="Courier New"/>
                <a:ea typeface="Courier New"/>
                <a:cs typeface="Courier New"/>
                <a:sym typeface="Courier New"/>
              </a:rPr>
              <a:t>3, 5</a:t>
            </a:r>
            <a:r>
              <a:rPr lang="es-AR"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a:solidFill>
                  <a:srgbClr val="FFFF00"/>
                </a:solidFill>
                <a:latin typeface="Courier New"/>
                <a:ea typeface="Courier New"/>
                <a:cs typeface="Courier New"/>
                <a:sym typeface="Courier New"/>
              </a:rPr>
              <a:t>print</a:t>
            </a:r>
            <a:r>
              <a:rPr lang="es-AR" sz="3000" b="1" dirty="0">
                <a:solidFill>
                  <a:schemeClr val="lt1"/>
                </a:solidFill>
                <a:latin typeface="Courier New"/>
                <a:ea typeface="Courier New"/>
                <a:cs typeface="Courier New"/>
                <a:sym typeface="Courier New"/>
              </a:rPr>
              <a:t>(</a:t>
            </a:r>
            <a:r>
              <a:rPr lang="es-AR" sz="3000" b="1" i="0" u="none" strike="noStrike" cap="none" dirty="0">
                <a:solidFill>
                  <a:schemeClr val="lt1"/>
                </a:solidFill>
                <a:latin typeface="Courier New"/>
                <a:ea typeface="Courier New"/>
                <a:cs typeface="Courier New"/>
                <a:sym typeface="Courier New"/>
              </a:rPr>
              <a:t>x)</a:t>
            </a:r>
          </a:p>
          <a:p>
            <a:pPr marL="0" marR="0" lvl="0" indent="0" algn="l" rtl="0">
              <a:lnSpc>
                <a:spcPct val="100000"/>
              </a:lnSpc>
              <a:spcBef>
                <a:spcPts val="0"/>
              </a:spcBef>
              <a:spcAft>
                <a:spcPts val="0"/>
              </a:spcAft>
              <a:buClr>
                <a:srgbClr val="FFFF00"/>
              </a:buClr>
              <a:buSzPct val="25000"/>
              <a:buFont typeface="Cabin"/>
              <a:buNone/>
            </a:pPr>
            <a:endParaRPr lang="es-AR"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AR" sz="3000" b="1" dirty="0">
                <a:solidFill>
                  <a:srgbClr val="00FF00"/>
                </a:solidFill>
                <a:latin typeface="Courier New"/>
                <a:ea typeface="Courier New"/>
                <a:cs typeface="Courier New"/>
                <a:sym typeface="Courier New"/>
              </a:rPr>
              <a:t>8</a:t>
            </a:r>
          </a:p>
        </p:txBody>
      </p:sp>
    </p:spTree>
    <p:extLst>
      <p:ext uri="{BB962C8B-B14F-4D97-AF65-F5344CB8AC3E}">
        <p14:creationId xmlns:p14="http://schemas.microsoft.com/office/powerpoint/2010/main" val="255493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9A9A9A"/>
              </a:buClr>
              <a:buSzPct val="25000"/>
              <a:buFont typeface="Cabin"/>
              <a:buNone/>
            </a:pPr>
            <a:r>
              <a:rPr lang="es-AR" sz="7600" u="none" strike="noStrike" cap="none" dirty="0">
                <a:solidFill>
                  <a:srgbClr val="FFFF00"/>
                </a:solidFill>
                <a:latin typeface="Arial" charset="0"/>
                <a:ea typeface="Arial" charset="0"/>
                <a:cs typeface="Arial" charset="0"/>
                <a:sym typeface="Cabin"/>
              </a:rPr>
              <a:t>Funciones Nulas (no fructíferas)</a:t>
            </a:r>
          </a:p>
        </p:txBody>
      </p:sp>
      <p:sp>
        <p:nvSpPr>
          <p:cNvPr id="385" name="Shape 385"/>
          <p:cNvSpPr txBox="1">
            <a:spLocks noGrp="1"/>
          </p:cNvSpPr>
          <p:nvPr>
            <p:ph idx="1"/>
          </p:nvPr>
        </p:nvSpPr>
        <p:spPr>
          <a:xfrm>
            <a:off x="812800" y="786535"/>
            <a:ext cx="14630400" cy="5902068"/>
          </a:xfrm>
          <a:prstGeom prst="rect">
            <a:avLst/>
          </a:prstGeom>
          <a:noFill/>
          <a:ln>
            <a:noFill/>
          </a:ln>
        </p:spPr>
        <p:txBody>
          <a:bodyPr lIns="38100" tIns="38100" rIns="38100" bIns="38100" anchor="ctr" anchorCtr="0">
            <a:noAutofit/>
          </a:bodyPr>
          <a:lstStyle/>
          <a:p>
            <a:pPr marL="749300" lvl="0" indent="-533400">
              <a:spcBef>
                <a:spcPts val="0"/>
              </a:spcBef>
              <a:buClr>
                <a:schemeClr val="lt1"/>
              </a:buClr>
              <a:buSzPct val="171000"/>
              <a:buFont typeface="Cabin"/>
              <a:buChar char="•"/>
            </a:pPr>
            <a:r>
              <a:rPr lang="es-AR" sz="3600" b="0" u="none" strike="noStrike" cap="none" dirty="0">
                <a:solidFill>
                  <a:schemeClr val="lt1"/>
                </a:solidFill>
                <a:latin typeface="Arial" charset="0"/>
                <a:ea typeface="Arial" charset="0"/>
                <a:cs typeface="Arial" charset="0"/>
                <a:sym typeface="Cabin"/>
              </a:rPr>
              <a:t>Cuando una función no retorna un valor, la denominamos una función </a:t>
            </a:r>
            <a:r>
              <a:rPr lang="es-AR" sz="3600" b="0" dirty="0">
                <a:solidFill>
                  <a:schemeClr val="lt1"/>
                </a:solidFill>
                <a:latin typeface="Arial" charset="0"/>
                <a:ea typeface="Arial" charset="0"/>
                <a:cs typeface="Arial" charset="0"/>
                <a:sym typeface="Cabin"/>
              </a:rPr>
              <a:t>“</a:t>
            </a:r>
            <a:r>
              <a:rPr lang="es-AR" sz="3600" b="0" u="none" strike="noStrike" cap="none" dirty="0">
                <a:solidFill>
                  <a:srgbClr val="FFFF00"/>
                </a:solidFill>
                <a:latin typeface="Arial" charset="0"/>
                <a:ea typeface="Arial" charset="0"/>
                <a:cs typeface="Arial" charset="0"/>
                <a:sym typeface="Cabin"/>
              </a:rPr>
              <a:t>void</a:t>
            </a:r>
            <a:r>
              <a:rPr lang="es-AR" sz="3600" b="0" dirty="0">
                <a:solidFill>
                  <a:schemeClr val="lt1"/>
                </a:solidFill>
                <a:latin typeface="Arial" charset="0"/>
                <a:ea typeface="Arial" charset="0"/>
                <a:cs typeface="Arial" charset="0"/>
                <a:sym typeface="Cabin"/>
              </a:rPr>
              <a:t>” (</a:t>
            </a:r>
            <a:r>
              <a:rPr lang="es-AR" sz="3600" b="0" dirty="0">
                <a:solidFill>
                  <a:srgbClr val="FFFF00"/>
                </a:solidFill>
                <a:latin typeface="Arial" charset="0"/>
                <a:ea typeface="Arial" charset="0"/>
                <a:cs typeface="Arial" charset="0"/>
                <a:sym typeface="Cabin"/>
              </a:rPr>
              <a:t>nula</a:t>
            </a:r>
            <a:r>
              <a:rPr lang="es-AR" sz="3600" b="0" u="none" strike="noStrike" cap="none" dirty="0">
                <a:solidFill>
                  <a:schemeClr val="lt1"/>
                </a:solidFill>
                <a:latin typeface="Arial" charset="0"/>
                <a:ea typeface="Arial" charset="0"/>
                <a:cs typeface="Arial" charset="0"/>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s-AR" sz="3600" b="0" u="none" strike="noStrike" cap="none" dirty="0">
                <a:solidFill>
                  <a:schemeClr val="lt1"/>
                </a:solidFill>
                <a:latin typeface="Arial" charset="0"/>
                <a:ea typeface="Arial" charset="0"/>
                <a:cs typeface="Arial" charset="0"/>
                <a:sym typeface="Cabin"/>
              </a:rPr>
              <a:t>Las funciones que retornan valores son las </a:t>
            </a:r>
            <a:r>
              <a:rPr lang="es-AR" sz="3600" b="0" dirty="0">
                <a:solidFill>
                  <a:schemeClr val="lt1"/>
                </a:solidFill>
                <a:latin typeface="Arial" charset="0"/>
                <a:ea typeface="Arial" charset="0"/>
                <a:cs typeface="Arial" charset="0"/>
                <a:sym typeface="Cabin"/>
              </a:rPr>
              <a:t>funciones “</a:t>
            </a:r>
            <a:r>
              <a:rPr lang="es-AR" sz="3600" b="0" u="none" strike="noStrike" cap="none" dirty="0">
                <a:solidFill>
                  <a:schemeClr val="lt1"/>
                </a:solidFill>
                <a:latin typeface="Arial" charset="0"/>
                <a:ea typeface="Arial" charset="0"/>
                <a:cs typeface="Arial" charset="0"/>
                <a:sym typeface="Cabin"/>
              </a:rPr>
              <a:t>fructíferas</a:t>
            </a:r>
            <a:r>
              <a:rPr lang="es-AR" sz="3600" b="0" dirty="0">
                <a:solidFill>
                  <a:schemeClr val="lt1"/>
                </a:solidFill>
                <a:latin typeface="Arial" charset="0"/>
                <a:ea typeface="Arial" charset="0"/>
                <a:cs typeface="Arial" charset="0"/>
                <a:sym typeface="Cabin"/>
              </a:rPr>
              <a:t>”</a:t>
            </a:r>
            <a:endParaRPr lang="es-AR" sz="3600" b="0" u="none" strike="noStrike" cap="none" dirty="0">
              <a:solidFill>
                <a:schemeClr val="lt1"/>
              </a:solidFill>
              <a:latin typeface="Arial" charset="0"/>
              <a:ea typeface="Arial" charset="0"/>
              <a:cs typeface="Arial" charset="0"/>
              <a:sym typeface="Cabin"/>
            </a:endParaRPr>
          </a:p>
          <a:p>
            <a:pPr marL="749300" lvl="0" indent="-533400">
              <a:spcBef>
                <a:spcPts val="3500"/>
              </a:spcBef>
              <a:buClr>
                <a:srgbClr val="FFFFFF"/>
              </a:buClr>
              <a:buSzPct val="171000"/>
              <a:buFont typeface="Cabin"/>
              <a:buChar char="•"/>
            </a:pPr>
            <a:r>
              <a:rPr lang="es-AR" sz="3600" b="0" dirty="0">
                <a:solidFill>
                  <a:srgbClr val="FFFFFF"/>
                </a:solidFill>
                <a:latin typeface="Arial" charset="0"/>
                <a:ea typeface="Arial" charset="0"/>
                <a:cs typeface="Arial" charset="0"/>
                <a:sym typeface="Cabin"/>
              </a:rPr>
              <a:t>Las funciones </a:t>
            </a:r>
            <a:r>
              <a:rPr lang="es-AR" sz="3600" b="0" dirty="0" err="1">
                <a:solidFill>
                  <a:srgbClr val="FFFF00"/>
                </a:solidFill>
                <a:latin typeface="Arial" charset="0"/>
                <a:ea typeface="Arial" charset="0"/>
                <a:cs typeface="Arial" charset="0"/>
                <a:sym typeface="Cabin"/>
              </a:rPr>
              <a:t>Void</a:t>
            </a:r>
            <a:r>
              <a:rPr lang="es-AR" sz="3600" b="0" dirty="0">
                <a:solidFill>
                  <a:srgbClr val="FFFF00"/>
                </a:solidFill>
                <a:latin typeface="Arial" charset="0"/>
                <a:ea typeface="Arial" charset="0"/>
                <a:cs typeface="Arial" charset="0"/>
                <a:sym typeface="Cabin"/>
              </a:rPr>
              <a:t> (</a:t>
            </a:r>
            <a:r>
              <a:rPr lang="es-AR" sz="3600" b="0" u="none" strike="noStrike" cap="none" dirty="0">
                <a:solidFill>
                  <a:srgbClr val="FFFF00"/>
                </a:solidFill>
                <a:latin typeface="Arial" charset="0"/>
                <a:ea typeface="Arial" charset="0"/>
                <a:cs typeface="Arial" charset="0"/>
                <a:sym typeface="Cabin"/>
              </a:rPr>
              <a:t>Nulas) </a:t>
            </a:r>
            <a:r>
              <a:rPr lang="es-AR" sz="3600" b="0" u="none" strike="noStrike" cap="none" dirty="0">
                <a:solidFill>
                  <a:srgbClr val="FFFFFF"/>
                </a:solidFill>
                <a:latin typeface="Arial" charset="0"/>
                <a:ea typeface="Arial" charset="0"/>
                <a:cs typeface="Arial" charset="0"/>
                <a:sym typeface="Cabin"/>
              </a:rPr>
              <a:t>son </a:t>
            </a:r>
            <a:r>
              <a:rPr lang="es-AR" sz="3600" b="0" dirty="0">
                <a:solidFill>
                  <a:srgbClr val="FFFFFF"/>
                </a:solidFill>
                <a:latin typeface="Arial" charset="0"/>
                <a:ea typeface="Arial" charset="0"/>
                <a:cs typeface="Arial" charset="0"/>
                <a:sym typeface="Cabin"/>
              </a:rPr>
              <a:t>“</a:t>
            </a:r>
            <a:r>
              <a:rPr lang="es-AR" sz="3600" b="0" u="none" strike="noStrike" cap="none" dirty="0">
                <a:solidFill>
                  <a:srgbClr val="FFFFFF"/>
                </a:solidFill>
                <a:latin typeface="Arial" charset="0"/>
                <a:ea typeface="Arial" charset="0"/>
                <a:cs typeface="Arial" charset="0"/>
                <a:sym typeface="Cabin"/>
              </a:rPr>
              <a:t>no fructíferas</a:t>
            </a:r>
            <a:r>
              <a:rPr lang="es-AR" sz="3600" b="0" dirty="0">
                <a:solidFill>
                  <a:srgbClr val="FFFFFF"/>
                </a:solidFill>
                <a:latin typeface="Arial" charset="0"/>
                <a:ea typeface="Arial" charset="0"/>
                <a:cs typeface="Arial" charset="0"/>
                <a:sym typeface="Cabin"/>
              </a:rPr>
              <a:t>”</a:t>
            </a:r>
          </a:p>
        </p:txBody>
      </p:sp>
    </p:spTree>
    <p:extLst>
      <p:ext uri="{BB962C8B-B14F-4D97-AF65-F5344CB8AC3E}">
        <p14:creationId xmlns:p14="http://schemas.microsoft.com/office/powerpoint/2010/main" val="59047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Shape 39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a:solidFill>
                  <a:srgbClr val="FFFF00"/>
                </a:solidFill>
                <a:latin typeface="Arial" charset="0"/>
                <a:ea typeface="Arial" charset="0"/>
                <a:cs typeface="Arial" charset="0"/>
                <a:sym typeface="Cabin"/>
              </a:rPr>
              <a:t>Funcionar o no funcionar...</a:t>
            </a:r>
          </a:p>
        </p:txBody>
      </p:sp>
      <p:sp>
        <p:nvSpPr>
          <p:cNvPr id="391" name="Shape 391"/>
          <p:cNvSpPr txBox="1">
            <a:spLocks noGrp="1"/>
          </p:cNvSpPr>
          <p:nvPr>
            <p:ph idx="1"/>
          </p:nvPr>
        </p:nvSpPr>
        <p:spPr>
          <a:xfrm>
            <a:off x="632178" y="1948788"/>
            <a:ext cx="14991644" cy="5902068"/>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Organice su código en </a:t>
            </a:r>
            <a:r>
              <a:rPr lang="es-AR" sz="3600" b="0" i="0" u="none" strike="noStrike" cap="none" dirty="0">
                <a:solidFill>
                  <a:schemeClr val="lt1"/>
                </a:solidFill>
                <a:latin typeface="Arial"/>
                <a:ea typeface="Arial"/>
                <a:cs typeface="Arial"/>
                <a:sym typeface="Arial"/>
              </a:rPr>
              <a:t>“</a:t>
            </a:r>
            <a:r>
              <a:rPr lang="es-AR" sz="3600" b="0" u="none" strike="noStrike" cap="none" dirty="0">
                <a:solidFill>
                  <a:schemeClr val="lt1"/>
                </a:solidFill>
                <a:latin typeface="Arial" charset="0"/>
                <a:ea typeface="Arial" charset="0"/>
                <a:cs typeface="Arial" charset="0"/>
                <a:sym typeface="Cabin"/>
              </a:rPr>
              <a:t>párrafos</a:t>
            </a:r>
            <a:r>
              <a:rPr lang="es-AR" sz="3600" b="0" i="0" u="none" strike="noStrike" cap="none" dirty="0">
                <a:solidFill>
                  <a:schemeClr val="lt1"/>
                </a:solidFill>
                <a:latin typeface="Arial"/>
                <a:ea typeface="Arial"/>
                <a:cs typeface="Arial"/>
                <a:sym typeface="Arial"/>
              </a:rPr>
              <a:t>”;</a:t>
            </a:r>
            <a:r>
              <a:rPr lang="es-AR" sz="3600" b="0" u="none" strike="noStrike" cap="none" dirty="0">
                <a:solidFill>
                  <a:schemeClr val="lt1"/>
                </a:solidFill>
                <a:latin typeface="Arial" charset="0"/>
                <a:ea typeface="Arial" charset="0"/>
                <a:cs typeface="Arial" charset="0"/>
                <a:sym typeface="Cabin"/>
              </a:rPr>
              <a:t> capture una idea completa y “póngale un nombre</a:t>
            </a:r>
            <a:r>
              <a:rPr lang="es-AR" sz="3600" b="0" i="0" u="none" strike="noStrike" cap="none" dirty="0">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No se repita, hágalo funcionar una vez y luego reutilícelo</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Si algo se vuelve demasiado largo o complejo, desglose en bloques lógicos y coloque esos bloques en funciones</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Haga una biblioteca de objetos comunes que usted repite todo el tiempo, tal vez deba compartirlo con sus amigos...</a:t>
            </a:r>
          </a:p>
        </p:txBody>
      </p:sp>
    </p:spTree>
    <p:extLst>
      <p:ext uri="{BB962C8B-B14F-4D97-AF65-F5344CB8AC3E}">
        <p14:creationId xmlns:p14="http://schemas.microsoft.com/office/powerpoint/2010/main" val="1695752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xfrm>
            <a:off x="632178" y="726828"/>
            <a:ext cx="14991644"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AR" sz="7600" u="none" strike="noStrike" cap="none" dirty="0">
                <a:solidFill>
                  <a:srgbClr val="FFFF00"/>
                </a:solidFill>
                <a:latin typeface="Arial" charset="0"/>
                <a:ea typeface="Arial" charset="0"/>
                <a:cs typeface="Arial" charset="0"/>
                <a:sym typeface="Cabin"/>
              </a:rPr>
              <a:t>Síntesis</a:t>
            </a:r>
          </a:p>
        </p:txBody>
      </p:sp>
      <p:sp>
        <p:nvSpPr>
          <p:cNvPr id="404" name="Shape 404"/>
          <p:cNvSpPr txBox="1">
            <a:spLocks noGrp="1"/>
          </p:cNvSpPr>
          <p:nvPr>
            <p:ph idx="1"/>
          </p:nvPr>
        </p:nvSpPr>
        <p:spPr>
          <a:xfrm>
            <a:off x="1155700" y="2403579"/>
            <a:ext cx="13932000" cy="5702399"/>
          </a:xfrm>
          <a:prstGeom prst="rect">
            <a:avLst/>
          </a:prstGeom>
          <a:noFill/>
          <a:ln>
            <a:noFill/>
          </a:ln>
        </p:spPr>
        <p:txBody>
          <a:bodyPr lIns="38100" tIns="38100" rIns="38100" bIns="38100" anchor="t" anchorCtr="0">
            <a:noAutofit/>
          </a:bodyPr>
          <a:lstStyle/>
          <a:p>
            <a:pPr marL="685800" marR="0" lvl="0" indent="-361886" algn="l" rtl="0">
              <a:lnSpc>
                <a:spcPct val="80000"/>
              </a:lnSpc>
              <a:spcBef>
                <a:spcPts val="0"/>
              </a:spcBef>
              <a:spcAft>
                <a:spcPts val="0"/>
              </a:spcAft>
              <a:buClr>
                <a:schemeClr val="lt1"/>
              </a:buClr>
              <a:buSzPct val="100000"/>
              <a:buFont typeface="Cabin"/>
              <a:buChar char="•"/>
            </a:pPr>
            <a:r>
              <a:rPr lang="es-AR" sz="3600" b="0" dirty="0">
                <a:solidFill>
                  <a:schemeClr val="lt1"/>
                </a:solidFill>
                <a:latin typeface="Arial" charset="0"/>
                <a:ea typeface="Arial" charset="0"/>
                <a:cs typeface="Arial" charset="0"/>
                <a:sym typeface="Cabin"/>
              </a:rPr>
              <a:t>Argumentos</a:t>
            </a:r>
          </a:p>
          <a:p>
            <a:pPr marL="685800" marR="0" lvl="0" indent="-361886" algn="l" rtl="0">
              <a:lnSpc>
                <a:spcPct val="80000"/>
              </a:lnSpc>
              <a:spcBef>
                <a:spcPts val="3500"/>
              </a:spcBef>
              <a:spcAft>
                <a:spcPts val="0"/>
              </a:spcAft>
              <a:buClr>
                <a:schemeClr val="lt1"/>
              </a:buClr>
              <a:buSzPct val="100000"/>
              <a:buFont typeface="Cabin"/>
              <a:buChar char="•"/>
            </a:pPr>
            <a:r>
              <a:rPr lang="es-AR" sz="3600" b="0" dirty="0">
                <a:solidFill>
                  <a:schemeClr val="lt1"/>
                </a:solidFill>
                <a:latin typeface="Arial" charset="0"/>
                <a:ea typeface="Arial" charset="0"/>
                <a:cs typeface="Arial" charset="0"/>
                <a:sym typeface="Cabin"/>
              </a:rPr>
              <a:t>Resultados (funciones fructíferas)</a:t>
            </a:r>
          </a:p>
          <a:p>
            <a:pPr marL="685800" marR="0" lvl="0" indent="-361886" algn="l" rtl="0">
              <a:lnSpc>
                <a:spcPct val="80000"/>
              </a:lnSpc>
              <a:spcBef>
                <a:spcPts val="3500"/>
              </a:spcBef>
              <a:spcAft>
                <a:spcPts val="0"/>
              </a:spcAft>
              <a:buClr>
                <a:schemeClr val="lt1"/>
              </a:buClr>
              <a:buSzPct val="100000"/>
              <a:buFont typeface="Cabin"/>
              <a:buChar char="•"/>
            </a:pPr>
            <a:r>
              <a:rPr lang="es-AR" sz="3600" b="0" dirty="0">
                <a:solidFill>
                  <a:schemeClr val="lt1"/>
                </a:solidFill>
                <a:latin typeface="Arial" charset="0"/>
                <a:ea typeface="Arial" charset="0"/>
                <a:cs typeface="Arial" charset="0"/>
                <a:sym typeface="Cabin"/>
              </a:rPr>
              <a:t>Funciones </a:t>
            </a:r>
            <a:r>
              <a:rPr lang="es-AR" sz="3600" b="0" dirty="0" err="1">
                <a:solidFill>
                  <a:schemeClr val="lt1"/>
                </a:solidFill>
                <a:latin typeface="Arial" charset="0"/>
                <a:ea typeface="Arial" charset="0"/>
                <a:cs typeface="Arial" charset="0"/>
                <a:sym typeface="Cabin"/>
              </a:rPr>
              <a:t>Void</a:t>
            </a:r>
            <a:r>
              <a:rPr lang="es-AR" sz="3600" b="0" dirty="0">
                <a:solidFill>
                  <a:schemeClr val="lt1"/>
                </a:solidFill>
                <a:latin typeface="Arial" charset="0"/>
                <a:ea typeface="Arial" charset="0"/>
                <a:cs typeface="Arial" charset="0"/>
                <a:sym typeface="Cabin"/>
              </a:rPr>
              <a:t> (nulas, no fructíferas)</a:t>
            </a:r>
          </a:p>
          <a:p>
            <a:pPr marL="685800" marR="0" lvl="0" indent="-361886" algn="l" rtl="0">
              <a:lnSpc>
                <a:spcPct val="80000"/>
              </a:lnSpc>
              <a:spcBef>
                <a:spcPts val="3500"/>
              </a:spcBef>
              <a:spcAft>
                <a:spcPts val="0"/>
              </a:spcAft>
              <a:buClr>
                <a:schemeClr val="lt1"/>
              </a:buClr>
              <a:buSzPct val="100000"/>
              <a:buFont typeface="Cabin"/>
              <a:buChar char="•"/>
            </a:pPr>
            <a:r>
              <a:rPr lang="es-AR" sz="3600" b="0" dirty="0">
                <a:solidFill>
                  <a:schemeClr val="lt1"/>
                </a:solidFill>
                <a:latin typeface="Arial" charset="0"/>
                <a:ea typeface="Arial" charset="0"/>
                <a:cs typeface="Arial" charset="0"/>
                <a:sym typeface="Cabin"/>
              </a:rPr>
              <a:t>¿Por qué usar funciones?</a:t>
            </a:r>
          </a:p>
        </p:txBody>
      </p:sp>
      <p:sp>
        <p:nvSpPr>
          <p:cNvPr id="405" name="Shape 405"/>
          <p:cNvSpPr txBox="1">
            <a:spLocks noGrp="1"/>
          </p:cNvSpPr>
          <p:nvPr>
            <p:ph type="body" idx="4294967295"/>
          </p:nvPr>
        </p:nvSpPr>
        <p:spPr>
          <a:xfrm>
            <a:off x="9556007" y="2340914"/>
            <a:ext cx="6699994" cy="4967287"/>
          </a:xfrm>
          <a:prstGeom prst="rect">
            <a:avLst/>
          </a:prstGeom>
          <a:noFill/>
          <a:ln>
            <a:noFill/>
          </a:ln>
        </p:spPr>
        <p:txBody>
          <a:bodyPr lIns="38100" tIns="38100" rIns="38100" bIns="38100" anchor="t" anchorCtr="0">
            <a:noAutofit/>
          </a:bodyPr>
          <a:lstStyle/>
          <a:p>
            <a:pPr marL="685800" marR="0" lvl="0" indent="-361886" algn="l" rtl="0">
              <a:lnSpc>
                <a:spcPct val="80000"/>
              </a:lnSpc>
              <a:spcBef>
                <a:spcPts val="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Funciones</a:t>
            </a:r>
          </a:p>
          <a:p>
            <a:pPr marL="685800" marR="0" lvl="0" indent="-361886" algn="l" rtl="0">
              <a:lnSpc>
                <a:spcPct val="8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Funciones incorporadas</a:t>
            </a:r>
          </a:p>
          <a:p>
            <a:pPr marL="977900" marR="0" lvl="1" indent="-361886" algn="l" rtl="0">
              <a:lnSpc>
                <a:spcPct val="80000"/>
              </a:lnSpc>
              <a:spcBef>
                <a:spcPts val="3500"/>
              </a:spcBef>
              <a:spcAft>
                <a:spcPts val="0"/>
              </a:spcAft>
              <a:buClr>
                <a:schemeClr val="lt1"/>
              </a:buClr>
              <a:buSzPct val="100000"/>
              <a:buFont typeface="Cabin"/>
            </a:pPr>
            <a:r>
              <a:rPr lang="es-AR" sz="3600" b="0" u="none" strike="noStrike" cap="none" dirty="0">
                <a:solidFill>
                  <a:schemeClr val="lt1"/>
                </a:solidFill>
                <a:latin typeface="Arial" charset="0"/>
                <a:ea typeface="Arial" charset="0"/>
                <a:cs typeface="Arial" charset="0"/>
                <a:sym typeface="Cabin"/>
              </a:rPr>
              <a:t>Conversiones </a:t>
            </a:r>
            <a:r>
              <a:rPr lang="es-AR" b="0" dirty="0">
                <a:solidFill>
                  <a:schemeClr val="lt1"/>
                </a:solidFill>
                <a:latin typeface="Arial" charset="0"/>
                <a:ea typeface="Arial" charset="0"/>
                <a:cs typeface="Arial" charset="0"/>
                <a:sym typeface="Cabin"/>
              </a:rPr>
              <a:t>de </a:t>
            </a:r>
            <a:r>
              <a:rPr lang="es-AR" b="0" dirty="0" err="1">
                <a:solidFill>
                  <a:schemeClr val="lt1"/>
                </a:solidFill>
                <a:latin typeface="Arial" charset="0"/>
                <a:ea typeface="Arial" charset="0"/>
                <a:cs typeface="Arial" charset="0"/>
                <a:sym typeface="Cabin"/>
              </a:rPr>
              <a:t>Type</a:t>
            </a:r>
            <a:r>
              <a:rPr lang="es-AR" b="0" dirty="0">
                <a:solidFill>
                  <a:schemeClr val="lt1"/>
                </a:solidFill>
                <a:latin typeface="Arial" charset="0"/>
                <a:ea typeface="Arial" charset="0"/>
                <a:cs typeface="Arial" charset="0"/>
                <a:sym typeface="Cabin"/>
              </a:rPr>
              <a:t> (</a:t>
            </a:r>
            <a:r>
              <a:rPr lang="es-AR" sz="3600" b="0" u="none" strike="noStrike" cap="none" dirty="0">
                <a:solidFill>
                  <a:schemeClr val="lt1"/>
                </a:solidFill>
                <a:latin typeface="Arial" charset="0"/>
                <a:ea typeface="Arial" charset="0"/>
                <a:cs typeface="Arial" charset="0"/>
                <a:sym typeface="Cabin"/>
              </a:rPr>
              <a:t>tipo) (int, float)</a:t>
            </a:r>
          </a:p>
          <a:p>
            <a:pPr marL="977900" marR="0" lvl="1" indent="-361886" algn="l" rtl="0">
              <a:lnSpc>
                <a:spcPct val="80000"/>
              </a:lnSpc>
              <a:spcBef>
                <a:spcPts val="3500"/>
              </a:spcBef>
              <a:spcAft>
                <a:spcPts val="0"/>
              </a:spcAft>
              <a:buClr>
                <a:schemeClr val="lt1"/>
              </a:buClr>
              <a:buSzPct val="100000"/>
              <a:buFont typeface="Cabin"/>
            </a:pPr>
            <a:r>
              <a:rPr lang="es-AR" sz="3600" b="0" dirty="0">
                <a:solidFill>
                  <a:schemeClr val="lt1"/>
                </a:solidFill>
                <a:latin typeface="Arial" charset="0"/>
                <a:ea typeface="Arial" charset="0"/>
                <a:cs typeface="Arial" charset="0"/>
                <a:sym typeface="Cabin"/>
              </a:rPr>
              <a:t>Conversiones de cadenas</a:t>
            </a:r>
          </a:p>
          <a:p>
            <a:pPr marL="685800" marR="0" lvl="0" indent="-361886" algn="l" rtl="0">
              <a:lnSpc>
                <a:spcPct val="80000"/>
              </a:lnSpc>
              <a:spcBef>
                <a:spcPts val="3500"/>
              </a:spcBef>
              <a:spcAft>
                <a:spcPts val="0"/>
              </a:spcAft>
              <a:buClr>
                <a:schemeClr val="lt1"/>
              </a:buClr>
              <a:buSzPct val="100000"/>
              <a:buFont typeface="Cabin"/>
              <a:buChar char="•"/>
            </a:pPr>
            <a:r>
              <a:rPr lang="es-AR" sz="3600" b="0" dirty="0">
                <a:solidFill>
                  <a:schemeClr val="lt1"/>
                </a:solidFill>
                <a:latin typeface="Arial" charset="0"/>
                <a:ea typeface="Arial" charset="0"/>
                <a:cs typeface="Arial" charset="0"/>
                <a:sym typeface="Cabin"/>
              </a:rPr>
              <a:t>Parámetros</a:t>
            </a:r>
          </a:p>
        </p:txBody>
      </p:sp>
    </p:spTree>
    <p:extLst>
      <p:ext uri="{BB962C8B-B14F-4D97-AF65-F5344CB8AC3E}">
        <p14:creationId xmlns:p14="http://schemas.microsoft.com/office/powerpoint/2010/main" val="1054462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Shape 396"/>
          <p:cNvSpPr txBox="1"/>
          <p:nvPr/>
        </p:nvSpPr>
        <p:spPr>
          <a:xfrm>
            <a:off x="735013" y="871538"/>
            <a:ext cx="1993900"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3800" u="none" strike="noStrike" cap="none" dirty="0">
                <a:solidFill>
                  <a:srgbClr val="FFFF00"/>
                </a:solidFill>
                <a:latin typeface="Arial" charset="0"/>
                <a:ea typeface="Arial" charset="0"/>
                <a:cs typeface="Arial" charset="0"/>
                <a:sym typeface="Cabin"/>
              </a:rPr>
              <a:t>Ejercicio</a:t>
            </a:r>
          </a:p>
        </p:txBody>
      </p:sp>
      <p:sp>
        <p:nvSpPr>
          <p:cNvPr id="397" name="Shape 397"/>
          <p:cNvSpPr txBox="1"/>
          <p:nvPr/>
        </p:nvSpPr>
        <p:spPr>
          <a:xfrm>
            <a:off x="1972853" y="1569491"/>
            <a:ext cx="11870147" cy="471285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800" u="none" strike="noStrike" cap="none" dirty="0">
                <a:solidFill>
                  <a:schemeClr val="lt1"/>
                </a:solidFill>
                <a:latin typeface="Arial" charset="0"/>
                <a:ea typeface="Arial" charset="0"/>
                <a:cs typeface="Arial" charset="0"/>
                <a:sym typeface="Cabin"/>
              </a:rPr>
              <a:t>Reescriba el cálculo de su salario con una-hora-y-media para las horas extras y cree una función llamada </a:t>
            </a:r>
            <a:r>
              <a:rPr lang="es-AR" sz="3800" u="none" strike="noStrike" cap="none" dirty="0">
                <a:solidFill>
                  <a:srgbClr val="00FF00"/>
                </a:solidFill>
                <a:latin typeface="Arial" charset="0"/>
                <a:ea typeface="Arial" charset="0"/>
                <a:cs typeface="Arial" charset="0"/>
                <a:sym typeface="Cabin"/>
              </a:rPr>
              <a:t>computepay (calcular salario)</a:t>
            </a:r>
            <a:r>
              <a:rPr lang="es-AR" sz="3800" u="none" strike="noStrike" cap="none" dirty="0">
                <a:solidFill>
                  <a:schemeClr val="lt1"/>
                </a:solidFill>
                <a:latin typeface="Arial" charset="0"/>
                <a:ea typeface="Arial" charset="0"/>
                <a:cs typeface="Arial" charset="0"/>
                <a:sym typeface="Cabin"/>
              </a:rPr>
              <a:t> que toma dos parámetros (horas y tarifa).</a:t>
            </a:r>
          </a:p>
          <a:p>
            <a:pPr marL="0" marR="0" lvl="0" indent="0" algn="l" rtl="0">
              <a:lnSpc>
                <a:spcPct val="100000"/>
              </a:lnSpc>
              <a:spcBef>
                <a:spcPts val="0"/>
              </a:spcBef>
              <a:spcAft>
                <a:spcPts val="0"/>
              </a:spcAft>
              <a:buClr>
                <a:schemeClr val="lt1"/>
              </a:buClr>
              <a:buFont typeface="Cabin"/>
              <a:buNone/>
            </a:pPr>
            <a:endParaRPr lang="es-AR" sz="3800"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s-AR" sz="3800" u="none" strike="noStrike" cap="none" dirty="0">
                <a:solidFill>
                  <a:schemeClr val="lt1"/>
                </a:solidFill>
                <a:latin typeface="Arial" charset="0"/>
                <a:ea typeface="Arial" charset="0"/>
                <a:cs typeface="Arial" charset="0"/>
                <a:sym typeface="Cabin"/>
              </a:rPr>
              <a:t>Ingresar Horas: </a:t>
            </a:r>
            <a:r>
              <a:rPr lang="es-AR" sz="3800" u="none" strike="noStrike" cap="none" dirty="0">
                <a:solidFill>
                  <a:srgbClr val="FFFF00"/>
                </a:solidFill>
                <a:latin typeface="Arial" charset="0"/>
                <a:ea typeface="Arial" charset="0"/>
                <a:cs typeface="Arial" charset="0"/>
                <a:sym typeface="Cabin"/>
              </a:rPr>
              <a:t>45</a:t>
            </a:r>
          </a:p>
          <a:p>
            <a:pPr marL="0" marR="0" lvl="0" indent="0" algn="l" rtl="0">
              <a:lnSpc>
                <a:spcPct val="100000"/>
              </a:lnSpc>
              <a:spcBef>
                <a:spcPts val="0"/>
              </a:spcBef>
              <a:spcAft>
                <a:spcPts val="0"/>
              </a:spcAft>
              <a:buClr>
                <a:schemeClr val="lt1"/>
              </a:buClr>
              <a:buSzPct val="25000"/>
              <a:buFont typeface="Cabin"/>
              <a:buNone/>
            </a:pPr>
            <a:r>
              <a:rPr lang="es-AR" sz="3800" u="none" strike="noStrike" cap="none" dirty="0">
                <a:solidFill>
                  <a:schemeClr val="lt1"/>
                </a:solidFill>
                <a:latin typeface="Arial" charset="0"/>
                <a:ea typeface="Arial" charset="0"/>
                <a:cs typeface="Arial" charset="0"/>
                <a:sym typeface="Cabin"/>
              </a:rPr>
              <a:t>Ingresar Tarifa: </a:t>
            </a:r>
            <a:r>
              <a:rPr lang="es-AR" sz="3800" u="none" strike="noStrike" cap="none" dirty="0">
                <a:solidFill>
                  <a:srgbClr val="FFFF00"/>
                </a:solidFill>
                <a:latin typeface="Arial" charset="0"/>
                <a:ea typeface="Arial" charset="0"/>
                <a:cs typeface="Arial" charset="0"/>
                <a:sym typeface="Cabin"/>
              </a:rPr>
              <a:t>10</a:t>
            </a:r>
            <a:r>
              <a:rPr lang="es-AR" sz="3800" u="none" strike="noStrike" cap="none" dirty="0">
                <a:solidFill>
                  <a:schemeClr val="lt1"/>
                </a:solidFill>
                <a:latin typeface="Arial" charset="0"/>
                <a:ea typeface="Arial" charset="0"/>
                <a:cs typeface="Arial" charset="0"/>
                <a:sym typeface="Cabin"/>
              </a:rPr>
              <a:t> </a:t>
            </a:r>
          </a:p>
          <a:p>
            <a:pPr marL="0" marR="0" lvl="0" indent="0" algn="l" rtl="0">
              <a:lnSpc>
                <a:spcPct val="100000"/>
              </a:lnSpc>
              <a:spcBef>
                <a:spcPts val="0"/>
              </a:spcBef>
              <a:spcAft>
                <a:spcPts val="0"/>
              </a:spcAft>
              <a:buClr>
                <a:schemeClr val="lt1"/>
              </a:buClr>
              <a:buSzPct val="25000"/>
              <a:buFont typeface="Cabin"/>
              <a:buNone/>
            </a:pPr>
            <a:endParaRPr lang="es-AR" sz="38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s-AR" sz="3800" u="none" strike="noStrike" cap="none" dirty="0">
                <a:solidFill>
                  <a:schemeClr val="lt1"/>
                </a:solidFill>
                <a:latin typeface="Arial" charset="0"/>
                <a:ea typeface="Arial" charset="0"/>
                <a:cs typeface="Arial" charset="0"/>
                <a:sym typeface="Cabin"/>
              </a:rPr>
              <a:t>Salario: 475.0</a:t>
            </a:r>
          </a:p>
        </p:txBody>
      </p:sp>
      <p:sp>
        <p:nvSpPr>
          <p:cNvPr id="398" name="Shape 398"/>
          <p:cNvSpPr txBox="1"/>
          <p:nvPr/>
        </p:nvSpPr>
        <p:spPr>
          <a:xfrm>
            <a:off x="9746384" y="6592672"/>
            <a:ext cx="5233988"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475 = 40 * 10 + 5 * 15</a:t>
            </a:r>
          </a:p>
        </p:txBody>
      </p:sp>
    </p:spTree>
    <p:extLst>
      <p:ext uri="{BB962C8B-B14F-4D97-AF65-F5344CB8AC3E}">
        <p14:creationId xmlns:p14="http://schemas.microsoft.com/office/powerpoint/2010/main" val="1786070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1155700" y="558462"/>
            <a:ext cx="13932000" cy="1736336"/>
          </a:xfrm>
          <a:prstGeom prst="rect">
            <a:avLst/>
          </a:prstGeom>
        </p:spPr>
        <p:txBody>
          <a:bodyPr lIns="91425" tIns="91425" rIns="91425" bIns="91425" anchor="ctr" anchorCtr="0">
            <a:noAutofit/>
          </a:bodyPr>
          <a:lstStyle/>
          <a:p>
            <a:pPr lvl="0"/>
            <a:r>
              <a:rPr lang="es-ES" sz="3600" b="1" dirty="0">
                <a:solidFill>
                  <a:srgbClr val="FFFF00"/>
                </a:solidFill>
              </a:rPr>
              <a:t>Agradecimientos / Colaboraciones</a:t>
            </a:r>
            <a:endParaRPr lang="en-US" sz="3600" b="1" dirty="0">
              <a:solidFill>
                <a:srgbClr val="FFFF00"/>
              </a:solidFill>
            </a:endParaRPr>
          </a:p>
        </p:txBody>
      </p:sp>
      <p:sp>
        <p:nvSpPr>
          <p:cNvPr id="411" name="Shape 411"/>
          <p:cNvSpPr txBox="1"/>
          <p:nvPr/>
        </p:nvSpPr>
        <p:spPr>
          <a:xfrm>
            <a:off x="1234676" y="2124684"/>
            <a:ext cx="6797699" cy="5919188"/>
          </a:xfrm>
          <a:prstGeom prst="rect">
            <a:avLst/>
          </a:prstGeom>
          <a:noFill/>
          <a:ln>
            <a:noFill/>
          </a:ln>
        </p:spPr>
        <p:txBody>
          <a:bodyPr lIns="91425" tIns="91425" rIns="91425" bIns="91425" anchor="t" anchorCtr="0">
            <a:noAutofit/>
          </a:bodyPr>
          <a:lstStyle/>
          <a:p>
            <a:pPr lvl="0"/>
            <a:r>
              <a:rPr lang="es-ES" sz="1800" dirty="0">
                <a:solidFill>
                  <a:srgbClr val="FFFFFF"/>
                </a:solidFill>
              </a:rPr>
              <a:t>Estas diapositivas están protegidas por derechos de autor 2010-  Charles R. Severance (</a:t>
            </a:r>
            <a:r>
              <a:rPr lang="es-ES" sz="1800" u="sng" dirty="0">
                <a:solidFill>
                  <a:srgbClr val="FFFF00"/>
                </a:solidFill>
                <a:hlinkClick r:id="rId3"/>
              </a:rPr>
              <a:t>www.dr-chuck.com</a:t>
            </a:r>
            <a:r>
              <a:rPr lang="es-ES" sz="1800" dirty="0">
                <a:solidFill>
                  <a:srgbClr val="FFFFFF"/>
                </a:solidFill>
              </a:rPr>
              <a:t>) de la Facultad de Información de la Universidad de Michigan y </a:t>
            </a:r>
            <a:r>
              <a:rPr lang="es-ES" sz="1800" u="sng" dirty="0">
                <a:solidFill>
                  <a:srgbClr val="FFFF00"/>
                </a:solidFill>
                <a:hlinkClick r:id="rId4"/>
              </a:rPr>
              <a:t>open.umich.edu</a:t>
            </a:r>
            <a:r>
              <a:rPr lang="es-ES" sz="1800" u="sng" dirty="0">
                <a:solidFill>
                  <a:srgbClr val="FFFF00"/>
                </a:solidFill>
              </a:rPr>
              <a:t>,</a:t>
            </a:r>
            <a:r>
              <a:rPr lang="es-ES" sz="1800" dirty="0">
                <a:solidFill>
                  <a:srgbClr val="FFFFFF"/>
                </a:solidFill>
              </a:rPr>
              <a:t> y se ponen a disposición bajo licencia de Creative Commons Attribution 4.0. Por favor, conserve esta última diapositiva en todas las copias del documento para cumplir con los requisitos de atribución de la licencia. Si realiza algún cambio, siéntase libre de agregar su nombre y el de su organización a la lista de colaboradores en esta página cuando republique los materiales.</a:t>
            </a:r>
          </a:p>
          <a:p>
            <a:pPr lvl="0"/>
            <a:endParaRPr lang="es-ES" sz="1800" dirty="0">
              <a:solidFill>
                <a:srgbClr val="FFFFFF"/>
              </a:solidFill>
            </a:endParaRPr>
          </a:p>
          <a:p>
            <a:pPr lvl="0"/>
            <a:r>
              <a:rPr lang="es-ES" sz="1800" dirty="0">
                <a:solidFill>
                  <a:srgbClr val="FFFFFF"/>
                </a:solidFill>
              </a:rPr>
              <a:t>Desarrollo inicial: Charles Severance, Facultad de Información de la Universidad de Michigan</a:t>
            </a:r>
          </a:p>
          <a:p>
            <a:pPr lvl="0"/>
            <a:endParaRPr lang="es-ES" sz="1800" dirty="0">
              <a:solidFill>
                <a:srgbClr val="FFFFFF"/>
              </a:solidFill>
            </a:endParaRPr>
          </a:p>
          <a:p>
            <a:pPr lvl="0"/>
            <a:r>
              <a:rPr lang="es-ES" sz="1800" dirty="0">
                <a:solidFill>
                  <a:srgbClr val="FFFFFF"/>
                </a:solidFill>
              </a:rPr>
              <a:t>… Ingrese nuevos colaboradores y traductores aquí</a:t>
            </a:r>
          </a:p>
        </p:txBody>
      </p:sp>
      <p:pic>
        <p:nvPicPr>
          <p:cNvPr id="412" name="Shape 412"/>
          <p:cNvPicPr preferRelativeResize="0"/>
          <p:nvPr/>
        </p:nvPicPr>
        <p:blipFill rotWithShape="1">
          <a:blip r:embed="rId5">
            <a:alphaModFix/>
          </a:blip>
          <a:srcRect/>
          <a:stretch/>
        </p:blipFill>
        <p:spPr>
          <a:xfrm>
            <a:off x="437900" y="863322"/>
            <a:ext cx="1024800" cy="1024800"/>
          </a:xfrm>
          <a:prstGeom prst="rect">
            <a:avLst/>
          </a:prstGeom>
          <a:noFill/>
          <a:ln>
            <a:noFill/>
          </a:ln>
        </p:spPr>
      </p:pic>
      <p:pic>
        <p:nvPicPr>
          <p:cNvPr id="413" name="Shape 413"/>
          <p:cNvPicPr preferRelativeResize="0"/>
          <p:nvPr/>
        </p:nvPicPr>
        <p:blipFill rotWithShape="1">
          <a:blip r:embed="rId6">
            <a:alphaModFix/>
          </a:blip>
          <a:srcRect/>
          <a:stretch/>
        </p:blipFill>
        <p:spPr>
          <a:xfrm>
            <a:off x="13897687" y="1041522"/>
            <a:ext cx="1968599" cy="668400"/>
          </a:xfrm>
          <a:prstGeom prst="rect">
            <a:avLst/>
          </a:prstGeom>
          <a:noFill/>
          <a:ln>
            <a:noFill/>
          </a:ln>
        </p:spPr>
      </p:pic>
      <p:sp>
        <p:nvSpPr>
          <p:cNvPr id="414" name="Shape 414"/>
          <p:cNvSpPr txBox="1"/>
          <p:nvPr/>
        </p:nvSpPr>
        <p:spPr>
          <a:xfrm>
            <a:off x="8732976" y="2140854"/>
            <a:ext cx="6797699" cy="5945875"/>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7600" u="none" strike="noStrike" cap="none" dirty="0">
                <a:solidFill>
                  <a:srgbClr val="FFFF00"/>
                </a:solidFill>
                <a:latin typeface="Arial" charset="0"/>
                <a:ea typeface="Arial" charset="0"/>
                <a:cs typeface="Arial" charset="0"/>
                <a:sym typeface="Cabin"/>
              </a:rPr>
              <a:t>Funciones de Python</a:t>
            </a:r>
          </a:p>
        </p:txBody>
      </p:sp>
      <p:sp>
        <p:nvSpPr>
          <p:cNvPr id="236" name="Shape 236"/>
          <p:cNvSpPr txBox="1">
            <a:spLocks noGrp="1"/>
          </p:cNvSpPr>
          <p:nvPr>
            <p:ph idx="1"/>
          </p:nvPr>
        </p:nvSpPr>
        <p:spPr>
          <a:xfrm>
            <a:off x="812800" y="1846886"/>
            <a:ext cx="14630400" cy="5902068"/>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Existen dos tipos de funciones en Python.</a:t>
            </a:r>
          </a:p>
          <a:p>
            <a:pPr marL="1041400" marR="0" lvl="1" indent="-371094" algn="l" rtl="0">
              <a:lnSpc>
                <a:spcPct val="100000"/>
              </a:lnSpc>
              <a:spcBef>
                <a:spcPts val="3500"/>
              </a:spcBef>
              <a:spcAft>
                <a:spcPts val="0"/>
              </a:spcAft>
              <a:buClr>
                <a:srgbClr val="00FF00"/>
              </a:buClr>
              <a:buSzPct val="100000"/>
              <a:buFont typeface="Cabin"/>
            </a:pPr>
            <a:r>
              <a:rPr lang="es-AR" sz="3600" b="0" u="none" strike="noStrike" cap="none" dirty="0">
                <a:solidFill>
                  <a:srgbClr val="00FF00"/>
                </a:solidFill>
                <a:latin typeface="Arial" charset="0"/>
                <a:ea typeface="Arial" charset="0"/>
                <a:cs typeface="Arial" charset="0"/>
                <a:sym typeface="Cabin"/>
              </a:rPr>
              <a:t>Funciones incorporadas</a:t>
            </a:r>
            <a:r>
              <a:rPr lang="es-AR" sz="3600" b="0" u="none" strike="noStrike" cap="none" dirty="0">
                <a:solidFill>
                  <a:srgbClr val="FFFFFF"/>
                </a:solidFill>
                <a:latin typeface="Arial" charset="0"/>
                <a:ea typeface="Arial" charset="0"/>
                <a:cs typeface="Arial" charset="0"/>
                <a:sym typeface="Cabin"/>
              </a:rPr>
              <a:t> que se presentan como parte de Python - </a:t>
            </a:r>
            <a:r>
              <a:rPr lang="es-AR" sz="3600" b="0" dirty="0">
                <a:solidFill>
                  <a:srgbClr val="FFFFFF"/>
                </a:solidFill>
                <a:latin typeface="Arial" charset="0"/>
                <a:ea typeface="Arial" charset="0"/>
                <a:cs typeface="Arial" charset="0"/>
                <a:sym typeface="Cabin"/>
              </a:rPr>
              <a:t>print(), </a:t>
            </a:r>
            <a:r>
              <a:rPr lang="es-AR" sz="3600" b="0" u="none" strike="noStrike" cap="none" dirty="0">
                <a:solidFill>
                  <a:srgbClr val="FFFFFF"/>
                </a:solidFill>
                <a:latin typeface="Arial" charset="0"/>
                <a:ea typeface="Arial" charset="0"/>
                <a:cs typeface="Arial" charset="0"/>
                <a:sym typeface="Cabin"/>
              </a:rPr>
              <a:t>input(), type(), float(), int() ...</a:t>
            </a:r>
          </a:p>
          <a:p>
            <a:pPr marL="1041400" marR="0" lvl="1" indent="-371094" algn="l" rtl="0">
              <a:lnSpc>
                <a:spcPct val="100000"/>
              </a:lnSpc>
              <a:spcBef>
                <a:spcPts val="3500"/>
              </a:spcBef>
              <a:spcAft>
                <a:spcPts val="0"/>
              </a:spcAft>
              <a:buClr>
                <a:srgbClr val="00FF00"/>
              </a:buClr>
              <a:buSzPct val="100000"/>
              <a:buFont typeface="Cabin"/>
            </a:pPr>
            <a:r>
              <a:rPr lang="es-AR" sz="3600" b="0" u="none" strike="noStrike" cap="none" dirty="0">
                <a:solidFill>
                  <a:srgbClr val="00FF00"/>
                </a:solidFill>
                <a:latin typeface="Arial" charset="0"/>
                <a:ea typeface="Arial" charset="0"/>
                <a:cs typeface="Arial" charset="0"/>
                <a:sym typeface="Cabin"/>
              </a:rPr>
              <a:t>Funciones que nosotros definimos</a:t>
            </a:r>
            <a:r>
              <a:rPr lang="es-AR" sz="3600" b="0" u="none" strike="noStrike" cap="none" dirty="0">
                <a:solidFill>
                  <a:schemeClr val="lt1"/>
                </a:solidFill>
                <a:latin typeface="Arial" charset="0"/>
                <a:ea typeface="Arial" charset="0"/>
                <a:cs typeface="Arial" charset="0"/>
                <a:sym typeface="Cabin"/>
              </a:rPr>
              <a:t> y luego utilizamos</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Tratamos a los nombres de las funciones incorporadas como </a:t>
            </a:r>
            <a:r>
              <a:rPr lang="es-AR" sz="3600" b="0" dirty="0">
                <a:solidFill>
                  <a:schemeClr val="lt1"/>
                </a:solidFill>
                <a:latin typeface="Arial" charset="0"/>
                <a:ea typeface="Arial" charset="0"/>
                <a:cs typeface="Arial" charset="0"/>
                <a:sym typeface="Cabin"/>
              </a:rPr>
              <a:t>“</a:t>
            </a:r>
            <a:r>
              <a:rPr lang="es-AR" sz="3600" b="0" u="none" strike="noStrike" cap="none" dirty="0">
                <a:solidFill>
                  <a:schemeClr val="lt1"/>
                </a:solidFill>
                <a:latin typeface="Arial" charset="0"/>
                <a:ea typeface="Arial" charset="0"/>
                <a:cs typeface="Arial" charset="0"/>
                <a:sym typeface="Cabin"/>
              </a:rPr>
              <a:t>nuevas</a:t>
            </a:r>
            <a:r>
              <a:rPr lang="es-AR" sz="3600" b="0" dirty="0">
                <a:solidFill>
                  <a:schemeClr val="lt1"/>
                </a:solidFill>
                <a:latin typeface="Arial" charset="0"/>
                <a:ea typeface="Arial" charset="0"/>
                <a:cs typeface="Arial" charset="0"/>
                <a:sym typeface="Cabin"/>
              </a:rPr>
              <a:t>”</a:t>
            </a:r>
            <a:r>
              <a:rPr lang="es-AR" sz="3600" b="0" u="none" strike="noStrike" cap="none" dirty="0">
                <a:solidFill>
                  <a:schemeClr val="lt1"/>
                </a:solidFill>
                <a:latin typeface="Arial" charset="0"/>
                <a:ea typeface="Arial" charset="0"/>
                <a:cs typeface="Arial" charset="0"/>
                <a:sym typeface="Cabin"/>
              </a:rPr>
              <a:t> </a:t>
            </a:r>
            <a:r>
              <a:rPr lang="es-AR" sz="3600" b="0" u="none" strike="noStrike" cap="none" dirty="0">
                <a:solidFill>
                  <a:srgbClr val="FFFF00"/>
                </a:solidFill>
                <a:latin typeface="Arial" charset="0"/>
                <a:ea typeface="Arial" charset="0"/>
                <a:cs typeface="Arial" charset="0"/>
                <a:sym typeface="Cabin"/>
              </a:rPr>
              <a:t>palabras reservadas</a:t>
            </a:r>
            <a:r>
              <a:rPr lang="es-AR" sz="3600" b="0" dirty="0">
                <a:solidFill>
                  <a:schemeClr val="lt1"/>
                </a:solidFill>
                <a:latin typeface="Arial" charset="0"/>
                <a:ea typeface="Arial" charset="0"/>
                <a:cs typeface="Arial" charset="0"/>
                <a:sym typeface="Cabin"/>
              </a:rPr>
              <a:t> </a:t>
            </a:r>
            <a:r>
              <a:rPr lang="es-AR" sz="3600" b="0" u="none" strike="noStrike" cap="none" dirty="0">
                <a:solidFill>
                  <a:schemeClr val="lt1"/>
                </a:solidFill>
                <a:latin typeface="Arial" charset="0"/>
                <a:ea typeface="Arial" charset="0"/>
                <a:cs typeface="Arial" charset="0"/>
                <a:sym typeface="Cabin"/>
              </a:rPr>
              <a:t>(es decir</a:t>
            </a:r>
            <a:r>
              <a:rPr lang="es-AR" sz="3600" b="0" dirty="0">
                <a:solidFill>
                  <a:schemeClr val="lt1"/>
                </a:solidFill>
                <a:latin typeface="Arial" charset="0"/>
                <a:ea typeface="Arial" charset="0"/>
                <a:cs typeface="Arial" charset="0"/>
                <a:sym typeface="Cabin"/>
              </a:rPr>
              <a:t>,</a:t>
            </a:r>
            <a:r>
              <a:rPr lang="es-AR" sz="3600" b="0" u="none" strike="noStrike" cap="none" dirty="0">
                <a:solidFill>
                  <a:schemeClr val="lt1"/>
                </a:solidFill>
                <a:latin typeface="Arial" charset="0"/>
                <a:ea typeface="Arial" charset="0"/>
                <a:cs typeface="Arial" charset="0"/>
                <a:sym typeface="Cabin"/>
              </a:rPr>
              <a:t> las evitamos como nombres de variables)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600" u="none" strike="noStrike" cap="none" dirty="0">
                <a:solidFill>
                  <a:srgbClr val="FFFF00"/>
                </a:solidFill>
                <a:latin typeface="Arial" charset="0"/>
                <a:ea typeface="Arial" charset="0"/>
                <a:cs typeface="Arial" charset="0"/>
                <a:sym typeface="Cabin"/>
              </a:rPr>
              <a:t>Definición de la Función</a:t>
            </a:r>
          </a:p>
        </p:txBody>
      </p:sp>
      <p:sp>
        <p:nvSpPr>
          <p:cNvPr id="242" name="Shape 242"/>
          <p:cNvSpPr txBox="1">
            <a:spLocks noGrp="1"/>
          </p:cNvSpPr>
          <p:nvPr>
            <p:ph idx="1"/>
          </p:nvPr>
        </p:nvSpPr>
        <p:spPr>
          <a:xfrm>
            <a:off x="471883" y="1689163"/>
            <a:ext cx="14830057" cy="5665238"/>
          </a:xfrm>
          <a:prstGeom prst="rect">
            <a:avLst/>
          </a:prstGeom>
          <a:noFill/>
          <a:ln>
            <a:noFill/>
          </a:ln>
        </p:spPr>
        <p:txBody>
          <a:bodyPr lIns="38100" tIns="38100" rIns="38100" bIns="38100" anchor="ctr" anchorCtr="0">
            <a:noAutofit/>
          </a:bodyPr>
          <a:lstStyle/>
          <a:p>
            <a:pPr marL="749300" marR="0" lvl="0" indent="-371094" algn="l" rtl="0">
              <a:lnSpc>
                <a:spcPct val="115000"/>
              </a:lnSpc>
              <a:spcBef>
                <a:spcPts val="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En Python una </a:t>
            </a:r>
            <a:r>
              <a:rPr lang="es-AR" sz="3600" b="0" u="none" strike="noStrike" cap="none" dirty="0">
                <a:solidFill>
                  <a:srgbClr val="00FF00"/>
                </a:solidFill>
                <a:latin typeface="Arial" charset="0"/>
                <a:ea typeface="Arial" charset="0"/>
                <a:cs typeface="Arial" charset="0"/>
                <a:sym typeface="Cabin"/>
              </a:rPr>
              <a:t>función</a:t>
            </a:r>
            <a:r>
              <a:rPr lang="es-AR" sz="3600" b="0" u="none" strike="noStrike" cap="none" dirty="0">
                <a:solidFill>
                  <a:schemeClr val="lt1"/>
                </a:solidFill>
                <a:latin typeface="Arial" charset="0"/>
                <a:ea typeface="Arial" charset="0"/>
                <a:cs typeface="Arial" charset="0"/>
                <a:sym typeface="Cabin"/>
              </a:rPr>
              <a:t> es un código reutilizable que toma </a:t>
            </a:r>
            <a:r>
              <a:rPr lang="es-AR" sz="3600" b="0" u="none" strike="noStrike" cap="none" dirty="0">
                <a:solidFill>
                  <a:srgbClr val="FF7F00"/>
                </a:solidFill>
                <a:latin typeface="Arial" charset="0"/>
                <a:ea typeface="Arial" charset="0"/>
                <a:cs typeface="Arial" charset="0"/>
                <a:sym typeface="Cabin"/>
              </a:rPr>
              <a:t>argumentos</a:t>
            </a:r>
            <a:r>
              <a:rPr lang="es-AR" sz="3600" b="0" u="none" strike="noStrike" cap="none" dirty="0">
                <a:solidFill>
                  <a:schemeClr val="lt1"/>
                </a:solidFill>
                <a:latin typeface="Arial" charset="0"/>
                <a:ea typeface="Arial" charset="0"/>
                <a:cs typeface="Arial" charset="0"/>
                <a:sym typeface="Cabin"/>
              </a:rPr>
              <a:t>(s) como input, realiza algunos cálculos y luego devuelve uno o más resultado(s)</a:t>
            </a:r>
          </a:p>
          <a:p>
            <a:pPr marL="749300" marR="0" lvl="0" indent="-371094" algn="l" rtl="0">
              <a:lnSpc>
                <a:spcPct val="115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Para definir una </a:t>
            </a:r>
            <a:r>
              <a:rPr lang="es-AR" sz="3600" b="0" u="none" strike="noStrike" cap="none" dirty="0">
                <a:solidFill>
                  <a:srgbClr val="00FF00"/>
                </a:solidFill>
                <a:latin typeface="Arial" charset="0"/>
                <a:ea typeface="Arial" charset="0"/>
                <a:cs typeface="Arial" charset="0"/>
                <a:sym typeface="Cabin"/>
              </a:rPr>
              <a:t>función</a:t>
            </a:r>
            <a:r>
              <a:rPr lang="es-AR" sz="3600" b="0" u="none" strike="noStrike" cap="none" dirty="0">
                <a:solidFill>
                  <a:schemeClr val="lt1"/>
                </a:solidFill>
                <a:latin typeface="Arial" charset="0"/>
                <a:ea typeface="Arial" charset="0"/>
                <a:cs typeface="Arial" charset="0"/>
                <a:sym typeface="Cabin"/>
              </a:rPr>
              <a:t> utilizamos la palabra reservada </a:t>
            </a:r>
            <a:r>
              <a:rPr lang="es-AR" sz="3600" b="0" u="none" strike="noStrike" cap="none" dirty="0">
                <a:solidFill>
                  <a:srgbClr val="FFFF00"/>
                </a:solidFill>
                <a:latin typeface="Arial" charset="0"/>
                <a:ea typeface="Arial" charset="0"/>
                <a:cs typeface="Arial" charset="0"/>
                <a:sym typeface="Cabin"/>
              </a:rPr>
              <a:t>def</a:t>
            </a:r>
            <a:endParaRPr lang="es-AR" sz="3600" b="0" u="none" strike="noStrike" cap="none" dirty="0">
              <a:solidFill>
                <a:schemeClr val="lt1"/>
              </a:solidFill>
              <a:latin typeface="Arial" charset="0"/>
              <a:ea typeface="Arial" charset="0"/>
              <a:cs typeface="Arial" charset="0"/>
              <a:sym typeface="Cabin"/>
            </a:endParaRPr>
          </a:p>
          <a:p>
            <a:pPr marL="749300" lvl="0" indent="-371094">
              <a:lnSpc>
                <a:spcPct val="115000"/>
              </a:lnSpc>
              <a:spcBef>
                <a:spcPts val="3500"/>
              </a:spcBef>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Llamamos/Invocamos a la </a:t>
            </a:r>
            <a:r>
              <a:rPr lang="es-AR" sz="3600" b="0" u="none" strike="noStrike" cap="none" dirty="0">
                <a:solidFill>
                  <a:srgbClr val="00FF00"/>
                </a:solidFill>
                <a:latin typeface="Arial" charset="0"/>
                <a:ea typeface="Arial" charset="0"/>
                <a:cs typeface="Arial" charset="0"/>
                <a:sym typeface="Cabin"/>
              </a:rPr>
              <a:t>función</a:t>
            </a:r>
            <a:r>
              <a:rPr lang="es-AR" sz="3600" b="0" u="none" strike="noStrike" cap="none" dirty="0">
                <a:solidFill>
                  <a:schemeClr val="lt1"/>
                </a:solidFill>
                <a:latin typeface="Arial" charset="0"/>
                <a:ea typeface="Arial" charset="0"/>
                <a:cs typeface="Arial" charset="0"/>
                <a:sym typeface="Cabin"/>
              </a:rPr>
              <a:t> </a:t>
            </a:r>
            <a:r>
              <a:rPr lang="es-AR" sz="3600" b="0" dirty="0">
                <a:solidFill>
                  <a:schemeClr val="lt1"/>
                </a:solidFill>
                <a:latin typeface="Arial" charset="0"/>
                <a:ea typeface="Arial" charset="0"/>
                <a:cs typeface="Arial" charset="0"/>
                <a:sym typeface="Cabin"/>
              </a:rPr>
              <a:t>utilizando una expresión que contenga el nombre de la función</a:t>
            </a:r>
            <a:r>
              <a:rPr lang="es-AR" sz="3600" b="0" u="none" strike="noStrike" cap="none" dirty="0">
                <a:solidFill>
                  <a:schemeClr val="lt1"/>
                </a:solidFill>
                <a:latin typeface="Arial" charset="0"/>
                <a:ea typeface="Arial" charset="0"/>
                <a:cs typeface="Arial" charset="0"/>
                <a:sym typeface="Cabin"/>
              </a:rPr>
              <a:t>, paréntes</a:t>
            </a:r>
            <a:r>
              <a:rPr lang="es-AR" sz="3600" b="0" dirty="0">
                <a:solidFill>
                  <a:schemeClr val="lt1"/>
                </a:solidFill>
                <a:latin typeface="Arial" charset="0"/>
                <a:ea typeface="Arial" charset="0"/>
                <a:cs typeface="Arial" charset="0"/>
                <a:sym typeface="Cabin"/>
              </a:rPr>
              <a:t>i</a:t>
            </a:r>
            <a:r>
              <a:rPr lang="es-AR" sz="3600" b="0" u="none" strike="noStrike" cap="none" dirty="0">
                <a:solidFill>
                  <a:schemeClr val="lt1"/>
                </a:solidFill>
                <a:latin typeface="Arial" charset="0"/>
                <a:ea typeface="Arial" charset="0"/>
                <a:cs typeface="Arial" charset="0"/>
                <a:sym typeface="Cabin"/>
              </a:rPr>
              <a:t>s y </a:t>
            </a:r>
            <a:r>
              <a:rPr lang="es-AR" sz="3600" b="0" u="none" strike="noStrike" cap="none" dirty="0">
                <a:solidFill>
                  <a:srgbClr val="FF7F00"/>
                </a:solidFill>
                <a:latin typeface="Arial" charset="0"/>
                <a:ea typeface="Arial" charset="0"/>
                <a:cs typeface="Arial" charset="0"/>
                <a:sym typeface="Cabin"/>
              </a:rPr>
              <a:t>argumentos</a:t>
            </a:r>
            <a:endParaRPr lang="es-AR" sz="3600" b="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p:nvPr/>
        </p:nvSpPr>
        <p:spPr>
          <a:xfrm>
            <a:off x="8564550" y="4876800"/>
            <a:ext cx="7513650" cy="3302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s-AR" sz="3000" b="1" i="0" u="none" strike="noStrike" cap="none" dirty="0">
                <a:solidFill>
                  <a:schemeClr val="lt1"/>
                </a:solidFill>
                <a:latin typeface="Courier New"/>
                <a:ea typeface="Courier New"/>
                <a:cs typeface="Courier New"/>
                <a:sym typeface="Courier New"/>
              </a:rPr>
              <a:t>&gt;&gt;&gt; </a:t>
            </a:r>
            <a:r>
              <a:rPr lang="es-AR" sz="3000" b="1" i="0" u="none" strike="noStrike" cap="none" dirty="0">
                <a:solidFill>
                  <a:srgbClr val="00FF00"/>
                </a:solidFill>
                <a:latin typeface="Courier New"/>
                <a:ea typeface="Courier New"/>
                <a:cs typeface="Courier New"/>
                <a:sym typeface="Courier New"/>
              </a:rPr>
              <a:t>grande </a:t>
            </a:r>
            <a:r>
              <a:rPr lang="es-AR" sz="3000" b="1" i="0" u="none" strike="noStrike" cap="none" dirty="0">
                <a:solidFill>
                  <a:schemeClr val="lt1"/>
                </a:solidFill>
                <a:latin typeface="Courier New"/>
                <a:ea typeface="Courier New"/>
                <a:cs typeface="Courier New"/>
                <a:sym typeface="Courier New"/>
              </a:rPr>
              <a:t>= </a:t>
            </a:r>
            <a:r>
              <a:rPr lang="es-AR" sz="3000" b="1" i="0" u="none" strike="noStrike" cap="none" dirty="0">
                <a:solidFill>
                  <a:srgbClr val="FF00FF"/>
                </a:solidFill>
                <a:latin typeface="Courier New"/>
                <a:ea typeface="Courier New"/>
                <a:cs typeface="Courier New"/>
                <a:sym typeface="Courier New"/>
              </a:rPr>
              <a:t>max</a:t>
            </a:r>
            <a:r>
              <a:rPr lang="es-AR" sz="3000" b="1" i="0" u="none" strike="noStrike" cap="none" dirty="0">
                <a:solidFill>
                  <a:schemeClr val="lt1"/>
                </a:solidFill>
                <a:latin typeface="Courier New"/>
                <a:ea typeface="Courier New"/>
                <a:cs typeface="Courier New"/>
                <a:sym typeface="Courier New"/>
              </a:rPr>
              <a:t>('Hola mundo')</a:t>
            </a:r>
          </a:p>
          <a:p>
            <a:pPr marL="0" marR="0" lvl="0" indent="0" algn="l" rtl="0">
              <a:lnSpc>
                <a:spcPct val="100000"/>
              </a:lnSpc>
              <a:spcBef>
                <a:spcPts val="0"/>
              </a:spcBef>
              <a:spcAft>
                <a:spcPts val="0"/>
              </a:spcAft>
              <a:buClr>
                <a:schemeClr val="lt1"/>
              </a:buClr>
              <a:buSzPct val="25000"/>
              <a:buFont typeface="Courier New"/>
              <a:buNone/>
            </a:pPr>
            <a:r>
              <a:rPr lang="es-AR" sz="3000" b="1" i="0" u="none" strike="noStrike" cap="none" dirty="0">
                <a:solidFill>
                  <a:schemeClr val="lt1"/>
                </a:solidFill>
                <a:latin typeface="Courier New"/>
                <a:ea typeface="Courier New"/>
                <a:cs typeface="Courier New"/>
                <a:sym typeface="Courier New"/>
              </a:rPr>
              <a:t>&gt;&gt;&gt; </a:t>
            </a:r>
            <a:r>
              <a:rPr lang="es-AR" sz="3000" b="1" i="0" u="none" strike="noStrike" cap="none" dirty="0" err="1">
                <a:solidFill>
                  <a:srgbClr val="FFFF00"/>
                </a:solidFill>
                <a:latin typeface="Courier New"/>
                <a:ea typeface="Courier New"/>
                <a:cs typeface="Courier New"/>
                <a:sym typeface="Courier New"/>
              </a:rPr>
              <a:t>print</a:t>
            </a:r>
            <a:r>
              <a:rPr lang="es-AR" sz="3000" b="1" dirty="0">
                <a:solidFill>
                  <a:schemeClr val="lt1"/>
                </a:solidFill>
                <a:latin typeface="Courier New"/>
                <a:ea typeface="Courier New"/>
                <a:cs typeface="Courier New"/>
                <a:sym typeface="Courier New"/>
              </a:rPr>
              <a:t>(</a:t>
            </a:r>
            <a:r>
              <a:rPr lang="es-AR" sz="3000" b="1" i="0" u="none" strike="noStrike" cap="none" dirty="0">
                <a:solidFill>
                  <a:srgbClr val="00FF00"/>
                </a:solidFill>
                <a:latin typeface="Courier New"/>
                <a:ea typeface="Courier New"/>
                <a:cs typeface="Courier New"/>
                <a:sym typeface="Courier New"/>
              </a:rPr>
              <a:t>grande</a:t>
            </a:r>
            <a:r>
              <a:rPr lang="es-AR" sz="30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s-AR" sz="3000" b="1" i="0" u="none" strike="noStrike" cap="none" dirty="0">
                <a:solidFill>
                  <a:schemeClr val="lt1"/>
                </a:solidFill>
                <a:latin typeface="Courier New"/>
                <a:ea typeface="Courier New"/>
                <a:cs typeface="Courier New"/>
                <a:sym typeface="Courier New"/>
              </a:rPr>
              <a:t>w</a:t>
            </a:r>
          </a:p>
          <a:p>
            <a:pPr marL="0" marR="0" lvl="0" indent="0" algn="l" rtl="0">
              <a:lnSpc>
                <a:spcPct val="100000"/>
              </a:lnSpc>
              <a:spcBef>
                <a:spcPts val="0"/>
              </a:spcBef>
              <a:spcAft>
                <a:spcPts val="0"/>
              </a:spcAft>
              <a:buClr>
                <a:schemeClr val="lt1"/>
              </a:buClr>
              <a:buSzPct val="25000"/>
              <a:buFont typeface="Courier New"/>
              <a:buNone/>
            </a:pPr>
            <a:r>
              <a:rPr lang="es-AR" sz="3000" b="1" i="0" u="none" strike="noStrike" cap="none" dirty="0">
                <a:solidFill>
                  <a:schemeClr val="lt1"/>
                </a:solidFill>
                <a:latin typeface="Courier New"/>
                <a:ea typeface="Courier New"/>
                <a:cs typeface="Courier New"/>
                <a:sym typeface="Courier New"/>
              </a:rPr>
              <a:t>&gt;&gt;&gt; </a:t>
            </a:r>
            <a:r>
              <a:rPr lang="es-AR" sz="3000" b="1" i="0" u="none" strike="noStrike" cap="none" dirty="0">
                <a:solidFill>
                  <a:srgbClr val="00FF00"/>
                </a:solidFill>
                <a:latin typeface="Courier New"/>
                <a:ea typeface="Courier New"/>
                <a:cs typeface="Courier New"/>
                <a:sym typeface="Courier New"/>
              </a:rPr>
              <a:t>pequeño</a:t>
            </a:r>
            <a:r>
              <a:rPr lang="es-AR" sz="3000" b="1" i="0" u="none" strike="noStrike" cap="none" dirty="0">
                <a:solidFill>
                  <a:schemeClr val="lt1"/>
                </a:solidFill>
                <a:latin typeface="Courier New"/>
                <a:ea typeface="Courier New"/>
                <a:cs typeface="Courier New"/>
                <a:sym typeface="Courier New"/>
              </a:rPr>
              <a:t> = </a:t>
            </a:r>
            <a:r>
              <a:rPr lang="es-AR" sz="3000" b="1" i="0" u="none" strike="noStrike" cap="none" dirty="0">
                <a:solidFill>
                  <a:srgbClr val="FF00FF"/>
                </a:solidFill>
                <a:latin typeface="Courier New"/>
                <a:ea typeface="Courier New"/>
                <a:cs typeface="Courier New"/>
                <a:sym typeface="Courier New"/>
              </a:rPr>
              <a:t>min</a:t>
            </a:r>
            <a:r>
              <a:rPr lang="es-AR" sz="3000" b="1" i="0" u="none" strike="noStrike" cap="none" dirty="0">
                <a:solidFill>
                  <a:schemeClr val="lt1"/>
                </a:solidFill>
                <a:latin typeface="Courier New"/>
                <a:ea typeface="Courier New"/>
                <a:cs typeface="Courier New"/>
                <a:sym typeface="Courier New"/>
              </a:rPr>
              <a:t>('Hola mundo')</a:t>
            </a:r>
          </a:p>
          <a:p>
            <a:pPr marL="0" marR="0" lvl="0" indent="0" algn="l" rtl="0">
              <a:lnSpc>
                <a:spcPct val="100000"/>
              </a:lnSpc>
              <a:spcBef>
                <a:spcPts val="0"/>
              </a:spcBef>
              <a:spcAft>
                <a:spcPts val="0"/>
              </a:spcAft>
              <a:buClr>
                <a:schemeClr val="lt1"/>
              </a:buClr>
              <a:buSzPct val="25000"/>
              <a:buFont typeface="Courier New"/>
              <a:buNone/>
            </a:pPr>
            <a:r>
              <a:rPr lang="es-AR" sz="3000" b="1" i="0" u="none" strike="noStrike" cap="none" dirty="0">
                <a:solidFill>
                  <a:schemeClr val="lt1"/>
                </a:solidFill>
                <a:latin typeface="Courier New"/>
                <a:ea typeface="Courier New"/>
                <a:cs typeface="Courier New"/>
                <a:sym typeface="Courier New"/>
              </a:rPr>
              <a:t>&gt;&gt;&gt; </a:t>
            </a:r>
            <a:r>
              <a:rPr lang="es-AR" sz="3000" b="1" i="0" u="none" strike="noStrike" cap="none" dirty="0" err="1">
                <a:solidFill>
                  <a:srgbClr val="FFFF00"/>
                </a:solidFill>
                <a:latin typeface="Courier New"/>
                <a:ea typeface="Courier New"/>
                <a:cs typeface="Courier New"/>
                <a:sym typeface="Courier New"/>
              </a:rPr>
              <a:t>print</a:t>
            </a:r>
            <a:r>
              <a:rPr lang="es-AR" sz="3000" b="1" dirty="0">
                <a:solidFill>
                  <a:schemeClr val="lt1"/>
                </a:solidFill>
                <a:latin typeface="Courier New"/>
                <a:ea typeface="Courier New"/>
                <a:cs typeface="Courier New"/>
                <a:sym typeface="Courier New"/>
              </a:rPr>
              <a:t>(</a:t>
            </a:r>
            <a:r>
              <a:rPr lang="es-AR" sz="3000" b="1" i="0" u="none" strike="noStrike" cap="none" dirty="0">
                <a:solidFill>
                  <a:srgbClr val="00FF00"/>
                </a:solidFill>
                <a:latin typeface="Courier New"/>
                <a:ea typeface="Courier New"/>
                <a:cs typeface="Courier New"/>
                <a:sym typeface="Courier New"/>
              </a:rPr>
              <a:t>pequeño</a:t>
            </a:r>
            <a:r>
              <a:rPr lang="es-AR" sz="30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Font typeface="Courier New"/>
              <a:buNone/>
            </a:pPr>
            <a:endParaRPr lang="es-AR" sz="3000" b="1" dirty="0">
              <a:solidFill>
                <a:srgbClr val="FFFFFF"/>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s-AR" sz="3000" b="1" i="0" u="none" strike="noStrike" cap="none" dirty="0">
                <a:solidFill>
                  <a:schemeClr val="lt1"/>
                </a:solidFill>
                <a:latin typeface="Courier New"/>
                <a:ea typeface="Courier New"/>
                <a:cs typeface="Courier New"/>
                <a:sym typeface="Courier New"/>
              </a:rPr>
              <a:t>&gt;&gt;&gt;</a:t>
            </a:r>
          </a:p>
        </p:txBody>
      </p:sp>
      <p:sp>
        <p:nvSpPr>
          <p:cNvPr id="248" name="Shape 248"/>
          <p:cNvSpPr txBox="1"/>
          <p:nvPr/>
        </p:nvSpPr>
        <p:spPr>
          <a:xfrm>
            <a:off x="2032000" y="1714500"/>
            <a:ext cx="9176351" cy="812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s-AR" sz="4900" u="none" strike="noStrike" cap="none" dirty="0">
                <a:solidFill>
                  <a:srgbClr val="00FF00"/>
                </a:solidFill>
                <a:latin typeface="Arial" charset="0"/>
                <a:ea typeface="Arial" charset="0"/>
                <a:cs typeface="Arial" charset="0"/>
                <a:sym typeface="Cabin"/>
              </a:rPr>
              <a:t>grande</a:t>
            </a:r>
            <a:r>
              <a:rPr lang="es-AR" sz="4900" u="none" strike="noStrike" cap="none" dirty="0">
                <a:solidFill>
                  <a:schemeClr val="lt1"/>
                </a:solidFill>
                <a:latin typeface="Arial" charset="0"/>
                <a:ea typeface="Arial" charset="0"/>
                <a:cs typeface="Arial" charset="0"/>
                <a:sym typeface="Cabin"/>
              </a:rPr>
              <a:t> =  </a:t>
            </a:r>
            <a:r>
              <a:rPr lang="es-AR" sz="4900" u="none" strike="noStrike" cap="none" dirty="0">
                <a:solidFill>
                  <a:srgbClr val="FF00FF"/>
                </a:solidFill>
                <a:latin typeface="Arial" charset="0"/>
                <a:ea typeface="Arial" charset="0"/>
                <a:cs typeface="Arial" charset="0"/>
                <a:sym typeface="Cabin"/>
              </a:rPr>
              <a:t>max</a:t>
            </a:r>
            <a:r>
              <a:rPr lang="es-AR" sz="4900" u="none" strike="noStrike" cap="none" dirty="0">
                <a:solidFill>
                  <a:srgbClr val="FF40FF"/>
                </a:solidFill>
                <a:latin typeface="Arial" charset="0"/>
                <a:ea typeface="Arial" charset="0"/>
                <a:cs typeface="Arial" charset="0"/>
                <a:sym typeface="Cabin"/>
              </a:rPr>
              <a:t>(</a:t>
            </a:r>
            <a:r>
              <a:rPr lang="es-AR" sz="4900" u="none" strike="noStrike" cap="none" dirty="0">
                <a:solidFill>
                  <a:schemeClr val="lt1"/>
                </a:solidFill>
                <a:latin typeface="Arial" charset="0"/>
                <a:ea typeface="Arial" charset="0"/>
                <a:cs typeface="Arial" charset="0"/>
                <a:sym typeface="Cabin"/>
              </a:rPr>
              <a:t>'Hola mundo'</a:t>
            </a:r>
            <a:r>
              <a:rPr lang="es-AR" sz="4900" u="none" strike="noStrike" cap="none" dirty="0">
                <a:solidFill>
                  <a:srgbClr val="FF40FF"/>
                </a:solidFill>
                <a:latin typeface="Arial" charset="0"/>
                <a:ea typeface="Arial" charset="0"/>
                <a:cs typeface="Arial" charset="0"/>
                <a:sym typeface="Cabin"/>
              </a:rPr>
              <a:t>)</a:t>
            </a:r>
          </a:p>
        </p:txBody>
      </p:sp>
      <p:sp>
        <p:nvSpPr>
          <p:cNvPr id="249" name="Shape 249"/>
          <p:cNvSpPr txBox="1"/>
          <p:nvPr/>
        </p:nvSpPr>
        <p:spPr>
          <a:xfrm>
            <a:off x="8814399" y="947883"/>
            <a:ext cx="239395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a:solidFill>
                  <a:schemeClr val="lt1"/>
                </a:solidFill>
                <a:latin typeface="Arial" charset="0"/>
                <a:ea typeface="Arial" charset="0"/>
                <a:cs typeface="Arial" charset="0"/>
                <a:sym typeface="Cabin"/>
              </a:rPr>
              <a:t>Argumento</a:t>
            </a:r>
          </a:p>
        </p:txBody>
      </p:sp>
      <p:cxnSp>
        <p:nvCxnSpPr>
          <p:cNvPr id="250" name="Shape 250"/>
          <p:cNvCxnSpPr>
            <a:endCxn id="249" idx="1"/>
          </p:cNvCxnSpPr>
          <p:nvPr/>
        </p:nvCxnSpPr>
        <p:spPr>
          <a:xfrm flipV="1">
            <a:off x="7723909" y="1259033"/>
            <a:ext cx="1090490" cy="565149"/>
          </a:xfrm>
          <a:prstGeom prst="straightConnector1">
            <a:avLst/>
          </a:prstGeom>
          <a:noFill/>
          <a:ln w="76200" cap="rnd" cmpd="sng">
            <a:solidFill>
              <a:schemeClr val="lt1"/>
            </a:solidFill>
            <a:prstDash val="solid"/>
            <a:miter/>
            <a:headEnd type="stealth" w="med" len="med"/>
            <a:tailEnd type="none" w="med" len="med"/>
          </a:ln>
        </p:spPr>
      </p:cxnSp>
      <p:sp>
        <p:nvSpPr>
          <p:cNvPr id="251" name="Shape 251"/>
          <p:cNvSpPr txBox="1"/>
          <p:nvPr/>
        </p:nvSpPr>
        <p:spPr>
          <a:xfrm>
            <a:off x="3771900" y="3460750"/>
            <a:ext cx="614361" cy="622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'w'</a:t>
            </a:r>
          </a:p>
        </p:txBody>
      </p:sp>
      <p:cxnSp>
        <p:nvCxnSpPr>
          <p:cNvPr id="252" name="Shape 252"/>
          <p:cNvCxnSpPr/>
          <p:nvPr/>
        </p:nvCxnSpPr>
        <p:spPr>
          <a:xfrm>
            <a:off x="4387850" y="3927475"/>
            <a:ext cx="1214437" cy="709612"/>
          </a:xfrm>
          <a:prstGeom prst="straightConnector1">
            <a:avLst/>
          </a:prstGeom>
          <a:noFill/>
          <a:ln w="76200" cap="rnd" cmpd="sng">
            <a:solidFill>
              <a:srgbClr val="FFFF00"/>
            </a:solidFill>
            <a:prstDash val="solid"/>
            <a:miter/>
            <a:headEnd type="stealth" w="med" len="med"/>
            <a:tailEnd type="none" w="med" len="med"/>
          </a:ln>
        </p:spPr>
      </p:cxnSp>
      <p:sp>
        <p:nvSpPr>
          <p:cNvPr id="253" name="Shape 253"/>
          <p:cNvSpPr txBox="1"/>
          <p:nvPr/>
        </p:nvSpPr>
        <p:spPr>
          <a:xfrm>
            <a:off x="5751511" y="4406900"/>
            <a:ext cx="2067781"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3400" u="none" strike="noStrike" cap="none" dirty="0">
                <a:solidFill>
                  <a:srgbClr val="FFFF00"/>
                </a:solidFill>
                <a:latin typeface="Arial" charset="0"/>
                <a:ea typeface="Arial" charset="0"/>
                <a:cs typeface="Arial" charset="0"/>
                <a:sym typeface="Cabin"/>
              </a:rPr>
              <a:t>Resultado</a:t>
            </a:r>
          </a:p>
        </p:txBody>
      </p:sp>
      <p:cxnSp>
        <p:nvCxnSpPr>
          <p:cNvPr id="254" name="Shape 254"/>
          <p:cNvCxnSpPr/>
          <p:nvPr/>
        </p:nvCxnSpPr>
        <p:spPr>
          <a:xfrm>
            <a:off x="2614611" y="2671761"/>
            <a:ext cx="711200" cy="596900"/>
          </a:xfrm>
          <a:prstGeom prst="straightConnector1">
            <a:avLst/>
          </a:prstGeom>
          <a:noFill/>
          <a:ln w="76200" cap="rnd" cmpd="sng">
            <a:solidFill>
              <a:srgbClr val="00FF00"/>
            </a:solidFill>
            <a:prstDash val="solid"/>
            <a:miter/>
            <a:headEnd type="stealth" w="med" len="med"/>
            <a:tailEnd type="none" w="med" len="med"/>
          </a:ln>
        </p:spPr>
      </p:cxnSp>
      <p:sp>
        <p:nvSpPr>
          <p:cNvPr id="255" name="Shape 255"/>
          <p:cNvSpPr txBox="1"/>
          <p:nvPr/>
        </p:nvSpPr>
        <p:spPr>
          <a:xfrm>
            <a:off x="334947" y="2857500"/>
            <a:ext cx="26223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3400" u="none" strike="noStrike" cap="none" dirty="0">
                <a:solidFill>
                  <a:srgbClr val="00FF00"/>
                </a:solidFill>
                <a:latin typeface="Arial" charset="0"/>
                <a:ea typeface="Arial" charset="0"/>
                <a:cs typeface="Arial" charset="0"/>
                <a:sym typeface="Cabin"/>
              </a:rPr>
              <a:t>Asignación</a:t>
            </a:r>
          </a:p>
        </p:txBody>
      </p:sp>
      <p:cxnSp>
        <p:nvCxnSpPr>
          <p:cNvPr id="256" name="Shape 256"/>
          <p:cNvCxnSpPr/>
          <p:nvPr/>
        </p:nvCxnSpPr>
        <p:spPr>
          <a:xfrm rot="10800000" flipH="1">
            <a:off x="4054475" y="2633662"/>
            <a:ext cx="204786" cy="841374"/>
          </a:xfrm>
          <a:prstGeom prst="straightConnector1">
            <a:avLst/>
          </a:prstGeom>
          <a:noFill/>
          <a:ln w="76200" cap="rnd" cmpd="sng">
            <a:solidFill>
              <a:srgbClr val="FF00FF"/>
            </a:solidFill>
            <a:prstDash val="solid"/>
            <a:miter/>
            <a:headEnd type="stealth"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600" u="none" strike="noStrike" cap="none" dirty="0">
                <a:solidFill>
                  <a:srgbClr val="FFFF00"/>
                </a:solidFill>
                <a:latin typeface="Arial" charset="0"/>
                <a:ea typeface="Arial" charset="0"/>
                <a:cs typeface="Arial" charset="0"/>
                <a:sym typeface="Cabin"/>
              </a:rPr>
              <a:t>Función Max</a:t>
            </a:r>
          </a:p>
        </p:txBody>
      </p:sp>
      <p:sp>
        <p:nvSpPr>
          <p:cNvPr id="262" name="Shape 262"/>
          <p:cNvSpPr txBox="1"/>
          <p:nvPr/>
        </p:nvSpPr>
        <p:spPr>
          <a:xfrm>
            <a:off x="1200150" y="2616200"/>
            <a:ext cx="7132199" cy="1663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a:solidFill>
                  <a:schemeClr val="lt1"/>
                </a:solidFill>
                <a:latin typeface="Courier New"/>
                <a:ea typeface="Courier New"/>
                <a:cs typeface="Courier New"/>
                <a:sym typeface="Courier New"/>
              </a:rPr>
              <a:t>&gt;&gt;&gt; </a:t>
            </a:r>
            <a:r>
              <a:rPr lang="es-AR" sz="3000" b="1" i="0" u="none" strike="noStrike" cap="none" dirty="0">
                <a:solidFill>
                  <a:srgbClr val="00FF00"/>
                </a:solidFill>
                <a:latin typeface="Courier New"/>
                <a:ea typeface="Courier New"/>
                <a:cs typeface="Courier New"/>
                <a:sym typeface="Courier New"/>
              </a:rPr>
              <a:t>grande </a:t>
            </a:r>
            <a:r>
              <a:rPr lang="es-AR" sz="3000" b="1" i="0" u="none" strike="noStrike" cap="none" dirty="0">
                <a:solidFill>
                  <a:schemeClr val="lt1"/>
                </a:solidFill>
                <a:latin typeface="Courier New"/>
                <a:ea typeface="Courier New"/>
                <a:cs typeface="Courier New"/>
                <a:sym typeface="Courier New"/>
              </a:rPr>
              <a:t>= </a:t>
            </a:r>
            <a:r>
              <a:rPr lang="es-AR" sz="3000" b="1" i="0" u="none" strike="noStrike" cap="none" dirty="0">
                <a:solidFill>
                  <a:srgbClr val="FF00FF"/>
                </a:solidFill>
                <a:latin typeface="Courier New"/>
                <a:ea typeface="Courier New"/>
                <a:cs typeface="Courier New"/>
                <a:sym typeface="Courier New"/>
              </a:rPr>
              <a:t>max</a:t>
            </a:r>
            <a:r>
              <a:rPr lang="es-AR" sz="3000" b="1" i="0" u="none" strike="noStrike" cap="none" dirty="0">
                <a:solidFill>
                  <a:schemeClr val="lt1"/>
                </a:solidFill>
                <a:latin typeface="Courier New"/>
                <a:ea typeface="Courier New"/>
                <a:cs typeface="Courier New"/>
                <a:sym typeface="Courier New"/>
              </a:rPr>
              <a:t>('Hola mundo')</a:t>
            </a: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a:solidFill>
                  <a:schemeClr val="lt1"/>
                </a:solidFill>
                <a:latin typeface="Courier New"/>
                <a:ea typeface="Courier New"/>
                <a:cs typeface="Courier New"/>
                <a:sym typeface="Courier New"/>
              </a:rPr>
              <a:t>&gt;&gt;&gt; </a:t>
            </a:r>
            <a:r>
              <a:rPr lang="es-AR" sz="3000" b="1" i="0" u="none" strike="noStrike" cap="none" dirty="0" err="1">
                <a:solidFill>
                  <a:srgbClr val="FFFF00"/>
                </a:solidFill>
                <a:latin typeface="Courier New"/>
                <a:ea typeface="Courier New"/>
                <a:cs typeface="Courier New"/>
                <a:sym typeface="Courier New"/>
              </a:rPr>
              <a:t>print</a:t>
            </a:r>
            <a:r>
              <a:rPr lang="es-AR" sz="3000" b="1" dirty="0">
                <a:solidFill>
                  <a:schemeClr val="lt1"/>
                </a:solidFill>
                <a:latin typeface="Courier New"/>
                <a:ea typeface="Courier New"/>
                <a:cs typeface="Courier New"/>
                <a:sym typeface="Courier New"/>
              </a:rPr>
              <a:t>(</a:t>
            </a:r>
            <a:r>
              <a:rPr lang="es-AR" sz="3000" b="1" i="0" u="none" strike="noStrike" cap="none" dirty="0">
                <a:solidFill>
                  <a:srgbClr val="00FF00"/>
                </a:solidFill>
                <a:latin typeface="Courier New"/>
                <a:ea typeface="Courier New"/>
                <a:cs typeface="Courier New"/>
                <a:sym typeface="Courier New"/>
              </a:rPr>
              <a:t>grande</a:t>
            </a:r>
            <a:r>
              <a:rPr lang="es-AR" sz="30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a:solidFill>
                  <a:schemeClr val="lt1"/>
                </a:solidFill>
                <a:latin typeface="Courier New"/>
                <a:ea typeface="Courier New"/>
                <a:cs typeface="Courier New"/>
                <a:sym typeface="Courier New"/>
              </a:rPr>
              <a:t>w</a:t>
            </a:r>
          </a:p>
        </p:txBody>
      </p:sp>
      <p:sp>
        <p:nvSpPr>
          <p:cNvPr id="263" name="Shape 263"/>
          <p:cNvSpPr txBox="1"/>
          <p:nvPr/>
        </p:nvSpPr>
        <p:spPr>
          <a:xfrm>
            <a:off x="6845300" y="4468805"/>
            <a:ext cx="2819400" cy="28194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5400" u="none" strike="noStrike" cap="none" dirty="0">
                <a:solidFill>
                  <a:schemeClr val="lt1"/>
                </a:solidFill>
                <a:latin typeface="Arial" charset="0"/>
                <a:ea typeface="Arial" charset="0"/>
                <a:cs typeface="Arial" charset="0"/>
                <a:sym typeface="Cabin"/>
              </a:rPr>
              <a:t>Función max()</a:t>
            </a:r>
          </a:p>
        </p:txBody>
      </p:sp>
      <p:cxnSp>
        <p:nvCxnSpPr>
          <p:cNvPr id="264" name="Shape 264"/>
          <p:cNvCxnSpPr/>
          <p:nvPr/>
        </p:nvCxnSpPr>
        <p:spPr>
          <a:xfrm flipH="1">
            <a:off x="5299074" y="5922955"/>
            <a:ext cx="1492250" cy="17461"/>
          </a:xfrm>
          <a:prstGeom prst="straightConnector1">
            <a:avLst/>
          </a:prstGeom>
          <a:noFill/>
          <a:ln w="88900" cap="rnd" cmpd="sng">
            <a:solidFill>
              <a:schemeClr val="lt1"/>
            </a:solidFill>
            <a:prstDash val="solid"/>
            <a:miter/>
            <a:headEnd type="stealth" w="med" len="med"/>
            <a:tailEnd type="none" w="med" len="med"/>
          </a:ln>
        </p:spPr>
      </p:cxnSp>
      <p:sp>
        <p:nvSpPr>
          <p:cNvPr id="265" name="Shape 265"/>
          <p:cNvSpPr txBox="1"/>
          <p:nvPr/>
        </p:nvSpPr>
        <p:spPr>
          <a:xfrm>
            <a:off x="2616200" y="5351455"/>
            <a:ext cx="2849562"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Arial"/>
              <a:buNone/>
            </a:pPr>
            <a:r>
              <a:rPr lang="es-AR" sz="3600" dirty="0">
                <a:solidFill>
                  <a:srgbClr val="FF7F00"/>
                </a:solidFill>
              </a:rPr>
              <a:t>'</a:t>
            </a:r>
            <a:r>
              <a:rPr lang="es-AR" sz="3600" u="none" strike="noStrike" cap="none" dirty="0">
                <a:solidFill>
                  <a:srgbClr val="FF7F00"/>
                </a:solidFill>
                <a:latin typeface="Arial" charset="0"/>
                <a:ea typeface="Arial" charset="0"/>
                <a:cs typeface="Arial" charset="0"/>
                <a:sym typeface="Cabin"/>
              </a:rPr>
              <a:t>Hola mundo</a:t>
            </a:r>
            <a:r>
              <a:rPr lang="es-AR" sz="3600" dirty="0">
                <a:solidFill>
                  <a:srgbClr val="FF7F00"/>
                </a:solidFill>
              </a:rPr>
              <a:t>'</a:t>
            </a:r>
            <a:r>
              <a:rPr lang="es-AR" sz="3600" u="none" strike="noStrike" cap="none" dirty="0">
                <a:solidFill>
                  <a:srgbClr val="FF7F00"/>
                </a:solidFill>
                <a:latin typeface="Arial" charset="0"/>
                <a:ea typeface="Arial" charset="0"/>
                <a:cs typeface="Arial" charset="0"/>
                <a:sym typeface="Cabin"/>
              </a:rPr>
              <a:t> </a:t>
            </a:r>
          </a:p>
          <a:p>
            <a:pPr marL="0" marR="0" lvl="0" indent="0" algn="ctr" rtl="0">
              <a:lnSpc>
                <a:spcPct val="100000"/>
              </a:lnSpc>
              <a:spcBef>
                <a:spcPts val="0"/>
              </a:spcBef>
              <a:spcAft>
                <a:spcPts val="0"/>
              </a:spcAft>
              <a:buClr>
                <a:srgbClr val="FF7F00"/>
              </a:buClr>
              <a:buSzPct val="25000"/>
              <a:buFont typeface="Cabin"/>
              <a:buNone/>
            </a:pPr>
            <a:r>
              <a:rPr lang="es-AR" sz="3600" u="none" strike="noStrike" cap="none" dirty="0">
                <a:solidFill>
                  <a:srgbClr val="F3F3F3"/>
                </a:solidFill>
                <a:latin typeface="Arial" charset="0"/>
                <a:ea typeface="Arial" charset="0"/>
                <a:cs typeface="Arial" charset="0"/>
                <a:sym typeface="Cabin"/>
              </a:rPr>
              <a:t>(una cadena)</a:t>
            </a:r>
          </a:p>
        </p:txBody>
      </p:sp>
      <p:sp>
        <p:nvSpPr>
          <p:cNvPr id="266" name="Shape 266"/>
          <p:cNvSpPr txBox="1"/>
          <p:nvPr/>
        </p:nvSpPr>
        <p:spPr>
          <a:xfrm>
            <a:off x="11642725" y="5300655"/>
            <a:ext cx="3582787"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Arial"/>
              <a:buNone/>
            </a:pPr>
            <a:r>
              <a:rPr lang="es-AR" sz="3600" dirty="0">
                <a:solidFill>
                  <a:srgbClr val="00FF00"/>
                </a:solidFill>
              </a:rPr>
              <a:t>'</a:t>
            </a:r>
            <a:r>
              <a:rPr lang="es-AR" sz="3600" u="none" strike="noStrike" cap="none" dirty="0">
                <a:solidFill>
                  <a:srgbClr val="00FF00"/>
                </a:solidFill>
                <a:latin typeface="Arial" charset="0"/>
                <a:ea typeface="Arial" charset="0"/>
                <a:cs typeface="Arial" charset="0"/>
                <a:sym typeface="Cabin"/>
              </a:rPr>
              <a:t>w</a:t>
            </a:r>
            <a:r>
              <a:rPr lang="es-AR" sz="3600" dirty="0">
                <a:solidFill>
                  <a:srgbClr val="00FF00"/>
                </a:solidFill>
              </a:rPr>
              <a:t>'</a:t>
            </a:r>
          </a:p>
          <a:p>
            <a:pPr marL="0" marR="0" lvl="0" indent="0" algn="ctr" rtl="0">
              <a:lnSpc>
                <a:spcPct val="100000"/>
              </a:lnSpc>
              <a:spcBef>
                <a:spcPts val="0"/>
              </a:spcBef>
              <a:spcAft>
                <a:spcPts val="0"/>
              </a:spcAft>
              <a:buClr>
                <a:srgbClr val="00FF00"/>
              </a:buClr>
              <a:buSzPct val="25000"/>
              <a:buFont typeface="Cabin"/>
              <a:buNone/>
            </a:pPr>
            <a:r>
              <a:rPr lang="es-AR" sz="3600" u="none" strike="noStrike" cap="none" dirty="0">
                <a:solidFill>
                  <a:srgbClr val="FFFFFF"/>
                </a:solidFill>
                <a:latin typeface="Arial" charset="0"/>
                <a:ea typeface="Arial" charset="0"/>
                <a:cs typeface="Arial" charset="0"/>
                <a:sym typeface="Cabin"/>
              </a:rPr>
              <a:t>(una cadena)</a:t>
            </a:r>
          </a:p>
        </p:txBody>
      </p:sp>
      <p:cxnSp>
        <p:nvCxnSpPr>
          <p:cNvPr id="267" name="Shape 267"/>
          <p:cNvCxnSpPr/>
          <p:nvPr/>
        </p:nvCxnSpPr>
        <p:spPr>
          <a:xfrm flipH="1">
            <a:off x="9680574" y="5872155"/>
            <a:ext cx="1492250" cy="17461"/>
          </a:xfrm>
          <a:prstGeom prst="straightConnector1">
            <a:avLst/>
          </a:prstGeom>
          <a:noFill/>
          <a:ln w="88900" cap="rnd" cmpd="sng">
            <a:solidFill>
              <a:schemeClr val="lt1"/>
            </a:solidFill>
            <a:prstDash val="solid"/>
            <a:miter/>
            <a:headEnd type="stealth" w="med" len="med"/>
            <a:tailEnd type="none" w="med" len="med"/>
          </a:ln>
        </p:spPr>
      </p:cxnSp>
      <p:sp>
        <p:nvSpPr>
          <p:cNvPr id="268" name="Shape 268"/>
          <p:cNvSpPr txBox="1"/>
          <p:nvPr/>
        </p:nvSpPr>
        <p:spPr>
          <a:xfrm>
            <a:off x="10474325" y="2265220"/>
            <a:ext cx="4940400" cy="263515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a:solidFill>
                  <a:schemeClr val="lt1"/>
                </a:solidFill>
                <a:latin typeface="Arial" charset="0"/>
                <a:ea typeface="Arial" charset="0"/>
                <a:cs typeface="Arial" charset="0"/>
                <a:sym typeface="Cabin"/>
              </a:rPr>
              <a:t>Una </a:t>
            </a:r>
            <a:r>
              <a:rPr lang="es-AR" sz="3600" u="none" strike="noStrike" cap="none" dirty="0">
                <a:solidFill>
                  <a:srgbClr val="FF00FF"/>
                </a:solidFill>
                <a:latin typeface="Arial" charset="0"/>
                <a:ea typeface="Arial" charset="0"/>
                <a:cs typeface="Arial" charset="0"/>
                <a:sym typeface="Cabin"/>
              </a:rPr>
              <a:t>función</a:t>
            </a:r>
            <a:r>
              <a:rPr lang="es-AR" sz="3600" u="none" strike="noStrike" cap="none" dirty="0">
                <a:solidFill>
                  <a:schemeClr val="lt1"/>
                </a:solidFill>
                <a:latin typeface="Arial" charset="0"/>
                <a:ea typeface="Arial" charset="0"/>
                <a:cs typeface="Arial" charset="0"/>
                <a:sym typeface="Cabin"/>
              </a:rPr>
              <a:t> es </a:t>
            </a:r>
            <a:r>
              <a:rPr lang="es-AR" sz="3600" u="none" strike="noStrike" cap="none" dirty="0">
                <a:solidFill>
                  <a:srgbClr val="FF00FF"/>
                </a:solidFill>
                <a:latin typeface="Arial" charset="0"/>
                <a:ea typeface="Arial" charset="0"/>
                <a:cs typeface="Arial" charset="0"/>
                <a:sym typeface="Cabin"/>
              </a:rPr>
              <a:t>un código almacenado</a:t>
            </a:r>
            <a:r>
              <a:rPr lang="es-AR" sz="3600" u="none" strike="noStrike" cap="none" dirty="0">
                <a:solidFill>
                  <a:schemeClr val="lt1"/>
                </a:solidFill>
                <a:latin typeface="Arial" charset="0"/>
                <a:ea typeface="Arial" charset="0"/>
                <a:cs typeface="Arial" charset="0"/>
                <a:sym typeface="Cabin"/>
              </a:rPr>
              <a:t> que nosotros utilizamos. Una función toma un </a:t>
            </a:r>
            <a:r>
              <a:rPr lang="es-AR" sz="3600" u="none" strike="noStrike" cap="none" dirty="0">
                <a:solidFill>
                  <a:srgbClr val="FF7F00"/>
                </a:solidFill>
                <a:latin typeface="Arial" charset="0"/>
                <a:ea typeface="Arial" charset="0"/>
                <a:cs typeface="Arial" charset="0"/>
                <a:sym typeface="Cabin"/>
              </a:rPr>
              <a:t>input </a:t>
            </a:r>
            <a:r>
              <a:rPr lang="es-AR" sz="3600" u="none" strike="noStrike" cap="none" dirty="0">
                <a:solidFill>
                  <a:schemeClr val="lt1"/>
                </a:solidFill>
                <a:latin typeface="Arial" charset="0"/>
                <a:ea typeface="Arial" charset="0"/>
                <a:cs typeface="Arial" charset="0"/>
                <a:sym typeface="Cabin"/>
              </a:rPr>
              <a:t>y arroja un </a:t>
            </a:r>
            <a:r>
              <a:rPr lang="es-AR" sz="3600" dirty="0">
                <a:solidFill>
                  <a:srgbClr val="00FF00"/>
                </a:solidFill>
                <a:latin typeface="Arial" charset="0"/>
                <a:ea typeface="Arial" charset="0"/>
                <a:cs typeface="Arial" charset="0"/>
                <a:sym typeface="Cabin"/>
              </a:rPr>
              <a:t>resultado</a:t>
            </a:r>
            <a:r>
              <a:rPr lang="es-AR" sz="3600" u="none" strike="noStrike" cap="none" dirty="0">
                <a:solidFill>
                  <a:schemeClr val="lt1"/>
                </a:solidFill>
                <a:latin typeface="Arial" charset="0"/>
                <a:ea typeface="Arial" charset="0"/>
                <a:cs typeface="Arial" charset="0"/>
                <a:sym typeface="Cabin"/>
              </a:rPr>
              <a:t>.</a:t>
            </a:r>
          </a:p>
        </p:txBody>
      </p:sp>
      <p:sp>
        <p:nvSpPr>
          <p:cNvPr id="269" name="Shape 269"/>
          <p:cNvSpPr txBox="1"/>
          <p:nvPr/>
        </p:nvSpPr>
        <p:spPr>
          <a:xfrm>
            <a:off x="6045199" y="7618405"/>
            <a:ext cx="45212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a:solidFill>
                  <a:schemeClr val="lt1"/>
                </a:solidFill>
                <a:latin typeface="Arial" charset="0"/>
                <a:ea typeface="Arial" charset="0"/>
                <a:cs typeface="Arial" charset="0"/>
                <a:sym typeface="Cabin"/>
              </a:rPr>
              <a:t>Guido escribió este código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FF00FF"/>
              </a:buClr>
              <a:buSzPct val="25000"/>
            </a:pPr>
            <a:r>
              <a:rPr lang="es-AR" sz="7600" dirty="0">
                <a:solidFill>
                  <a:srgbClr val="FFFF00"/>
                </a:solidFill>
                <a:latin typeface="Arial" charset="0"/>
                <a:ea typeface="Arial" charset="0"/>
                <a:cs typeface="Arial" charset="0"/>
                <a:sym typeface="Cabin"/>
              </a:rPr>
              <a:t>Función Max</a:t>
            </a:r>
            <a:endParaRPr lang="en-US" sz="7600" u="none" strike="noStrike" cap="none" dirty="0">
              <a:solidFill>
                <a:srgbClr val="FFFF00"/>
              </a:solidFill>
              <a:latin typeface="Arial" charset="0"/>
              <a:ea typeface="Arial" charset="0"/>
              <a:cs typeface="Arial" charset="0"/>
              <a:sym typeface="Cabin"/>
            </a:endParaRPr>
          </a:p>
        </p:txBody>
      </p:sp>
      <p:sp>
        <p:nvSpPr>
          <p:cNvPr id="262" name="Shape 262"/>
          <p:cNvSpPr txBox="1"/>
          <p:nvPr/>
        </p:nvSpPr>
        <p:spPr>
          <a:xfrm>
            <a:off x="1200150" y="2616200"/>
            <a:ext cx="7132199" cy="1663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err="1">
                <a:solidFill>
                  <a:srgbClr val="00FF00"/>
                </a:solidFill>
                <a:latin typeface="Courier New"/>
                <a:ea typeface="Courier New"/>
                <a:cs typeface="Courier New"/>
                <a:sym typeface="Courier New"/>
              </a:rPr>
              <a:t>grande</a:t>
            </a:r>
            <a:r>
              <a:rPr lang="en-US" sz="3000" b="1" i="0" u="none" strike="noStrike" cap="none" dirty="0">
                <a:solidFill>
                  <a:srgbClr val="00FF00"/>
                </a:solidFill>
                <a:latin typeface="Courier New"/>
                <a:ea typeface="Courier New"/>
                <a:cs typeface="Courier New"/>
                <a:sym typeface="Courier New"/>
              </a:rPr>
              <a:t> </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max</a:t>
            </a:r>
            <a:r>
              <a:rPr lang="en-US" sz="3000" b="1" i="0" u="none" strike="noStrike" cap="none" dirty="0">
                <a:solidFill>
                  <a:schemeClr val="lt1"/>
                </a:solidFill>
                <a:latin typeface="Courier New"/>
                <a:ea typeface="Courier New"/>
                <a:cs typeface="Courier New"/>
                <a:sym typeface="Courier New"/>
              </a:rPr>
              <a:t>('Hola mundo')</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FFFF00"/>
                </a:solidFill>
                <a:latin typeface="Courier New"/>
                <a:ea typeface="Courier New"/>
                <a:cs typeface="Courier New"/>
                <a:sym typeface="Courier New"/>
              </a:rPr>
              <a:t>print</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00FF00"/>
                </a:solidFill>
                <a:latin typeface="Courier New"/>
                <a:ea typeface="Courier New"/>
                <a:cs typeface="Courier New"/>
                <a:sym typeface="Courier New"/>
              </a:rPr>
              <a:t>grande</a:t>
            </a:r>
            <a:r>
              <a:rPr lang="en-US" sz="30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w</a:t>
            </a:r>
          </a:p>
        </p:txBody>
      </p:sp>
      <p:sp>
        <p:nvSpPr>
          <p:cNvPr id="263" name="Shape 263"/>
          <p:cNvSpPr txBox="1"/>
          <p:nvPr/>
        </p:nvSpPr>
        <p:spPr>
          <a:xfrm>
            <a:off x="6845299" y="4468805"/>
            <a:ext cx="3178351" cy="28194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buClr>
                <a:srgbClr val="FFFF00"/>
              </a:buClr>
              <a:buSzPct val="25000"/>
            </a:pPr>
            <a:r>
              <a:rPr lang="en-US" sz="2400" b="1" dirty="0">
                <a:solidFill>
                  <a:srgbClr val="FFFF00"/>
                </a:solidFill>
                <a:latin typeface="Courier New"/>
                <a:ea typeface="Courier New"/>
                <a:cs typeface="Courier New"/>
                <a:sym typeface="Courier New"/>
              </a:rPr>
              <a:t> def</a:t>
            </a:r>
            <a:r>
              <a:rPr lang="en-US" sz="2400" b="1" dirty="0">
                <a:solidFill>
                  <a:schemeClr val="lt1"/>
                </a:solidFill>
                <a:latin typeface="Courier New"/>
                <a:ea typeface="Courier New"/>
                <a:cs typeface="Courier New"/>
                <a:sym typeface="Courier New"/>
              </a:rPr>
              <a:t> max(</a:t>
            </a:r>
            <a:r>
              <a:rPr lang="en-US" sz="2400" b="1" dirty="0">
                <a:solidFill>
                  <a:srgbClr val="00FFFF"/>
                </a:solidFill>
                <a:latin typeface="Courier New"/>
                <a:ea typeface="Courier New"/>
                <a:cs typeface="Courier New"/>
                <a:sym typeface="Courier New"/>
              </a:rPr>
              <a:t>inp</a:t>
            </a:r>
            <a:r>
              <a:rPr lang="en-US" sz="2400" b="1" dirty="0">
                <a:solidFill>
                  <a:schemeClr val="lt1"/>
                </a:solidFill>
                <a:latin typeface="Courier New"/>
                <a:ea typeface="Courier New"/>
                <a:cs typeface="Courier New"/>
                <a:sym typeface="Courier New"/>
              </a:rPr>
              <a:t>):</a:t>
            </a:r>
          </a:p>
          <a:p>
            <a:pPr lvl="0">
              <a:buClr>
                <a:schemeClr val="lt1"/>
              </a:buClr>
              <a:buSzPct val="25000"/>
            </a:pPr>
            <a:r>
              <a:rPr lang="en-US" sz="2400" b="1" dirty="0">
                <a:solidFill>
                  <a:schemeClr val="lt1"/>
                </a:solidFill>
                <a:latin typeface="Courier New"/>
                <a:ea typeface="Courier New"/>
                <a:cs typeface="Courier New"/>
                <a:sym typeface="Courier New"/>
              </a:rPr>
              <a:t>    blah</a:t>
            </a:r>
          </a:p>
          <a:p>
            <a:pPr lvl="0">
              <a:buClr>
                <a:schemeClr val="lt1"/>
              </a:buClr>
              <a:buSzPct val="25000"/>
            </a:pPr>
            <a:r>
              <a:rPr lang="en-US" sz="2400" b="1" dirty="0">
                <a:solidFill>
                  <a:schemeClr val="lt1"/>
                </a:solidFill>
                <a:latin typeface="Courier New"/>
                <a:ea typeface="Courier New"/>
                <a:cs typeface="Courier New"/>
                <a:sym typeface="Courier New"/>
              </a:rPr>
              <a:t>    blah</a:t>
            </a:r>
          </a:p>
          <a:p>
            <a:pPr lvl="0">
              <a:buClr>
                <a:schemeClr val="lt1"/>
              </a:buClr>
              <a:buSzPct val="25000"/>
            </a:pPr>
            <a:r>
              <a:rPr lang="en-US" sz="2400" b="1" dirty="0">
                <a:solidFill>
                  <a:schemeClr val="lt1"/>
                </a:solidFill>
                <a:latin typeface="Courier New"/>
                <a:ea typeface="Courier New"/>
                <a:cs typeface="Courier New"/>
                <a:sym typeface="Courier New"/>
              </a:rPr>
              <a:t>    </a:t>
            </a:r>
            <a:r>
              <a:rPr lang="en-US" sz="2400" b="1" dirty="0">
                <a:solidFill>
                  <a:srgbClr val="FFFF00"/>
                </a:solidFill>
                <a:latin typeface="Courier New"/>
                <a:ea typeface="Courier New"/>
                <a:cs typeface="Courier New"/>
                <a:sym typeface="Courier New"/>
              </a:rPr>
              <a:t>for</a:t>
            </a:r>
            <a:r>
              <a:rPr lang="en-US" sz="2400" b="1" dirty="0">
                <a:solidFill>
                  <a:schemeClr val="lt1"/>
                </a:solidFill>
                <a:latin typeface="Courier New"/>
                <a:ea typeface="Courier New"/>
                <a:cs typeface="Courier New"/>
                <a:sym typeface="Courier New"/>
              </a:rPr>
              <a:t> x </a:t>
            </a:r>
            <a:r>
              <a:rPr lang="en-US" sz="2400" b="1" dirty="0">
                <a:solidFill>
                  <a:srgbClr val="FFFF00"/>
                </a:solidFill>
                <a:latin typeface="Courier New"/>
                <a:ea typeface="Courier New"/>
                <a:cs typeface="Courier New"/>
                <a:sym typeface="Courier New"/>
              </a:rPr>
              <a:t>in</a:t>
            </a:r>
            <a:r>
              <a:rPr lang="en-US" sz="2400" b="1" dirty="0">
                <a:solidFill>
                  <a:schemeClr val="lt1"/>
                </a:solidFill>
                <a:latin typeface="Courier New"/>
                <a:ea typeface="Courier New"/>
                <a:cs typeface="Courier New"/>
                <a:sym typeface="Courier New"/>
              </a:rPr>
              <a:t> </a:t>
            </a:r>
            <a:r>
              <a:rPr lang="en-US" sz="2400" b="1" dirty="0">
                <a:solidFill>
                  <a:srgbClr val="00FFFF"/>
                </a:solidFill>
                <a:latin typeface="Courier New"/>
                <a:ea typeface="Courier New"/>
                <a:cs typeface="Courier New"/>
                <a:sym typeface="Courier New"/>
              </a:rPr>
              <a:t>inp</a:t>
            </a:r>
            <a:r>
              <a:rPr lang="en-US" sz="2400" b="1" dirty="0">
                <a:solidFill>
                  <a:schemeClr val="lt1"/>
                </a:solidFill>
                <a:latin typeface="Courier New"/>
                <a:ea typeface="Courier New"/>
                <a:cs typeface="Courier New"/>
                <a:sym typeface="Courier New"/>
              </a:rPr>
              <a:t>:</a:t>
            </a:r>
          </a:p>
          <a:p>
            <a:pPr lvl="0">
              <a:buClr>
                <a:schemeClr val="lt1"/>
              </a:buClr>
              <a:buSzPct val="25000"/>
            </a:pPr>
            <a:r>
              <a:rPr lang="en-US" sz="2400" b="1" dirty="0">
                <a:solidFill>
                  <a:schemeClr val="lt1"/>
                </a:solidFill>
                <a:latin typeface="Courier New"/>
                <a:ea typeface="Courier New"/>
                <a:cs typeface="Courier New"/>
                <a:sym typeface="Courier New"/>
              </a:rPr>
              <a:t>      blah</a:t>
            </a:r>
          </a:p>
          <a:p>
            <a:pPr lvl="0">
              <a:buClr>
                <a:schemeClr val="lt1"/>
              </a:buClr>
              <a:buSzPct val="25000"/>
            </a:pPr>
            <a:r>
              <a:rPr lang="en-US" sz="2400" b="1" dirty="0">
                <a:solidFill>
                  <a:schemeClr val="lt1"/>
                </a:solidFill>
                <a:latin typeface="Courier New"/>
                <a:ea typeface="Courier New"/>
                <a:cs typeface="Courier New"/>
                <a:sym typeface="Courier New"/>
              </a:rPr>
              <a:t>      blah</a:t>
            </a:r>
          </a:p>
        </p:txBody>
      </p:sp>
      <p:cxnSp>
        <p:nvCxnSpPr>
          <p:cNvPr id="264" name="Shape 264"/>
          <p:cNvCxnSpPr/>
          <p:nvPr/>
        </p:nvCxnSpPr>
        <p:spPr>
          <a:xfrm flipH="1">
            <a:off x="5299074" y="5922955"/>
            <a:ext cx="1492250" cy="17461"/>
          </a:xfrm>
          <a:prstGeom prst="straightConnector1">
            <a:avLst/>
          </a:prstGeom>
          <a:noFill/>
          <a:ln w="88900" cap="rnd" cmpd="sng">
            <a:solidFill>
              <a:schemeClr val="lt1"/>
            </a:solidFill>
            <a:prstDash val="solid"/>
            <a:miter/>
            <a:headEnd type="stealth" w="med" len="med"/>
            <a:tailEnd type="none" w="med" len="med"/>
          </a:ln>
        </p:spPr>
      </p:cxnSp>
      <p:sp>
        <p:nvSpPr>
          <p:cNvPr id="265" name="Shape 265"/>
          <p:cNvSpPr txBox="1"/>
          <p:nvPr/>
        </p:nvSpPr>
        <p:spPr>
          <a:xfrm>
            <a:off x="2616200" y="5351455"/>
            <a:ext cx="2849562" cy="1143000"/>
          </a:xfrm>
          <a:prstGeom prst="rect">
            <a:avLst/>
          </a:prstGeom>
          <a:noFill/>
          <a:ln>
            <a:noFill/>
          </a:ln>
        </p:spPr>
        <p:txBody>
          <a:bodyPr lIns="0" tIns="0" rIns="0" bIns="0" anchor="ctr" anchorCtr="0">
            <a:noAutofit/>
          </a:bodyPr>
          <a:lstStyle/>
          <a:p>
            <a:pPr lvl="0" algn="ctr">
              <a:buClr>
                <a:srgbClr val="FF7F00"/>
              </a:buClr>
              <a:buSzPct val="25000"/>
            </a:pPr>
            <a:r>
              <a:rPr lang="es-AR" sz="3600" dirty="0">
                <a:solidFill>
                  <a:srgbClr val="FF7F00"/>
                </a:solidFill>
              </a:rPr>
              <a:t>'</a:t>
            </a:r>
            <a:r>
              <a:rPr lang="es-AR" sz="3600" dirty="0">
                <a:solidFill>
                  <a:srgbClr val="FF7F00"/>
                </a:solidFill>
                <a:latin typeface="Arial" charset="0"/>
                <a:ea typeface="Arial" charset="0"/>
                <a:cs typeface="Arial" charset="0"/>
                <a:sym typeface="Cabin"/>
              </a:rPr>
              <a:t>Hola mundo</a:t>
            </a:r>
            <a:r>
              <a:rPr lang="es-AR" sz="3600" dirty="0">
                <a:solidFill>
                  <a:srgbClr val="FF7F00"/>
                </a:solidFill>
              </a:rPr>
              <a:t>'</a:t>
            </a:r>
            <a:r>
              <a:rPr lang="es-AR" sz="3600" dirty="0">
                <a:solidFill>
                  <a:srgbClr val="FF7F00"/>
                </a:solidFill>
                <a:latin typeface="Arial" charset="0"/>
                <a:ea typeface="Arial" charset="0"/>
                <a:cs typeface="Arial" charset="0"/>
                <a:sym typeface="Cabin"/>
              </a:rPr>
              <a:t> </a:t>
            </a:r>
          </a:p>
          <a:p>
            <a:pPr lvl="0" algn="ctr">
              <a:buClr>
                <a:srgbClr val="FF7F00"/>
              </a:buClr>
              <a:buSzPct val="25000"/>
            </a:pPr>
            <a:r>
              <a:rPr lang="es-AR" sz="3600" dirty="0">
                <a:solidFill>
                  <a:srgbClr val="F3F3F3"/>
                </a:solidFill>
                <a:latin typeface="Arial" charset="0"/>
                <a:ea typeface="Arial" charset="0"/>
                <a:cs typeface="Arial" charset="0"/>
                <a:sym typeface="Cabin"/>
              </a:rPr>
              <a:t>(una cadena</a:t>
            </a:r>
            <a:r>
              <a:rPr lang="en-US" sz="3600" u="none" strike="noStrike" cap="none" dirty="0">
                <a:solidFill>
                  <a:srgbClr val="F3F3F3"/>
                </a:solidFill>
                <a:latin typeface="Arial" charset="0"/>
                <a:ea typeface="Arial" charset="0"/>
                <a:cs typeface="Arial" charset="0"/>
                <a:sym typeface="Cabin"/>
              </a:rPr>
              <a:t>)</a:t>
            </a:r>
          </a:p>
        </p:txBody>
      </p:sp>
      <p:sp>
        <p:nvSpPr>
          <p:cNvPr id="266" name="Shape 266"/>
          <p:cNvSpPr txBox="1"/>
          <p:nvPr/>
        </p:nvSpPr>
        <p:spPr>
          <a:xfrm>
            <a:off x="11642725" y="5300655"/>
            <a:ext cx="3383915"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Arial"/>
              <a:buNone/>
            </a:pPr>
            <a:r>
              <a:rPr lang="en-US" sz="3600" dirty="0">
                <a:solidFill>
                  <a:srgbClr val="00FF00"/>
                </a:solidFill>
              </a:rPr>
              <a:t>'</a:t>
            </a:r>
            <a:r>
              <a:rPr lang="en-US" sz="3600" u="none" strike="noStrike" cap="none" dirty="0">
                <a:solidFill>
                  <a:srgbClr val="00FF00"/>
                </a:solidFill>
                <a:latin typeface="Arial" charset="0"/>
                <a:ea typeface="Arial" charset="0"/>
                <a:cs typeface="Arial" charset="0"/>
                <a:sym typeface="Cabin"/>
              </a:rPr>
              <a:t>w</a:t>
            </a:r>
            <a:r>
              <a:rPr lang="en-US" sz="3600" dirty="0">
                <a:solidFill>
                  <a:srgbClr val="00FF00"/>
                </a:solidFill>
              </a:rPr>
              <a:t>'</a:t>
            </a:r>
          </a:p>
          <a:p>
            <a:pPr marL="0" marR="0" lvl="0" indent="0" algn="ctr" rtl="0">
              <a:lnSpc>
                <a:spcPct val="100000"/>
              </a:lnSpc>
              <a:spcBef>
                <a:spcPts val="0"/>
              </a:spcBef>
              <a:spcAft>
                <a:spcPts val="0"/>
              </a:spcAft>
              <a:buClr>
                <a:srgbClr val="00FF00"/>
              </a:buClr>
              <a:buSzPct val="25000"/>
              <a:buFont typeface="Cabin"/>
              <a:buNone/>
            </a:pPr>
            <a:r>
              <a:rPr lang="en-US" sz="3600" u="none" strike="noStrike" cap="none" dirty="0">
                <a:solidFill>
                  <a:srgbClr val="FFFFFF"/>
                </a:solidFill>
                <a:latin typeface="Arial" charset="0"/>
                <a:ea typeface="Arial" charset="0"/>
                <a:cs typeface="Arial" charset="0"/>
                <a:sym typeface="Cabin"/>
              </a:rPr>
              <a:t>(</a:t>
            </a:r>
            <a:r>
              <a:rPr lang="es-AR" sz="3600" u="none" strike="noStrike" cap="none" dirty="0">
                <a:solidFill>
                  <a:srgbClr val="FFFFFF"/>
                </a:solidFill>
                <a:latin typeface="Arial" charset="0"/>
                <a:ea typeface="Arial" charset="0"/>
                <a:cs typeface="Arial" charset="0"/>
                <a:sym typeface="Cabin"/>
              </a:rPr>
              <a:t>una cadena)</a:t>
            </a:r>
          </a:p>
        </p:txBody>
      </p:sp>
      <p:cxnSp>
        <p:nvCxnSpPr>
          <p:cNvPr id="267" name="Shape 267"/>
          <p:cNvCxnSpPr/>
          <p:nvPr/>
        </p:nvCxnSpPr>
        <p:spPr>
          <a:xfrm flipH="1">
            <a:off x="10173870" y="5872155"/>
            <a:ext cx="998954" cy="0"/>
          </a:xfrm>
          <a:prstGeom prst="straightConnector1">
            <a:avLst/>
          </a:prstGeom>
          <a:noFill/>
          <a:ln w="88900" cap="rnd" cmpd="sng">
            <a:solidFill>
              <a:schemeClr val="lt1"/>
            </a:solidFill>
            <a:prstDash val="solid"/>
            <a:miter/>
            <a:headEnd type="stealth" w="med" len="med"/>
            <a:tailEnd type="none" w="med" len="med"/>
          </a:ln>
        </p:spPr>
      </p:cxnSp>
      <p:sp>
        <p:nvSpPr>
          <p:cNvPr id="268" name="Shape 268"/>
          <p:cNvSpPr txBox="1"/>
          <p:nvPr/>
        </p:nvSpPr>
        <p:spPr>
          <a:xfrm>
            <a:off x="10474325" y="2265218"/>
            <a:ext cx="4940400" cy="2635150"/>
          </a:xfrm>
          <a:prstGeom prst="rect">
            <a:avLst/>
          </a:prstGeom>
          <a:noFill/>
          <a:ln>
            <a:noFill/>
          </a:ln>
        </p:spPr>
        <p:txBody>
          <a:bodyPr lIns="0" tIns="0" rIns="0" bIns="0" anchor="ctr" anchorCtr="0">
            <a:noAutofit/>
          </a:bodyPr>
          <a:lstStyle/>
          <a:p>
            <a:pPr lvl="0" algn="ctr">
              <a:buClr>
                <a:schemeClr val="lt1"/>
              </a:buClr>
              <a:buSzPct val="25000"/>
            </a:pPr>
            <a:r>
              <a:rPr lang="es-AR" sz="3600" dirty="0">
                <a:solidFill>
                  <a:schemeClr val="lt1"/>
                </a:solidFill>
                <a:latin typeface="Arial" charset="0"/>
                <a:ea typeface="Arial" charset="0"/>
                <a:cs typeface="Arial" charset="0"/>
                <a:sym typeface="Cabin"/>
              </a:rPr>
              <a:t>Una </a:t>
            </a:r>
            <a:r>
              <a:rPr lang="es-AR" sz="3600" dirty="0">
                <a:solidFill>
                  <a:srgbClr val="FF00FF"/>
                </a:solidFill>
                <a:latin typeface="Arial" charset="0"/>
                <a:ea typeface="Arial" charset="0"/>
                <a:cs typeface="Arial" charset="0"/>
                <a:sym typeface="Cabin"/>
              </a:rPr>
              <a:t>función</a:t>
            </a:r>
            <a:r>
              <a:rPr lang="es-AR" sz="3600" dirty="0">
                <a:solidFill>
                  <a:schemeClr val="lt1"/>
                </a:solidFill>
                <a:latin typeface="Arial" charset="0"/>
                <a:ea typeface="Arial" charset="0"/>
                <a:cs typeface="Arial" charset="0"/>
                <a:sym typeface="Cabin"/>
              </a:rPr>
              <a:t> es </a:t>
            </a:r>
            <a:r>
              <a:rPr lang="es-AR" sz="3600" dirty="0">
                <a:solidFill>
                  <a:srgbClr val="FF00FF"/>
                </a:solidFill>
                <a:latin typeface="Arial" charset="0"/>
                <a:ea typeface="Arial" charset="0"/>
                <a:cs typeface="Arial" charset="0"/>
                <a:sym typeface="Cabin"/>
              </a:rPr>
              <a:t>un código almacenado</a:t>
            </a:r>
            <a:r>
              <a:rPr lang="es-AR" sz="3600" dirty="0">
                <a:solidFill>
                  <a:schemeClr val="lt1"/>
                </a:solidFill>
                <a:latin typeface="Arial" charset="0"/>
                <a:ea typeface="Arial" charset="0"/>
                <a:cs typeface="Arial" charset="0"/>
                <a:sym typeface="Cabin"/>
              </a:rPr>
              <a:t> que nosotros utilizamos. Una función toma un </a:t>
            </a:r>
            <a:r>
              <a:rPr lang="es-AR" sz="3600" dirty="0">
                <a:solidFill>
                  <a:srgbClr val="FF7F00"/>
                </a:solidFill>
                <a:latin typeface="Arial" charset="0"/>
                <a:ea typeface="Arial" charset="0"/>
                <a:cs typeface="Arial" charset="0"/>
                <a:sym typeface="Cabin"/>
              </a:rPr>
              <a:t>input </a:t>
            </a:r>
            <a:r>
              <a:rPr lang="es-AR" sz="3600" dirty="0">
                <a:solidFill>
                  <a:schemeClr val="lt1"/>
                </a:solidFill>
                <a:latin typeface="Arial" charset="0"/>
                <a:ea typeface="Arial" charset="0"/>
                <a:cs typeface="Arial" charset="0"/>
                <a:sym typeface="Cabin"/>
              </a:rPr>
              <a:t>y arroja un </a:t>
            </a:r>
            <a:r>
              <a:rPr lang="es-AR" sz="3600" dirty="0">
                <a:solidFill>
                  <a:srgbClr val="00FF00"/>
                </a:solidFill>
                <a:latin typeface="Arial" charset="0"/>
                <a:ea typeface="Arial" charset="0"/>
                <a:cs typeface="Arial" charset="0"/>
                <a:sym typeface="Cabin"/>
              </a:rPr>
              <a:t>resultado</a:t>
            </a:r>
            <a:r>
              <a:rPr lang="en-US" sz="3600" u="none" strike="noStrike" cap="none" dirty="0">
                <a:solidFill>
                  <a:schemeClr val="lt1"/>
                </a:solidFill>
                <a:latin typeface="Arial" charset="0"/>
                <a:ea typeface="Arial" charset="0"/>
                <a:cs typeface="Arial" charset="0"/>
                <a:sym typeface="Cabin"/>
              </a:rPr>
              <a:t>.</a:t>
            </a:r>
          </a:p>
        </p:txBody>
      </p:sp>
      <p:sp>
        <p:nvSpPr>
          <p:cNvPr id="269" name="Shape 269"/>
          <p:cNvSpPr txBox="1"/>
          <p:nvPr/>
        </p:nvSpPr>
        <p:spPr>
          <a:xfrm>
            <a:off x="5953125" y="7618405"/>
            <a:ext cx="4521200" cy="622299"/>
          </a:xfrm>
          <a:prstGeom prst="rect">
            <a:avLst/>
          </a:prstGeom>
          <a:noFill/>
          <a:ln>
            <a:noFill/>
          </a:ln>
        </p:spPr>
        <p:txBody>
          <a:bodyPr lIns="0" tIns="0" rIns="0" bIns="0" anchor="ctr" anchorCtr="0">
            <a:noAutofit/>
          </a:bodyPr>
          <a:lstStyle/>
          <a:p>
            <a:pPr lvl="0" algn="ctr">
              <a:buClr>
                <a:schemeClr val="lt1"/>
              </a:buClr>
              <a:buSzPct val="25000"/>
            </a:pPr>
            <a:r>
              <a:rPr lang="es-AR" sz="3600" dirty="0">
                <a:solidFill>
                  <a:schemeClr val="lt1"/>
                </a:solidFill>
                <a:latin typeface="Arial" charset="0"/>
                <a:ea typeface="Arial" charset="0"/>
                <a:cs typeface="Arial" charset="0"/>
                <a:sym typeface="Cabin"/>
              </a:rPr>
              <a:t>Guido escribió este código</a:t>
            </a:r>
          </a:p>
        </p:txBody>
      </p:sp>
    </p:spTree>
    <p:extLst>
      <p:ext uri="{BB962C8B-B14F-4D97-AF65-F5344CB8AC3E}">
        <p14:creationId xmlns:p14="http://schemas.microsoft.com/office/powerpoint/2010/main" val="290090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rtl="0">
              <a:lnSpc>
                <a:spcPct val="100000"/>
              </a:lnSpc>
              <a:spcBef>
                <a:spcPts val="0"/>
              </a:spcBef>
              <a:spcAft>
                <a:spcPts val="0"/>
              </a:spcAft>
              <a:buClr>
                <a:srgbClr val="FF00FF"/>
              </a:buClr>
              <a:buSzPct val="25000"/>
              <a:buFont typeface="Cabin"/>
              <a:buNone/>
            </a:pPr>
            <a:r>
              <a:rPr lang="es-AR" sz="7000" u="none" strike="noStrike" cap="none" dirty="0">
                <a:solidFill>
                  <a:srgbClr val="FFFF00"/>
                </a:solidFill>
                <a:latin typeface="Arial" charset="0"/>
                <a:ea typeface="Arial" charset="0"/>
                <a:cs typeface="Arial" charset="0"/>
                <a:sym typeface="Cabin"/>
              </a:rPr>
              <a:t>Conversiones</a:t>
            </a:r>
            <a:r>
              <a:rPr lang="es-AR" sz="7600" u="none" strike="noStrike" cap="none" dirty="0">
                <a:solidFill>
                  <a:srgbClr val="FFFF00"/>
                </a:solidFill>
                <a:latin typeface="Arial" charset="0"/>
                <a:ea typeface="Arial" charset="0"/>
                <a:cs typeface="Arial" charset="0"/>
                <a:sym typeface="Cabin"/>
              </a:rPr>
              <a:t> de </a:t>
            </a:r>
            <a:r>
              <a:rPr lang="es-AR" sz="7600" u="none" strike="noStrike" cap="none" dirty="0" err="1">
                <a:solidFill>
                  <a:srgbClr val="FFFF00"/>
                </a:solidFill>
                <a:latin typeface="Arial" charset="0"/>
                <a:ea typeface="Arial" charset="0"/>
                <a:cs typeface="Arial" charset="0"/>
                <a:sym typeface="Cabin"/>
              </a:rPr>
              <a:t>Type</a:t>
            </a:r>
            <a:r>
              <a:rPr lang="es-AR" sz="7600" u="none" strike="noStrike" cap="none" dirty="0">
                <a:solidFill>
                  <a:srgbClr val="FFFF00"/>
                </a:solidFill>
                <a:latin typeface="Arial" charset="0"/>
                <a:ea typeface="Arial" charset="0"/>
                <a:cs typeface="Arial" charset="0"/>
                <a:sym typeface="Cabin"/>
              </a:rPr>
              <a:t> (Tipo)</a:t>
            </a:r>
          </a:p>
        </p:txBody>
      </p:sp>
      <p:sp>
        <p:nvSpPr>
          <p:cNvPr id="288" name="Shape 288"/>
          <p:cNvSpPr txBox="1">
            <a:spLocks noGrp="1"/>
          </p:cNvSpPr>
          <p:nvPr>
            <p:ph idx="1"/>
          </p:nvPr>
        </p:nvSpPr>
        <p:spPr>
          <a:xfrm>
            <a:off x="1155700" y="2139460"/>
            <a:ext cx="5873750"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Cuando coloca un número entero y un punto flotante en una expresión, el número entero </a:t>
            </a:r>
            <a:r>
              <a:rPr lang="es-AR" sz="3600" b="0" u="none" strike="noStrike" cap="none" dirty="0">
                <a:solidFill>
                  <a:srgbClr val="FFFF00"/>
                </a:solidFill>
                <a:latin typeface="Arial" charset="0"/>
                <a:ea typeface="Arial" charset="0"/>
                <a:cs typeface="Arial" charset="0"/>
                <a:sym typeface="Cabin"/>
              </a:rPr>
              <a:t>implícitamente</a:t>
            </a:r>
            <a:r>
              <a:rPr lang="es-AR" sz="3600" b="0" u="none" strike="noStrike" cap="none" dirty="0">
                <a:solidFill>
                  <a:schemeClr val="lt1"/>
                </a:solidFill>
                <a:latin typeface="Arial" charset="0"/>
                <a:ea typeface="Arial" charset="0"/>
                <a:cs typeface="Arial" charset="0"/>
                <a:sym typeface="Cabin"/>
              </a:rPr>
              <a:t> se convierte en decimal</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Puede controlar esto con las funciones incorporadas int() y float()</a:t>
            </a:r>
          </a:p>
        </p:txBody>
      </p:sp>
      <p:sp>
        <p:nvSpPr>
          <p:cNvPr id="289" name="Shape 289"/>
          <p:cNvSpPr txBox="1"/>
          <p:nvPr/>
        </p:nvSpPr>
        <p:spPr>
          <a:xfrm>
            <a:off x="7940325" y="2024533"/>
            <a:ext cx="7874399" cy="659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a:solidFill>
                  <a:schemeClr val="lt1"/>
                </a:solidFill>
                <a:latin typeface="Courier New"/>
                <a:ea typeface="Courier New"/>
                <a:cs typeface="Courier New"/>
                <a:sym typeface="Courier New"/>
              </a:rPr>
              <a:t>&gt;&gt;&gt; </a:t>
            </a:r>
            <a:r>
              <a:rPr lang="es-AR" sz="2800" b="1" i="0" u="none" strike="noStrike" cap="none" dirty="0">
                <a:solidFill>
                  <a:srgbClr val="FFFF00"/>
                </a:solidFill>
                <a:latin typeface="Courier New"/>
                <a:ea typeface="Courier New"/>
                <a:cs typeface="Courier New"/>
                <a:sym typeface="Courier New"/>
              </a:rPr>
              <a:t>print</a:t>
            </a:r>
            <a:r>
              <a:rPr lang="es-AR" sz="2800" b="1" i="0" u="none" strike="noStrike" cap="none" dirty="0">
                <a:solidFill>
                  <a:schemeClr val="lt1"/>
                </a:solidFill>
                <a:latin typeface="Courier New"/>
                <a:ea typeface="Courier New"/>
                <a:cs typeface="Courier New"/>
                <a:sym typeface="Courier New"/>
              </a:rPr>
              <a:t> </a:t>
            </a:r>
            <a:r>
              <a:rPr lang="es-AR" sz="2800" b="1" i="0" u="none" strike="noStrike" cap="none" dirty="0">
                <a:solidFill>
                  <a:srgbClr val="FF00FF"/>
                </a:solidFill>
                <a:latin typeface="Courier New"/>
                <a:ea typeface="Courier New"/>
                <a:cs typeface="Courier New"/>
                <a:sym typeface="Courier New"/>
              </a:rPr>
              <a:t>float</a:t>
            </a:r>
            <a:r>
              <a:rPr lang="es-AR" sz="2800" b="1" i="0" u="none" strike="noStrike" cap="none" dirty="0">
                <a:solidFill>
                  <a:schemeClr val="lt1"/>
                </a:solidFill>
                <a:latin typeface="Courier New"/>
                <a:ea typeface="Courier New"/>
                <a:cs typeface="Courier New"/>
                <a:sym typeface="Courier New"/>
              </a:rPr>
              <a:t>(99) </a:t>
            </a:r>
            <a:r>
              <a:rPr lang="es-AR" sz="2800" b="1" i="0" u="none" strike="noStrike" cap="none" dirty="0">
                <a:solidFill>
                  <a:srgbClr val="00FFFF"/>
                </a:solidFill>
                <a:latin typeface="Courier New"/>
                <a:ea typeface="Courier New"/>
                <a:cs typeface="Courier New"/>
                <a:sym typeface="Courier New"/>
              </a:rPr>
              <a:t>/</a:t>
            </a:r>
            <a:r>
              <a:rPr lang="es-AR" sz="2800" b="1" i="0" u="none" strike="noStrike" cap="none" dirty="0">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a:solidFill>
                  <a:schemeClr val="lt1"/>
                </a:solidFill>
                <a:latin typeface="Courier New"/>
                <a:ea typeface="Courier New"/>
                <a:cs typeface="Courier New"/>
                <a:sym typeface="Courier New"/>
              </a:rPr>
              <a:t>0.99</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a:solidFill>
                  <a:schemeClr val="lt1"/>
                </a:solidFill>
                <a:latin typeface="Courier New"/>
                <a:ea typeface="Courier New"/>
                <a:cs typeface="Courier New"/>
                <a:sym typeface="Courier New"/>
              </a:rPr>
              <a:t>&gt;&gt;&gt; i = 42</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a:solidFill>
                  <a:schemeClr val="lt1"/>
                </a:solidFill>
                <a:latin typeface="Courier New"/>
                <a:ea typeface="Courier New"/>
                <a:cs typeface="Courier New"/>
                <a:sym typeface="Courier New"/>
              </a:rPr>
              <a:t>&gt;&gt;&gt; </a:t>
            </a:r>
            <a:r>
              <a:rPr lang="es-AR" sz="2800" b="1" i="0" u="none" strike="noStrike" cap="none" dirty="0">
                <a:solidFill>
                  <a:srgbClr val="FF00FF"/>
                </a:solidFill>
                <a:latin typeface="Courier New"/>
                <a:ea typeface="Courier New"/>
                <a:cs typeface="Courier New"/>
                <a:sym typeface="Courier New"/>
              </a:rPr>
              <a:t>type</a:t>
            </a:r>
            <a:r>
              <a:rPr lang="es-AR" sz="2800" b="1" i="0" u="none" strike="noStrike" cap="none" dirty="0">
                <a:solidFill>
                  <a:schemeClr val="lt1"/>
                </a:solidFill>
                <a:latin typeface="Courier New"/>
                <a:ea typeface="Courier New"/>
                <a:cs typeface="Courier New"/>
                <a:sym typeface="Courier New"/>
              </a:rPr>
              <a:t>(i)</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a:solidFill>
                  <a:schemeClr val="lt1"/>
                </a:solidFill>
                <a:latin typeface="Courier New"/>
                <a:ea typeface="Courier New"/>
                <a:cs typeface="Courier New"/>
                <a:sym typeface="Courier New"/>
              </a:rPr>
              <a:t>&lt;class 'int'&gt;</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a:solidFill>
                  <a:schemeClr val="lt1"/>
                </a:solidFill>
                <a:latin typeface="Courier New"/>
                <a:ea typeface="Courier New"/>
                <a:cs typeface="Courier New"/>
                <a:sym typeface="Courier New"/>
              </a:rPr>
              <a:t>&gt;&gt;&gt; f = </a:t>
            </a:r>
            <a:r>
              <a:rPr lang="es-AR" sz="2800" b="1" i="0" u="none" strike="noStrike" cap="none" dirty="0">
                <a:solidFill>
                  <a:srgbClr val="FF00FF"/>
                </a:solidFill>
                <a:latin typeface="Courier New"/>
                <a:ea typeface="Courier New"/>
                <a:cs typeface="Courier New"/>
                <a:sym typeface="Courier New"/>
              </a:rPr>
              <a:t>float</a:t>
            </a:r>
            <a:r>
              <a:rPr lang="es-AR" sz="2800" b="1" i="0" u="none" strike="noStrike" cap="none" dirty="0">
                <a:solidFill>
                  <a:schemeClr val="lt1"/>
                </a:solidFill>
                <a:latin typeface="Courier New"/>
                <a:ea typeface="Courier New"/>
                <a:cs typeface="Courier New"/>
                <a:sym typeface="Courier New"/>
              </a:rPr>
              <a:t>(i)</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a:solidFill>
                  <a:schemeClr val="lt1"/>
                </a:solidFill>
                <a:latin typeface="Courier New"/>
                <a:ea typeface="Courier New"/>
                <a:cs typeface="Courier New"/>
                <a:sym typeface="Courier New"/>
              </a:rPr>
              <a:t>&gt;&gt;&gt; </a:t>
            </a:r>
            <a:r>
              <a:rPr lang="es-AR" sz="2800" b="1" i="0" u="none" strike="noStrike" cap="none" dirty="0">
                <a:solidFill>
                  <a:srgbClr val="FFFF00"/>
                </a:solidFill>
                <a:latin typeface="Courier New"/>
                <a:ea typeface="Courier New"/>
                <a:cs typeface="Courier New"/>
                <a:sym typeface="Courier New"/>
              </a:rPr>
              <a:t>print</a:t>
            </a:r>
            <a:r>
              <a:rPr lang="es-AR" sz="2800" b="1" dirty="0">
                <a:solidFill>
                  <a:schemeClr val="lt1"/>
                </a:solidFill>
                <a:latin typeface="Courier New"/>
                <a:ea typeface="Courier New"/>
                <a:cs typeface="Courier New"/>
                <a:sym typeface="Courier New"/>
              </a:rPr>
              <a:t>(</a:t>
            </a:r>
            <a:r>
              <a:rPr lang="es-AR" sz="2800" b="1" i="0" u="none" strike="noStrike" cap="none" dirty="0">
                <a:solidFill>
                  <a:schemeClr val="lt1"/>
                </a:solidFill>
                <a:latin typeface="Courier New"/>
                <a:ea typeface="Courier New"/>
                <a:cs typeface="Courier New"/>
                <a:sym typeface="Courier New"/>
              </a:rPr>
              <a:t>f)</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a:solidFill>
                  <a:schemeClr val="lt1"/>
                </a:solidFill>
                <a:latin typeface="Courier New"/>
                <a:ea typeface="Courier New"/>
                <a:cs typeface="Courier New"/>
                <a:sym typeface="Courier New"/>
              </a:rPr>
              <a:t>42.0</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a:solidFill>
                  <a:schemeClr val="lt1"/>
                </a:solidFill>
                <a:latin typeface="Courier New"/>
                <a:ea typeface="Courier New"/>
                <a:cs typeface="Courier New"/>
                <a:sym typeface="Courier New"/>
              </a:rPr>
              <a:t>&gt;&gt;&gt; </a:t>
            </a:r>
            <a:r>
              <a:rPr lang="es-AR" sz="2800" b="1" i="0" u="none" strike="noStrike" cap="none" dirty="0">
                <a:solidFill>
                  <a:srgbClr val="FF00FF"/>
                </a:solidFill>
                <a:latin typeface="Courier New"/>
                <a:ea typeface="Courier New"/>
                <a:cs typeface="Courier New"/>
                <a:sym typeface="Courier New"/>
              </a:rPr>
              <a:t>type</a:t>
            </a:r>
            <a:r>
              <a:rPr lang="es-AR" sz="2800" b="1" i="0" u="none" strike="noStrike" cap="none" dirty="0">
                <a:solidFill>
                  <a:schemeClr val="lt1"/>
                </a:solidFill>
                <a:latin typeface="Courier New"/>
                <a:ea typeface="Courier New"/>
                <a:cs typeface="Courier New"/>
                <a:sym typeface="Courier New"/>
              </a:rPr>
              <a:t>(f)</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a:solidFill>
                  <a:schemeClr val="lt1"/>
                </a:solidFill>
                <a:latin typeface="Courier New"/>
                <a:ea typeface="Courier New"/>
                <a:cs typeface="Courier New"/>
                <a:sym typeface="Courier New"/>
              </a:rPr>
              <a:t>&lt;class 'float'&gt;</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a:solidFill>
                  <a:schemeClr val="lt1"/>
                </a:solidFill>
                <a:latin typeface="Courier New"/>
                <a:ea typeface="Courier New"/>
                <a:cs typeface="Courier New"/>
                <a:sym typeface="Courier New"/>
              </a:rPr>
              <a:t>&gt;&gt;&gt; </a:t>
            </a:r>
            <a:r>
              <a:rPr lang="es-AR" sz="2800" b="1" i="0" u="none" strike="noStrike" cap="none" dirty="0">
                <a:solidFill>
                  <a:srgbClr val="FFFF00"/>
                </a:solidFill>
                <a:latin typeface="Courier New"/>
                <a:ea typeface="Courier New"/>
                <a:cs typeface="Courier New"/>
                <a:sym typeface="Courier New"/>
              </a:rPr>
              <a:t>print</a:t>
            </a:r>
            <a:r>
              <a:rPr lang="es-AR" sz="2800" b="1" dirty="0">
                <a:solidFill>
                  <a:schemeClr val="lt1"/>
                </a:solidFill>
                <a:latin typeface="Courier New"/>
                <a:ea typeface="Courier New"/>
                <a:cs typeface="Courier New"/>
                <a:sym typeface="Courier New"/>
              </a:rPr>
              <a:t>(</a:t>
            </a:r>
            <a:r>
              <a:rPr lang="es-AR" sz="2800" b="1" i="0" u="none" strike="noStrike" cap="none" dirty="0">
                <a:solidFill>
                  <a:schemeClr val="lt1"/>
                </a:solidFill>
                <a:latin typeface="Courier New"/>
                <a:ea typeface="Courier New"/>
                <a:cs typeface="Courier New"/>
                <a:sym typeface="Courier New"/>
              </a:rPr>
              <a:t>1 </a:t>
            </a:r>
            <a:r>
              <a:rPr lang="es-AR" sz="2800" b="1" i="0" u="none" strike="noStrike" cap="none" dirty="0">
                <a:solidFill>
                  <a:srgbClr val="00FFFF"/>
                </a:solidFill>
                <a:latin typeface="Courier New"/>
                <a:ea typeface="Courier New"/>
                <a:cs typeface="Courier New"/>
                <a:sym typeface="Courier New"/>
              </a:rPr>
              <a:t>+</a:t>
            </a:r>
            <a:r>
              <a:rPr lang="es-AR" sz="2800" b="1" i="0" u="none" strike="noStrike" cap="none" dirty="0">
                <a:solidFill>
                  <a:schemeClr val="lt1"/>
                </a:solidFill>
                <a:latin typeface="Courier New"/>
                <a:ea typeface="Courier New"/>
                <a:cs typeface="Courier New"/>
                <a:sym typeface="Courier New"/>
              </a:rPr>
              <a:t> 2 </a:t>
            </a:r>
            <a:r>
              <a:rPr lang="es-AR" sz="2800" b="1" i="0" u="none" strike="noStrike" cap="none" dirty="0">
                <a:solidFill>
                  <a:srgbClr val="00FFFF"/>
                </a:solidFill>
                <a:latin typeface="Courier New"/>
                <a:ea typeface="Courier New"/>
                <a:cs typeface="Courier New"/>
                <a:sym typeface="Courier New"/>
              </a:rPr>
              <a:t>*</a:t>
            </a:r>
            <a:r>
              <a:rPr lang="es-AR" sz="2800" b="1" i="0" u="none" strike="noStrike" cap="none" dirty="0">
                <a:solidFill>
                  <a:schemeClr val="lt1"/>
                </a:solidFill>
                <a:latin typeface="Courier New"/>
                <a:ea typeface="Courier New"/>
                <a:cs typeface="Courier New"/>
                <a:sym typeface="Courier New"/>
              </a:rPr>
              <a:t> </a:t>
            </a:r>
            <a:r>
              <a:rPr lang="es-AR" sz="2800" b="1" i="0" u="none" strike="noStrike" cap="none" dirty="0">
                <a:solidFill>
                  <a:srgbClr val="FF00FF"/>
                </a:solidFill>
                <a:latin typeface="Courier New"/>
                <a:ea typeface="Courier New"/>
                <a:cs typeface="Courier New"/>
                <a:sym typeface="Courier New"/>
              </a:rPr>
              <a:t>float</a:t>
            </a:r>
            <a:r>
              <a:rPr lang="es-AR" sz="2800" b="1" i="0" u="none" strike="noStrike" cap="none" dirty="0">
                <a:solidFill>
                  <a:schemeClr val="lt1"/>
                </a:solidFill>
                <a:latin typeface="Courier New"/>
                <a:ea typeface="Courier New"/>
                <a:cs typeface="Courier New"/>
                <a:sym typeface="Courier New"/>
              </a:rPr>
              <a:t>(3) </a:t>
            </a:r>
            <a:r>
              <a:rPr lang="es-AR" sz="2800" b="1" i="0" u="none" strike="noStrike" cap="none" dirty="0">
                <a:solidFill>
                  <a:srgbClr val="00FFFF"/>
                </a:solidFill>
                <a:latin typeface="Courier New"/>
                <a:ea typeface="Courier New"/>
                <a:cs typeface="Courier New"/>
                <a:sym typeface="Courier New"/>
              </a:rPr>
              <a:t>/</a:t>
            </a:r>
            <a:r>
              <a:rPr lang="es-AR" sz="2800" b="1" dirty="0">
                <a:solidFill>
                  <a:schemeClr val="lt1"/>
                </a:solidFill>
                <a:latin typeface="Courier New"/>
                <a:ea typeface="Courier New"/>
                <a:cs typeface="Courier New"/>
                <a:sym typeface="Courier New"/>
              </a:rPr>
              <a:t> </a:t>
            </a:r>
            <a:r>
              <a:rPr lang="es-AR" sz="2800" b="1" i="0" u="none" strike="noStrike" cap="none" dirty="0">
                <a:solidFill>
                  <a:schemeClr val="lt1"/>
                </a:solidFill>
                <a:latin typeface="Courier New"/>
                <a:ea typeface="Courier New"/>
                <a:cs typeface="Courier New"/>
                <a:sym typeface="Courier New"/>
              </a:rPr>
              <a:t>4 </a:t>
            </a:r>
            <a:r>
              <a:rPr lang="es-AR" sz="2800" b="1" i="0" u="none" strike="noStrike" cap="none" dirty="0">
                <a:solidFill>
                  <a:srgbClr val="00FFFF"/>
                </a:solidFill>
                <a:latin typeface="Courier New"/>
                <a:ea typeface="Courier New"/>
                <a:cs typeface="Courier New"/>
                <a:sym typeface="Courier New"/>
              </a:rPr>
              <a:t>–</a:t>
            </a:r>
            <a:r>
              <a:rPr lang="es-AR" sz="2800" b="1" i="0" u="none" strike="noStrike" cap="none" dirty="0">
                <a:solidFill>
                  <a:schemeClr val="lt1"/>
                </a:solidFill>
                <a:latin typeface="Courier New"/>
                <a:ea typeface="Courier New"/>
                <a:cs typeface="Courier New"/>
                <a:sym typeface="Courier New"/>
              </a:rPr>
              <a:t> 5)</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a:solidFill>
                  <a:schemeClr val="lt1"/>
                </a:solidFill>
                <a:latin typeface="Courier New"/>
                <a:ea typeface="Courier New"/>
                <a:cs typeface="Courier New"/>
                <a:sym typeface="Courier New"/>
              </a:rPr>
              <a:t>-2.5</a:t>
            </a:r>
          </a:p>
          <a:p>
            <a:pPr marL="0" marR="0" lvl="0" indent="0" algn="l" rtl="0">
              <a:lnSpc>
                <a:spcPct val="100000"/>
              </a:lnSpc>
              <a:spcBef>
                <a:spcPts val="0"/>
              </a:spcBef>
              <a:spcAft>
                <a:spcPts val="0"/>
              </a:spcAft>
              <a:buClr>
                <a:schemeClr val="lt1"/>
              </a:buClr>
              <a:buSzPct val="25000"/>
              <a:buFont typeface="Cabin"/>
              <a:buNone/>
            </a:pPr>
            <a:r>
              <a:rPr lang="es-AR" sz="2800" b="1" i="0" u="none" strike="noStrike" cap="none" dirty="0">
                <a:solidFill>
                  <a:schemeClr val="lt1"/>
                </a:solidFill>
                <a:latin typeface="Courier New"/>
                <a:ea typeface="Courier New"/>
                <a:cs typeface="Courier New"/>
                <a:sym typeface="Courier New"/>
              </a:rPr>
              <a:t>&gt;&gt;&gt;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txBox="1">
            <a:spLocks noGrp="1"/>
          </p:cNvSpPr>
          <p:nvPr>
            <p:ph type="title"/>
          </p:nvPr>
        </p:nvSpPr>
        <p:spPr>
          <a:xfrm>
            <a:off x="810450" y="803563"/>
            <a:ext cx="6504750" cy="215394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7600" u="none" strike="noStrike" cap="none" dirty="0">
                <a:solidFill>
                  <a:srgbClr val="FFFF00"/>
                </a:solidFill>
                <a:latin typeface="Arial" charset="0"/>
                <a:ea typeface="Arial" charset="0"/>
                <a:cs typeface="Arial" charset="0"/>
                <a:sym typeface="Cabin"/>
              </a:rPr>
              <a:t>Conversiones de Cadenas</a:t>
            </a:r>
          </a:p>
        </p:txBody>
      </p:sp>
      <p:sp>
        <p:nvSpPr>
          <p:cNvPr id="295" name="Shape 295"/>
          <p:cNvSpPr txBox="1">
            <a:spLocks noGrp="1"/>
          </p:cNvSpPr>
          <p:nvPr>
            <p:ph idx="1"/>
          </p:nvPr>
        </p:nvSpPr>
        <p:spPr>
          <a:xfrm>
            <a:off x="810450" y="2192615"/>
            <a:ext cx="6310572"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También puede usar </a:t>
            </a:r>
            <a:r>
              <a:rPr lang="es-AR" sz="3600" b="0" u="none" strike="noStrike" cap="none" dirty="0">
                <a:solidFill>
                  <a:srgbClr val="FFFF00"/>
                </a:solidFill>
                <a:latin typeface="Arial" charset="0"/>
                <a:ea typeface="Arial" charset="0"/>
                <a:cs typeface="Arial" charset="0"/>
                <a:sym typeface="Cabin"/>
              </a:rPr>
              <a:t>int()</a:t>
            </a:r>
            <a:r>
              <a:rPr lang="es-AR" sz="3600" b="0" u="none" strike="noStrike" cap="none" dirty="0">
                <a:solidFill>
                  <a:schemeClr val="lt1"/>
                </a:solidFill>
                <a:latin typeface="Arial" charset="0"/>
                <a:ea typeface="Arial" charset="0"/>
                <a:cs typeface="Arial" charset="0"/>
                <a:sym typeface="Cabin"/>
              </a:rPr>
              <a:t> y </a:t>
            </a:r>
            <a:r>
              <a:rPr lang="es-AR" sz="3600" b="0" u="none" strike="noStrike" cap="none" dirty="0">
                <a:solidFill>
                  <a:srgbClr val="FFFF00"/>
                </a:solidFill>
                <a:latin typeface="Arial" charset="0"/>
                <a:ea typeface="Arial" charset="0"/>
                <a:cs typeface="Arial" charset="0"/>
                <a:sym typeface="Cabin"/>
              </a:rPr>
              <a:t>float()</a:t>
            </a:r>
            <a:r>
              <a:rPr lang="es-AR" sz="3600" b="0" u="none" strike="noStrike" cap="none" dirty="0">
                <a:solidFill>
                  <a:schemeClr val="lt1"/>
                </a:solidFill>
                <a:latin typeface="Arial" charset="0"/>
                <a:ea typeface="Arial" charset="0"/>
                <a:cs typeface="Arial" charset="0"/>
                <a:sym typeface="Cabin"/>
              </a:rPr>
              <a:t> para convertir entre cadenas y valores enteros</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Se mostrará </a:t>
            </a:r>
            <a:r>
              <a:rPr lang="es-AR" sz="3600" b="0" u="none" strike="noStrike" cap="none" dirty="0">
                <a:solidFill>
                  <a:srgbClr val="E06666"/>
                </a:solidFill>
                <a:latin typeface="Arial" charset="0"/>
                <a:ea typeface="Arial" charset="0"/>
                <a:cs typeface="Arial" charset="0"/>
                <a:sym typeface="Cabin"/>
              </a:rPr>
              <a:t>error</a:t>
            </a:r>
            <a:r>
              <a:rPr lang="es-AR" sz="3600" b="0" u="none" strike="noStrike" cap="none" dirty="0">
                <a:solidFill>
                  <a:schemeClr val="lt1"/>
                </a:solidFill>
                <a:latin typeface="Arial" charset="0"/>
                <a:ea typeface="Arial" charset="0"/>
                <a:cs typeface="Arial" charset="0"/>
                <a:sym typeface="Cabin"/>
              </a:rPr>
              <a:t> si la cadena no contiene caracteres numéricos</a:t>
            </a:r>
          </a:p>
        </p:txBody>
      </p:sp>
      <p:sp>
        <p:nvSpPr>
          <p:cNvPr id="296" name="Shape 296"/>
          <p:cNvSpPr txBox="1"/>
          <p:nvPr/>
        </p:nvSpPr>
        <p:spPr>
          <a:xfrm>
            <a:off x="7946600" y="1009650"/>
            <a:ext cx="7369199" cy="765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2500" b="1" i="0" u="none" strike="noStrike" cap="none" dirty="0">
                <a:solidFill>
                  <a:schemeClr val="lt1"/>
                </a:solidFill>
                <a:latin typeface="Courier New"/>
                <a:ea typeface="Courier New"/>
                <a:cs typeface="Courier New"/>
                <a:sym typeface="Courier New"/>
              </a:rPr>
              <a:t>&gt;&gt;&gt; </a:t>
            </a:r>
            <a:r>
              <a:rPr lang="es-AR" sz="2500" b="1" i="0" u="none" strike="noStrike" cap="none" dirty="0">
                <a:solidFill>
                  <a:srgbClr val="00FF00"/>
                </a:solidFill>
                <a:latin typeface="Courier New"/>
                <a:ea typeface="Courier New"/>
                <a:cs typeface="Courier New"/>
                <a:sym typeface="Courier New"/>
              </a:rPr>
              <a:t>sval</a:t>
            </a:r>
            <a:r>
              <a:rPr lang="es-AR" sz="2500" b="1" i="0" u="none" strike="noStrike" cap="none" dirty="0">
                <a:solidFill>
                  <a:schemeClr val="lt1"/>
                </a:solidFill>
                <a:latin typeface="Courier New"/>
                <a:ea typeface="Courier New"/>
                <a:cs typeface="Courier New"/>
                <a:sym typeface="Courier New"/>
              </a:rPr>
              <a:t> = '123'</a:t>
            </a:r>
          </a:p>
          <a:p>
            <a:pPr marL="0" marR="0" lvl="0" indent="0" algn="l" rtl="0">
              <a:lnSpc>
                <a:spcPct val="100000"/>
              </a:lnSpc>
              <a:spcBef>
                <a:spcPts val="0"/>
              </a:spcBef>
              <a:spcAft>
                <a:spcPts val="0"/>
              </a:spcAft>
              <a:buClr>
                <a:schemeClr val="lt1"/>
              </a:buClr>
              <a:buSzPct val="25000"/>
              <a:buFont typeface="Cabin"/>
              <a:buNone/>
            </a:pPr>
            <a:r>
              <a:rPr lang="es-AR" sz="2500" b="1" i="0" u="none" strike="noStrike" cap="none" dirty="0">
                <a:solidFill>
                  <a:schemeClr val="lt1"/>
                </a:solidFill>
                <a:latin typeface="Courier New"/>
                <a:ea typeface="Courier New"/>
                <a:cs typeface="Courier New"/>
                <a:sym typeface="Courier New"/>
              </a:rPr>
              <a:t>&gt;&gt;&gt; </a:t>
            </a:r>
            <a:r>
              <a:rPr lang="es-AR" sz="2500" b="1" i="0" u="none" strike="noStrike" cap="none" dirty="0">
                <a:solidFill>
                  <a:srgbClr val="FF00FF"/>
                </a:solidFill>
                <a:latin typeface="Courier New"/>
                <a:ea typeface="Courier New"/>
                <a:cs typeface="Courier New"/>
                <a:sym typeface="Courier New"/>
              </a:rPr>
              <a:t>type</a:t>
            </a:r>
            <a:r>
              <a:rPr lang="es-AR" sz="2500" b="1" i="0" u="none" strike="noStrike" cap="none" dirty="0">
                <a:solidFill>
                  <a:schemeClr val="lt1"/>
                </a:solidFill>
                <a:latin typeface="Courier New"/>
                <a:ea typeface="Courier New"/>
                <a:cs typeface="Courier New"/>
                <a:sym typeface="Courier New"/>
              </a:rPr>
              <a:t>(</a:t>
            </a:r>
            <a:r>
              <a:rPr lang="es-AR" sz="2500" b="1" i="0" u="none" strike="noStrike" cap="none" dirty="0">
                <a:solidFill>
                  <a:srgbClr val="00FF00"/>
                </a:solidFill>
                <a:latin typeface="Courier New"/>
                <a:ea typeface="Courier New"/>
                <a:cs typeface="Courier New"/>
                <a:sym typeface="Courier New"/>
              </a:rPr>
              <a:t>sval</a:t>
            </a:r>
            <a:r>
              <a:rPr lang="es-AR" sz="25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500" b="1" i="0" u="none" strike="noStrike" cap="none" dirty="0">
                <a:solidFill>
                  <a:schemeClr val="lt1"/>
                </a:solidFill>
                <a:latin typeface="Courier New"/>
                <a:ea typeface="Courier New"/>
                <a:cs typeface="Courier New"/>
                <a:sym typeface="Courier New"/>
              </a:rPr>
              <a:t>&lt;class 'str'&gt;</a:t>
            </a:r>
          </a:p>
          <a:p>
            <a:pPr marL="0" marR="0" lvl="0" indent="0" algn="l" rtl="0">
              <a:lnSpc>
                <a:spcPct val="100000"/>
              </a:lnSpc>
              <a:spcBef>
                <a:spcPts val="0"/>
              </a:spcBef>
              <a:spcAft>
                <a:spcPts val="0"/>
              </a:spcAft>
              <a:buClr>
                <a:schemeClr val="lt1"/>
              </a:buClr>
              <a:buSzPct val="25000"/>
              <a:buFont typeface="Cabin"/>
              <a:buNone/>
            </a:pPr>
            <a:r>
              <a:rPr lang="es-AR" sz="2500" b="1" i="0" u="none" strike="noStrike" cap="none" dirty="0">
                <a:solidFill>
                  <a:schemeClr val="lt1"/>
                </a:solidFill>
                <a:latin typeface="Courier New"/>
                <a:ea typeface="Courier New"/>
                <a:cs typeface="Courier New"/>
                <a:sym typeface="Courier New"/>
              </a:rPr>
              <a:t>&gt;&gt;&gt; </a:t>
            </a:r>
            <a:r>
              <a:rPr lang="es-AR" sz="2500" b="1" i="0" u="none" strike="noStrike" cap="none" dirty="0">
                <a:solidFill>
                  <a:srgbClr val="FFFF00"/>
                </a:solidFill>
                <a:latin typeface="Courier New"/>
                <a:ea typeface="Courier New"/>
                <a:cs typeface="Courier New"/>
                <a:sym typeface="Courier New"/>
              </a:rPr>
              <a:t>print</a:t>
            </a:r>
            <a:r>
              <a:rPr lang="es-AR" sz="2500" b="1" dirty="0">
                <a:solidFill>
                  <a:schemeClr val="lt1"/>
                </a:solidFill>
                <a:latin typeface="Courier New"/>
                <a:ea typeface="Courier New"/>
                <a:cs typeface="Courier New"/>
                <a:sym typeface="Courier New"/>
              </a:rPr>
              <a:t>(</a:t>
            </a:r>
            <a:r>
              <a:rPr lang="es-AR" sz="2500" b="1" i="0" u="none" strike="noStrike" cap="none" dirty="0">
                <a:solidFill>
                  <a:srgbClr val="00FF00"/>
                </a:solidFill>
                <a:latin typeface="Courier New"/>
                <a:ea typeface="Courier New"/>
                <a:cs typeface="Courier New"/>
                <a:sym typeface="Courier New"/>
              </a:rPr>
              <a:t>sval</a:t>
            </a:r>
            <a:r>
              <a:rPr lang="es-AR" sz="2500" b="1" i="0" u="none" strike="noStrike" cap="none" dirty="0">
                <a:solidFill>
                  <a:schemeClr val="lt1"/>
                </a:solidFill>
                <a:latin typeface="Courier New"/>
                <a:ea typeface="Courier New"/>
                <a:cs typeface="Courier New"/>
                <a:sym typeface="Courier New"/>
              </a:rPr>
              <a:t> </a:t>
            </a:r>
            <a:r>
              <a:rPr lang="es-AR" sz="2500" b="1" i="0" u="none" strike="noStrike" cap="none" dirty="0">
                <a:solidFill>
                  <a:srgbClr val="00FFFF"/>
                </a:solidFill>
                <a:latin typeface="Courier New"/>
                <a:ea typeface="Courier New"/>
                <a:cs typeface="Courier New"/>
                <a:sym typeface="Courier New"/>
              </a:rPr>
              <a:t>+</a:t>
            </a:r>
            <a:r>
              <a:rPr lang="es-AR" sz="2500" b="1" i="0" u="none" strike="noStrike" cap="none" dirty="0">
                <a:solidFill>
                  <a:schemeClr val="lt1"/>
                </a:solidFill>
                <a:latin typeface="Courier New"/>
                <a:ea typeface="Courier New"/>
                <a:cs typeface="Courier New"/>
                <a:sym typeface="Courier New"/>
              </a:rPr>
              <a:t> 1)</a:t>
            </a:r>
          </a:p>
          <a:p>
            <a:pPr marL="0" marR="0" lvl="0" indent="0" algn="l" rtl="0">
              <a:lnSpc>
                <a:spcPct val="100000"/>
              </a:lnSpc>
              <a:spcBef>
                <a:spcPts val="0"/>
              </a:spcBef>
              <a:spcAft>
                <a:spcPts val="0"/>
              </a:spcAft>
              <a:buClr>
                <a:srgbClr val="FF0000"/>
              </a:buClr>
              <a:buSzPct val="25000"/>
              <a:buFont typeface="Cabin"/>
              <a:buNone/>
            </a:pPr>
            <a:r>
              <a:rPr lang="es-AR" sz="2500" b="1" i="0" u="none" strike="noStrike" cap="none" dirty="0">
                <a:solidFill>
                  <a:srgbClr val="E06666"/>
                </a:solidFill>
                <a:latin typeface="Courier New"/>
                <a:ea typeface="Courier New"/>
                <a:cs typeface="Courier New"/>
                <a:sym typeface="Courier New"/>
              </a:rPr>
              <a:t>Traza de rastreo (llamada más reciente a lo último):</a:t>
            </a:r>
          </a:p>
          <a:p>
            <a:pPr marL="0" marR="0" lvl="0" indent="0" algn="l" rtl="0">
              <a:lnSpc>
                <a:spcPct val="100000"/>
              </a:lnSpc>
              <a:spcBef>
                <a:spcPts val="0"/>
              </a:spcBef>
              <a:spcAft>
                <a:spcPts val="0"/>
              </a:spcAft>
              <a:buClr>
                <a:srgbClr val="FF0000"/>
              </a:buClr>
              <a:buSzPct val="25000"/>
              <a:buFont typeface="Cabin"/>
              <a:buNone/>
            </a:pPr>
            <a:r>
              <a:rPr lang="es-AR" sz="2500" b="1" i="0" u="none" strike="noStrike" cap="none" dirty="0">
                <a:solidFill>
                  <a:srgbClr val="E06666"/>
                </a:solidFill>
                <a:latin typeface="Courier New"/>
                <a:ea typeface="Courier New"/>
                <a:cs typeface="Courier New"/>
                <a:sym typeface="Courier New"/>
              </a:rPr>
              <a:t>  Archivo "&lt;stdin&gt;", línea 1, in &lt;module&gt;</a:t>
            </a:r>
          </a:p>
          <a:p>
            <a:pPr marL="0" marR="0" lvl="0" indent="0" algn="l" rtl="0">
              <a:lnSpc>
                <a:spcPct val="100000"/>
              </a:lnSpc>
              <a:spcBef>
                <a:spcPts val="0"/>
              </a:spcBef>
              <a:spcAft>
                <a:spcPts val="0"/>
              </a:spcAft>
              <a:buClr>
                <a:srgbClr val="FF0000"/>
              </a:buClr>
              <a:buSzPct val="25000"/>
              <a:buFont typeface="Cabin"/>
              <a:buNone/>
            </a:pPr>
            <a:r>
              <a:rPr lang="es-AR" sz="2500" b="1" i="0" u="none" strike="noStrike" cap="none" dirty="0">
                <a:solidFill>
                  <a:srgbClr val="E06666"/>
                </a:solidFill>
                <a:latin typeface="Courier New"/>
                <a:ea typeface="Courier New"/>
                <a:cs typeface="Courier New"/>
                <a:sym typeface="Courier New"/>
              </a:rPr>
              <a:t>TypeError: cannot concatenate 'str' and 'int'</a:t>
            </a:r>
          </a:p>
          <a:p>
            <a:pPr marL="0" marR="0" lvl="0" indent="0" algn="l" rtl="0">
              <a:lnSpc>
                <a:spcPct val="100000"/>
              </a:lnSpc>
              <a:spcBef>
                <a:spcPts val="0"/>
              </a:spcBef>
              <a:spcAft>
                <a:spcPts val="0"/>
              </a:spcAft>
              <a:buClr>
                <a:schemeClr val="lt1"/>
              </a:buClr>
              <a:buSzPct val="25000"/>
              <a:buFont typeface="Cabin"/>
              <a:buNone/>
            </a:pPr>
            <a:r>
              <a:rPr lang="es-AR" sz="2500" b="1" i="0" u="none" strike="noStrike" cap="none" dirty="0">
                <a:solidFill>
                  <a:schemeClr val="lt1"/>
                </a:solidFill>
                <a:latin typeface="Courier New"/>
                <a:ea typeface="Courier New"/>
                <a:cs typeface="Courier New"/>
                <a:sym typeface="Courier New"/>
              </a:rPr>
              <a:t>&gt;&gt;&gt; </a:t>
            </a:r>
            <a:r>
              <a:rPr lang="es-AR" sz="2500" b="1" i="0" u="none" strike="noStrike" cap="none" dirty="0">
                <a:solidFill>
                  <a:srgbClr val="00FF00"/>
                </a:solidFill>
                <a:latin typeface="Courier New"/>
                <a:ea typeface="Courier New"/>
                <a:cs typeface="Courier New"/>
                <a:sym typeface="Courier New"/>
              </a:rPr>
              <a:t>ival</a:t>
            </a:r>
            <a:r>
              <a:rPr lang="es-AR" sz="2500" b="1" i="0" u="none" strike="noStrike" cap="none" dirty="0">
                <a:solidFill>
                  <a:schemeClr val="lt1"/>
                </a:solidFill>
                <a:latin typeface="Courier New"/>
                <a:ea typeface="Courier New"/>
                <a:cs typeface="Courier New"/>
                <a:sym typeface="Courier New"/>
              </a:rPr>
              <a:t> = </a:t>
            </a:r>
            <a:r>
              <a:rPr lang="es-AR" sz="2500" b="1" i="0" u="none" strike="noStrike" cap="none" dirty="0">
                <a:solidFill>
                  <a:srgbClr val="FF00FF"/>
                </a:solidFill>
                <a:latin typeface="Courier New"/>
                <a:ea typeface="Courier New"/>
                <a:cs typeface="Courier New"/>
                <a:sym typeface="Courier New"/>
              </a:rPr>
              <a:t>int</a:t>
            </a:r>
            <a:r>
              <a:rPr lang="es-AR" sz="2500" b="1" i="0" u="none" strike="noStrike" cap="none" dirty="0">
                <a:solidFill>
                  <a:schemeClr val="lt1"/>
                </a:solidFill>
                <a:latin typeface="Courier New"/>
                <a:ea typeface="Courier New"/>
                <a:cs typeface="Courier New"/>
                <a:sym typeface="Courier New"/>
              </a:rPr>
              <a:t>(</a:t>
            </a:r>
            <a:r>
              <a:rPr lang="es-AR" sz="2500" b="1" i="0" u="none" strike="noStrike" cap="none" dirty="0">
                <a:solidFill>
                  <a:srgbClr val="00FF00"/>
                </a:solidFill>
                <a:latin typeface="Courier New"/>
                <a:ea typeface="Courier New"/>
                <a:cs typeface="Courier New"/>
                <a:sym typeface="Courier New"/>
              </a:rPr>
              <a:t>sval</a:t>
            </a:r>
            <a:r>
              <a:rPr lang="es-AR" sz="25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500" b="1" i="0" u="none" strike="noStrike" cap="none" dirty="0">
                <a:solidFill>
                  <a:schemeClr val="lt1"/>
                </a:solidFill>
                <a:latin typeface="Courier New"/>
                <a:ea typeface="Courier New"/>
                <a:cs typeface="Courier New"/>
                <a:sym typeface="Courier New"/>
              </a:rPr>
              <a:t>&gt;&gt;&gt; </a:t>
            </a:r>
            <a:r>
              <a:rPr lang="es-AR" sz="2500" b="1" i="0" u="none" strike="noStrike" cap="none" dirty="0">
                <a:solidFill>
                  <a:srgbClr val="FF00FF"/>
                </a:solidFill>
                <a:latin typeface="Courier New"/>
                <a:ea typeface="Courier New"/>
                <a:cs typeface="Courier New"/>
                <a:sym typeface="Courier New"/>
              </a:rPr>
              <a:t>type</a:t>
            </a:r>
            <a:r>
              <a:rPr lang="es-AR" sz="2500" b="1" i="0" u="none" strike="noStrike" cap="none" dirty="0">
                <a:solidFill>
                  <a:schemeClr val="lt1"/>
                </a:solidFill>
                <a:latin typeface="Courier New"/>
                <a:ea typeface="Courier New"/>
                <a:cs typeface="Courier New"/>
                <a:sym typeface="Courier New"/>
              </a:rPr>
              <a:t>(</a:t>
            </a:r>
            <a:r>
              <a:rPr lang="es-AR" sz="2500" b="1" i="0" u="none" strike="noStrike" cap="none" dirty="0">
                <a:solidFill>
                  <a:srgbClr val="00FF00"/>
                </a:solidFill>
                <a:latin typeface="Courier New"/>
                <a:ea typeface="Courier New"/>
                <a:cs typeface="Courier New"/>
                <a:sym typeface="Courier New"/>
              </a:rPr>
              <a:t>ival</a:t>
            </a:r>
            <a:r>
              <a:rPr lang="es-AR" sz="25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500" b="1" i="0" u="none" strike="noStrike" cap="none" dirty="0">
                <a:solidFill>
                  <a:schemeClr val="lt1"/>
                </a:solidFill>
                <a:latin typeface="Courier New"/>
                <a:ea typeface="Courier New"/>
                <a:cs typeface="Courier New"/>
                <a:sym typeface="Courier New"/>
              </a:rPr>
              <a:t>&lt;class 'int'&gt;</a:t>
            </a:r>
          </a:p>
          <a:p>
            <a:pPr marL="0" marR="0" lvl="0" indent="0" algn="l" rtl="0">
              <a:lnSpc>
                <a:spcPct val="100000"/>
              </a:lnSpc>
              <a:spcBef>
                <a:spcPts val="0"/>
              </a:spcBef>
              <a:spcAft>
                <a:spcPts val="0"/>
              </a:spcAft>
              <a:buClr>
                <a:schemeClr val="lt1"/>
              </a:buClr>
              <a:buSzPct val="25000"/>
              <a:buFont typeface="Cabin"/>
              <a:buNone/>
            </a:pPr>
            <a:r>
              <a:rPr lang="es-AR" sz="2500" b="1" i="0" u="none" strike="noStrike" cap="none" dirty="0">
                <a:solidFill>
                  <a:schemeClr val="lt1"/>
                </a:solidFill>
                <a:latin typeface="Courier New"/>
                <a:ea typeface="Courier New"/>
                <a:cs typeface="Courier New"/>
                <a:sym typeface="Courier New"/>
              </a:rPr>
              <a:t>&gt;&gt;&gt; </a:t>
            </a:r>
            <a:r>
              <a:rPr lang="es-AR" sz="2500" b="1" i="0" u="none" strike="noStrike" cap="none" dirty="0">
                <a:solidFill>
                  <a:srgbClr val="FFFF00"/>
                </a:solidFill>
                <a:latin typeface="Courier New"/>
                <a:ea typeface="Courier New"/>
                <a:cs typeface="Courier New"/>
                <a:sym typeface="Courier New"/>
              </a:rPr>
              <a:t>print</a:t>
            </a:r>
            <a:r>
              <a:rPr lang="es-AR" sz="2500" b="1" dirty="0">
                <a:solidFill>
                  <a:schemeClr val="lt1"/>
                </a:solidFill>
                <a:latin typeface="Courier New"/>
                <a:ea typeface="Courier New"/>
                <a:cs typeface="Courier New"/>
                <a:sym typeface="Courier New"/>
              </a:rPr>
              <a:t>(</a:t>
            </a:r>
            <a:r>
              <a:rPr lang="es-AR" sz="2500" b="1" i="0" u="none" strike="noStrike" cap="none" dirty="0">
                <a:solidFill>
                  <a:srgbClr val="00FF00"/>
                </a:solidFill>
                <a:latin typeface="Courier New"/>
                <a:ea typeface="Courier New"/>
                <a:cs typeface="Courier New"/>
                <a:sym typeface="Courier New"/>
              </a:rPr>
              <a:t>ival</a:t>
            </a:r>
            <a:r>
              <a:rPr lang="es-AR" sz="2500" b="1" i="0" u="none" strike="noStrike" cap="none" dirty="0">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chemeClr val="lt1"/>
              </a:buClr>
              <a:buSzPct val="25000"/>
              <a:buFont typeface="Cabin"/>
              <a:buNone/>
            </a:pPr>
            <a:r>
              <a:rPr lang="es-AR" sz="2500" b="1" i="0" u="none" strike="noStrike" cap="none" dirty="0">
                <a:solidFill>
                  <a:schemeClr val="lt1"/>
                </a:solidFill>
                <a:latin typeface="Courier New"/>
                <a:ea typeface="Courier New"/>
                <a:cs typeface="Courier New"/>
                <a:sym typeface="Courier New"/>
              </a:rPr>
              <a:t>124</a:t>
            </a:r>
          </a:p>
          <a:p>
            <a:pPr marL="0" marR="0" lvl="0" indent="0" algn="l" rtl="0">
              <a:lnSpc>
                <a:spcPct val="100000"/>
              </a:lnSpc>
              <a:spcBef>
                <a:spcPts val="0"/>
              </a:spcBef>
              <a:spcAft>
                <a:spcPts val="0"/>
              </a:spcAft>
              <a:buClr>
                <a:schemeClr val="lt1"/>
              </a:buClr>
              <a:buSzPct val="25000"/>
              <a:buFont typeface="Cabin"/>
              <a:buNone/>
            </a:pPr>
            <a:r>
              <a:rPr lang="es-AR" sz="2500" b="1" i="0" u="none" strike="noStrike" cap="none" dirty="0">
                <a:solidFill>
                  <a:schemeClr val="lt1"/>
                </a:solidFill>
                <a:latin typeface="Courier New"/>
                <a:ea typeface="Courier New"/>
                <a:cs typeface="Courier New"/>
                <a:sym typeface="Courier New"/>
              </a:rPr>
              <a:t>&gt;&gt;&gt; </a:t>
            </a:r>
            <a:r>
              <a:rPr lang="es-AR" sz="2500" b="1" i="0" u="none" strike="noStrike" cap="none" dirty="0">
                <a:solidFill>
                  <a:srgbClr val="00FF00"/>
                </a:solidFill>
                <a:latin typeface="Courier New"/>
                <a:ea typeface="Courier New"/>
                <a:cs typeface="Courier New"/>
                <a:sym typeface="Courier New"/>
              </a:rPr>
              <a:t>nsv</a:t>
            </a:r>
            <a:r>
              <a:rPr lang="es-AR" sz="2500" b="1" i="0" u="none" strike="noStrike" cap="none" dirty="0">
                <a:solidFill>
                  <a:schemeClr val="lt1"/>
                </a:solidFill>
                <a:latin typeface="Courier New"/>
                <a:ea typeface="Courier New"/>
                <a:cs typeface="Courier New"/>
                <a:sym typeface="Courier New"/>
              </a:rPr>
              <a:t> = 'hola bob'</a:t>
            </a:r>
          </a:p>
          <a:p>
            <a:pPr marL="0" marR="0" lvl="0" indent="0" algn="l" rtl="0">
              <a:lnSpc>
                <a:spcPct val="100000"/>
              </a:lnSpc>
              <a:spcBef>
                <a:spcPts val="0"/>
              </a:spcBef>
              <a:spcAft>
                <a:spcPts val="0"/>
              </a:spcAft>
              <a:buClr>
                <a:schemeClr val="lt1"/>
              </a:buClr>
              <a:buSzPct val="25000"/>
              <a:buFont typeface="Cabin"/>
              <a:buNone/>
            </a:pPr>
            <a:r>
              <a:rPr lang="es-AR" sz="2500" b="1" i="0" u="none" strike="noStrike" cap="none" dirty="0">
                <a:solidFill>
                  <a:schemeClr val="lt1"/>
                </a:solidFill>
                <a:latin typeface="Courier New"/>
                <a:ea typeface="Courier New"/>
                <a:cs typeface="Courier New"/>
                <a:sym typeface="Courier New"/>
              </a:rPr>
              <a:t>&gt;&gt;&gt; </a:t>
            </a:r>
            <a:r>
              <a:rPr lang="es-AR" sz="2500" b="1" i="0" u="none" strike="noStrike" cap="none" dirty="0">
                <a:solidFill>
                  <a:srgbClr val="00FF00"/>
                </a:solidFill>
                <a:latin typeface="Courier New"/>
                <a:ea typeface="Courier New"/>
                <a:cs typeface="Courier New"/>
                <a:sym typeface="Courier New"/>
              </a:rPr>
              <a:t>niv</a:t>
            </a:r>
            <a:r>
              <a:rPr lang="es-AR" sz="2500" b="1" i="0" u="none" strike="noStrike" cap="none" dirty="0">
                <a:solidFill>
                  <a:schemeClr val="lt1"/>
                </a:solidFill>
                <a:latin typeface="Courier New"/>
                <a:ea typeface="Courier New"/>
                <a:cs typeface="Courier New"/>
                <a:sym typeface="Courier New"/>
              </a:rPr>
              <a:t> = </a:t>
            </a:r>
            <a:r>
              <a:rPr lang="es-AR" sz="2500" b="1" i="0" u="none" strike="noStrike" cap="none" dirty="0">
                <a:solidFill>
                  <a:srgbClr val="FF00FF"/>
                </a:solidFill>
                <a:latin typeface="Courier New"/>
                <a:ea typeface="Courier New"/>
                <a:cs typeface="Courier New"/>
                <a:sym typeface="Courier New"/>
              </a:rPr>
              <a:t>int</a:t>
            </a:r>
            <a:r>
              <a:rPr lang="es-AR" sz="2500" b="1" i="0" u="none" strike="noStrike" cap="none" dirty="0">
                <a:solidFill>
                  <a:schemeClr val="lt1"/>
                </a:solidFill>
                <a:latin typeface="Courier New"/>
                <a:ea typeface="Courier New"/>
                <a:cs typeface="Courier New"/>
                <a:sym typeface="Courier New"/>
              </a:rPr>
              <a:t>(</a:t>
            </a:r>
            <a:r>
              <a:rPr lang="es-AR" sz="2500" b="1" i="0" u="none" strike="noStrike" cap="none" dirty="0">
                <a:solidFill>
                  <a:srgbClr val="00FF00"/>
                </a:solidFill>
                <a:latin typeface="Courier New"/>
                <a:ea typeface="Courier New"/>
                <a:cs typeface="Courier New"/>
                <a:sym typeface="Courier New"/>
              </a:rPr>
              <a:t>nsv</a:t>
            </a:r>
            <a:r>
              <a:rPr lang="es-AR" sz="2500" b="1" i="0" u="none" strike="noStrike" cap="none" dirty="0">
                <a:solidFill>
                  <a:schemeClr val="lt1"/>
                </a:solidFill>
                <a:latin typeface="Courier New"/>
                <a:ea typeface="Courier New"/>
                <a:cs typeface="Courier New"/>
                <a:sym typeface="Courier New"/>
              </a:rPr>
              <a:t>)</a:t>
            </a:r>
          </a:p>
          <a:p>
            <a:pPr lvl="0">
              <a:buClr>
                <a:srgbClr val="FF0000"/>
              </a:buClr>
              <a:buSzPct val="25000"/>
            </a:pPr>
            <a:r>
              <a:rPr lang="es-AR" sz="2500" b="1" dirty="0">
                <a:solidFill>
                  <a:srgbClr val="E06666"/>
                </a:solidFill>
                <a:latin typeface="Courier New"/>
                <a:ea typeface="Courier New"/>
                <a:cs typeface="Courier New"/>
                <a:sym typeface="Courier New"/>
              </a:rPr>
              <a:t>Traza de rastreo (llamada más reciente a lo último):</a:t>
            </a:r>
            <a:endParaRPr lang="es-AR" sz="2500" b="1" i="0" u="none" strike="noStrike" cap="none" dirty="0">
              <a:solidFill>
                <a:srgbClr val="E066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00"/>
              </a:buClr>
              <a:buSzPct val="25000"/>
              <a:buFont typeface="Cabin"/>
              <a:buNone/>
            </a:pPr>
            <a:r>
              <a:rPr lang="es-AR" sz="2500" b="1" i="0" u="none" strike="noStrike" cap="none" dirty="0">
                <a:solidFill>
                  <a:srgbClr val="E06666"/>
                </a:solidFill>
                <a:latin typeface="Courier New"/>
                <a:ea typeface="Courier New"/>
                <a:cs typeface="Courier New"/>
                <a:sym typeface="Courier New"/>
              </a:rPr>
              <a:t>  </a:t>
            </a:r>
            <a:r>
              <a:rPr lang="es-AR" sz="2500" b="1" i="0" u="none" strike="noStrike" cap="none" dirty="0" err="1">
                <a:solidFill>
                  <a:srgbClr val="E06666"/>
                </a:solidFill>
                <a:latin typeface="Courier New"/>
                <a:ea typeface="Courier New"/>
                <a:cs typeface="Courier New"/>
                <a:sym typeface="Courier New"/>
              </a:rPr>
              <a:t>Arhivo</a:t>
            </a:r>
            <a:r>
              <a:rPr lang="es-AR" sz="2500" b="1" i="0" u="none" strike="noStrike" cap="none" dirty="0">
                <a:solidFill>
                  <a:srgbClr val="E06666"/>
                </a:solidFill>
                <a:latin typeface="Courier New"/>
                <a:ea typeface="Courier New"/>
                <a:cs typeface="Courier New"/>
                <a:sym typeface="Courier New"/>
              </a:rPr>
              <a:t> "&lt;stdin&gt;", línea 1, in &lt;module&gt;</a:t>
            </a:r>
          </a:p>
          <a:p>
            <a:pPr marL="0" marR="0" lvl="0" indent="0" algn="l" rtl="0">
              <a:lnSpc>
                <a:spcPct val="100000"/>
              </a:lnSpc>
              <a:spcBef>
                <a:spcPts val="0"/>
              </a:spcBef>
              <a:spcAft>
                <a:spcPts val="0"/>
              </a:spcAft>
              <a:buClr>
                <a:srgbClr val="FF0000"/>
              </a:buClr>
              <a:buSzPct val="25000"/>
              <a:buFont typeface="Cabin"/>
              <a:buNone/>
            </a:pPr>
            <a:r>
              <a:rPr lang="es-AR" sz="2500" b="1" i="0" u="none" strike="noStrike" cap="none" dirty="0">
                <a:solidFill>
                  <a:srgbClr val="E06666"/>
                </a:solidFill>
                <a:latin typeface="Courier New"/>
                <a:ea typeface="Courier New"/>
                <a:cs typeface="Courier New"/>
                <a:sym typeface="Courier New"/>
              </a:rPr>
              <a:t>ValueError: invalid literal for int() </a:t>
            </a:r>
          </a:p>
        </p:txBody>
      </p:sp>
    </p:spTree>
  </p:cSld>
  <p:clrMapOvr>
    <a:masterClrMapping/>
  </p:clrMapOvr>
</p:sld>
</file>

<file path=ppt/theme/theme1.xml><?xml version="1.0" encoding="utf-8"?>
<a:theme xmlns:a="http://schemas.openxmlformats.org/drawingml/2006/main" name="150831 Lung MOOC Hayman Early Stage Definitive_JK-090815">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071215_powerpoint_template_b.thmx</Template>
  <TotalTime>222</TotalTime>
  <Words>1723</Words>
  <Application>Microsoft Office PowerPoint</Application>
  <PresentationFormat>Custom</PresentationFormat>
  <Paragraphs>270</Paragraphs>
  <Slides>25</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Cabin</vt:lpstr>
      <vt:lpstr>Courier New</vt:lpstr>
      <vt:lpstr>Gill Sans SemiBold</vt:lpstr>
      <vt:lpstr>150831 Lung MOOC Hayman Early Stage Definitive_JK-090815</vt:lpstr>
      <vt:lpstr>Funciones</vt:lpstr>
      <vt:lpstr>Pasos Almacenados (y reutilizados)</vt:lpstr>
      <vt:lpstr>Funciones de Python</vt:lpstr>
      <vt:lpstr>Definición de la Función</vt:lpstr>
      <vt:lpstr>PowerPoint Presentation</vt:lpstr>
      <vt:lpstr>Función Max</vt:lpstr>
      <vt:lpstr>Función Max</vt:lpstr>
      <vt:lpstr>Conversiones de Type (Tipo)</vt:lpstr>
      <vt:lpstr>Conversiones de Cadenas</vt:lpstr>
      <vt:lpstr>Una Función Propia</vt:lpstr>
      <vt:lpstr>Construyendo Nuestras Propias Funciones</vt:lpstr>
      <vt:lpstr>PowerPoint Presentation</vt:lpstr>
      <vt:lpstr>Definiciones y Usos</vt:lpstr>
      <vt:lpstr>PowerPoint Presentation</vt:lpstr>
      <vt:lpstr>Argumentos</vt:lpstr>
      <vt:lpstr>Parámetros</vt:lpstr>
      <vt:lpstr>Valores de Retorno</vt:lpstr>
      <vt:lpstr>Valor de Retorno</vt:lpstr>
      <vt:lpstr>Argumentos, Parámetros, y Resultados</vt:lpstr>
      <vt:lpstr>Múltiples Parámetros / Argumentos</vt:lpstr>
      <vt:lpstr>Funciones Nulas (no fructíferas)</vt:lpstr>
      <vt:lpstr>Funcionar o no funcionar...</vt:lpstr>
      <vt:lpstr>Síntesis</vt:lpstr>
      <vt:lpstr>PowerPoint Presentation</vt:lpstr>
      <vt:lpstr>Agradecimientos / Colaboraciones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Usuario</dc:creator>
  <cp:lastModifiedBy>Juan Carlos Pérez Castellanos</cp:lastModifiedBy>
  <cp:revision>75</cp:revision>
  <dcterms:modified xsi:type="dcterms:W3CDTF">2020-05-02T18:33:12Z</dcterms:modified>
</cp:coreProperties>
</file>