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</p:sldIdLst>
  <p:sldSz cy="9144000" cx="16256000"/>
  <p:notesSz cx="6858000" cy="9144000"/>
  <p:embeddedFontLst>
    <p:embeddedFont>
      <p:font typeface="Gill Sans"/>
      <p:regular r:id="rId41"/>
      <p:bold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  <p:ext uri="GoogleSlidesCustomDataVersion2">
      <go:slidesCustomData xmlns:go="http://customooxmlschemas.google.com/" r:id="rId43" roundtripDataSignature="AMtx7mh48LK/AE9GkEl3Lejlq40kQfndD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B7D7E75-8BB2-4F20-B5E4-FC805C14C30A}">
  <a:tblStyle styleId="{0B7D7E75-8BB2-4F20-B5E4-FC805C14C30A}" styleName="Table_0">
    <a:wholeTbl>
      <a:tcTxStyle>
        <a:font>
          <a:latin typeface="Arial"/>
          <a:ea typeface="Arial"/>
          <a:cs typeface="Arial"/>
        </a:font>
        <a:srgbClr val="80808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512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font" Target="fonts/GillSans-bold.fntdata"/><Relationship Id="rId41" Type="http://schemas.openxmlformats.org/officeDocument/2006/relationships/font" Target="fonts/GillSans-regular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43" Type="http://customschemas.google.com/relationships/presentationmetadata" Target="meta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43"/>
              <a:buFont typeface="Arial"/>
              <a:buNone/>
            </a:pPr>
            <a:r>
              <a:rPr lang="en-US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acknowledgement page(s) at the end.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1" name="Google Shape;2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8" name="Google Shape;98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6" name="Google Shape;106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20" name="Google Shape;120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28" name="Google Shape;128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48" name="Google Shape;148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75" name="Google Shape;175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82" name="Google Shape;182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98" name="Google Shape;198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9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05" name="Google Shape;205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0" name="Google Shape;30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14" name="Google Shape;214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31" name="Google Shape;231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40" name="Google Shape;240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48" name="Google Shape;248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55" name="Google Shape;255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62" name="Google Shape;262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69" name="Google Shape;269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77" name="Google Shape;277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84" name="Google Shape;284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9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92" name="Google Shape;292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7" name="Google Shape;37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01" name="Google Shape;301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07" name="Google Shape;307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12" name="Google Shape;312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19" name="Google Shape;319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325" name="Google Shape;325;p3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4" name="Google Shape;44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6" name="Google Shape;56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1" name="Google Shape;71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8" name="Google Shape;78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5" name="Google Shape;85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9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1" name="Google Shape;91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6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" name="Google Shape;12;p36"/>
          <p:cNvSpPr txBox="1"/>
          <p:nvPr>
            <p:ph idx="1" type="body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-2286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-2286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-2286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-2286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7"/>
          <p:cNvSpPr txBox="1"/>
          <p:nvPr>
            <p:ph type="title"/>
          </p:nvPr>
        </p:nvSpPr>
        <p:spPr>
          <a:xfrm>
            <a:off x="812800" y="785812"/>
            <a:ext cx="14630400" cy="1104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7"/>
          <p:cNvSpPr txBox="1"/>
          <p:nvPr>
            <p:ph idx="1" type="body"/>
          </p:nvPr>
        </p:nvSpPr>
        <p:spPr>
          <a:xfrm>
            <a:off x="812800" y="2133600"/>
            <a:ext cx="14630400" cy="60340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82600" lvl="0" marL="45720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bin"/>
              <a:buChar char="•"/>
              <a:defRPr/>
            </a:lvl1pPr>
            <a:lvl2pPr indent="-317500" lvl="1" marL="91440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2pPr>
            <a:lvl3pPr indent="-317500" lvl="2" marL="137160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4pPr>
            <a:lvl5pPr indent="-317500" lvl="4" marL="228600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5pPr>
            <a:lvl6pPr indent="-317500" lvl="5" marL="274320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9"/>
          <p:cNvSpPr txBox="1"/>
          <p:nvPr>
            <p:ph type="title"/>
          </p:nvPr>
        </p:nvSpPr>
        <p:spPr>
          <a:xfrm>
            <a:off x="812800" y="785812"/>
            <a:ext cx="14630400" cy="1104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5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  <a:defRPr b="0" i="0" sz="5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35"/>
          <p:cNvSpPr txBox="1"/>
          <p:nvPr>
            <p:ph idx="1" type="body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35"/>
          <p:cNvSpPr/>
          <p:nvPr/>
        </p:nvSpPr>
        <p:spPr>
          <a:xfrm>
            <a:off x="0" y="0"/>
            <a:ext cx="16256000" cy="76809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Gill Sans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" name="Google Shape;9;p35"/>
          <p:cNvSpPr/>
          <p:nvPr/>
        </p:nvSpPr>
        <p:spPr>
          <a:xfrm>
            <a:off x="0" y="8357616"/>
            <a:ext cx="16256000" cy="78638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Gill Sans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www.pythonlearn.com" TargetMode="External"/><Relationship Id="rId4" Type="http://schemas.openxmlformats.org/officeDocument/2006/relationships/hyperlink" Target="http://www.pythonlearn.com" TargetMode="External"/><Relationship Id="rId5" Type="http://schemas.openxmlformats.org/officeDocument/2006/relationships/image" Target="../media/image1.png"/><Relationship Id="rId6" Type="http://schemas.openxmlformats.org/officeDocument/2006/relationships/image" Target="../media/image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://www.dr-chuck.com" TargetMode="External"/><Relationship Id="rId4" Type="http://schemas.openxmlformats.org/officeDocument/2006/relationships/image" Target="../media/image5.jp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en.wikipedia.org/wiki/Mnemonic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1900"/>
              <a:buFont typeface="Cabin"/>
              <a:buNone/>
            </a:pPr>
            <a:r>
              <a:rPr lang="en-US" sz="7600" u="none" cap="none" strike="noStrik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Variables, Expressions, and Statements</a:t>
            </a:r>
            <a:endParaRPr/>
          </a:p>
        </p:txBody>
      </p:sp>
      <p:sp>
        <p:nvSpPr>
          <p:cNvPr id="24" name="Google Shape;24;p1"/>
          <p:cNvSpPr txBox="1"/>
          <p:nvPr>
            <p:ph idx="1" type="body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bin"/>
              <a:buNone/>
            </a:pPr>
            <a:r>
              <a:rPr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Chapter 2</a:t>
            </a:r>
            <a:endParaRPr/>
          </a:p>
        </p:txBody>
      </p:sp>
      <p:sp>
        <p:nvSpPr>
          <p:cNvPr id="25" name="Google Shape;25;p1"/>
          <p:cNvSpPr txBox="1"/>
          <p:nvPr/>
        </p:nvSpPr>
        <p:spPr>
          <a:xfrm>
            <a:off x="4081448" y="7131044"/>
            <a:ext cx="8328600" cy="101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800"/>
              <a:buFont typeface="Cabin"/>
              <a:buNone/>
            </a:pPr>
            <a:r>
              <a:rPr b="0" i="0" lang="en-US" sz="32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Python for Everybody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800"/>
              <a:buFont typeface="Cabin"/>
              <a:buNone/>
            </a:pPr>
            <a:r>
              <a:rPr b="0" i="0" lang="en-US" sz="3200" u="sng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www.py4e.com</a:t>
            </a:r>
            <a:endParaRPr b="0" i="0" sz="3200" u="sng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  <a:hlinkClick r:id="rId4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</p:txBody>
      </p:sp>
      <p:pic>
        <p:nvPicPr>
          <p:cNvPr id="26" name="Google Shape;26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800662" y="7435344"/>
            <a:ext cx="1968599" cy="6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35250" y="6947585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0"/>
          <p:cNvSpPr txBox="1"/>
          <p:nvPr/>
        </p:nvSpPr>
        <p:spPr>
          <a:xfrm>
            <a:off x="1208073" y="1676400"/>
            <a:ext cx="8341499" cy="23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75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x1q3z9ocd = 35.0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75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x1q3z9afd = 12.50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75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x1q3p9afd = x1q3z9ocd * x1q3z9afd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75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print(x1q3p9afd)</a:t>
            </a:r>
            <a:endParaRPr/>
          </a:p>
        </p:txBody>
      </p:sp>
      <p:sp>
        <p:nvSpPr>
          <p:cNvPr id="101" name="Google Shape;101;p10"/>
          <p:cNvSpPr txBox="1"/>
          <p:nvPr/>
        </p:nvSpPr>
        <p:spPr>
          <a:xfrm>
            <a:off x="7137400" y="5499100"/>
            <a:ext cx="5208599" cy="23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750"/>
              <a:buFont typeface="Cabin"/>
              <a:buNone/>
            </a:pPr>
            <a:r>
              <a:rPr b="0" i="0" lang="en-US" sz="30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hours = 35.0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750"/>
              <a:buFont typeface="Cabin"/>
              <a:buNone/>
            </a:pPr>
            <a:r>
              <a:rPr b="0" i="0" lang="en-US" sz="30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rate = 12.50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750"/>
              <a:buFont typeface="Cabin"/>
              <a:buNone/>
            </a:pPr>
            <a:r>
              <a:rPr b="0" i="0" lang="en-US" sz="30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pay = hours * rate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750"/>
              <a:buFont typeface="Cabin"/>
              <a:buNone/>
            </a:pPr>
            <a:r>
              <a:rPr b="0" i="0" lang="en-US" sz="30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print(pay)</a:t>
            </a:r>
            <a:endParaRPr/>
          </a:p>
        </p:txBody>
      </p:sp>
      <p:sp>
        <p:nvSpPr>
          <p:cNvPr id="102" name="Google Shape;102;p10"/>
          <p:cNvSpPr txBox="1"/>
          <p:nvPr/>
        </p:nvSpPr>
        <p:spPr>
          <a:xfrm>
            <a:off x="11531600" y="1676400"/>
            <a:ext cx="2109786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750"/>
              <a:buFont typeface="Cabin"/>
              <a:buNone/>
            </a:pPr>
            <a:r>
              <a:rPr b="0" i="0" lang="en-US" sz="3000" u="none" cap="none" strike="noStrike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a = 35.0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750"/>
              <a:buFont typeface="Cabin"/>
              <a:buNone/>
            </a:pPr>
            <a:r>
              <a:rPr b="0" i="0" lang="en-US" sz="3000" u="none" cap="none" strike="noStrike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b = 12.50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750"/>
              <a:buFont typeface="Cabin"/>
              <a:buNone/>
            </a:pPr>
            <a:r>
              <a:rPr b="0" i="0" lang="en-US" sz="3000" u="none" cap="none" strike="noStrike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c = a * b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750"/>
              <a:buFont typeface="Cabin"/>
              <a:buNone/>
            </a:pPr>
            <a:r>
              <a:rPr b="0" i="0" lang="en-US" sz="3000" u="none" cap="none" strike="noStrike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print(c)</a:t>
            </a:r>
            <a:endParaRPr/>
          </a:p>
        </p:txBody>
      </p:sp>
      <p:sp>
        <p:nvSpPr>
          <p:cNvPr id="103" name="Google Shape;103;p10"/>
          <p:cNvSpPr txBox="1"/>
          <p:nvPr/>
        </p:nvSpPr>
        <p:spPr>
          <a:xfrm>
            <a:off x="1505339" y="6057900"/>
            <a:ext cx="4249136" cy="121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50"/>
              <a:buFont typeface="Cabin"/>
              <a:buNone/>
            </a:pPr>
            <a:r>
              <a:rPr b="0" i="0" lang="en-US" sz="3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What are these bits of code doing?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1"/>
          <p:cNvSpPr txBox="1"/>
          <p:nvPr>
            <p:ph type="title"/>
          </p:nvPr>
        </p:nvSpPr>
        <p:spPr>
          <a:xfrm>
            <a:off x="812800" y="785812"/>
            <a:ext cx="14630400" cy="1104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900"/>
              <a:buFont typeface="Cabin"/>
              <a:buNone/>
            </a:pPr>
            <a:r>
              <a:rPr lang="en-US" sz="7600" u="none" cap="none" strike="noStrik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Sentences or Lines</a:t>
            </a:r>
            <a:endParaRPr/>
          </a:p>
        </p:txBody>
      </p:sp>
      <p:sp>
        <p:nvSpPr>
          <p:cNvPr id="109" name="Google Shape;109;p11"/>
          <p:cNvSpPr txBox="1"/>
          <p:nvPr/>
        </p:nvSpPr>
        <p:spPr>
          <a:xfrm>
            <a:off x="1554125" y="2730300"/>
            <a:ext cx="4003499" cy="403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ts val="1200"/>
              <a:buFont typeface="Cabin"/>
              <a:buNone/>
            </a:pPr>
            <a:r>
              <a:rPr b="0" i="0" lang="en-US" sz="4800" u="none" cap="none" strike="noStrike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x</a:t>
            </a:r>
            <a:r>
              <a:rPr b="0" i="0" lang="en-US" sz="4800" u="none" cap="none" strike="noStrike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0" i="0" lang="en-US" sz="4800" u="none" cap="none" strike="noStrike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b="0" i="0" lang="en-US" sz="4800" u="none" cap="none" strike="noStrike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0" i="0" lang="en-US" sz="4800" u="none" cap="none" strike="noStrike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ts val="1200"/>
              <a:buFont typeface="Cabin"/>
              <a:buNone/>
            </a:pPr>
            <a:r>
              <a:rPr b="0" i="0" lang="en-US" sz="4800" u="none" cap="none" strike="noStrike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x</a:t>
            </a:r>
            <a:r>
              <a:rPr b="0" i="0" lang="en-US" sz="4800" u="none" cap="none" strike="noStrike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0" i="0" lang="en-US" sz="4800" u="none" cap="none" strike="noStrike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b="0" i="0" lang="en-US" sz="4800" u="none" cap="none" strike="noStrike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0" i="0" lang="en-US" sz="4800" u="none" cap="none" strike="noStrike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x</a:t>
            </a:r>
            <a:r>
              <a:rPr b="0" i="0" lang="en-US" sz="4800" u="none" cap="none" strike="noStrike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0" i="0" lang="en-US" sz="4800" u="none" cap="none" strike="noStrike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+</a:t>
            </a:r>
            <a:r>
              <a:rPr b="0" i="0" lang="en-US" sz="4800" u="none" cap="none" strike="noStrike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0" i="0" lang="en-US" sz="4800" u="none" cap="none" strike="noStrike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200"/>
              <a:buFont typeface="Cabin"/>
              <a:buNone/>
            </a:pPr>
            <a:r>
              <a:rPr b="0" i="0" lang="en-US" sz="48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print(</a:t>
            </a:r>
            <a:r>
              <a:rPr b="0" i="0" lang="en-US" sz="4800" u="none" cap="none" strike="noStrike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x</a:t>
            </a:r>
            <a:r>
              <a:rPr b="0" i="0" lang="en-US" sz="48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/>
          </a:p>
        </p:txBody>
      </p:sp>
      <p:sp>
        <p:nvSpPr>
          <p:cNvPr id="110" name="Google Shape;110;p11"/>
          <p:cNvSpPr txBox="1"/>
          <p:nvPr/>
        </p:nvSpPr>
        <p:spPr>
          <a:xfrm>
            <a:off x="1322915" y="7037422"/>
            <a:ext cx="2341499" cy="72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ts val="1050"/>
              <a:buFont typeface="Cabin"/>
              <a:buNone/>
            </a:pPr>
            <a:r>
              <a:rPr b="0" i="0" lang="en-US" sz="42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Variable</a:t>
            </a:r>
            <a:endParaRPr/>
          </a:p>
        </p:txBody>
      </p:sp>
      <p:sp>
        <p:nvSpPr>
          <p:cNvPr id="111" name="Google Shape;111;p11"/>
          <p:cNvSpPr txBox="1"/>
          <p:nvPr/>
        </p:nvSpPr>
        <p:spPr>
          <a:xfrm>
            <a:off x="4696365" y="7037422"/>
            <a:ext cx="21972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1050"/>
              <a:buFont typeface="Cabin"/>
              <a:buNone/>
            </a:pPr>
            <a:r>
              <a:rPr b="0" i="0" lang="en-US" sz="4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Operator</a:t>
            </a:r>
            <a:endParaRPr/>
          </a:p>
        </p:txBody>
      </p:sp>
      <p:sp>
        <p:nvSpPr>
          <p:cNvPr id="112" name="Google Shape;112;p11"/>
          <p:cNvSpPr txBox="1"/>
          <p:nvPr/>
        </p:nvSpPr>
        <p:spPr>
          <a:xfrm>
            <a:off x="8080914" y="7088222"/>
            <a:ext cx="2455889" cy="72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050"/>
              <a:buFont typeface="Cabin"/>
              <a:buNone/>
            </a:pPr>
            <a:r>
              <a:rPr b="0" i="0" lang="en-US" sz="4200" u="none" cap="none" strike="noStrik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Constant</a:t>
            </a:r>
            <a:endParaRPr/>
          </a:p>
        </p:txBody>
      </p:sp>
      <p:sp>
        <p:nvSpPr>
          <p:cNvPr id="113" name="Google Shape;113;p11"/>
          <p:cNvSpPr txBox="1"/>
          <p:nvPr/>
        </p:nvSpPr>
        <p:spPr>
          <a:xfrm>
            <a:off x="11589607" y="7103710"/>
            <a:ext cx="3009992" cy="72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050"/>
              <a:buFont typeface="Cabin"/>
              <a:buNone/>
            </a:pPr>
            <a:r>
              <a:rPr b="0" i="0" lang="en-US" sz="42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endParaRPr/>
          </a:p>
        </p:txBody>
      </p:sp>
      <p:sp>
        <p:nvSpPr>
          <p:cNvPr id="114" name="Google Shape;114;p11"/>
          <p:cNvSpPr txBox="1"/>
          <p:nvPr/>
        </p:nvSpPr>
        <p:spPr>
          <a:xfrm>
            <a:off x="7213600" y="2717800"/>
            <a:ext cx="8807450" cy="403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Cabin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Assignment statement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Cabin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Assignment with expression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Cabin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Print statement</a:t>
            </a:r>
            <a:endParaRPr/>
          </a:p>
        </p:txBody>
      </p:sp>
      <p:cxnSp>
        <p:nvCxnSpPr>
          <p:cNvPr id="115" name="Google Shape;115;p11"/>
          <p:cNvCxnSpPr/>
          <p:nvPr/>
        </p:nvCxnSpPr>
        <p:spPr>
          <a:xfrm flipH="1" rot="10800000">
            <a:off x="5308600" y="3886262"/>
            <a:ext cx="1330199" cy="17399"/>
          </a:xfrm>
          <a:prstGeom prst="straightConnector1">
            <a:avLst/>
          </a:prstGeom>
          <a:noFill/>
          <a:ln cap="rnd" cmpd="sng" w="63500">
            <a:solidFill>
              <a:schemeClr val="lt1"/>
            </a:solidFill>
            <a:prstDash val="solid"/>
            <a:miter lim="8000"/>
            <a:headEnd len="med" w="med" type="stealth"/>
            <a:tailEnd len="sm" w="sm" type="none"/>
          </a:ln>
        </p:spPr>
      </p:cxnSp>
      <p:cxnSp>
        <p:nvCxnSpPr>
          <p:cNvPr id="116" name="Google Shape;116;p11"/>
          <p:cNvCxnSpPr/>
          <p:nvPr/>
        </p:nvCxnSpPr>
        <p:spPr>
          <a:xfrm flipH="1" rot="10800000">
            <a:off x="5816600" y="4734062"/>
            <a:ext cx="933599" cy="7800"/>
          </a:xfrm>
          <a:prstGeom prst="straightConnector1">
            <a:avLst/>
          </a:prstGeom>
          <a:noFill/>
          <a:ln cap="rnd" cmpd="sng" w="63500">
            <a:solidFill>
              <a:schemeClr val="lt1"/>
            </a:solidFill>
            <a:prstDash val="solid"/>
            <a:miter lim="8000"/>
            <a:headEnd len="med" w="med" type="stealth"/>
            <a:tailEnd len="sm" w="sm" type="none"/>
          </a:ln>
        </p:spPr>
      </p:cxnSp>
      <p:cxnSp>
        <p:nvCxnSpPr>
          <p:cNvPr id="117" name="Google Shape;117;p11"/>
          <p:cNvCxnSpPr/>
          <p:nvPr/>
        </p:nvCxnSpPr>
        <p:spPr>
          <a:xfrm flipH="1" rot="10800000">
            <a:off x="5384800" y="5562662"/>
            <a:ext cx="1330199" cy="17399"/>
          </a:xfrm>
          <a:prstGeom prst="straightConnector1">
            <a:avLst/>
          </a:prstGeom>
          <a:noFill/>
          <a:ln cap="rnd" cmpd="sng" w="63500">
            <a:solidFill>
              <a:schemeClr val="lt1"/>
            </a:solidFill>
            <a:prstDash val="solid"/>
            <a:miter lim="8000"/>
            <a:headEnd len="med" w="med" type="stealth"/>
            <a:tailEnd len="sm" w="sm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2"/>
          <p:cNvSpPr txBox="1"/>
          <p:nvPr>
            <p:ph type="title"/>
          </p:nvPr>
        </p:nvSpPr>
        <p:spPr>
          <a:xfrm>
            <a:off x="812800" y="785812"/>
            <a:ext cx="14630400" cy="1104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ts val="1900"/>
              <a:buFont typeface="Cabin"/>
              <a:buNone/>
            </a:pPr>
            <a:r>
              <a:rPr lang="en-US" sz="7600" u="none" cap="none" strike="noStrik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Assignment Statements</a:t>
            </a:r>
            <a:endParaRPr/>
          </a:p>
        </p:txBody>
      </p:sp>
      <p:sp>
        <p:nvSpPr>
          <p:cNvPr id="123" name="Google Shape;123;p12"/>
          <p:cNvSpPr txBox="1"/>
          <p:nvPr>
            <p:ph idx="1" type="body"/>
          </p:nvPr>
        </p:nvSpPr>
        <p:spPr>
          <a:xfrm>
            <a:off x="812800" y="2133601"/>
            <a:ext cx="14630400" cy="314324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abin"/>
              <a:buChar char="•"/>
            </a:pP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 assign a value to a variable using the </a:t>
            </a:r>
            <a:r>
              <a:rPr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assignment</a:t>
            </a: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statement (=)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SzPts val="3600"/>
              <a:buFont typeface="Cabin"/>
              <a:buChar char="•"/>
            </a:pP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 </a:t>
            </a:r>
            <a:r>
              <a:rPr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assignment statement</a:t>
            </a: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consists of an </a:t>
            </a:r>
            <a:r>
              <a:rPr lang="en-US" sz="36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expression on the </a:t>
            </a:r>
            <a:br>
              <a:rPr lang="en-US" sz="36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right</a:t>
            </a:r>
            <a:r>
              <a:rPr lang="en-US" sz="36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n-US" sz="36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hand side</a:t>
            </a: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and a </a:t>
            </a:r>
            <a:r>
              <a:rPr lang="en-US" sz="36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variable</a:t>
            </a: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to store the result</a:t>
            </a:r>
            <a:endParaRPr/>
          </a:p>
        </p:txBody>
      </p:sp>
      <p:sp>
        <p:nvSpPr>
          <p:cNvPr id="124" name="Google Shape;124;p12"/>
          <p:cNvSpPr txBox="1"/>
          <p:nvPr/>
        </p:nvSpPr>
        <p:spPr>
          <a:xfrm>
            <a:off x="4252109" y="6134100"/>
            <a:ext cx="10078835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000"/>
              <a:buFont typeface="Cabin"/>
              <a:buNone/>
            </a:pPr>
            <a:r>
              <a:rPr b="0" i="0" lang="en-US" sz="40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x</a:t>
            </a:r>
            <a:r>
              <a:rPr b="0" i="0" lang="en-US" sz="4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= 3.9 </a:t>
            </a:r>
            <a:r>
              <a:rPr b="0" i="0" lang="en-US" sz="4000" u="none" cap="none" strike="noStrike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*</a:t>
            </a:r>
            <a:r>
              <a:rPr b="0" i="0" lang="en-US" sz="4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0" i="0" lang="en-US" sz="40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x </a:t>
            </a:r>
            <a:r>
              <a:rPr b="0" i="0" lang="en-US" sz="4000" u="none" cap="none" strike="noStrike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*</a:t>
            </a:r>
            <a:r>
              <a:rPr b="0" i="0" lang="en-US" sz="4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( 1 </a:t>
            </a:r>
            <a:r>
              <a:rPr b="0" i="0" lang="en-US" sz="4000" u="none" cap="none" strike="noStrike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-</a:t>
            </a:r>
            <a:r>
              <a:rPr b="0" i="0" lang="en-US" sz="4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0" i="0" lang="en-US" sz="40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x</a:t>
            </a:r>
            <a:r>
              <a:rPr b="0" i="0" lang="en-US" sz="4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)</a:t>
            </a:r>
            <a:endParaRPr/>
          </a:p>
        </p:txBody>
      </p:sp>
      <p:sp>
        <p:nvSpPr>
          <p:cNvPr id="125" name="Google Shape;125;p12"/>
          <p:cNvSpPr txBox="1"/>
          <p:nvPr/>
        </p:nvSpPr>
        <p:spPr>
          <a:xfrm>
            <a:off x="5248625" y="6081811"/>
            <a:ext cx="6324599" cy="1066799"/>
          </a:xfrm>
          <a:prstGeom prst="rect">
            <a:avLst/>
          </a:prstGeom>
          <a:noFill/>
          <a:ln cap="rnd" cmpd="sng" w="50800">
            <a:solidFill>
              <a:srgbClr val="FFFF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3"/>
          <p:cNvSpPr txBox="1"/>
          <p:nvPr/>
        </p:nvSpPr>
        <p:spPr>
          <a:xfrm>
            <a:off x="6362700" y="3397148"/>
            <a:ext cx="8843961" cy="114945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1000"/>
              <a:buFont typeface="Cabin"/>
              <a:buNone/>
            </a:pPr>
            <a:r>
              <a:rPr b="0" i="0" lang="en-US" sz="40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x</a:t>
            </a:r>
            <a:r>
              <a:rPr b="0" i="0" lang="en-US" sz="4000" u="none" cap="none" strike="noStrike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0" i="0" lang="en-US" sz="4000" u="none" cap="none" strike="noStrike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b="0" i="0" lang="en-US" sz="4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0" i="0" lang="en-US" sz="40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3.9 *  x  * ( 1  -  x )</a:t>
            </a:r>
            <a:endParaRPr/>
          </a:p>
        </p:txBody>
      </p:sp>
      <p:sp>
        <p:nvSpPr>
          <p:cNvPr id="131" name="Google Shape;131;p13"/>
          <p:cNvSpPr txBox="1"/>
          <p:nvPr/>
        </p:nvSpPr>
        <p:spPr>
          <a:xfrm>
            <a:off x="10668000" y="850900"/>
            <a:ext cx="5016500" cy="1270000"/>
          </a:xfrm>
          <a:prstGeom prst="rect">
            <a:avLst/>
          </a:prstGeom>
          <a:noFill/>
          <a:ln cap="flat" cmpd="sng" w="7620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25"/>
              <a:buFont typeface="Cabin"/>
              <a:buNone/>
            </a:pPr>
            <a:r>
              <a:rPr b="0" i="0" lang="en-US" sz="4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0.6</a:t>
            </a:r>
            <a:endParaRPr/>
          </a:p>
        </p:txBody>
      </p:sp>
      <p:sp>
        <p:nvSpPr>
          <p:cNvPr id="132" name="Google Shape;132;p13"/>
          <p:cNvSpPr txBox="1"/>
          <p:nvPr/>
        </p:nvSpPr>
        <p:spPr>
          <a:xfrm>
            <a:off x="9813925" y="1047750"/>
            <a:ext cx="444500" cy="863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300"/>
              <a:buFont typeface="Cabin"/>
              <a:buNone/>
            </a:pPr>
            <a:r>
              <a:rPr b="0" i="0" lang="en-US" sz="52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133" name="Google Shape;133;p13"/>
          <p:cNvSpPr txBox="1"/>
          <p:nvPr/>
        </p:nvSpPr>
        <p:spPr>
          <a:xfrm>
            <a:off x="581025" y="6354649"/>
            <a:ext cx="7724775" cy="166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900"/>
              <a:buFont typeface="Cabin"/>
              <a:buNone/>
            </a:pPr>
            <a:r>
              <a:rPr b="0" i="0" lang="en-US" sz="36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The right side is an expression. </a:t>
            </a:r>
            <a:br>
              <a:rPr b="0" i="0" lang="en-US" sz="36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6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Once the expression is evaluated,</a:t>
            </a: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6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the result is placed in (assigned to) x.</a:t>
            </a:r>
            <a:endParaRPr/>
          </a:p>
        </p:txBody>
      </p:sp>
      <p:sp>
        <p:nvSpPr>
          <p:cNvPr id="134" name="Google Shape;134;p13"/>
          <p:cNvSpPr txBox="1"/>
          <p:nvPr/>
        </p:nvSpPr>
        <p:spPr>
          <a:xfrm>
            <a:off x="9423511" y="3086048"/>
            <a:ext cx="900000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0.6</a:t>
            </a:r>
            <a:endParaRPr/>
          </a:p>
        </p:txBody>
      </p:sp>
      <p:sp>
        <p:nvSpPr>
          <p:cNvPr id="135" name="Google Shape;135;p13"/>
          <p:cNvSpPr txBox="1"/>
          <p:nvPr/>
        </p:nvSpPr>
        <p:spPr>
          <a:xfrm>
            <a:off x="13244725" y="3192011"/>
            <a:ext cx="1063200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0.6</a:t>
            </a:r>
            <a:endParaRPr/>
          </a:p>
        </p:txBody>
      </p:sp>
      <p:cxnSp>
        <p:nvCxnSpPr>
          <p:cNvPr id="136" name="Google Shape;136;p13"/>
          <p:cNvCxnSpPr/>
          <p:nvPr/>
        </p:nvCxnSpPr>
        <p:spPr>
          <a:xfrm flipH="1" rot="10800000">
            <a:off x="10100344" y="2129110"/>
            <a:ext cx="606425" cy="956938"/>
          </a:xfrm>
          <a:prstGeom prst="straightConnector1">
            <a:avLst/>
          </a:prstGeom>
          <a:noFill/>
          <a:ln cap="rnd" cmpd="sng" w="63500">
            <a:solidFill>
              <a:schemeClr val="lt1"/>
            </a:solidFill>
            <a:prstDash val="solid"/>
            <a:miter lim="8000"/>
            <a:headEnd len="med" w="med" type="stealth"/>
            <a:tailEnd len="sm" w="sm" type="none"/>
          </a:ln>
        </p:spPr>
      </p:cxnSp>
      <p:cxnSp>
        <p:nvCxnSpPr>
          <p:cNvPr id="137" name="Google Shape;137;p13"/>
          <p:cNvCxnSpPr/>
          <p:nvPr/>
        </p:nvCxnSpPr>
        <p:spPr>
          <a:xfrm rot="10800000">
            <a:off x="11739325" y="2129111"/>
            <a:ext cx="1696621" cy="1147467"/>
          </a:xfrm>
          <a:prstGeom prst="straightConnector1">
            <a:avLst/>
          </a:prstGeom>
          <a:noFill/>
          <a:ln cap="rnd" cmpd="sng" w="63500">
            <a:solidFill>
              <a:schemeClr val="lt1"/>
            </a:solidFill>
            <a:prstDash val="solid"/>
            <a:miter lim="8000"/>
            <a:headEnd len="med" w="med" type="stealth"/>
            <a:tailEnd len="sm" w="sm" type="none"/>
          </a:ln>
        </p:spPr>
      </p:cxnSp>
      <p:sp>
        <p:nvSpPr>
          <p:cNvPr id="138" name="Google Shape;138;p13"/>
          <p:cNvSpPr txBox="1"/>
          <p:nvPr/>
        </p:nvSpPr>
        <p:spPr>
          <a:xfrm>
            <a:off x="12150725" y="5054600"/>
            <a:ext cx="1063200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ts val="900"/>
              <a:buFont typeface="Cabin"/>
              <a:buNone/>
            </a:pPr>
            <a:r>
              <a:rPr b="0" i="0" lang="en-US" sz="36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0.4</a:t>
            </a:r>
            <a:endParaRPr/>
          </a:p>
        </p:txBody>
      </p:sp>
      <p:cxnSp>
        <p:nvCxnSpPr>
          <p:cNvPr id="139" name="Google Shape;139;p13"/>
          <p:cNvCxnSpPr/>
          <p:nvPr/>
        </p:nvCxnSpPr>
        <p:spPr>
          <a:xfrm rot="10800000">
            <a:off x="8085136" y="4457799"/>
            <a:ext cx="2393950" cy="2117626"/>
          </a:xfrm>
          <a:prstGeom prst="straightConnector1">
            <a:avLst/>
          </a:prstGeom>
          <a:noFill/>
          <a:ln cap="rnd" cmpd="sng" w="63500">
            <a:solidFill>
              <a:srgbClr val="FF9900"/>
            </a:solidFill>
            <a:prstDash val="solid"/>
            <a:miter lim="8000"/>
            <a:headEnd len="med" w="med" type="stealth"/>
            <a:tailEnd len="sm" w="sm" type="none"/>
          </a:ln>
        </p:spPr>
      </p:cxnSp>
      <p:cxnSp>
        <p:nvCxnSpPr>
          <p:cNvPr id="140" name="Google Shape;140;p13"/>
          <p:cNvCxnSpPr>
            <a:stCxn id="141" idx="0"/>
          </p:cNvCxnSpPr>
          <p:nvPr/>
        </p:nvCxnSpPr>
        <p:spPr>
          <a:xfrm rot="10800000">
            <a:off x="9988950" y="4457725"/>
            <a:ext cx="993000" cy="2117700"/>
          </a:xfrm>
          <a:prstGeom prst="straightConnector1">
            <a:avLst/>
          </a:prstGeom>
          <a:noFill/>
          <a:ln cap="rnd" cmpd="sng" w="63500">
            <a:solidFill>
              <a:srgbClr val="FF9900"/>
            </a:solidFill>
            <a:prstDash val="solid"/>
            <a:miter lim="8000"/>
            <a:headEnd len="med" w="med" type="stealth"/>
            <a:tailEnd len="sm" w="sm" type="none"/>
          </a:ln>
        </p:spPr>
      </p:cxnSp>
      <p:sp>
        <p:nvSpPr>
          <p:cNvPr id="141" name="Google Shape;141;p13"/>
          <p:cNvSpPr txBox="1"/>
          <p:nvPr/>
        </p:nvSpPr>
        <p:spPr>
          <a:xfrm>
            <a:off x="10115550" y="6575425"/>
            <a:ext cx="1732800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ts val="900"/>
              <a:buFont typeface="Cabin"/>
              <a:buNone/>
            </a:pPr>
            <a:r>
              <a:rPr b="0" i="0" lang="en-US" sz="36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0.936</a:t>
            </a:r>
            <a:endParaRPr/>
          </a:p>
        </p:txBody>
      </p:sp>
      <p:cxnSp>
        <p:nvCxnSpPr>
          <p:cNvPr id="142" name="Google Shape;142;p13"/>
          <p:cNvCxnSpPr/>
          <p:nvPr/>
        </p:nvCxnSpPr>
        <p:spPr>
          <a:xfrm flipH="1" rot="10800000">
            <a:off x="13166725" y="4580012"/>
            <a:ext cx="485699" cy="485699"/>
          </a:xfrm>
          <a:prstGeom prst="straightConnector1">
            <a:avLst/>
          </a:prstGeom>
          <a:noFill/>
          <a:ln cap="rnd" cmpd="sng" w="63500">
            <a:solidFill>
              <a:srgbClr val="FF9900"/>
            </a:solidFill>
            <a:prstDash val="solid"/>
            <a:miter lim="8000"/>
            <a:headEnd len="med" w="med" type="stealth"/>
            <a:tailEnd len="sm" w="sm" type="none"/>
          </a:ln>
        </p:spPr>
      </p:cxnSp>
      <p:cxnSp>
        <p:nvCxnSpPr>
          <p:cNvPr id="143" name="Google Shape;143;p13"/>
          <p:cNvCxnSpPr/>
          <p:nvPr/>
        </p:nvCxnSpPr>
        <p:spPr>
          <a:xfrm rot="10800000">
            <a:off x="11902974" y="4457799"/>
            <a:ext cx="520800" cy="660300"/>
          </a:xfrm>
          <a:prstGeom prst="straightConnector1">
            <a:avLst/>
          </a:prstGeom>
          <a:noFill/>
          <a:ln cap="rnd" cmpd="sng" w="63500">
            <a:solidFill>
              <a:srgbClr val="FF9900"/>
            </a:solidFill>
            <a:prstDash val="solid"/>
            <a:miter lim="8000"/>
            <a:headEnd len="med" w="med" type="stealth"/>
            <a:tailEnd len="sm" w="sm" type="none"/>
          </a:ln>
        </p:spPr>
      </p:cxnSp>
      <p:sp>
        <p:nvSpPr>
          <p:cNvPr id="144" name="Google Shape;144;p13"/>
          <p:cNvSpPr txBox="1"/>
          <p:nvPr/>
        </p:nvSpPr>
        <p:spPr>
          <a:xfrm>
            <a:off x="581025" y="1085850"/>
            <a:ext cx="65785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900"/>
              <a:buFont typeface="Cabin"/>
              <a:buNone/>
            </a:pPr>
            <a:r>
              <a:rPr b="0" i="0" lang="en-US" sz="36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A variable is a memory location used to store a value (</a:t>
            </a:r>
            <a:r>
              <a:rPr b="0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0.6</a:t>
            </a:r>
            <a:r>
              <a:rPr b="0" i="0" lang="en-US" sz="36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cxnSp>
        <p:nvCxnSpPr>
          <p:cNvPr id="145" name="Google Shape;145;p13"/>
          <p:cNvCxnSpPr/>
          <p:nvPr/>
        </p:nvCxnSpPr>
        <p:spPr>
          <a:xfrm flipH="1" rot="10800000">
            <a:off x="11453192" y="5676799"/>
            <a:ext cx="1075640" cy="898626"/>
          </a:xfrm>
          <a:prstGeom prst="straightConnector1">
            <a:avLst/>
          </a:prstGeom>
          <a:noFill/>
          <a:ln cap="rnd" cmpd="sng" w="63500">
            <a:solidFill>
              <a:srgbClr val="FF9900"/>
            </a:solidFill>
            <a:prstDash val="solid"/>
            <a:miter lim="8000"/>
            <a:headEnd len="med" w="med" type="stealth"/>
            <a:tailEnd len="sm" w="sm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4"/>
          <p:cNvSpPr txBox="1"/>
          <p:nvPr/>
        </p:nvSpPr>
        <p:spPr>
          <a:xfrm>
            <a:off x="6362700" y="3397148"/>
            <a:ext cx="8843961" cy="114945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1000"/>
              <a:buFont typeface="Cabin"/>
              <a:buNone/>
            </a:pPr>
            <a:r>
              <a:rPr b="0" i="0" lang="en-US" sz="40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x</a:t>
            </a:r>
            <a:r>
              <a:rPr b="0" i="0" lang="en-US" sz="4000" u="none" cap="none" strike="noStrike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0" i="0" lang="en-US" sz="4000" u="none" cap="none" strike="noStrike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b="0" i="0" lang="en-US" sz="4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0" i="0" lang="en-US" sz="40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3.9 *  x  * ( 1  -  x )</a:t>
            </a:r>
            <a:endParaRPr/>
          </a:p>
        </p:txBody>
      </p:sp>
      <p:sp>
        <p:nvSpPr>
          <p:cNvPr id="151" name="Google Shape;151;p14"/>
          <p:cNvSpPr txBox="1"/>
          <p:nvPr/>
        </p:nvSpPr>
        <p:spPr>
          <a:xfrm>
            <a:off x="10668000" y="850900"/>
            <a:ext cx="5016500" cy="1270000"/>
          </a:xfrm>
          <a:prstGeom prst="rect">
            <a:avLst/>
          </a:prstGeom>
          <a:noFill/>
          <a:ln cap="flat" cmpd="sng" w="7620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25"/>
              <a:buFont typeface="Arial"/>
              <a:buNone/>
            </a:pPr>
            <a:r>
              <a:rPr b="0" i="0" lang="en-US" sz="4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0.6    0.936</a:t>
            </a:r>
            <a:endParaRPr/>
          </a:p>
        </p:txBody>
      </p:sp>
      <p:sp>
        <p:nvSpPr>
          <p:cNvPr id="152" name="Google Shape;152;p14"/>
          <p:cNvSpPr txBox="1"/>
          <p:nvPr/>
        </p:nvSpPr>
        <p:spPr>
          <a:xfrm>
            <a:off x="9813925" y="1047750"/>
            <a:ext cx="444500" cy="863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300"/>
              <a:buFont typeface="Cabin"/>
              <a:buNone/>
            </a:pPr>
            <a:r>
              <a:rPr b="0" i="0" lang="en-US" sz="52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153" name="Google Shape;153;p14"/>
          <p:cNvSpPr txBox="1"/>
          <p:nvPr/>
        </p:nvSpPr>
        <p:spPr>
          <a:xfrm>
            <a:off x="12150725" y="5054600"/>
            <a:ext cx="1063200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ts val="900"/>
              <a:buFont typeface="Cabin"/>
              <a:buNone/>
            </a:pPr>
            <a:r>
              <a:rPr b="0" i="0" lang="en-US" sz="36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0.4</a:t>
            </a:r>
            <a:endParaRPr/>
          </a:p>
        </p:txBody>
      </p:sp>
      <p:cxnSp>
        <p:nvCxnSpPr>
          <p:cNvPr id="154" name="Google Shape;154;p14"/>
          <p:cNvCxnSpPr/>
          <p:nvPr/>
        </p:nvCxnSpPr>
        <p:spPr>
          <a:xfrm flipH="1" rot="10800000">
            <a:off x="11453192" y="5676799"/>
            <a:ext cx="1075640" cy="898626"/>
          </a:xfrm>
          <a:prstGeom prst="straightConnector1">
            <a:avLst/>
          </a:prstGeom>
          <a:noFill/>
          <a:ln cap="rnd" cmpd="sng" w="63500">
            <a:solidFill>
              <a:srgbClr val="FF9900"/>
            </a:solidFill>
            <a:prstDash val="solid"/>
            <a:miter lim="8000"/>
            <a:headEnd len="med" w="med" type="stealth"/>
            <a:tailEnd len="sm" w="sm" type="none"/>
          </a:ln>
        </p:spPr>
      </p:cxnSp>
      <p:sp>
        <p:nvSpPr>
          <p:cNvPr id="155" name="Google Shape;155;p14"/>
          <p:cNvSpPr txBox="1"/>
          <p:nvPr/>
        </p:nvSpPr>
        <p:spPr>
          <a:xfrm>
            <a:off x="10115550" y="6575425"/>
            <a:ext cx="1732800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ts val="900"/>
              <a:buFont typeface="Cabin"/>
              <a:buNone/>
            </a:pPr>
            <a:r>
              <a:rPr b="0" i="0" lang="en-US" sz="36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0.936</a:t>
            </a:r>
            <a:endParaRPr/>
          </a:p>
        </p:txBody>
      </p:sp>
      <p:cxnSp>
        <p:nvCxnSpPr>
          <p:cNvPr id="156" name="Google Shape;156;p14"/>
          <p:cNvCxnSpPr/>
          <p:nvPr/>
        </p:nvCxnSpPr>
        <p:spPr>
          <a:xfrm flipH="1" rot="10800000">
            <a:off x="13166725" y="4580012"/>
            <a:ext cx="485699" cy="485699"/>
          </a:xfrm>
          <a:prstGeom prst="straightConnector1">
            <a:avLst/>
          </a:prstGeom>
          <a:noFill/>
          <a:ln cap="rnd" cmpd="sng" w="63500">
            <a:solidFill>
              <a:srgbClr val="FF9900"/>
            </a:solidFill>
            <a:prstDash val="solid"/>
            <a:miter lim="8000"/>
            <a:headEnd len="med" w="med" type="stealth"/>
            <a:tailEnd len="sm" w="sm" type="none"/>
          </a:ln>
        </p:spPr>
      </p:cxnSp>
      <p:cxnSp>
        <p:nvCxnSpPr>
          <p:cNvPr id="157" name="Google Shape;157;p14"/>
          <p:cNvCxnSpPr/>
          <p:nvPr/>
        </p:nvCxnSpPr>
        <p:spPr>
          <a:xfrm rot="10800000">
            <a:off x="11902974" y="4457799"/>
            <a:ext cx="520800" cy="660300"/>
          </a:xfrm>
          <a:prstGeom prst="straightConnector1">
            <a:avLst/>
          </a:prstGeom>
          <a:noFill/>
          <a:ln cap="rnd" cmpd="sng" w="63500">
            <a:solidFill>
              <a:srgbClr val="FF9900"/>
            </a:solidFill>
            <a:prstDash val="solid"/>
            <a:miter lim="8000"/>
            <a:headEnd len="med" w="med" type="stealth"/>
            <a:tailEnd len="sm" w="sm" type="none"/>
          </a:ln>
        </p:spPr>
      </p:cxnSp>
      <p:cxnSp>
        <p:nvCxnSpPr>
          <p:cNvPr id="158" name="Google Shape;158;p14"/>
          <p:cNvCxnSpPr/>
          <p:nvPr/>
        </p:nvCxnSpPr>
        <p:spPr>
          <a:xfrm flipH="1">
            <a:off x="10944311" y="1039812"/>
            <a:ext cx="763500" cy="885900"/>
          </a:xfrm>
          <a:prstGeom prst="straightConnector1">
            <a:avLst/>
          </a:prstGeom>
          <a:noFill/>
          <a:ln cap="rnd" cmpd="sng" w="63500">
            <a:solidFill>
              <a:srgbClr val="FFFF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59" name="Google Shape;159;p14"/>
          <p:cNvCxnSpPr/>
          <p:nvPr/>
        </p:nvCxnSpPr>
        <p:spPr>
          <a:xfrm>
            <a:off x="10944225" y="1022350"/>
            <a:ext cx="572999" cy="798600"/>
          </a:xfrm>
          <a:prstGeom prst="straightConnector1">
            <a:avLst/>
          </a:prstGeom>
          <a:noFill/>
          <a:ln cap="rnd" cmpd="sng" w="63500">
            <a:solidFill>
              <a:srgbClr val="FFFF00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60" name="Google Shape;160;p14"/>
          <p:cNvSpPr txBox="1"/>
          <p:nvPr/>
        </p:nvSpPr>
        <p:spPr>
          <a:xfrm>
            <a:off x="618357" y="5851475"/>
            <a:ext cx="7663862" cy="207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800"/>
              <a:buFont typeface="Cabin"/>
              <a:buNone/>
            </a:pPr>
            <a:r>
              <a:rPr b="0" i="0" lang="en-US" sz="32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The right side is an expression. </a:t>
            </a: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2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Once the expression is evaluated,</a:t>
            </a: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2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the result is placed in (assigned to) the variable on the left side (i.e., x).</a:t>
            </a:r>
            <a:endParaRPr/>
          </a:p>
        </p:txBody>
      </p:sp>
      <p:sp>
        <p:nvSpPr>
          <p:cNvPr id="161" name="Google Shape;161;p14"/>
          <p:cNvSpPr txBox="1"/>
          <p:nvPr/>
        </p:nvSpPr>
        <p:spPr>
          <a:xfrm>
            <a:off x="581025" y="850900"/>
            <a:ext cx="7504111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800"/>
              <a:buFont typeface="Cabin"/>
              <a:buNone/>
            </a:pPr>
            <a:r>
              <a:rPr b="0" i="0" lang="en-US" sz="32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A variable is a memory location used to store a value.  The value stored in a variable can be updated by replacing the old value (</a:t>
            </a: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0.6</a:t>
            </a:r>
            <a:r>
              <a:rPr b="0" i="0" lang="en-US" sz="32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) with a new value (</a:t>
            </a: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0.936</a:t>
            </a:r>
            <a:r>
              <a:rPr b="0" i="0" lang="en-US" sz="32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endParaRPr b="0" i="0" sz="3200" u="none" cap="none" strike="noStrike">
              <a:solidFill>
                <a:srgbClr val="00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4"/>
          <p:cNvSpPr txBox="1"/>
          <p:nvPr/>
        </p:nvSpPr>
        <p:spPr>
          <a:xfrm>
            <a:off x="9423511" y="3086048"/>
            <a:ext cx="900000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0.6</a:t>
            </a:r>
            <a:endParaRPr/>
          </a:p>
        </p:txBody>
      </p:sp>
      <p:sp>
        <p:nvSpPr>
          <p:cNvPr id="163" name="Google Shape;163;p14"/>
          <p:cNvSpPr txBox="1"/>
          <p:nvPr/>
        </p:nvSpPr>
        <p:spPr>
          <a:xfrm>
            <a:off x="13244725" y="3192011"/>
            <a:ext cx="1063200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0.6</a:t>
            </a:r>
            <a:endParaRPr/>
          </a:p>
        </p:txBody>
      </p:sp>
      <p:cxnSp>
        <p:nvCxnSpPr>
          <p:cNvPr id="164" name="Google Shape;164;p14"/>
          <p:cNvCxnSpPr/>
          <p:nvPr/>
        </p:nvCxnSpPr>
        <p:spPr>
          <a:xfrm flipH="1" rot="10800000">
            <a:off x="10100344" y="2129110"/>
            <a:ext cx="606425" cy="956938"/>
          </a:xfrm>
          <a:prstGeom prst="straightConnector1">
            <a:avLst/>
          </a:prstGeom>
          <a:noFill/>
          <a:ln cap="rnd" cmpd="sng" w="63500">
            <a:solidFill>
              <a:schemeClr val="lt1"/>
            </a:solidFill>
            <a:prstDash val="solid"/>
            <a:miter lim="8000"/>
            <a:headEnd len="med" w="med" type="stealth"/>
            <a:tailEnd len="sm" w="sm" type="none"/>
          </a:ln>
        </p:spPr>
      </p:cxnSp>
      <p:cxnSp>
        <p:nvCxnSpPr>
          <p:cNvPr id="165" name="Google Shape;165;p14"/>
          <p:cNvCxnSpPr/>
          <p:nvPr/>
        </p:nvCxnSpPr>
        <p:spPr>
          <a:xfrm rot="10800000">
            <a:off x="11739325" y="2129111"/>
            <a:ext cx="1696621" cy="1147467"/>
          </a:xfrm>
          <a:prstGeom prst="straightConnector1">
            <a:avLst/>
          </a:prstGeom>
          <a:noFill/>
          <a:ln cap="rnd" cmpd="sng" w="63500">
            <a:solidFill>
              <a:schemeClr val="lt1"/>
            </a:solidFill>
            <a:prstDash val="solid"/>
            <a:miter lim="8000"/>
            <a:headEnd len="med" w="med" type="stealth"/>
            <a:tailEnd len="sm" w="sm" type="none"/>
          </a:ln>
        </p:spPr>
      </p:cxnSp>
      <p:cxnSp>
        <p:nvCxnSpPr>
          <p:cNvPr id="166" name="Google Shape;166;p14"/>
          <p:cNvCxnSpPr/>
          <p:nvPr/>
        </p:nvCxnSpPr>
        <p:spPr>
          <a:xfrm rot="10800000">
            <a:off x="8085136" y="4457799"/>
            <a:ext cx="2393950" cy="2117626"/>
          </a:xfrm>
          <a:prstGeom prst="straightConnector1">
            <a:avLst/>
          </a:prstGeom>
          <a:noFill/>
          <a:ln cap="rnd" cmpd="sng" w="63500">
            <a:solidFill>
              <a:srgbClr val="FF9900"/>
            </a:solidFill>
            <a:prstDash val="solid"/>
            <a:miter lim="8000"/>
            <a:headEnd len="med" w="med" type="stealth"/>
            <a:tailEnd len="sm" w="sm" type="none"/>
          </a:ln>
        </p:spPr>
      </p:cxnSp>
      <p:cxnSp>
        <p:nvCxnSpPr>
          <p:cNvPr id="167" name="Google Shape;167;p14"/>
          <p:cNvCxnSpPr/>
          <p:nvPr/>
        </p:nvCxnSpPr>
        <p:spPr>
          <a:xfrm rot="10800000">
            <a:off x="9988916" y="4457799"/>
            <a:ext cx="993034" cy="2117626"/>
          </a:xfrm>
          <a:prstGeom prst="straightConnector1">
            <a:avLst/>
          </a:prstGeom>
          <a:noFill/>
          <a:ln cap="rnd" cmpd="sng" w="63500">
            <a:solidFill>
              <a:srgbClr val="FF9900"/>
            </a:solidFill>
            <a:prstDash val="solid"/>
            <a:miter lim="8000"/>
            <a:headEnd len="med" w="med" type="stealth"/>
            <a:tailEnd len="sm" w="sm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5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7200"/>
              <a:buFont typeface="Arial"/>
              <a:buNone/>
            </a:pPr>
            <a:r>
              <a:rPr lang="en-US" sz="7200">
                <a:solidFill>
                  <a:srgbClr val="FFD966"/>
                </a:solidFill>
              </a:rPr>
              <a:t>Expressions…</a:t>
            </a:r>
            <a:endParaRPr sz="7200">
              <a:solidFill>
                <a:srgbClr val="FFD966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6"/>
          <p:cNvSpPr txBox="1"/>
          <p:nvPr>
            <p:ph type="title"/>
          </p:nvPr>
        </p:nvSpPr>
        <p:spPr>
          <a:xfrm>
            <a:off x="812800" y="785812"/>
            <a:ext cx="14630400" cy="1104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1900"/>
              <a:buFont typeface="Cabin"/>
              <a:buNone/>
            </a:pPr>
            <a:r>
              <a:rPr lang="en-US" sz="7600" u="none" cap="none" strike="noStrik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Numeric Expressions</a:t>
            </a:r>
            <a:endParaRPr/>
          </a:p>
        </p:txBody>
      </p:sp>
      <p:sp>
        <p:nvSpPr>
          <p:cNvPr id="178" name="Google Shape;178;p16"/>
          <p:cNvSpPr txBox="1"/>
          <p:nvPr>
            <p:ph idx="1" type="body"/>
          </p:nvPr>
        </p:nvSpPr>
        <p:spPr>
          <a:xfrm>
            <a:off x="812800" y="2133600"/>
            <a:ext cx="9036050" cy="6034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371094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bin"/>
              <a:buChar char="•"/>
            </a:pP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Because of the lack of mathematical symbols on computer keyboards - we use </a:t>
            </a: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computer-speak</a:t>
            </a: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to express the classic math operations</a:t>
            </a:r>
            <a:endParaRPr/>
          </a:p>
          <a:p>
            <a:pPr indent="-3710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bin"/>
              <a:buChar char="•"/>
            </a:pP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Asterisk is multiplication</a:t>
            </a:r>
            <a:endParaRPr/>
          </a:p>
          <a:p>
            <a:pPr indent="-3710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bin"/>
              <a:buChar char="•"/>
            </a:pP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Exponentiation (raise to a power) looks different than in math</a:t>
            </a:r>
            <a:endParaRPr/>
          </a:p>
        </p:txBody>
      </p:sp>
      <p:graphicFrame>
        <p:nvGraphicFramePr>
          <p:cNvPr id="179" name="Google Shape;179;p16"/>
          <p:cNvGraphicFramePr/>
          <p:nvPr/>
        </p:nvGraphicFramePr>
        <p:xfrm>
          <a:off x="10337800" y="2289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{0B7D7E75-8BB2-4F20-B5E4-FC805C14C30A}</a:tableStyleId>
              </a:tblPr>
              <a:tblGrid>
                <a:gridCol w="2398575"/>
                <a:gridCol w="2626675"/>
              </a:tblGrid>
              <a:tr h="795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ts val="800"/>
                        <a:buFont typeface="Cabin"/>
                        <a:buNone/>
                      </a:pPr>
                      <a:r>
                        <a:rPr b="0" i="0" lang="en-US" sz="3200" u="none" cap="none" strike="noStrike">
                          <a:solidFill>
                            <a:srgbClr val="00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Operator</a:t>
                      </a:r>
                      <a:endParaRPr/>
                    </a:p>
                  </a:txBody>
                  <a:tcPr marT="38100" marB="38100" marR="38100" marL="38100" anchor="ctr">
                    <a:lnL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>
                        <a:alpha val="4901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Cabin"/>
                        <a:buNone/>
                      </a:pPr>
                      <a:r>
                        <a:rPr b="0" i="0" lang="en-US" sz="3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Operation</a:t>
                      </a:r>
                      <a:endParaRPr/>
                    </a:p>
                  </a:txBody>
                  <a:tcPr marT="38100" marB="38100" marR="38100" marL="38100" anchor="ctr">
                    <a:lnL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>
                        <a:alpha val="49019"/>
                      </a:srgbClr>
                    </a:solidFill>
                  </a:tcPr>
                </a:tc>
              </a:tr>
              <a:tr h="795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ts val="775"/>
                        <a:buFont typeface="Cabin"/>
                        <a:buNone/>
                      </a:pPr>
                      <a:r>
                        <a:rPr b="0" i="0" lang="en-US" sz="3100" u="none" cap="none" strike="noStrike">
                          <a:solidFill>
                            <a:srgbClr val="00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+</a:t>
                      </a:r>
                      <a:endParaRPr/>
                    </a:p>
                  </a:txBody>
                  <a:tcPr marT="38100" marB="38100" marR="38100" marL="38100" anchor="ctr">
                    <a:lnL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775"/>
                        <a:buFont typeface="Cabin"/>
                        <a:buNone/>
                      </a:pPr>
                      <a:r>
                        <a:rPr b="0" i="0" lang="en-US" sz="31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Addition</a:t>
                      </a:r>
                      <a:endParaRPr/>
                    </a:p>
                  </a:txBody>
                  <a:tcPr marT="38100" marB="38100" marR="38100" marL="38100" anchor="ctr">
                    <a:lnL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95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ts val="775"/>
                        <a:buFont typeface="Cabin"/>
                        <a:buNone/>
                      </a:pPr>
                      <a:r>
                        <a:rPr b="0" i="0" lang="en-US" sz="3100" u="none" cap="none" strike="noStrike">
                          <a:solidFill>
                            <a:srgbClr val="00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/>
                    </a:p>
                  </a:txBody>
                  <a:tcPr marT="38100" marB="38100" marR="38100" marL="38100" anchor="ctr">
                    <a:lnL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775"/>
                        <a:buFont typeface="Cabin"/>
                        <a:buNone/>
                      </a:pPr>
                      <a:r>
                        <a:rPr b="0" i="0" lang="en-US" sz="31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Subtraction</a:t>
                      </a:r>
                      <a:endParaRPr/>
                    </a:p>
                  </a:txBody>
                  <a:tcPr marT="38100" marB="38100" marR="38100" marL="38100" anchor="ctr">
                    <a:lnL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95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ts val="775"/>
                        <a:buFont typeface="Cabin"/>
                        <a:buNone/>
                      </a:pPr>
                      <a:r>
                        <a:rPr b="0" i="0" lang="en-US" sz="3100" u="none" cap="none" strike="noStrike">
                          <a:solidFill>
                            <a:srgbClr val="00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endParaRPr/>
                    </a:p>
                  </a:txBody>
                  <a:tcPr marT="38100" marB="38100" marR="38100" marL="38100" anchor="ctr">
                    <a:lnL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775"/>
                        <a:buFont typeface="Cabin"/>
                        <a:buNone/>
                      </a:pPr>
                      <a:r>
                        <a:rPr b="0" i="0" lang="en-US" sz="31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Multiplication</a:t>
                      </a:r>
                      <a:endParaRPr/>
                    </a:p>
                  </a:txBody>
                  <a:tcPr marT="38100" marB="38100" marR="38100" marL="38100" anchor="ctr">
                    <a:lnL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95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ts val="775"/>
                        <a:buFont typeface="Cabin"/>
                        <a:buNone/>
                      </a:pPr>
                      <a:r>
                        <a:rPr b="0" i="0" lang="en-US" sz="3100" u="none" cap="none" strike="noStrike">
                          <a:solidFill>
                            <a:srgbClr val="00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endParaRPr/>
                    </a:p>
                  </a:txBody>
                  <a:tcPr marT="38100" marB="38100" marR="38100" marL="38100" anchor="ctr">
                    <a:lnL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775"/>
                        <a:buFont typeface="Cabin"/>
                        <a:buNone/>
                      </a:pPr>
                      <a:r>
                        <a:rPr b="0" i="0" lang="en-US" sz="31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Division</a:t>
                      </a:r>
                      <a:endParaRPr/>
                    </a:p>
                  </a:txBody>
                  <a:tcPr marT="38100" marB="38100" marR="38100" marL="38100" anchor="ctr">
                    <a:lnL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95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ts val="775"/>
                        <a:buFont typeface="Cabin"/>
                        <a:buNone/>
                      </a:pPr>
                      <a:r>
                        <a:rPr b="0" i="0" lang="en-US" sz="3100" u="none" cap="none" strike="noStrike">
                          <a:solidFill>
                            <a:srgbClr val="00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**</a:t>
                      </a:r>
                      <a:endParaRPr/>
                    </a:p>
                  </a:txBody>
                  <a:tcPr marT="38100" marB="38100" marR="38100" marL="38100" anchor="ctr">
                    <a:lnL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775"/>
                        <a:buFont typeface="Cabin"/>
                        <a:buNone/>
                      </a:pPr>
                      <a:r>
                        <a:rPr b="0" i="0" lang="en-US" sz="31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Power</a:t>
                      </a:r>
                      <a:endParaRPr/>
                    </a:p>
                  </a:txBody>
                  <a:tcPr marT="38100" marB="38100" marR="38100" marL="38100" anchor="ctr">
                    <a:lnL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95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ts val="775"/>
                        <a:buFont typeface="Cabin"/>
                        <a:buNone/>
                      </a:pPr>
                      <a:r>
                        <a:rPr b="0" i="0" lang="en-US" sz="3100" u="none" cap="none" strike="noStrike">
                          <a:solidFill>
                            <a:srgbClr val="00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%</a:t>
                      </a:r>
                      <a:endParaRPr/>
                    </a:p>
                  </a:txBody>
                  <a:tcPr marT="38100" marB="38100" marR="38100" marL="38100" anchor="ctr">
                    <a:lnL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775"/>
                        <a:buFont typeface="Cabin"/>
                        <a:buNone/>
                      </a:pPr>
                      <a:r>
                        <a:rPr b="0" i="0" lang="en-US" sz="31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Remainder</a:t>
                      </a:r>
                      <a:endParaRPr/>
                    </a:p>
                  </a:txBody>
                  <a:tcPr marT="38100" marB="38100" marR="38100" marL="38100" anchor="ctr">
                    <a:lnL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7"/>
          <p:cNvSpPr txBox="1"/>
          <p:nvPr/>
        </p:nvSpPr>
        <p:spPr>
          <a:xfrm>
            <a:off x="1727200" y="2230157"/>
            <a:ext cx="4460999" cy="530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xx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= 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xx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=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xx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+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ourier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print(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xx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 b="1" i="0" sz="3000" u="none" cap="none" strike="noStrike">
              <a:solidFill>
                <a:srgbClr val="00FF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yy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= 440 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*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12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ourier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print(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yy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 b="1" i="0" sz="3000" u="none" cap="none" strike="noStrike">
              <a:solidFill>
                <a:srgbClr val="00FF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5280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zz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=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yy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/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1000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ourier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print(</a:t>
            </a:r>
            <a:r>
              <a:rPr b="1" i="0" lang="en-US" sz="3000" u="none" cap="none" strike="noStrike">
                <a:solidFill>
                  <a:srgbClr val="00FA00"/>
                </a:solidFill>
                <a:latin typeface="Courier"/>
                <a:ea typeface="Courier"/>
                <a:cs typeface="Courier"/>
                <a:sym typeface="Courier"/>
              </a:rPr>
              <a:t>zz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 b="1" i="0" sz="3000" u="none" cap="none" strike="noStrike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5.28</a:t>
            </a:r>
            <a:endParaRPr/>
          </a:p>
        </p:txBody>
      </p:sp>
      <p:sp>
        <p:nvSpPr>
          <p:cNvPr id="185" name="Google Shape;185;p17"/>
          <p:cNvSpPr txBox="1"/>
          <p:nvPr/>
        </p:nvSpPr>
        <p:spPr>
          <a:xfrm>
            <a:off x="7073900" y="2298700"/>
            <a:ext cx="4026600" cy="3225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&gt;&gt;&gt;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 jj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= 23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kk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=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jj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% 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ourier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print(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kk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 b="1" i="0" sz="3000" u="none" cap="none" strike="noStrike">
              <a:solidFill>
                <a:srgbClr val="00FF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abin"/>
              <a:buNone/>
            </a:pPr>
            <a:r>
              <a:rPr b="1" i="0" lang="en-US" sz="3000" u="none" cap="none" strike="noStrike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"/>
              </a:rPr>
              <a:t>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ourier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print(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4 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**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3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 b="1" i="0" sz="3000" u="none" cap="none" strike="noStrike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64</a:t>
            </a:r>
            <a:endParaRPr/>
          </a:p>
        </p:txBody>
      </p:sp>
      <p:graphicFrame>
        <p:nvGraphicFramePr>
          <p:cNvPr id="186" name="Google Shape;186;p17"/>
          <p:cNvGraphicFramePr/>
          <p:nvPr/>
        </p:nvGraphicFramePr>
        <p:xfrm>
          <a:off x="11783875" y="2965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{0B7D7E75-8BB2-4F20-B5E4-FC805C14C30A}</a:tableStyleId>
              </a:tblPr>
              <a:tblGrid>
                <a:gridCol w="1876000"/>
                <a:gridCol w="1876000"/>
              </a:tblGrid>
              <a:tr h="650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ts val="600"/>
                        <a:buFont typeface="Cabi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Operator</a:t>
                      </a:r>
                      <a:endParaRPr/>
                    </a:p>
                  </a:txBody>
                  <a:tcPr marT="38100" marB="38100" marR="38100" marL="38100" anchor="ctr">
                    <a:lnL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>
                        <a:alpha val="4901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600"/>
                        <a:buFont typeface="Cabi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Operation</a:t>
                      </a:r>
                      <a:endParaRPr/>
                    </a:p>
                  </a:txBody>
                  <a:tcPr marT="38100" marB="38100" marR="38100" marL="38100" anchor="ctr">
                    <a:lnL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>
                        <a:alpha val="49019"/>
                      </a:srgbClr>
                    </a:solidFill>
                  </a:tcPr>
                </a:tc>
              </a:tr>
              <a:tr h="650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ts val="575"/>
                        <a:buFont typeface="Cabin"/>
                        <a:buNone/>
                      </a:pPr>
                      <a:r>
                        <a:rPr b="0" i="0" lang="en-US" sz="2300" u="none" cap="none" strike="noStrike">
                          <a:solidFill>
                            <a:srgbClr val="00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+</a:t>
                      </a:r>
                      <a:endParaRPr/>
                    </a:p>
                  </a:txBody>
                  <a:tcPr marT="38100" marB="38100" marR="38100" marL="38100" anchor="ctr">
                    <a:lnL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575"/>
                        <a:buFont typeface="Cabin"/>
                        <a:buNone/>
                      </a:pPr>
                      <a:r>
                        <a:rPr b="0" i="0" lang="en-US" sz="23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Addition</a:t>
                      </a:r>
                      <a:endParaRPr/>
                    </a:p>
                  </a:txBody>
                  <a:tcPr marT="38100" marB="38100" marR="38100" marL="38100" anchor="ctr">
                    <a:lnL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0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ts val="575"/>
                        <a:buFont typeface="Cabin"/>
                        <a:buNone/>
                      </a:pPr>
                      <a:r>
                        <a:rPr b="0" i="0" lang="en-US" sz="2300" u="none" cap="none" strike="noStrike">
                          <a:solidFill>
                            <a:srgbClr val="00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/>
                    </a:p>
                  </a:txBody>
                  <a:tcPr marT="38100" marB="38100" marR="38100" marL="38100" anchor="ctr">
                    <a:lnL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575"/>
                        <a:buFont typeface="Cabin"/>
                        <a:buNone/>
                      </a:pPr>
                      <a:r>
                        <a:rPr b="0" i="0" lang="en-US" sz="23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Subtraction</a:t>
                      </a:r>
                      <a:endParaRPr/>
                    </a:p>
                  </a:txBody>
                  <a:tcPr marT="38100" marB="38100" marR="38100" marL="38100" anchor="ctr">
                    <a:lnL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0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ts val="575"/>
                        <a:buFont typeface="Cabin"/>
                        <a:buNone/>
                      </a:pPr>
                      <a:r>
                        <a:rPr b="0" i="0" lang="en-US" sz="2300" u="none" cap="none" strike="noStrike">
                          <a:solidFill>
                            <a:srgbClr val="00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endParaRPr/>
                    </a:p>
                  </a:txBody>
                  <a:tcPr marT="38100" marB="38100" marR="38100" marL="38100" anchor="ctr">
                    <a:lnL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575"/>
                        <a:buFont typeface="Cabin"/>
                        <a:buNone/>
                      </a:pPr>
                      <a:r>
                        <a:rPr b="0" i="0" lang="en-US" sz="23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Multiplication</a:t>
                      </a:r>
                      <a:endParaRPr/>
                    </a:p>
                  </a:txBody>
                  <a:tcPr marT="38100" marB="38100" marR="38100" marL="38100" anchor="ctr">
                    <a:lnL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0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ts val="575"/>
                        <a:buFont typeface="Cabin"/>
                        <a:buNone/>
                      </a:pPr>
                      <a:r>
                        <a:rPr b="0" i="0" lang="en-US" sz="2300" u="none" cap="none" strike="noStrike">
                          <a:solidFill>
                            <a:srgbClr val="00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endParaRPr/>
                    </a:p>
                  </a:txBody>
                  <a:tcPr marT="38100" marB="38100" marR="38100" marL="38100" anchor="ctr">
                    <a:lnL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575"/>
                        <a:buFont typeface="Cabin"/>
                        <a:buNone/>
                      </a:pPr>
                      <a:r>
                        <a:rPr b="0" i="0" lang="en-US" sz="23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Division</a:t>
                      </a:r>
                      <a:endParaRPr/>
                    </a:p>
                  </a:txBody>
                  <a:tcPr marT="38100" marB="38100" marR="38100" marL="38100" anchor="ctr">
                    <a:lnL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0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ts val="575"/>
                        <a:buFont typeface="Cabin"/>
                        <a:buNone/>
                      </a:pPr>
                      <a:r>
                        <a:rPr b="0" i="0" lang="en-US" sz="2300" u="none" cap="none" strike="noStrike">
                          <a:solidFill>
                            <a:srgbClr val="00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**</a:t>
                      </a:r>
                      <a:endParaRPr/>
                    </a:p>
                  </a:txBody>
                  <a:tcPr marT="38100" marB="38100" marR="38100" marL="38100" anchor="ctr">
                    <a:lnL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575"/>
                        <a:buFont typeface="Cabin"/>
                        <a:buNone/>
                      </a:pPr>
                      <a:r>
                        <a:rPr b="0" i="0" lang="en-US" sz="23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Power</a:t>
                      </a:r>
                      <a:endParaRPr/>
                    </a:p>
                  </a:txBody>
                  <a:tcPr marT="38100" marB="38100" marR="38100" marL="38100" anchor="ctr">
                    <a:lnL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0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ts val="575"/>
                        <a:buFont typeface="Cabin"/>
                        <a:buNone/>
                      </a:pPr>
                      <a:r>
                        <a:rPr b="0" i="0" lang="en-US" sz="2300" u="none" cap="none" strike="noStrike">
                          <a:solidFill>
                            <a:srgbClr val="00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%</a:t>
                      </a:r>
                      <a:endParaRPr/>
                    </a:p>
                  </a:txBody>
                  <a:tcPr marT="38100" marB="38100" marR="38100" marL="38100" anchor="ctr">
                    <a:lnL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575"/>
                        <a:buFont typeface="Cabin"/>
                        <a:buNone/>
                      </a:pPr>
                      <a:r>
                        <a:rPr b="0" i="0" lang="en-US" sz="23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Remainder</a:t>
                      </a:r>
                      <a:endParaRPr/>
                    </a:p>
                  </a:txBody>
                  <a:tcPr marT="38100" marB="38100" marR="38100" marL="38100" anchor="ctr">
                    <a:lnL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87" name="Google Shape;187;p17"/>
          <p:cNvCxnSpPr/>
          <p:nvPr/>
        </p:nvCxnSpPr>
        <p:spPr>
          <a:xfrm>
            <a:off x="8432800" y="6225788"/>
            <a:ext cx="12699" cy="595311"/>
          </a:xfrm>
          <a:prstGeom prst="straightConnector1">
            <a:avLst/>
          </a:prstGeom>
          <a:noFill/>
          <a:ln cap="rnd" cmpd="sng" w="25400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88" name="Google Shape;188;p17"/>
          <p:cNvCxnSpPr/>
          <p:nvPr/>
        </p:nvCxnSpPr>
        <p:spPr>
          <a:xfrm flipH="1" rot="10800000">
            <a:off x="8432800" y="6210300"/>
            <a:ext cx="2035175" cy="25399"/>
          </a:xfrm>
          <a:prstGeom prst="straightConnector1">
            <a:avLst/>
          </a:prstGeom>
          <a:noFill/>
          <a:ln cap="rnd" cmpd="sng" w="25400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89" name="Google Shape;189;p17"/>
          <p:cNvSpPr txBox="1"/>
          <p:nvPr/>
        </p:nvSpPr>
        <p:spPr>
          <a:xfrm>
            <a:off x="7807325" y="6273800"/>
            <a:ext cx="342899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190" name="Google Shape;190;p17"/>
          <p:cNvSpPr txBox="1"/>
          <p:nvPr/>
        </p:nvSpPr>
        <p:spPr>
          <a:xfrm>
            <a:off x="8572500" y="6273800"/>
            <a:ext cx="571500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/>
          </a:p>
        </p:txBody>
      </p:sp>
      <p:sp>
        <p:nvSpPr>
          <p:cNvPr id="191" name="Google Shape;191;p17"/>
          <p:cNvSpPr txBox="1"/>
          <p:nvPr/>
        </p:nvSpPr>
        <p:spPr>
          <a:xfrm>
            <a:off x="8816975" y="5605462"/>
            <a:ext cx="1100136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 R 3</a:t>
            </a:r>
            <a:endParaRPr/>
          </a:p>
        </p:txBody>
      </p:sp>
      <p:sp>
        <p:nvSpPr>
          <p:cNvPr id="192" name="Google Shape;192;p17"/>
          <p:cNvSpPr txBox="1"/>
          <p:nvPr/>
        </p:nvSpPr>
        <p:spPr>
          <a:xfrm>
            <a:off x="8572500" y="6731000"/>
            <a:ext cx="571500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</a:t>
            </a:r>
            <a:endParaRPr/>
          </a:p>
        </p:txBody>
      </p:sp>
      <p:cxnSp>
        <p:nvCxnSpPr>
          <p:cNvPr id="193" name="Google Shape;193;p17"/>
          <p:cNvCxnSpPr/>
          <p:nvPr/>
        </p:nvCxnSpPr>
        <p:spPr>
          <a:xfrm>
            <a:off x="8496300" y="7440611"/>
            <a:ext cx="584200" cy="0"/>
          </a:xfrm>
          <a:prstGeom prst="straightConnector1">
            <a:avLst/>
          </a:prstGeom>
          <a:noFill/>
          <a:ln cap="rnd" cmpd="sng" w="25400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94" name="Google Shape;194;p17"/>
          <p:cNvSpPr txBox="1"/>
          <p:nvPr/>
        </p:nvSpPr>
        <p:spPr>
          <a:xfrm>
            <a:off x="8801100" y="7505700"/>
            <a:ext cx="342899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bin"/>
              <a:buNone/>
            </a:pPr>
            <a:r>
              <a:rPr b="0" i="0" lang="en-US" sz="36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195" name="Google Shape;195;p17"/>
          <p:cNvSpPr txBox="1"/>
          <p:nvPr>
            <p:ph type="title"/>
          </p:nvPr>
        </p:nvSpPr>
        <p:spPr>
          <a:xfrm>
            <a:off x="812800" y="785812"/>
            <a:ext cx="14630400" cy="1104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1900"/>
              <a:buFont typeface="Cabin"/>
              <a:buNone/>
            </a:pPr>
            <a:r>
              <a:rPr lang="en-US" sz="7600" u="none" cap="none" strike="noStrik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Numeric Expressions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8"/>
          <p:cNvSpPr txBox="1"/>
          <p:nvPr>
            <p:ph type="title"/>
          </p:nvPr>
        </p:nvSpPr>
        <p:spPr>
          <a:xfrm>
            <a:off x="812800" y="785812"/>
            <a:ext cx="14630400" cy="1104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900"/>
              <a:buFont typeface="Cabin"/>
              <a:buNone/>
            </a:pPr>
            <a:r>
              <a:rPr lang="en-US" sz="7600" u="none" cap="none" strike="noStrik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Order of Evaluation</a:t>
            </a:r>
            <a:endParaRPr/>
          </a:p>
        </p:txBody>
      </p:sp>
      <p:sp>
        <p:nvSpPr>
          <p:cNvPr id="201" name="Google Shape;201;p18"/>
          <p:cNvSpPr txBox="1"/>
          <p:nvPr>
            <p:ph idx="1" type="body"/>
          </p:nvPr>
        </p:nvSpPr>
        <p:spPr>
          <a:xfrm>
            <a:off x="812800" y="2133600"/>
            <a:ext cx="14630400" cy="4000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371094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bin"/>
              <a:buChar char="•"/>
            </a:pP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When we string operators together - Python must know which one to do first</a:t>
            </a:r>
            <a:endParaRPr/>
          </a:p>
          <a:p>
            <a:pPr indent="-3710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bin"/>
              <a:buChar char="•"/>
            </a:pP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This is called </a:t>
            </a: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cap="none" strike="noStrik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operator precedence</a:t>
            </a: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  <a:p>
            <a:pPr indent="-3710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bin"/>
              <a:buChar char="•"/>
            </a:pP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Which operator </a:t>
            </a: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takes precedence</a:t>
            </a: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over the others?</a:t>
            </a:r>
            <a:endParaRPr/>
          </a:p>
        </p:txBody>
      </p:sp>
      <p:sp>
        <p:nvSpPr>
          <p:cNvPr id="202" name="Google Shape;202;p18"/>
          <p:cNvSpPr txBox="1"/>
          <p:nvPr/>
        </p:nvSpPr>
        <p:spPr>
          <a:xfrm>
            <a:off x="3756025" y="6640900"/>
            <a:ext cx="8743950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100"/>
              <a:buFont typeface="Cabin"/>
              <a:buNone/>
            </a:pPr>
            <a:r>
              <a:rPr b="0" i="0" lang="en-US" sz="44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x</a:t>
            </a:r>
            <a:r>
              <a:rPr b="0" i="0" lang="en-US" sz="4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= 1</a:t>
            </a:r>
            <a:r>
              <a:rPr b="0" i="0" lang="en-US" sz="4400" u="none" cap="none" strike="noStrike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 +</a:t>
            </a:r>
            <a:r>
              <a:rPr b="0" i="0" lang="en-US" sz="4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2 </a:t>
            </a:r>
            <a:r>
              <a:rPr b="0" i="0" lang="en-US" sz="4400" u="none" cap="none" strike="noStrike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* </a:t>
            </a:r>
            <a:r>
              <a:rPr b="0" i="0" lang="en-US" sz="4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3 </a:t>
            </a:r>
            <a:r>
              <a:rPr b="0" i="0" lang="en-US" sz="4400" u="none" cap="none" strike="noStrike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- </a:t>
            </a:r>
            <a:r>
              <a:rPr b="0" i="0" lang="en-US" sz="4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4</a:t>
            </a:r>
            <a:r>
              <a:rPr b="0" i="0" lang="en-US" sz="4400" u="none" cap="none" strike="noStrike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 / </a:t>
            </a:r>
            <a:r>
              <a:rPr b="0" i="0" lang="en-US" sz="4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5 </a:t>
            </a:r>
            <a:r>
              <a:rPr b="0" i="0" lang="en-US" sz="4400" u="none" cap="none" strike="noStrike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** </a:t>
            </a:r>
            <a:r>
              <a:rPr b="0" i="0" lang="en-US" sz="4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6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"/>
          <p:cNvSpPr txBox="1"/>
          <p:nvPr>
            <p:ph type="title"/>
          </p:nvPr>
        </p:nvSpPr>
        <p:spPr>
          <a:xfrm>
            <a:off x="812800" y="785812"/>
            <a:ext cx="14630400" cy="1104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900"/>
              <a:buFont typeface="Cabin"/>
              <a:buNone/>
            </a:pPr>
            <a:r>
              <a:rPr lang="en-US" sz="7600" u="none" cap="none" strike="noStrik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Operator Precedence Rules</a:t>
            </a:r>
            <a:endParaRPr/>
          </a:p>
        </p:txBody>
      </p:sp>
      <p:sp>
        <p:nvSpPr>
          <p:cNvPr id="208" name="Google Shape;208;p19"/>
          <p:cNvSpPr txBox="1"/>
          <p:nvPr>
            <p:ph idx="1" type="body"/>
          </p:nvPr>
        </p:nvSpPr>
        <p:spPr>
          <a:xfrm>
            <a:off x="812800" y="2133600"/>
            <a:ext cx="14630400" cy="6034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Highest precedence rule to lowest precedence rule:</a:t>
            </a:r>
            <a:endParaRPr/>
          </a:p>
          <a:p>
            <a:pPr indent="-345694" lvl="1" marL="10414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bin"/>
              <a:buChar char="•"/>
            </a:pPr>
            <a:r>
              <a:rPr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Parentheses are always respected</a:t>
            </a:r>
            <a:endParaRPr/>
          </a:p>
          <a:p>
            <a:pPr indent="-345694" lvl="1" marL="10414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bin"/>
              <a:buChar char="•"/>
            </a:pPr>
            <a:r>
              <a:rPr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Exponentiation (raise to a power)</a:t>
            </a:r>
            <a:endParaRPr/>
          </a:p>
          <a:p>
            <a:pPr indent="-345694" lvl="1" marL="10414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bin"/>
              <a:buChar char="•"/>
            </a:pPr>
            <a:r>
              <a:rPr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Multiplication, Division, and Remainder</a:t>
            </a:r>
            <a:endParaRPr/>
          </a:p>
          <a:p>
            <a:pPr indent="-345694" lvl="1" marL="10414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bin"/>
              <a:buChar char="•"/>
            </a:pPr>
            <a:r>
              <a:rPr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Addition and Subtraction</a:t>
            </a:r>
            <a:endParaRPr/>
          </a:p>
          <a:p>
            <a:pPr indent="-345694" lvl="1" marL="10414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bin"/>
              <a:buChar char="•"/>
            </a:pPr>
            <a:r>
              <a:rPr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Left to right</a:t>
            </a:r>
            <a:endParaRPr/>
          </a:p>
        </p:txBody>
      </p:sp>
      <p:grpSp>
        <p:nvGrpSpPr>
          <p:cNvPr id="209" name="Google Shape;209;p19"/>
          <p:cNvGrpSpPr/>
          <p:nvPr/>
        </p:nvGrpSpPr>
        <p:grpSpPr>
          <a:xfrm>
            <a:off x="12079286" y="3276578"/>
            <a:ext cx="3338701" cy="3020428"/>
            <a:chOff x="0" y="-349272"/>
            <a:chExt cx="2522536" cy="3020428"/>
          </a:xfrm>
        </p:grpSpPr>
        <p:sp>
          <p:nvSpPr>
            <p:cNvPr id="210" name="Google Shape;210;p19"/>
            <p:cNvSpPr txBox="1"/>
            <p:nvPr/>
          </p:nvSpPr>
          <p:spPr>
            <a:xfrm>
              <a:off x="0" y="-349272"/>
              <a:ext cx="2262187" cy="30204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FF"/>
                </a:buClr>
                <a:buSzPts val="900"/>
                <a:buFont typeface="Cabin"/>
                <a:buNone/>
              </a:pPr>
              <a:r>
                <a:rPr b="0" i="0" lang="en-US" sz="3600" u="none" cap="none" strike="noStrike">
                  <a:solidFill>
                    <a:srgbClr val="FF00FF"/>
                  </a:solidFill>
                  <a:latin typeface="Arial"/>
                  <a:ea typeface="Arial"/>
                  <a:cs typeface="Arial"/>
                  <a:sym typeface="Arial"/>
                </a:rPr>
                <a:t>Parenthesis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900"/>
                <a:buFont typeface="Cabin"/>
                <a:buNone/>
              </a:pPr>
              <a:r>
                <a:rPr b="0" i="0" lang="en-US" sz="3600" u="none" cap="none" strike="noStrike">
                  <a:solidFill>
                    <a:srgbClr val="00FFFF"/>
                  </a:solidFill>
                  <a:latin typeface="Arial"/>
                  <a:ea typeface="Arial"/>
                  <a:cs typeface="Arial"/>
                  <a:sym typeface="Arial"/>
                </a:rPr>
                <a:t>Power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FF00"/>
                </a:buClr>
                <a:buSzPts val="900"/>
                <a:buFont typeface="Cabin"/>
                <a:buNone/>
              </a:pPr>
              <a:r>
                <a:rPr b="0" i="0" lang="en-US" sz="3600" u="none" cap="none" strike="noStrike">
                  <a:solidFill>
                    <a:srgbClr val="00FF00"/>
                  </a:solidFill>
                  <a:latin typeface="Arial"/>
                  <a:ea typeface="Arial"/>
                  <a:cs typeface="Arial"/>
                  <a:sym typeface="Arial"/>
                </a:rPr>
                <a:t>Multiplication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7F00"/>
                </a:buClr>
                <a:buSzPts val="900"/>
                <a:buFont typeface="Cabin"/>
                <a:buNone/>
              </a:pPr>
              <a:r>
                <a:rPr b="0" i="0" lang="en-US" sz="3600" u="none" cap="none" strike="noStrike">
                  <a:solidFill>
                    <a:srgbClr val="FF9900"/>
                  </a:solidFill>
                  <a:latin typeface="Arial"/>
                  <a:ea typeface="Arial"/>
                  <a:cs typeface="Arial"/>
                  <a:sym typeface="Arial"/>
                </a:rPr>
                <a:t>Addition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ts val="900"/>
                <a:buFont typeface="Cabin"/>
                <a:buNone/>
              </a:pPr>
              <a:r>
                <a:rPr b="0" i="0" lang="en-US" sz="36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Left to Right</a:t>
              </a:r>
              <a:endParaRPr/>
            </a:p>
          </p:txBody>
        </p:sp>
        <p:cxnSp>
          <p:nvCxnSpPr>
            <p:cNvPr id="211" name="Google Shape;211;p19"/>
            <p:cNvCxnSpPr/>
            <p:nvPr/>
          </p:nvCxnSpPr>
          <p:spPr>
            <a:xfrm rot="10800000">
              <a:off x="2522536" y="134936"/>
              <a:ext cx="0" cy="2051050"/>
            </a:xfrm>
            <a:prstGeom prst="straightConnector1">
              <a:avLst/>
            </a:prstGeom>
            <a:noFill/>
            <a:ln cap="rnd" cmpd="sng" w="88900">
              <a:solidFill>
                <a:schemeClr val="lt1"/>
              </a:solidFill>
              <a:prstDash val="solid"/>
              <a:miter lim="8000"/>
              <a:headEnd len="med" w="med" type="stealth"/>
              <a:tailEnd len="sm" w="sm" type="none"/>
            </a:ln>
          </p:spPr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"/>
          <p:cNvSpPr txBox="1"/>
          <p:nvPr>
            <p:ph type="title"/>
          </p:nvPr>
        </p:nvSpPr>
        <p:spPr>
          <a:xfrm>
            <a:off x="812800" y="785812"/>
            <a:ext cx="14070626" cy="1104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ts val="1950"/>
              <a:buFont typeface="Cabin"/>
              <a:buNone/>
            </a:pPr>
            <a:r>
              <a:rPr lang="en-US" sz="7800" u="none" cap="none" strike="noStrik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Constants</a:t>
            </a:r>
            <a:endParaRPr/>
          </a:p>
        </p:txBody>
      </p:sp>
      <p:sp>
        <p:nvSpPr>
          <p:cNvPr id="33" name="Google Shape;33;p2"/>
          <p:cNvSpPr txBox="1"/>
          <p:nvPr>
            <p:ph idx="1" type="body"/>
          </p:nvPr>
        </p:nvSpPr>
        <p:spPr>
          <a:xfrm>
            <a:off x="812800" y="2133600"/>
            <a:ext cx="14630400" cy="6034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603377" lvl="0" marL="1104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3600"/>
              <a:buFont typeface="Cabin"/>
              <a:buChar char="•"/>
            </a:pPr>
            <a:r>
              <a:rPr lang="en-US" sz="36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Fixed values </a:t>
            </a:r>
            <a:r>
              <a:rPr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such as numbers, letters, and strings, are called </a:t>
            </a:r>
            <a:r>
              <a:rPr b="0" i="0" lang="en-US" sz="36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constants</a:t>
            </a:r>
            <a:r>
              <a:rPr b="0" i="0" lang="en-US" sz="36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because their value does not change</a:t>
            </a:r>
            <a:endParaRPr/>
          </a:p>
          <a:p>
            <a:pPr indent="-603377" lvl="0" marL="11049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bin"/>
              <a:buChar char="•"/>
            </a:pP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Numeric </a:t>
            </a:r>
            <a:r>
              <a:rPr lang="en-US" sz="36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constants</a:t>
            </a: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are as you expect</a:t>
            </a:r>
            <a:endParaRPr/>
          </a:p>
          <a:p>
            <a:pPr indent="-603377" lvl="0" marL="11049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bin"/>
              <a:buChar char="•"/>
            </a:pP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String </a:t>
            </a:r>
            <a:r>
              <a:rPr lang="en-US" sz="36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constants</a:t>
            </a: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use single</a:t>
            </a: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quotes (')</a:t>
            </a:r>
            <a:b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or double</a:t>
            </a: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quotes (")</a:t>
            </a:r>
            <a:b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2"/>
          <p:cNvSpPr txBox="1"/>
          <p:nvPr/>
        </p:nvSpPr>
        <p:spPr>
          <a:xfrm>
            <a:off x="10115550" y="5041900"/>
            <a:ext cx="5986463" cy="31257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 b="0" i="0" lang="en-US" sz="30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print(</a:t>
            </a:r>
            <a:r>
              <a:rPr b="0" i="0" lang="en-US" sz="3000" u="none" cap="none" strike="noStrike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123</a:t>
            </a:r>
            <a:r>
              <a:rPr b="0" i="0" lang="en-US" sz="30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123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ourier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 b="0" i="0" lang="en-US" sz="30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print(</a:t>
            </a:r>
            <a:r>
              <a:rPr b="0" i="0" lang="en-US" sz="3000" u="none" cap="none" strike="noStrike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98.6</a:t>
            </a:r>
            <a:r>
              <a:rPr b="0" i="0" lang="en-US" sz="30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 b="0" i="0" sz="3000" u="none" cap="none" strike="noStrike">
              <a:solidFill>
                <a:srgbClr val="FF99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98.6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ourier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&gt;&gt;&gt;</a:t>
            </a:r>
            <a:r>
              <a:rPr b="0" i="0" lang="en-US" sz="30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 print(</a:t>
            </a:r>
            <a:r>
              <a:rPr b="0" i="0" lang="en-US" sz="3000" u="none" cap="none" strike="noStrike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'Hello world'</a:t>
            </a:r>
            <a:r>
              <a:rPr b="0" i="0" lang="en-US" sz="30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 b="0" i="0" sz="3000" u="none" cap="none" strike="noStrike">
              <a:solidFill>
                <a:srgbClr val="FF99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Hello world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0"/>
          <p:cNvSpPr txBox="1"/>
          <p:nvPr/>
        </p:nvSpPr>
        <p:spPr>
          <a:xfrm>
            <a:off x="10307636" y="990600"/>
            <a:ext cx="4627564" cy="800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1 + </a:t>
            </a:r>
            <a:r>
              <a:rPr b="0" i="0" lang="en-US" sz="3200" u="none" cap="none" strike="noStrike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2 ** 3</a:t>
            </a:r>
            <a:r>
              <a:rPr b="0" i="0" lang="en-US" sz="32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/ 4 * 5</a:t>
            </a:r>
            <a:endParaRPr/>
          </a:p>
        </p:txBody>
      </p:sp>
      <p:sp>
        <p:nvSpPr>
          <p:cNvPr id="217" name="Google Shape;217;p20"/>
          <p:cNvSpPr txBox="1"/>
          <p:nvPr/>
        </p:nvSpPr>
        <p:spPr>
          <a:xfrm>
            <a:off x="10891836" y="2540000"/>
            <a:ext cx="4043364" cy="800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1 + </a:t>
            </a:r>
            <a:r>
              <a:rPr b="0" i="0" lang="en-US" sz="32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8 / 4</a:t>
            </a:r>
            <a:r>
              <a:rPr b="0" i="0" lang="en-US" sz="32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* 5</a:t>
            </a:r>
            <a:endParaRPr/>
          </a:p>
        </p:txBody>
      </p:sp>
      <p:cxnSp>
        <p:nvCxnSpPr>
          <p:cNvPr id="218" name="Google Shape;218;p20"/>
          <p:cNvCxnSpPr/>
          <p:nvPr/>
        </p:nvCxnSpPr>
        <p:spPr>
          <a:xfrm rot="10800000">
            <a:off x="11917975" y="1686224"/>
            <a:ext cx="277199" cy="837900"/>
          </a:xfrm>
          <a:prstGeom prst="straightConnector1">
            <a:avLst/>
          </a:prstGeom>
          <a:noFill/>
          <a:ln cap="rnd" cmpd="sng" w="63500">
            <a:solidFill>
              <a:srgbClr val="00FFFF"/>
            </a:solidFill>
            <a:prstDash val="solid"/>
            <a:miter lim="8000"/>
            <a:headEnd len="med" w="med" type="stealth"/>
            <a:tailEnd len="sm" w="sm" type="none"/>
          </a:ln>
        </p:spPr>
      </p:cxnSp>
      <p:sp>
        <p:nvSpPr>
          <p:cNvPr id="219" name="Google Shape;219;p20"/>
          <p:cNvSpPr txBox="1"/>
          <p:nvPr/>
        </p:nvSpPr>
        <p:spPr>
          <a:xfrm>
            <a:off x="11298236" y="4000500"/>
            <a:ext cx="3217864" cy="800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1 + </a:t>
            </a:r>
            <a:r>
              <a:rPr b="0" i="0" lang="en-US" sz="32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2 * 5</a:t>
            </a:r>
            <a:endParaRPr/>
          </a:p>
        </p:txBody>
      </p:sp>
      <p:cxnSp>
        <p:nvCxnSpPr>
          <p:cNvPr id="220" name="Google Shape;220;p20"/>
          <p:cNvCxnSpPr/>
          <p:nvPr/>
        </p:nvCxnSpPr>
        <p:spPr>
          <a:xfrm flipH="1" rot="10800000">
            <a:off x="12322173" y="3348026"/>
            <a:ext cx="74752" cy="652474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 lim="8000"/>
            <a:headEnd len="med" w="med" type="stealth"/>
            <a:tailEnd len="sm" w="sm" type="none"/>
          </a:ln>
        </p:spPr>
      </p:cxnSp>
      <p:sp>
        <p:nvSpPr>
          <p:cNvPr id="221" name="Google Shape;221;p20"/>
          <p:cNvSpPr txBox="1"/>
          <p:nvPr/>
        </p:nvSpPr>
        <p:spPr>
          <a:xfrm>
            <a:off x="11590336" y="5638800"/>
            <a:ext cx="2259014" cy="800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ts val="800"/>
              <a:buFont typeface="Cabin"/>
              <a:buNone/>
            </a:pPr>
            <a:r>
              <a:rPr b="0" i="0" lang="en-US" sz="3200" u="none" cap="none" strike="noStrike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1 + 10</a:t>
            </a:r>
            <a:endParaRPr/>
          </a:p>
        </p:txBody>
      </p:sp>
      <p:cxnSp>
        <p:nvCxnSpPr>
          <p:cNvPr id="222" name="Google Shape;222;p20"/>
          <p:cNvCxnSpPr>
            <a:endCxn id="219" idx="2"/>
          </p:cNvCxnSpPr>
          <p:nvPr/>
        </p:nvCxnSpPr>
        <p:spPr>
          <a:xfrm flipH="1" rot="10800000">
            <a:off x="12785668" y="4800599"/>
            <a:ext cx="121500" cy="863700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 lim="8000"/>
            <a:headEnd len="med" w="med" type="stealth"/>
            <a:tailEnd len="sm" w="sm" type="none"/>
          </a:ln>
        </p:spPr>
      </p:cxnSp>
      <p:sp>
        <p:nvSpPr>
          <p:cNvPr id="223" name="Google Shape;223;p20"/>
          <p:cNvSpPr txBox="1"/>
          <p:nvPr/>
        </p:nvSpPr>
        <p:spPr>
          <a:xfrm>
            <a:off x="12085636" y="6934200"/>
            <a:ext cx="723900" cy="800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ts val="800"/>
              <a:buFont typeface="Cabin"/>
              <a:buNone/>
            </a:pPr>
            <a:r>
              <a:rPr b="0" i="0" lang="en-US" sz="3200" u="none" cap="none" strike="noStrike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11</a:t>
            </a:r>
            <a:endParaRPr/>
          </a:p>
        </p:txBody>
      </p:sp>
      <p:cxnSp>
        <p:nvCxnSpPr>
          <p:cNvPr id="224" name="Google Shape;224;p20"/>
          <p:cNvCxnSpPr/>
          <p:nvPr/>
        </p:nvCxnSpPr>
        <p:spPr>
          <a:xfrm rot="10800000">
            <a:off x="12225274" y="6308749"/>
            <a:ext cx="96899" cy="708000"/>
          </a:xfrm>
          <a:prstGeom prst="straightConnector1">
            <a:avLst/>
          </a:prstGeom>
          <a:noFill/>
          <a:ln cap="rnd" cmpd="sng" w="63500">
            <a:solidFill>
              <a:srgbClr val="FF9900"/>
            </a:solidFill>
            <a:prstDash val="solid"/>
            <a:miter lim="8000"/>
            <a:headEnd len="med" w="med" type="stealth"/>
            <a:tailEnd len="sm" w="sm" type="none"/>
          </a:ln>
        </p:spPr>
      </p:cxnSp>
      <p:sp>
        <p:nvSpPr>
          <p:cNvPr id="225" name="Google Shape;225;p20"/>
          <p:cNvSpPr txBox="1"/>
          <p:nvPr/>
        </p:nvSpPr>
        <p:spPr>
          <a:xfrm>
            <a:off x="1455723" y="1309675"/>
            <a:ext cx="7351799" cy="295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 b="0" i="0" lang="en-US" sz="36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x = 1 + 2 ** 3 / 4 * 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 b="0" i="0" lang="en-US" sz="36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print(x)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11.0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&gt;&gt;&gt;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endParaRPr/>
          </a:p>
        </p:txBody>
      </p:sp>
      <p:grpSp>
        <p:nvGrpSpPr>
          <p:cNvPr id="226" name="Google Shape;226;p20"/>
          <p:cNvGrpSpPr/>
          <p:nvPr/>
        </p:nvGrpSpPr>
        <p:grpSpPr>
          <a:xfrm>
            <a:off x="3242938" y="4450596"/>
            <a:ext cx="3338701" cy="3020428"/>
            <a:chOff x="0" y="-349272"/>
            <a:chExt cx="2522536" cy="3020428"/>
          </a:xfrm>
        </p:grpSpPr>
        <p:sp>
          <p:nvSpPr>
            <p:cNvPr id="227" name="Google Shape;227;p20"/>
            <p:cNvSpPr txBox="1"/>
            <p:nvPr/>
          </p:nvSpPr>
          <p:spPr>
            <a:xfrm>
              <a:off x="0" y="-349272"/>
              <a:ext cx="2262187" cy="30204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FF"/>
                </a:buClr>
                <a:buSzPts val="900"/>
                <a:buFont typeface="Cabin"/>
                <a:buNone/>
              </a:pPr>
              <a:r>
                <a:rPr b="0" i="0" lang="en-US" sz="3600" u="none" cap="none" strike="noStrike">
                  <a:solidFill>
                    <a:srgbClr val="FF00FF"/>
                  </a:solidFill>
                  <a:latin typeface="Arial"/>
                  <a:ea typeface="Arial"/>
                  <a:cs typeface="Arial"/>
                  <a:sym typeface="Arial"/>
                </a:rPr>
                <a:t>Parenthesis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900"/>
                <a:buFont typeface="Cabin"/>
                <a:buNone/>
              </a:pPr>
              <a:r>
                <a:rPr b="0" i="0" lang="en-US" sz="3600" u="none" cap="none" strike="noStrike">
                  <a:solidFill>
                    <a:srgbClr val="00FFFF"/>
                  </a:solidFill>
                  <a:latin typeface="Arial"/>
                  <a:ea typeface="Arial"/>
                  <a:cs typeface="Arial"/>
                  <a:sym typeface="Arial"/>
                </a:rPr>
                <a:t>Power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FF00"/>
                </a:buClr>
                <a:buSzPts val="900"/>
                <a:buFont typeface="Cabin"/>
                <a:buNone/>
              </a:pPr>
              <a:r>
                <a:rPr b="0" i="0" lang="en-US" sz="3600" u="none" cap="none" strike="noStrike">
                  <a:solidFill>
                    <a:srgbClr val="00FF00"/>
                  </a:solidFill>
                  <a:latin typeface="Arial"/>
                  <a:ea typeface="Arial"/>
                  <a:cs typeface="Arial"/>
                  <a:sym typeface="Arial"/>
                </a:rPr>
                <a:t>Multiplication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7F00"/>
                </a:buClr>
                <a:buSzPts val="900"/>
                <a:buFont typeface="Cabin"/>
                <a:buNone/>
              </a:pPr>
              <a:r>
                <a:rPr b="0" i="0" lang="en-US" sz="3600" u="none" cap="none" strike="noStrike">
                  <a:solidFill>
                    <a:srgbClr val="FF9900"/>
                  </a:solidFill>
                  <a:latin typeface="Arial"/>
                  <a:ea typeface="Arial"/>
                  <a:cs typeface="Arial"/>
                  <a:sym typeface="Arial"/>
                </a:rPr>
                <a:t>Addition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ts val="900"/>
                <a:buFont typeface="Cabin"/>
                <a:buNone/>
              </a:pPr>
              <a:r>
                <a:rPr b="0" i="0" lang="en-US" sz="36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Left to Right</a:t>
              </a:r>
              <a:endParaRPr/>
            </a:p>
          </p:txBody>
        </p:sp>
        <p:cxnSp>
          <p:nvCxnSpPr>
            <p:cNvPr id="228" name="Google Shape;228;p20"/>
            <p:cNvCxnSpPr/>
            <p:nvPr/>
          </p:nvCxnSpPr>
          <p:spPr>
            <a:xfrm rot="10800000">
              <a:off x="2522536" y="134936"/>
              <a:ext cx="0" cy="2051050"/>
            </a:xfrm>
            <a:prstGeom prst="straightConnector1">
              <a:avLst/>
            </a:prstGeom>
            <a:noFill/>
            <a:ln cap="rnd" cmpd="sng" w="88900">
              <a:solidFill>
                <a:schemeClr val="lt1"/>
              </a:solidFill>
              <a:prstDash val="solid"/>
              <a:miter lim="8000"/>
              <a:headEnd len="med" w="med" type="stealth"/>
              <a:tailEnd len="sm" w="sm" type="none"/>
            </a:ln>
          </p:spPr>
        </p:cxn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1"/>
          <p:cNvSpPr txBox="1"/>
          <p:nvPr>
            <p:ph type="title"/>
          </p:nvPr>
        </p:nvSpPr>
        <p:spPr>
          <a:xfrm>
            <a:off x="812800" y="785812"/>
            <a:ext cx="10621667" cy="1104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900"/>
              <a:buFont typeface="Cabin"/>
              <a:buNone/>
            </a:pPr>
            <a:r>
              <a:rPr lang="en-US" sz="7600" u="none" cap="none" strike="noStrik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Operator Precedence</a:t>
            </a:r>
            <a:endParaRPr/>
          </a:p>
        </p:txBody>
      </p:sp>
      <p:sp>
        <p:nvSpPr>
          <p:cNvPr id="234" name="Google Shape;234;p21"/>
          <p:cNvSpPr txBox="1"/>
          <p:nvPr>
            <p:ph idx="1" type="body"/>
          </p:nvPr>
        </p:nvSpPr>
        <p:spPr>
          <a:xfrm>
            <a:off x="812800" y="2133601"/>
            <a:ext cx="146304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371094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bin"/>
              <a:buChar char="•"/>
            </a:pP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Remember the rules top to bottom</a:t>
            </a:r>
            <a:endParaRPr/>
          </a:p>
          <a:p>
            <a:pPr indent="-3710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bin"/>
              <a:buChar char="•"/>
            </a:pP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When writing code - use parentheses</a:t>
            </a:r>
            <a:endParaRPr/>
          </a:p>
          <a:p>
            <a:pPr indent="-3710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bin"/>
              <a:buChar char="•"/>
            </a:pP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When writing code - keep mathematical expressions simple enough that they are easy to understand</a:t>
            </a:r>
            <a:endParaRPr/>
          </a:p>
          <a:p>
            <a:pPr indent="-3710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bin"/>
              <a:buChar char="•"/>
            </a:pP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Break long series of mathematical operations up to make them more clear</a:t>
            </a:r>
            <a:endParaRPr/>
          </a:p>
        </p:txBody>
      </p:sp>
      <p:grpSp>
        <p:nvGrpSpPr>
          <p:cNvPr id="235" name="Google Shape;235;p21"/>
          <p:cNvGrpSpPr/>
          <p:nvPr/>
        </p:nvGrpSpPr>
        <p:grpSpPr>
          <a:xfrm>
            <a:off x="11767343" y="1543050"/>
            <a:ext cx="3249613" cy="2324099"/>
            <a:chOff x="0" y="0"/>
            <a:chExt cx="2541585" cy="2324099"/>
          </a:xfrm>
        </p:grpSpPr>
        <p:sp>
          <p:nvSpPr>
            <p:cNvPr id="236" name="Google Shape;236;p21"/>
            <p:cNvSpPr txBox="1"/>
            <p:nvPr/>
          </p:nvSpPr>
          <p:spPr>
            <a:xfrm>
              <a:off x="0" y="0"/>
              <a:ext cx="2262187" cy="23240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FF"/>
                </a:buClr>
                <a:buSzPts val="775"/>
                <a:buFont typeface="Cabin"/>
                <a:buNone/>
              </a:pPr>
              <a:r>
                <a:rPr b="0" i="0" lang="en-US" sz="3100" u="none" cap="none" strike="noStrike">
                  <a:solidFill>
                    <a:srgbClr val="FF00FF"/>
                  </a:solidFill>
                  <a:latin typeface="Arial"/>
                  <a:ea typeface="Arial"/>
                  <a:cs typeface="Arial"/>
                  <a:sym typeface="Arial"/>
                </a:rPr>
                <a:t>Parenthesis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775"/>
                <a:buFont typeface="Cabin"/>
                <a:buNone/>
              </a:pPr>
              <a:r>
                <a:rPr b="0" i="0" lang="en-US" sz="3100" u="none" cap="none" strike="noStrike">
                  <a:solidFill>
                    <a:srgbClr val="00FFFF"/>
                  </a:solidFill>
                  <a:latin typeface="Arial"/>
                  <a:ea typeface="Arial"/>
                  <a:cs typeface="Arial"/>
                  <a:sym typeface="Arial"/>
                </a:rPr>
                <a:t>Power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FF00"/>
                </a:buClr>
                <a:buSzPts val="775"/>
                <a:buFont typeface="Cabin"/>
                <a:buNone/>
              </a:pPr>
              <a:r>
                <a:rPr b="0" i="0" lang="en-US" sz="3100" u="none" cap="none" strike="noStrike">
                  <a:solidFill>
                    <a:srgbClr val="00FF00"/>
                  </a:solidFill>
                  <a:latin typeface="Arial"/>
                  <a:ea typeface="Arial"/>
                  <a:cs typeface="Arial"/>
                  <a:sym typeface="Arial"/>
                </a:rPr>
                <a:t>Multiplication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7F00"/>
                </a:buClr>
                <a:buSzPts val="775"/>
                <a:buFont typeface="Cabin"/>
                <a:buNone/>
              </a:pPr>
              <a:r>
                <a:rPr b="0" i="0" lang="en-US" sz="3100" u="none" cap="none" strike="noStrike">
                  <a:solidFill>
                    <a:srgbClr val="FF9900"/>
                  </a:solidFill>
                  <a:latin typeface="Arial"/>
                  <a:ea typeface="Arial"/>
                  <a:cs typeface="Arial"/>
                  <a:sym typeface="Arial"/>
                </a:rPr>
                <a:t>Addition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ts val="775"/>
                <a:buFont typeface="Cabin"/>
                <a:buNone/>
              </a:pPr>
              <a:r>
                <a:rPr b="0" i="0" lang="en-US" sz="31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Left to Right</a:t>
              </a:r>
              <a:endParaRPr/>
            </a:p>
          </p:txBody>
        </p:sp>
        <p:cxnSp>
          <p:nvCxnSpPr>
            <p:cNvPr id="237" name="Google Shape;237;p21"/>
            <p:cNvCxnSpPr/>
            <p:nvPr/>
          </p:nvCxnSpPr>
          <p:spPr>
            <a:xfrm rot="10800000">
              <a:off x="2522536" y="134936"/>
              <a:ext cx="19049" cy="2051050"/>
            </a:xfrm>
            <a:prstGeom prst="straightConnector1">
              <a:avLst/>
            </a:prstGeom>
            <a:noFill/>
            <a:ln cap="rnd" cmpd="sng" w="88900">
              <a:solidFill>
                <a:schemeClr val="lt1"/>
              </a:solidFill>
              <a:prstDash val="solid"/>
              <a:miter lim="8000"/>
              <a:headEnd len="med" w="med" type="stealth"/>
              <a:tailEnd len="sm" w="sm" type="none"/>
            </a:ln>
          </p:spPr>
        </p:cxn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2"/>
          <p:cNvSpPr txBox="1"/>
          <p:nvPr>
            <p:ph type="title"/>
          </p:nvPr>
        </p:nvSpPr>
        <p:spPr>
          <a:xfrm>
            <a:off x="812800" y="785812"/>
            <a:ext cx="14630400" cy="1104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Cabin"/>
              <a:buNone/>
            </a:pPr>
            <a:r>
              <a:rPr lang="en-US" sz="7600" u="none" cap="none" strike="noStrik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What Does </a:t>
            </a:r>
            <a:r>
              <a:rPr b="0" i="0" lang="en-US" sz="7600" u="none" cap="none" strike="noStrik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7600" u="none" cap="none" strike="noStrik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b="0" i="0" lang="en-US" sz="7600" u="none" cap="none" strike="noStrik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7600" u="none" cap="none" strike="noStrik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 Mean?</a:t>
            </a:r>
            <a:endParaRPr/>
          </a:p>
        </p:txBody>
      </p:sp>
      <p:sp>
        <p:nvSpPr>
          <p:cNvPr id="243" name="Google Shape;243;p22"/>
          <p:cNvSpPr txBox="1"/>
          <p:nvPr>
            <p:ph idx="1" type="body"/>
          </p:nvPr>
        </p:nvSpPr>
        <p:spPr>
          <a:xfrm>
            <a:off x="812800" y="2133600"/>
            <a:ext cx="8540750" cy="6034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371094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bin"/>
              <a:buChar char="•"/>
            </a:pP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 Python variables, literals, and constants have a </a:t>
            </a: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  <a:p>
            <a:pPr indent="-3710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bin"/>
              <a:buChar char="•"/>
            </a:pP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Python knows the </a:t>
            </a:r>
            <a:r>
              <a:rPr lang="en-US" sz="36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difference</a:t>
            </a: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between an integer number and a string</a:t>
            </a:r>
            <a:endParaRPr/>
          </a:p>
          <a:p>
            <a:pPr indent="-3710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bin"/>
              <a:buChar char="•"/>
            </a:pP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For example </a:t>
            </a: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cap="none" strike="noStrik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means </a:t>
            </a: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addition</a:t>
            </a: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if something is a number and </a:t>
            </a: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concatenate</a:t>
            </a: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if something is a string </a:t>
            </a:r>
            <a:endParaRPr/>
          </a:p>
        </p:txBody>
      </p:sp>
      <p:sp>
        <p:nvSpPr>
          <p:cNvPr id="244" name="Google Shape;244;p22"/>
          <p:cNvSpPr txBox="1"/>
          <p:nvPr/>
        </p:nvSpPr>
        <p:spPr>
          <a:xfrm>
            <a:off x="9696450" y="3224956"/>
            <a:ext cx="6076799" cy="3225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700"/>
              <a:buFont typeface="Cabin"/>
              <a:buNone/>
            </a:pPr>
            <a:r>
              <a:rPr b="0" i="0" lang="en-US" sz="28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&gt;&gt;&gt; ddd = 1 + 4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700"/>
              <a:buFont typeface="Cabin"/>
              <a:buNone/>
            </a:pPr>
            <a:r>
              <a:rPr b="0" i="0" lang="en-US" sz="28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&gt;&gt;&gt; print(ddd)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700"/>
              <a:buFont typeface="Cabin"/>
              <a:buNone/>
            </a:pPr>
            <a:r>
              <a:rPr b="0" i="0" lang="en-US" sz="28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700"/>
              <a:buFont typeface="Cabin"/>
              <a:buNone/>
            </a:pPr>
            <a:r>
              <a:rPr b="0" i="0" lang="en-US" sz="28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&gt;&gt;&gt; eee = 'hello ' + 'there'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700"/>
              <a:buFont typeface="Cabin"/>
              <a:buNone/>
            </a:pPr>
            <a:r>
              <a:rPr b="0" i="0" lang="en-US" sz="28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&gt;&gt;&gt; print(eee)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700"/>
              <a:buFont typeface="Cabin"/>
              <a:buNone/>
            </a:pPr>
            <a:r>
              <a:rPr b="0" i="0" lang="en-US" sz="28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hello there</a:t>
            </a:r>
            <a:endParaRPr/>
          </a:p>
        </p:txBody>
      </p:sp>
      <p:sp>
        <p:nvSpPr>
          <p:cNvPr id="245" name="Google Shape;245;p22"/>
          <p:cNvSpPr txBox="1"/>
          <p:nvPr/>
        </p:nvSpPr>
        <p:spPr>
          <a:xfrm>
            <a:off x="9322576" y="7694909"/>
            <a:ext cx="6214500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bin"/>
              <a:buNone/>
            </a:pPr>
            <a:r>
              <a:rPr b="0" i="0" lang="en-US" sz="3600" u="none" cap="none" strike="noStrike">
                <a:solidFill>
                  <a:srgbClr val="00FA00"/>
                </a:solidFill>
                <a:latin typeface="Arial"/>
                <a:ea typeface="Arial"/>
                <a:cs typeface="Arial"/>
                <a:sym typeface="Arial"/>
              </a:rPr>
              <a:t>concatenate = put together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3"/>
          <p:cNvSpPr txBox="1"/>
          <p:nvPr>
            <p:ph type="title"/>
          </p:nvPr>
        </p:nvSpPr>
        <p:spPr>
          <a:xfrm>
            <a:off x="812800" y="785812"/>
            <a:ext cx="13822827" cy="1104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900"/>
              <a:buFont typeface="Cabin"/>
              <a:buNone/>
            </a:pPr>
            <a:r>
              <a:rPr lang="en-US" sz="7600" u="none" cap="none" strike="noStrik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Type Matters</a:t>
            </a:r>
            <a:endParaRPr/>
          </a:p>
        </p:txBody>
      </p:sp>
      <p:sp>
        <p:nvSpPr>
          <p:cNvPr id="251" name="Google Shape;251;p23"/>
          <p:cNvSpPr txBox="1"/>
          <p:nvPr>
            <p:ph idx="1" type="body"/>
          </p:nvPr>
        </p:nvSpPr>
        <p:spPr>
          <a:xfrm>
            <a:off x="812800" y="2133600"/>
            <a:ext cx="7169150" cy="6034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371094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bin"/>
              <a:buChar char="•"/>
            </a:pP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Python knows what </a:t>
            </a: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everything is </a:t>
            </a:r>
            <a:endParaRPr/>
          </a:p>
          <a:p>
            <a:pPr indent="-3710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bin"/>
              <a:buChar char="•"/>
            </a:pP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Some operations are prohibited</a:t>
            </a:r>
            <a:endParaRPr/>
          </a:p>
          <a:p>
            <a:pPr indent="-3710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FF"/>
              </a:buClr>
              <a:buSzPts val="3600"/>
              <a:buFont typeface="Cabin"/>
              <a:buChar char="•"/>
            </a:pPr>
            <a:r>
              <a:rPr lang="en-US" sz="3600" u="none" cap="none" strike="noStrik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You cannot </a:t>
            </a:r>
            <a:r>
              <a:rPr b="0" i="0" lang="en-US" sz="3600" u="none" cap="none" strike="noStrik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cap="none" strike="noStrik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add 1</a:t>
            </a:r>
            <a:r>
              <a:rPr b="0" i="0" lang="en-US" sz="3600" u="none" cap="none" strike="noStrik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cap="none" strike="noStrik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 to a string</a:t>
            </a:r>
            <a:endParaRPr/>
          </a:p>
          <a:p>
            <a:pPr indent="-3710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bin"/>
              <a:buChar char="•"/>
            </a:pP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 can ask Python what type something is by using the </a:t>
            </a:r>
            <a:r>
              <a:rPr lang="en-US" sz="36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type()</a:t>
            </a: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function</a:t>
            </a:r>
            <a:endParaRPr/>
          </a:p>
        </p:txBody>
      </p:sp>
      <p:sp>
        <p:nvSpPr>
          <p:cNvPr id="252" name="Google Shape;252;p23"/>
          <p:cNvSpPr txBox="1"/>
          <p:nvPr/>
        </p:nvSpPr>
        <p:spPr>
          <a:xfrm>
            <a:off x="8586779" y="2120900"/>
            <a:ext cx="7315200" cy="60467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700"/>
              <a:buFont typeface="Cabin"/>
              <a:buNone/>
            </a:pPr>
            <a:r>
              <a:rPr b="0" i="0" lang="en-US" sz="28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&gt;&gt;&gt; eee = 'hello ' + 'there'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700"/>
              <a:buFont typeface="Cabin"/>
              <a:buNone/>
            </a:pPr>
            <a:r>
              <a:rPr b="0" i="0" lang="en-US" sz="28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 b="0" i="0" lang="en-US" sz="2800" u="none" cap="none" strike="noStrike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eee = eee + 1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700"/>
              <a:buFont typeface="Courier"/>
              <a:buNone/>
            </a:pPr>
            <a:r>
              <a:rPr b="0" i="0" lang="en-US" sz="2800" u="none" cap="none" strike="noStrike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"/>
              </a:rPr>
              <a:t>Traceback (most recent call last):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700"/>
              <a:buFont typeface="Courier"/>
              <a:buNone/>
            </a:pPr>
            <a:r>
              <a:rPr b="0" i="0" lang="en-US" sz="2800" u="none" cap="none" strike="noStrike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"/>
              </a:rPr>
              <a:t>File "&lt;stdin&gt;", line 1, in &lt;module&gt;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700"/>
              <a:buFont typeface="Courier"/>
              <a:buNone/>
            </a:pPr>
            <a:r>
              <a:rPr b="0" i="0" lang="en-US" sz="2800" u="none" cap="none" strike="noStrike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"/>
              </a:rPr>
              <a:t>TypeError: can only concatenate str (not "int") to str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700"/>
              <a:buFont typeface="Courier"/>
              <a:buNone/>
            </a:pPr>
            <a:r>
              <a:rPr b="0" i="0" lang="en-US" sz="28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 b="0" i="0" lang="en-US" sz="28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type</a:t>
            </a:r>
            <a:r>
              <a:rPr b="0" i="0" lang="en-US" sz="28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(eee)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700"/>
              <a:buFont typeface="Cabin"/>
              <a:buNone/>
            </a:pPr>
            <a:r>
              <a:rPr b="0" i="0" lang="en-US" sz="28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&lt;class'str'&gt;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700"/>
              <a:buFont typeface="Cabin"/>
              <a:buNone/>
            </a:pPr>
            <a:r>
              <a:rPr b="0" i="0" lang="en-US" sz="28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 b="0" i="0" lang="en-US" sz="28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type</a:t>
            </a:r>
            <a:r>
              <a:rPr b="0" i="0" lang="en-US" sz="28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('hello')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700"/>
              <a:buFont typeface="Cabin"/>
              <a:buNone/>
            </a:pPr>
            <a:r>
              <a:rPr b="0" i="0" lang="en-US" sz="28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&lt;class'str'&gt;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700"/>
              <a:buFont typeface="Cabin"/>
              <a:buNone/>
            </a:pPr>
            <a:r>
              <a:rPr b="0" i="0" lang="en-US" sz="28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 b="0" i="0" lang="en-US" sz="28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type</a:t>
            </a:r>
            <a:r>
              <a:rPr b="0" i="0" lang="en-US" sz="28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(1)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700"/>
              <a:buFont typeface="Cabin"/>
              <a:buNone/>
            </a:pPr>
            <a:r>
              <a:rPr b="0" i="0" lang="en-US" sz="28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&lt;class'int'&gt;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700"/>
              <a:buFont typeface="Cabin"/>
              <a:buNone/>
            </a:pPr>
            <a:r>
              <a:rPr b="0" i="0" lang="en-US" sz="28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4"/>
          <p:cNvSpPr txBox="1"/>
          <p:nvPr>
            <p:ph type="title"/>
          </p:nvPr>
        </p:nvSpPr>
        <p:spPr>
          <a:xfrm>
            <a:off x="812800" y="785812"/>
            <a:ext cx="14630400" cy="1104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Cabin"/>
              <a:buNone/>
            </a:pPr>
            <a:r>
              <a:rPr lang="en-US" sz="7600" u="none" cap="none" strike="noStrik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Several Types of Numbers</a:t>
            </a:r>
            <a:endParaRPr/>
          </a:p>
        </p:txBody>
      </p:sp>
      <p:sp>
        <p:nvSpPr>
          <p:cNvPr id="258" name="Google Shape;258;p24"/>
          <p:cNvSpPr txBox="1"/>
          <p:nvPr>
            <p:ph idx="1" type="body"/>
          </p:nvPr>
        </p:nvSpPr>
        <p:spPr>
          <a:xfrm>
            <a:off x="812800" y="2133600"/>
            <a:ext cx="8350250" cy="6034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371094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bin"/>
              <a:buChar char="•"/>
            </a:pP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Numbers have two main types</a:t>
            </a:r>
            <a:endParaRPr/>
          </a:p>
          <a:p>
            <a:pPr indent="0" lvl="1" marL="670306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 </a:t>
            </a:r>
            <a:r>
              <a:rPr lang="en-US" sz="36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Integers</a:t>
            </a: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are whole numbers: </a:t>
            </a:r>
            <a:b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-14, -2, 0, 1, 100, 401233</a:t>
            </a:r>
            <a:endParaRPr/>
          </a:p>
          <a:p>
            <a:pPr indent="0" lvl="1" marL="670306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-US" sz="36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Floating Point Numbers</a:t>
            </a: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have  decimal parts:  -2.5 , 0.0, 98.6, 14.0</a:t>
            </a:r>
            <a:endParaRPr/>
          </a:p>
          <a:p>
            <a:pPr indent="-3710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bin"/>
              <a:buChar char="•"/>
            </a:pP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There are other number types - they are variations on float and integer</a:t>
            </a:r>
            <a:endParaRPr/>
          </a:p>
        </p:txBody>
      </p:sp>
      <p:sp>
        <p:nvSpPr>
          <p:cNvPr id="259" name="Google Shape;259;p24"/>
          <p:cNvSpPr txBox="1"/>
          <p:nvPr/>
        </p:nvSpPr>
        <p:spPr>
          <a:xfrm>
            <a:off x="10598100" y="2235993"/>
            <a:ext cx="5238599" cy="5829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50"/>
              <a:buFont typeface="Cabin"/>
              <a:buNone/>
            </a:pPr>
            <a:r>
              <a:rPr b="0" i="0" lang="en-US" sz="3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 b="0" i="0" lang="en-US" sz="34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xx</a:t>
            </a:r>
            <a:r>
              <a:rPr b="0" i="0" lang="en-US" sz="3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= 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50"/>
              <a:buFont typeface="Cabin"/>
              <a:buNone/>
            </a:pPr>
            <a:r>
              <a:rPr b="0" i="0" lang="en-US" sz="3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 b="0" i="0" lang="en-US" sz="34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type</a:t>
            </a:r>
            <a:r>
              <a:rPr b="0" i="0" lang="en-US" sz="3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(</a:t>
            </a:r>
            <a:r>
              <a:rPr b="0" i="0" lang="en-US" sz="34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xx</a:t>
            </a:r>
            <a:r>
              <a:rPr b="0" i="0" lang="en-US" sz="3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50"/>
              <a:buFont typeface="Cabin"/>
              <a:buNone/>
            </a:pPr>
            <a:r>
              <a:rPr b="0" i="0" lang="en-US" sz="3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&lt;class 'int'&gt;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50"/>
              <a:buFont typeface="Cabin"/>
              <a:buNone/>
            </a:pPr>
            <a:r>
              <a:rPr b="0" i="0" lang="en-US" sz="3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 b="0" i="0" lang="en-US" sz="34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temp</a:t>
            </a:r>
            <a:r>
              <a:rPr b="0" i="0" lang="en-US" sz="3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= 98.6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50"/>
              <a:buFont typeface="Cabin"/>
              <a:buNone/>
            </a:pPr>
            <a:r>
              <a:rPr b="0" i="0" lang="en-US" sz="3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 b="0" i="0" lang="en-US" sz="34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type</a:t>
            </a:r>
            <a:r>
              <a:rPr b="0" i="0" lang="en-US" sz="3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0" i="0" lang="en-US" sz="34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temp</a:t>
            </a:r>
            <a:r>
              <a:rPr b="0" i="0" lang="en-US" sz="3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50"/>
              <a:buFont typeface="Cabin"/>
              <a:buNone/>
            </a:pPr>
            <a:r>
              <a:rPr b="0" i="0" lang="en-US" sz="3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&lt;class'float'&gt;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50"/>
              <a:buFont typeface="Cabin"/>
              <a:buNone/>
            </a:pPr>
            <a:r>
              <a:rPr b="0" i="0" lang="en-US" sz="3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 b="0" i="0" lang="en-US" sz="34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type</a:t>
            </a:r>
            <a:r>
              <a:rPr b="0" i="0" lang="en-US" sz="3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(1)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50"/>
              <a:buFont typeface="Cabin"/>
              <a:buNone/>
            </a:pPr>
            <a:r>
              <a:rPr b="0" i="0" lang="en-US" sz="3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&lt;class 'int'&gt;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50"/>
              <a:buFont typeface="Cabin"/>
              <a:buNone/>
            </a:pPr>
            <a:r>
              <a:rPr b="0" i="0" lang="en-US" sz="3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 b="0" i="0" lang="en-US" sz="34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type</a:t>
            </a:r>
            <a:r>
              <a:rPr b="0" i="0" lang="en-US" sz="3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(1.0)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50"/>
              <a:buFont typeface="Cabin"/>
              <a:buNone/>
            </a:pPr>
            <a:r>
              <a:rPr b="0" i="0" lang="en-US" sz="3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&lt;class'float'&gt;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50"/>
              <a:buFont typeface="Cabin"/>
              <a:buNone/>
            </a:pPr>
            <a:r>
              <a:rPr b="0" i="0" lang="en-US" sz="3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5"/>
          <p:cNvSpPr txBox="1"/>
          <p:nvPr>
            <p:ph type="title"/>
          </p:nvPr>
        </p:nvSpPr>
        <p:spPr>
          <a:xfrm>
            <a:off x="812800" y="785812"/>
            <a:ext cx="14630400" cy="1104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1900"/>
              <a:buFont typeface="Cabin"/>
              <a:buNone/>
            </a:pPr>
            <a:r>
              <a:rPr lang="en-US" sz="7600" u="none" cap="none" strike="noStrik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Type Conversions</a:t>
            </a:r>
            <a:endParaRPr/>
          </a:p>
        </p:txBody>
      </p:sp>
      <p:sp>
        <p:nvSpPr>
          <p:cNvPr id="265" name="Google Shape;265;p25"/>
          <p:cNvSpPr txBox="1"/>
          <p:nvPr>
            <p:ph idx="1" type="body"/>
          </p:nvPr>
        </p:nvSpPr>
        <p:spPr>
          <a:xfrm>
            <a:off x="812800" y="2133600"/>
            <a:ext cx="6921500" cy="6034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533400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56"/>
              <a:buFont typeface="Cabin"/>
              <a:buChar char="•"/>
            </a:pP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When you put an integer and floating point in an expression, the integer is </a:t>
            </a:r>
            <a:r>
              <a:rPr lang="en-US" sz="36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implicitly </a:t>
            </a: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converted to a float</a:t>
            </a:r>
            <a:endParaRPr/>
          </a:p>
          <a:p>
            <a:pPr indent="-533400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6156"/>
              <a:buFont typeface="Cabin"/>
              <a:buChar char="•"/>
            </a:pP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control this with the built</a:t>
            </a: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 functions int() and float()</a:t>
            </a:r>
            <a:endParaRPr/>
          </a:p>
        </p:txBody>
      </p:sp>
      <p:sp>
        <p:nvSpPr>
          <p:cNvPr id="266" name="Google Shape;266;p25"/>
          <p:cNvSpPr txBox="1"/>
          <p:nvPr/>
        </p:nvSpPr>
        <p:spPr>
          <a:xfrm>
            <a:off x="9048750" y="1890711"/>
            <a:ext cx="7010399" cy="59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ourier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 b="0" i="0" lang="en-US" sz="32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print(</a:t>
            </a:r>
            <a:r>
              <a:rPr b="0" i="0" lang="en-US" sz="32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float</a:t>
            </a:r>
            <a:r>
              <a:rPr b="0" i="0" lang="en-US" sz="32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(99) </a:t>
            </a:r>
            <a:r>
              <a:rPr b="0" i="0" lang="en-US" sz="3200" u="none" cap="none" strike="noStrike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+</a:t>
            </a:r>
            <a:r>
              <a:rPr b="0" i="0" lang="en-US" sz="32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100</a:t>
            </a:r>
            <a:r>
              <a:rPr b="0" i="0" lang="en-US" sz="32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 b="0" i="0" sz="3200" u="none" cap="none" strike="noStrike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199.0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&gt;&gt;&gt; i = 42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 b="0" i="0" lang="en-US" sz="32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type</a:t>
            </a:r>
            <a:r>
              <a:rPr b="0" i="0" lang="en-US" sz="32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(i)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&lt;class'int'&gt;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&gt;&gt;&gt; f = </a:t>
            </a:r>
            <a:r>
              <a:rPr b="0" i="0" lang="en-US" sz="32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float</a:t>
            </a:r>
            <a:r>
              <a:rPr b="0" i="0" lang="en-US" sz="32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(i)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ourier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 b="0" i="0" lang="en-US" sz="32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print(</a:t>
            </a:r>
            <a:r>
              <a:rPr b="0" i="0" lang="en-US" sz="32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f</a:t>
            </a:r>
            <a:r>
              <a:rPr b="0" i="0" lang="en-US" sz="32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 b="0" i="0" sz="3200" u="none" cap="none" strike="noStrike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42.0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 b="0" i="0" lang="en-US" sz="32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type</a:t>
            </a:r>
            <a:r>
              <a:rPr b="0" i="0" lang="en-US" sz="32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(f)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&lt;class'float'&gt;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6"/>
          <p:cNvSpPr txBox="1"/>
          <p:nvPr>
            <p:ph type="title"/>
          </p:nvPr>
        </p:nvSpPr>
        <p:spPr>
          <a:xfrm>
            <a:off x="812800" y="785812"/>
            <a:ext cx="13791852" cy="1104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900"/>
              <a:buFont typeface="Cabin"/>
              <a:buNone/>
            </a:pPr>
            <a:r>
              <a:rPr lang="en-US" sz="7600" u="none" cap="none" strike="noStrik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Integer Division</a:t>
            </a:r>
            <a:endParaRPr/>
          </a:p>
        </p:txBody>
      </p:sp>
      <p:sp>
        <p:nvSpPr>
          <p:cNvPr id="272" name="Google Shape;272;p26"/>
          <p:cNvSpPr txBox="1"/>
          <p:nvPr>
            <p:ph idx="1" type="body"/>
          </p:nvPr>
        </p:nvSpPr>
        <p:spPr>
          <a:xfrm>
            <a:off x="812800" y="2457449"/>
            <a:ext cx="8235950" cy="3905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37820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Integer division produces a floating point result</a:t>
            </a:r>
            <a:endParaRPr/>
          </a:p>
        </p:txBody>
      </p:sp>
      <p:sp>
        <p:nvSpPr>
          <p:cNvPr id="273" name="Google Shape;273;p26"/>
          <p:cNvSpPr txBox="1"/>
          <p:nvPr/>
        </p:nvSpPr>
        <p:spPr>
          <a:xfrm>
            <a:off x="9527775" y="2647950"/>
            <a:ext cx="6417075" cy="4686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ourier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 b="0" i="0" lang="en-US" sz="30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print(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10 </a:t>
            </a:r>
            <a:r>
              <a:rPr b="0" i="0" lang="en-US" sz="3000" u="none" cap="none" strike="noStrike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/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2</a:t>
            </a:r>
            <a:r>
              <a:rPr b="0" i="0" lang="en-US" sz="30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endParaRPr b="0" i="0" sz="3000" u="none" cap="none" strike="noStrike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abin"/>
              <a:buNone/>
            </a:pPr>
            <a:r>
              <a:rPr b="0" i="0" lang="en-US" sz="3000" u="none" cap="none" strike="noStrike">
                <a:solidFill>
                  <a:srgbClr val="FF40FF"/>
                </a:solidFill>
                <a:latin typeface="Courier"/>
                <a:ea typeface="Courier"/>
                <a:cs typeface="Courier"/>
                <a:sym typeface="Courier"/>
              </a:rPr>
              <a:t>5.0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ourier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 b="0" i="0" lang="en-US" sz="30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print(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9 </a:t>
            </a:r>
            <a:r>
              <a:rPr b="0" i="0" lang="en-US" sz="3000" u="none" cap="none" strike="noStrike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/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2</a:t>
            </a:r>
            <a:r>
              <a:rPr b="0" i="0" lang="en-US" sz="30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endParaRPr b="0" i="0" sz="3000" u="none" cap="none" strike="noStrike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abin"/>
              <a:buNone/>
            </a:pPr>
            <a:r>
              <a:rPr b="0" i="0" lang="en-US" sz="3000" u="none" cap="none" strike="noStrike">
                <a:solidFill>
                  <a:srgbClr val="FF40FF"/>
                </a:solidFill>
                <a:latin typeface="Courier"/>
                <a:ea typeface="Courier"/>
                <a:cs typeface="Courier"/>
                <a:sym typeface="Courier"/>
              </a:rPr>
              <a:t>4.5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ourier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 b="0" i="0" lang="en-US" sz="30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print(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99 </a:t>
            </a:r>
            <a:r>
              <a:rPr b="0" i="0" lang="en-US" sz="3000" u="none" cap="none" strike="noStrike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/ 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100</a:t>
            </a:r>
            <a:r>
              <a:rPr b="0" i="0" lang="en-US" sz="30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endParaRPr b="0" i="0" sz="3000" u="none" cap="none" strike="noStrike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abin"/>
              <a:buNone/>
            </a:pPr>
            <a:r>
              <a:rPr b="0" i="0" lang="en-US" sz="3000" u="none" cap="none" strike="noStrike">
                <a:solidFill>
                  <a:srgbClr val="FF40FF"/>
                </a:solidFill>
                <a:latin typeface="Courier"/>
                <a:ea typeface="Courier"/>
                <a:cs typeface="Courier"/>
                <a:sym typeface="Courier"/>
              </a:rPr>
              <a:t>0.99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ourier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 b="0" i="0" lang="en-US" sz="30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print(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10.0 </a:t>
            </a:r>
            <a:r>
              <a:rPr b="0" i="0" lang="en-US" sz="3000" u="none" cap="none" strike="noStrike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/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2.0</a:t>
            </a:r>
            <a:r>
              <a:rPr b="0" i="0" lang="en-US" sz="30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endParaRPr b="0" i="0" sz="3000" u="none" cap="none" strike="noStrike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5.0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ourier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 b="0" i="0" lang="en-US" sz="30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print(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99.0 </a:t>
            </a:r>
            <a:r>
              <a:rPr b="0" i="0" lang="en-US" sz="3000" u="none" cap="none" strike="noStrike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/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100.0</a:t>
            </a:r>
            <a:r>
              <a:rPr b="0" i="0" lang="en-US" sz="30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endParaRPr b="0" i="0" sz="3000" u="none" cap="none" strike="noStrike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0.99</a:t>
            </a:r>
            <a:endParaRPr/>
          </a:p>
        </p:txBody>
      </p:sp>
      <p:sp>
        <p:nvSpPr>
          <p:cNvPr id="274" name="Google Shape;274;p26"/>
          <p:cNvSpPr txBox="1"/>
          <p:nvPr/>
        </p:nvSpPr>
        <p:spPr>
          <a:xfrm>
            <a:off x="812800" y="7334251"/>
            <a:ext cx="7147750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900"/>
              <a:buFont typeface="Cabin"/>
              <a:buNone/>
            </a:pPr>
            <a:r>
              <a:rPr b="0" i="0" lang="en-US" sz="3600" u="none" cap="none" strike="noStrike">
                <a:solidFill>
                  <a:srgbClr val="FF40FF"/>
                </a:solidFill>
                <a:latin typeface="Arial"/>
                <a:ea typeface="Arial"/>
                <a:cs typeface="Arial"/>
                <a:sym typeface="Arial"/>
              </a:rPr>
              <a:t>This was different in Python 2.x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7"/>
          <p:cNvSpPr txBox="1"/>
          <p:nvPr>
            <p:ph type="title"/>
          </p:nvPr>
        </p:nvSpPr>
        <p:spPr>
          <a:xfrm>
            <a:off x="812800" y="785812"/>
            <a:ext cx="7283450" cy="2166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900"/>
              <a:buFont typeface="Cabin"/>
              <a:buNone/>
            </a:pPr>
            <a:r>
              <a:rPr lang="en-US" sz="7600" u="none" cap="none" strike="noStrik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String Conversions</a:t>
            </a:r>
            <a:endParaRPr/>
          </a:p>
        </p:txBody>
      </p:sp>
      <p:sp>
        <p:nvSpPr>
          <p:cNvPr id="280" name="Google Shape;280;p27"/>
          <p:cNvSpPr txBox="1"/>
          <p:nvPr>
            <p:ph idx="1" type="body"/>
          </p:nvPr>
        </p:nvSpPr>
        <p:spPr>
          <a:xfrm>
            <a:off x="812800" y="3105150"/>
            <a:ext cx="7283450" cy="5062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533400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56"/>
              <a:buFont typeface="Cabin"/>
              <a:buChar char="•"/>
            </a:pP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also use </a:t>
            </a:r>
            <a:r>
              <a:rPr lang="en-US" sz="36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int()</a:t>
            </a: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US" sz="36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float()</a:t>
            </a: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to convert between strings and integers</a:t>
            </a:r>
            <a:endParaRPr/>
          </a:p>
          <a:p>
            <a:pPr indent="-533400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6156"/>
              <a:buFont typeface="Cabin"/>
              <a:buChar char="•"/>
            </a:pP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will get an </a:t>
            </a:r>
            <a:r>
              <a:rPr lang="en-US" sz="3600" u="none" cap="none" strike="noStrike">
                <a:solidFill>
                  <a:srgbClr val="E06666"/>
                </a:solidFill>
                <a:latin typeface="Arial"/>
                <a:ea typeface="Arial"/>
                <a:cs typeface="Arial"/>
                <a:sym typeface="Arial"/>
              </a:rPr>
              <a:t>error</a:t>
            </a: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if the string does not contain numeric characters</a:t>
            </a:r>
            <a:endParaRPr/>
          </a:p>
        </p:txBody>
      </p:sp>
      <p:sp>
        <p:nvSpPr>
          <p:cNvPr id="281" name="Google Shape;281;p27"/>
          <p:cNvSpPr txBox="1"/>
          <p:nvPr/>
        </p:nvSpPr>
        <p:spPr>
          <a:xfrm>
            <a:off x="8470900" y="730250"/>
            <a:ext cx="7607300" cy="76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Cabin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&gt;</a:t>
            </a:r>
            <a:r>
              <a:rPr b="0" i="0" lang="en-US" sz="2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&gt;&gt; </a:t>
            </a:r>
            <a:r>
              <a:rPr b="0" i="0" lang="en-US" sz="26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sval</a:t>
            </a:r>
            <a:r>
              <a:rPr b="0" i="0" lang="en-US" sz="2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= '123'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"/>
              <a:buFont typeface="Cabin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 b="0" i="0" lang="en-US" sz="26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type</a:t>
            </a:r>
            <a:r>
              <a:rPr b="0" i="0" lang="en-US" sz="2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0" i="0" lang="en-US" sz="26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sval</a:t>
            </a:r>
            <a:r>
              <a:rPr b="0" i="0" lang="en-US" sz="2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"/>
              <a:buFont typeface="Cabin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&lt;class 'str'&gt;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"/>
              <a:buFont typeface="Cabin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 b="0" i="0" lang="en-US" sz="26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print</a:t>
            </a:r>
            <a:r>
              <a:rPr b="0" i="0" lang="en-US" sz="2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0" i="0" lang="en-US" sz="26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sval</a:t>
            </a:r>
            <a:r>
              <a:rPr b="0" i="0" lang="en-US" sz="2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0" i="0" lang="en-US" sz="2600" u="none" cap="none" strike="noStrike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+</a:t>
            </a:r>
            <a:r>
              <a:rPr b="0" i="0" lang="en-US" sz="2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1)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650"/>
              <a:buFont typeface="Courier"/>
              <a:buNone/>
            </a:pPr>
            <a:r>
              <a:rPr b="0" i="0" lang="en-US" sz="2600" u="none" cap="none" strike="noStrike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"/>
              </a:rPr>
              <a:t>Traceback (most recent call last):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650"/>
              <a:buFont typeface="Courier"/>
              <a:buNone/>
            </a:pPr>
            <a:r>
              <a:rPr b="0" i="0" lang="en-US" sz="2600" u="none" cap="none" strike="noStrike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"/>
              </a:rPr>
              <a:t>  File "&lt;stdin&gt;", line 1, in &lt;module&gt;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650"/>
              <a:buFont typeface="Courier"/>
              <a:buNone/>
            </a:pPr>
            <a:r>
              <a:rPr b="0" i="0" lang="en-US" sz="2600" u="none" cap="none" strike="noStrike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"/>
              </a:rPr>
              <a:t>TypeError: can only concatenate str (not "int") to str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650"/>
              <a:buFont typeface="Courier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 b="0" i="0" lang="en-US" sz="26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ival</a:t>
            </a:r>
            <a:r>
              <a:rPr b="0" i="0" lang="en-US" sz="2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= </a:t>
            </a:r>
            <a:r>
              <a:rPr b="0" i="0" lang="en-US" sz="26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int</a:t>
            </a:r>
            <a:r>
              <a:rPr b="0" i="0" lang="en-US" sz="2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0" i="0" lang="en-US" sz="26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sval</a:t>
            </a:r>
            <a:r>
              <a:rPr b="0" i="0" lang="en-US" sz="2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"/>
              <a:buFont typeface="Cabin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 b="0" i="0" lang="en-US" sz="26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type</a:t>
            </a:r>
            <a:r>
              <a:rPr b="0" i="0" lang="en-US" sz="2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0" i="0" lang="en-US" sz="26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ival</a:t>
            </a:r>
            <a:r>
              <a:rPr b="0" i="0" lang="en-US" sz="2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"/>
              <a:buFont typeface="Cabin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&lt;class 'int'&gt;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"/>
              <a:buFont typeface="Cabin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 b="0" i="0" lang="en-US" sz="26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print</a:t>
            </a:r>
            <a:r>
              <a:rPr b="0" i="0" lang="en-US" sz="2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0" i="0" lang="en-US" sz="26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ival</a:t>
            </a:r>
            <a:r>
              <a:rPr b="0" i="0" lang="en-US" sz="2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+ 1)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"/>
              <a:buFont typeface="Cabin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124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"/>
              <a:buFont typeface="Cabin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 b="0" i="0" lang="en-US" sz="26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nsv</a:t>
            </a:r>
            <a:r>
              <a:rPr b="0" i="0" lang="en-US" sz="2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= 'hello bob'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"/>
              <a:buFont typeface="Cabin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 b="0" i="0" lang="en-US" sz="26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niv</a:t>
            </a:r>
            <a:r>
              <a:rPr b="0" i="0" lang="en-US" sz="2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= </a:t>
            </a:r>
            <a:r>
              <a:rPr b="0" i="0" lang="en-US" sz="26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int</a:t>
            </a:r>
            <a:r>
              <a:rPr b="0" i="0" lang="en-US" sz="2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0" i="0" lang="en-US" sz="26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nsv</a:t>
            </a:r>
            <a:r>
              <a:rPr b="0" i="0" lang="en-US" sz="2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650"/>
              <a:buFont typeface="Courier"/>
              <a:buNone/>
            </a:pPr>
            <a:r>
              <a:rPr b="0" i="0" lang="en-US" sz="2600" u="none" cap="none" strike="noStrike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"/>
              </a:rPr>
              <a:t>Traceback (most recent call last):  File "&lt;stdin&gt;", line 1, in &lt;module&gt;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650"/>
              <a:buFont typeface="Courier"/>
              <a:buNone/>
            </a:pPr>
            <a:r>
              <a:rPr b="0" i="0" lang="en-US" sz="2600" u="none" cap="none" strike="noStrike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"/>
              </a:rPr>
              <a:t>ValueError: invalid literal for int() with base 10: 'x'</a:t>
            </a:r>
            <a:endParaRPr b="0" i="0" sz="2600" u="none" cap="none" strike="noStrike">
              <a:solidFill>
                <a:srgbClr val="E06666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8"/>
          <p:cNvSpPr txBox="1"/>
          <p:nvPr>
            <p:ph type="title"/>
          </p:nvPr>
        </p:nvSpPr>
        <p:spPr>
          <a:xfrm>
            <a:off x="812800" y="785812"/>
            <a:ext cx="13652465" cy="1104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1950"/>
              <a:buFont typeface="Cabin"/>
              <a:buNone/>
            </a:pPr>
            <a:r>
              <a:rPr lang="en-US" sz="7800" u="none" cap="none" strike="noStrik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User Input</a:t>
            </a:r>
            <a:endParaRPr/>
          </a:p>
        </p:txBody>
      </p:sp>
      <p:sp>
        <p:nvSpPr>
          <p:cNvPr id="287" name="Google Shape;287;p28"/>
          <p:cNvSpPr txBox="1"/>
          <p:nvPr>
            <p:ph idx="1" type="body"/>
          </p:nvPr>
        </p:nvSpPr>
        <p:spPr>
          <a:xfrm>
            <a:off x="812800" y="2133601"/>
            <a:ext cx="6864350" cy="52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787400" lvl="0" marL="1104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98"/>
              <a:buFont typeface="Cabin"/>
              <a:buChar char="•"/>
            </a:pPr>
            <a:r>
              <a:rPr lang="en-US" sz="3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 can instruct Python to pause and read data from the user using the </a:t>
            </a:r>
            <a:r>
              <a:rPr lang="en-US" sz="3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input()</a:t>
            </a:r>
            <a:r>
              <a:rPr lang="en-US" sz="38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function</a:t>
            </a:r>
            <a:endParaRPr/>
          </a:p>
          <a:p>
            <a:pPr indent="-787400" lvl="0" marL="11049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ts val="6498"/>
              <a:buFont typeface="Cabin"/>
              <a:buChar char="•"/>
            </a:pPr>
            <a:r>
              <a:rPr lang="en-US" sz="3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3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input()</a:t>
            </a:r>
            <a:r>
              <a:rPr lang="en-US" sz="38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function returns a string</a:t>
            </a:r>
            <a:endParaRPr/>
          </a:p>
        </p:txBody>
      </p:sp>
      <p:sp>
        <p:nvSpPr>
          <p:cNvPr id="288" name="Google Shape;288;p28"/>
          <p:cNvSpPr txBox="1"/>
          <p:nvPr/>
        </p:nvSpPr>
        <p:spPr>
          <a:xfrm>
            <a:off x="8822673" y="3226594"/>
            <a:ext cx="7077727" cy="121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750"/>
              <a:buFont typeface="Cabin"/>
              <a:buNone/>
            </a:pPr>
            <a:r>
              <a:rPr b="0" i="0" lang="en-US" sz="30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nam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= </a:t>
            </a:r>
            <a:r>
              <a:rPr b="0" i="0" lang="en-US" sz="30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input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('Who are you? ')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750"/>
              <a:buFont typeface="Courier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print(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'Welcome', </a:t>
            </a:r>
            <a:r>
              <a:rPr b="0" i="0" lang="en-US" sz="30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nam</a:t>
            </a:r>
            <a:r>
              <a:rPr b="0" i="0" lang="en-US" sz="30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 b="0" i="0" sz="3000" u="none" cap="none" strike="noStrike">
              <a:solidFill>
                <a:srgbClr val="00FF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89" name="Google Shape;289;p28"/>
          <p:cNvSpPr txBox="1"/>
          <p:nvPr/>
        </p:nvSpPr>
        <p:spPr>
          <a:xfrm>
            <a:off x="9385497" y="5781676"/>
            <a:ext cx="4679870" cy="192127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50"/>
              <a:buFont typeface="Cabin"/>
              <a:buNone/>
            </a:pPr>
            <a:r>
              <a:rPr b="0" i="0" lang="en-US" sz="3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Who are you? </a:t>
            </a:r>
            <a:r>
              <a:rPr b="0" i="0" lang="en-US" sz="3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Chuck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50"/>
              <a:buFont typeface="Cabin"/>
              <a:buNone/>
            </a:pPr>
            <a:r>
              <a:rPr b="0" i="0" lang="en-US" sz="3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Welcome Chuck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9"/>
          <p:cNvSpPr txBox="1"/>
          <p:nvPr>
            <p:ph type="title"/>
          </p:nvPr>
        </p:nvSpPr>
        <p:spPr>
          <a:xfrm>
            <a:off x="812800" y="785812"/>
            <a:ext cx="10521950" cy="1104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1950"/>
              <a:buFont typeface="Cabin"/>
              <a:buNone/>
            </a:pPr>
            <a:r>
              <a:rPr lang="en-US" sz="7800" u="none" cap="none" strike="noStrik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Converting User Input</a:t>
            </a:r>
            <a:endParaRPr/>
          </a:p>
        </p:txBody>
      </p:sp>
      <p:sp>
        <p:nvSpPr>
          <p:cNvPr id="295" name="Google Shape;295;p29"/>
          <p:cNvSpPr txBox="1"/>
          <p:nvPr>
            <p:ph idx="1" type="body"/>
          </p:nvPr>
        </p:nvSpPr>
        <p:spPr>
          <a:xfrm>
            <a:off x="812800" y="2133600"/>
            <a:ext cx="7245350" cy="6034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787400" lvl="0" marL="1104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98"/>
              <a:buFont typeface="Cabin"/>
              <a:buChar char="•"/>
            </a:pPr>
            <a:r>
              <a:rPr lang="en-US" sz="3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If we want to read a number from the user, we must convert it from a string to a number using a type conversion function</a:t>
            </a:r>
            <a:endParaRPr/>
          </a:p>
          <a:p>
            <a:pPr indent="-787400" lvl="0" marL="11049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ts val="6498"/>
              <a:buFont typeface="Cabin"/>
              <a:buChar char="•"/>
            </a:pPr>
            <a:r>
              <a:rPr lang="en-US" sz="3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Later we will deal with bad input data</a:t>
            </a:r>
            <a:endParaRPr/>
          </a:p>
        </p:txBody>
      </p:sp>
      <p:sp>
        <p:nvSpPr>
          <p:cNvPr id="296" name="Google Shape;296;p29"/>
          <p:cNvSpPr txBox="1"/>
          <p:nvPr/>
        </p:nvSpPr>
        <p:spPr>
          <a:xfrm>
            <a:off x="8862999" y="3683000"/>
            <a:ext cx="6831899" cy="17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700"/>
              <a:buFont typeface="Cabin"/>
              <a:buNone/>
            </a:pPr>
            <a:r>
              <a:rPr b="0" i="0" lang="en-US" sz="28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inp</a:t>
            </a:r>
            <a:r>
              <a:rPr b="0" i="0" lang="en-US" sz="28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= </a:t>
            </a:r>
            <a:r>
              <a:rPr b="0" i="0" lang="en-US" sz="28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input(</a:t>
            </a:r>
            <a:r>
              <a:rPr b="0" i="0" lang="en-US" sz="28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'Europe floor?'</a:t>
            </a:r>
            <a:r>
              <a:rPr b="0" i="0" lang="en-US" sz="28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700"/>
              <a:buFont typeface="Cabin"/>
              <a:buNone/>
            </a:pPr>
            <a:r>
              <a:rPr b="0" i="0" lang="en-US" sz="28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usf</a:t>
            </a:r>
            <a:r>
              <a:rPr b="0" i="0" lang="en-US" sz="28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= </a:t>
            </a:r>
            <a:r>
              <a:rPr b="0" i="0" lang="en-US" sz="28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int(</a:t>
            </a:r>
            <a:r>
              <a:rPr b="0" i="0" lang="en-US" sz="28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inp</a:t>
            </a:r>
            <a:r>
              <a:rPr b="0" i="0" lang="en-US" sz="28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r>
              <a:rPr b="0" i="0" lang="en-US" sz="28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0" i="0" lang="en-US" sz="2800" u="none" cap="none" strike="noStrike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+</a:t>
            </a:r>
            <a:r>
              <a:rPr b="0" i="0" lang="en-US" sz="28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700"/>
              <a:buFont typeface="Cabin"/>
              <a:buNone/>
            </a:pPr>
            <a:r>
              <a:rPr b="0" i="0" lang="en-US" sz="28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print(</a:t>
            </a:r>
            <a:r>
              <a:rPr b="0" i="0" lang="en-US" sz="28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'US floor', </a:t>
            </a:r>
            <a:r>
              <a:rPr b="0" i="0" lang="en-US" sz="28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usf</a:t>
            </a:r>
            <a:r>
              <a:rPr b="0" i="0" lang="en-US" sz="28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/>
          </a:p>
        </p:txBody>
      </p:sp>
      <p:sp>
        <p:nvSpPr>
          <p:cNvPr id="297" name="Google Shape;297;p29"/>
          <p:cNvSpPr txBox="1"/>
          <p:nvPr/>
        </p:nvSpPr>
        <p:spPr>
          <a:xfrm>
            <a:off x="10198100" y="6515100"/>
            <a:ext cx="4569900" cy="121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50"/>
              <a:buFont typeface="Cabin"/>
              <a:buNone/>
            </a:pPr>
            <a:r>
              <a:rPr b="0" i="0" lang="en-US" sz="3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Europe floor? </a:t>
            </a:r>
            <a:r>
              <a:rPr b="0" i="0" lang="en-US" sz="3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50"/>
              <a:buFont typeface="Cabin"/>
              <a:buNone/>
            </a:pPr>
            <a:r>
              <a:rPr b="0" i="0" lang="en-US" sz="3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 floor 1</a:t>
            </a:r>
            <a:endParaRPr/>
          </a:p>
        </p:txBody>
      </p:sp>
      <p:pic>
        <p:nvPicPr>
          <p:cNvPr id="298" name="Google Shape;29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53875" y="1193800"/>
            <a:ext cx="3174900" cy="212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 txBox="1"/>
          <p:nvPr>
            <p:ph type="title"/>
          </p:nvPr>
        </p:nvSpPr>
        <p:spPr>
          <a:xfrm>
            <a:off x="812800" y="785812"/>
            <a:ext cx="14630400" cy="1104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900"/>
              <a:buFont typeface="Cabin"/>
              <a:buNone/>
            </a:pPr>
            <a:r>
              <a:rPr lang="en-US" sz="7600" u="none" cap="none" strike="noStrik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Reserved Words</a:t>
            </a:r>
            <a:endParaRPr/>
          </a:p>
        </p:txBody>
      </p:sp>
      <p:sp>
        <p:nvSpPr>
          <p:cNvPr id="40" name="Google Shape;40;p3"/>
          <p:cNvSpPr txBox="1"/>
          <p:nvPr>
            <p:ph idx="1" type="body"/>
          </p:nvPr>
        </p:nvSpPr>
        <p:spPr>
          <a:xfrm>
            <a:off x="1298892" y="2529191"/>
            <a:ext cx="14144308" cy="118677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56"/>
              <a:buNone/>
            </a:pP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</a:t>
            </a:r>
            <a:r>
              <a:rPr lang="en-US" sz="36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cannot</a:t>
            </a:r>
            <a:r>
              <a:rPr lang="en-US" sz="36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use </a:t>
            </a:r>
            <a:r>
              <a:rPr lang="en-US" sz="36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reserved words</a:t>
            </a: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as variable names / identifiers</a:t>
            </a:r>
            <a:endParaRPr/>
          </a:p>
        </p:txBody>
      </p:sp>
      <p:sp>
        <p:nvSpPr>
          <p:cNvPr id="41" name="Google Shape;41;p3"/>
          <p:cNvSpPr txBox="1"/>
          <p:nvPr/>
        </p:nvSpPr>
        <p:spPr>
          <a:xfrm>
            <a:off x="1617527" y="3336900"/>
            <a:ext cx="14144308" cy="418226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800"/>
              <a:buFont typeface="Courier"/>
              <a:buNone/>
            </a:pPr>
            <a:r>
              <a:rPr b="0" i="0" lang="en-US" sz="32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False      await      else       import     pass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800"/>
              <a:buFont typeface="Courier"/>
              <a:buNone/>
            </a:pPr>
            <a:r>
              <a:rPr b="0" i="0" lang="en-US" sz="32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None       break      except     in         raise</a:t>
            </a:r>
            <a:endParaRPr b="0" i="0" sz="3200" u="none" cap="none" strike="noStrike">
              <a:solidFill>
                <a:srgbClr val="FFFF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800"/>
              <a:buFont typeface="Courier"/>
              <a:buNone/>
            </a:pPr>
            <a:r>
              <a:rPr b="0" i="0" lang="en-US" sz="32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True       class      finally    is         return</a:t>
            </a:r>
            <a:endParaRPr b="0" i="0" sz="3200" u="none" cap="none" strike="noStrike">
              <a:solidFill>
                <a:srgbClr val="FFFF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800"/>
              <a:buFont typeface="Courier"/>
              <a:buNone/>
            </a:pPr>
            <a:r>
              <a:rPr b="0" i="0" lang="en-US" sz="32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and        continue   for        lambda     try</a:t>
            </a:r>
            <a:endParaRPr b="0" i="0" sz="3200" u="none" cap="none" strike="noStrike">
              <a:solidFill>
                <a:srgbClr val="FFFF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800"/>
              <a:buFont typeface="Courier"/>
              <a:buNone/>
            </a:pPr>
            <a:r>
              <a:rPr b="0" i="0" lang="en-US" sz="32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as         def        from       nonlocal   while</a:t>
            </a:r>
            <a:endParaRPr b="0" i="0" sz="3200" u="none" cap="none" strike="noStrike">
              <a:solidFill>
                <a:srgbClr val="FFFF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800"/>
              <a:buFont typeface="Courier"/>
              <a:buNone/>
            </a:pPr>
            <a:r>
              <a:rPr b="0" i="0" lang="en-US" sz="32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assert     del        global     not        with</a:t>
            </a:r>
            <a:endParaRPr b="0" i="0" sz="3200" u="none" cap="none" strike="noStrike">
              <a:solidFill>
                <a:srgbClr val="FFFF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800"/>
              <a:buFont typeface="Courier"/>
              <a:buNone/>
            </a:pPr>
            <a:r>
              <a:rPr b="0" i="0" lang="en-US" sz="32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async      elif       if         or         yield</a:t>
            </a:r>
            <a:endParaRPr b="0" i="0" sz="3200" u="none" cap="none" strike="noStrike">
              <a:solidFill>
                <a:srgbClr val="FFFF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0"/>
          <p:cNvSpPr txBox="1"/>
          <p:nvPr>
            <p:ph type="title"/>
          </p:nvPr>
        </p:nvSpPr>
        <p:spPr>
          <a:xfrm>
            <a:off x="812800" y="785812"/>
            <a:ext cx="14630400" cy="1104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900"/>
              <a:buFont typeface="Cabin"/>
              <a:buNone/>
            </a:pPr>
            <a:r>
              <a:rPr lang="en-US" sz="7600" u="none" cap="none" strike="noStrik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Comments in Python</a:t>
            </a:r>
            <a:endParaRPr/>
          </a:p>
        </p:txBody>
      </p:sp>
      <p:sp>
        <p:nvSpPr>
          <p:cNvPr id="304" name="Google Shape;304;p30"/>
          <p:cNvSpPr txBox="1"/>
          <p:nvPr>
            <p:ph idx="1" type="body"/>
          </p:nvPr>
        </p:nvSpPr>
        <p:spPr>
          <a:xfrm>
            <a:off x="812800" y="2133600"/>
            <a:ext cx="14630400" cy="6034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371094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bin"/>
              <a:buChar char="•"/>
            </a:pP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Anything after a </a:t>
            </a:r>
            <a:r>
              <a:rPr lang="en-US" sz="36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# </a:t>
            </a: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is ignored by Python</a:t>
            </a:r>
            <a:endParaRPr/>
          </a:p>
          <a:p>
            <a:pPr indent="-3710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bin"/>
              <a:buChar char="•"/>
            </a:pP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Why comment?</a:t>
            </a:r>
            <a:endParaRPr/>
          </a:p>
          <a:p>
            <a:pPr indent="0" lvl="1" marL="670306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-  Describe what is going to happen in a sequence of code</a:t>
            </a:r>
            <a:endParaRPr/>
          </a:p>
          <a:p>
            <a:pPr indent="0" lvl="1" marL="670306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-  Document who wrote the code or other ancillary information</a:t>
            </a:r>
            <a:endParaRPr/>
          </a:p>
          <a:p>
            <a:pPr indent="0" lvl="1" marL="670306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-  Turn off a line of code - perhaps temporarily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1"/>
          <p:cNvSpPr txBox="1"/>
          <p:nvPr/>
        </p:nvSpPr>
        <p:spPr>
          <a:xfrm>
            <a:off x="4241800" y="685801"/>
            <a:ext cx="8234400" cy="76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600"/>
              <a:buFont typeface="Cabin"/>
              <a:buNone/>
            </a:pPr>
            <a:r>
              <a:rPr b="0" i="0" lang="en-US" sz="24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# Get the name of the file and open it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Cabin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name = input('Enter file:')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Cabin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handle = open(name, 'r')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600"/>
              <a:buFont typeface="Cabin"/>
              <a:buNone/>
            </a:pPr>
            <a:r>
              <a:rPr b="0" i="0" lang="en-US" sz="24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# Count word frequency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Courier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counts = dict()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Courier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for line in handle: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Courier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words = line.split()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Courier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for word in words: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Courier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    counts[word] = counts.get(word,0) + 1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600"/>
              <a:buFont typeface="Cabin"/>
              <a:buNone/>
            </a:pPr>
            <a:r>
              <a:rPr b="0" i="0" lang="en-US" sz="24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# Find the most common word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Cabin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bigcount = None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Cabin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bigword = None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Cabin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for word,count in counts.items():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Cabin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if bigcount is None or count &gt; bigcount: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Cabin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    bigword = word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Cabin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    bigcount = count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600"/>
              <a:buFont typeface="Cabin"/>
              <a:buNone/>
            </a:pPr>
            <a:r>
              <a:rPr b="0" i="0" lang="en-US" sz="24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# All done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Cabin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print(bigword, bigcount)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2"/>
          <p:cNvSpPr txBox="1"/>
          <p:nvPr>
            <p:ph type="title"/>
          </p:nvPr>
        </p:nvSpPr>
        <p:spPr>
          <a:xfrm>
            <a:off x="812800" y="785812"/>
            <a:ext cx="13745390" cy="1104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ts val="1900"/>
              <a:buFont typeface="Cabin"/>
              <a:buNone/>
            </a:pPr>
            <a:r>
              <a:rPr lang="en-US" sz="7600" u="none" cap="none" strike="noStrik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endParaRPr/>
          </a:p>
        </p:txBody>
      </p:sp>
      <p:sp>
        <p:nvSpPr>
          <p:cNvPr id="315" name="Google Shape;315;p32"/>
          <p:cNvSpPr txBox="1"/>
          <p:nvPr>
            <p:ph idx="1" type="body"/>
          </p:nvPr>
        </p:nvSpPr>
        <p:spPr>
          <a:xfrm>
            <a:off x="1362894" y="2659529"/>
            <a:ext cx="6427286" cy="5508158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329311" lvl="0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bin"/>
              <a:buChar char="•"/>
            </a:pP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endParaRPr/>
          </a:p>
          <a:p>
            <a:pPr indent="-329311" lvl="0" marL="6858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bin"/>
              <a:buChar char="•"/>
            </a:pP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Reserved words</a:t>
            </a:r>
            <a:endParaRPr/>
          </a:p>
          <a:p>
            <a:pPr indent="-329311" lvl="0" marL="6858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bin"/>
              <a:buChar char="•"/>
            </a:pP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Variables (mnemonic)</a:t>
            </a:r>
            <a:endParaRPr/>
          </a:p>
          <a:p>
            <a:pPr indent="-329311" lvl="0" marL="6858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bin"/>
              <a:buChar char="•"/>
            </a:pP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Operators</a:t>
            </a:r>
            <a:endParaRPr/>
          </a:p>
          <a:p>
            <a:pPr indent="-329311" lvl="0" marL="6858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bin"/>
              <a:buChar char="•"/>
            </a:pP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Operator precedence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3600"/>
          </a:p>
        </p:txBody>
      </p:sp>
      <p:sp>
        <p:nvSpPr>
          <p:cNvPr id="316" name="Google Shape;316;p32"/>
          <p:cNvSpPr txBox="1"/>
          <p:nvPr>
            <p:ph idx="4294967295" type="body"/>
          </p:nvPr>
        </p:nvSpPr>
        <p:spPr>
          <a:xfrm>
            <a:off x="8753402" y="2659529"/>
            <a:ext cx="6532697" cy="5395913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329311" lvl="0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bin"/>
              <a:buChar char="•"/>
            </a:pP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Integer Division</a:t>
            </a:r>
            <a:endParaRPr/>
          </a:p>
          <a:p>
            <a:pPr indent="-329311" lvl="0" marL="6858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bin"/>
              <a:buChar char="•"/>
            </a:pP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Conversion between types</a:t>
            </a:r>
            <a:endParaRPr/>
          </a:p>
          <a:p>
            <a:pPr indent="-329311" lvl="0" marL="6858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bin"/>
              <a:buChar char="•"/>
            </a:pP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User input</a:t>
            </a:r>
            <a:endParaRPr/>
          </a:p>
          <a:p>
            <a:pPr indent="-329311" lvl="0" marL="6858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bin"/>
              <a:buChar char="•"/>
            </a:pP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Comments (#)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3"/>
          <p:cNvSpPr txBox="1"/>
          <p:nvPr/>
        </p:nvSpPr>
        <p:spPr>
          <a:xfrm>
            <a:off x="687387" y="985837"/>
            <a:ext cx="2727325" cy="66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950"/>
              <a:buFont typeface="Cabin"/>
              <a:buNone/>
            </a:pPr>
            <a:r>
              <a:rPr b="0" i="0" lang="en-US" sz="3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Exercise</a:t>
            </a:r>
            <a:endParaRPr/>
          </a:p>
        </p:txBody>
      </p:sp>
      <p:sp>
        <p:nvSpPr>
          <p:cNvPr id="322" name="Google Shape;322;p33"/>
          <p:cNvSpPr txBox="1"/>
          <p:nvPr/>
        </p:nvSpPr>
        <p:spPr>
          <a:xfrm>
            <a:off x="2908300" y="2413000"/>
            <a:ext cx="10706100" cy="444966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50"/>
              <a:buFont typeface="Cabin"/>
              <a:buNone/>
            </a:pPr>
            <a:r>
              <a:rPr b="0" i="0" lang="en-US" sz="3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Write a program to prompt the user for hours and rate per hour to compute gross pay.</a:t>
            </a:r>
            <a:br>
              <a:rPr b="0" i="0" lang="en-US" sz="3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3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50"/>
              <a:buFont typeface="Cabin"/>
              <a:buNone/>
            </a:pPr>
            <a:r>
              <a:rPr b="0" i="0" lang="en-US" sz="38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Enter Hours: </a:t>
            </a:r>
            <a:r>
              <a:rPr b="0" i="0" lang="en-US" sz="38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35</a:t>
            </a:r>
            <a:r>
              <a:rPr b="0" i="0" lang="en-US" sz="38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50"/>
              <a:buFont typeface="Cabin"/>
              <a:buNone/>
            </a:pPr>
            <a:r>
              <a:rPr b="0" i="0" lang="en-US" sz="38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Enter Rate: </a:t>
            </a:r>
            <a:r>
              <a:rPr b="0" i="0" lang="en-US" sz="38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2.75 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50"/>
              <a:buFont typeface="Cabin"/>
              <a:buNone/>
            </a:pPr>
            <a:r>
              <a:t/>
            </a:r>
            <a:endParaRPr b="0" i="0" sz="3800" u="none" cap="none" strike="noStrike">
              <a:solidFill>
                <a:srgbClr val="FFFF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50"/>
              <a:buFont typeface="Cabin"/>
              <a:buNone/>
            </a:pPr>
            <a:r>
              <a:rPr b="0" i="0" lang="en-US" sz="38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Pay: 96.25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4"/>
          <p:cNvSpPr txBox="1"/>
          <p:nvPr>
            <p:ph type="title"/>
          </p:nvPr>
        </p:nvSpPr>
        <p:spPr>
          <a:xfrm>
            <a:off x="812800" y="785812"/>
            <a:ext cx="14630400" cy="1104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FFFF00"/>
                </a:solidFill>
              </a:rPr>
              <a:t>Acknowledgements / Contributions</a:t>
            </a:r>
            <a:endParaRPr/>
          </a:p>
        </p:txBody>
      </p:sp>
      <p:sp>
        <p:nvSpPr>
          <p:cNvPr id="328" name="Google Shape;328;p34"/>
          <p:cNvSpPr txBox="1"/>
          <p:nvPr/>
        </p:nvSpPr>
        <p:spPr>
          <a:xfrm>
            <a:off x="1155700" y="2171403"/>
            <a:ext cx="6797699" cy="59438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These slides are Copyright 2010-  Charles R. Severance (</a:t>
            </a:r>
            <a:r>
              <a:rPr b="0" i="0" lang="en-US" sz="1800" u="sng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www.dr-chuck.com</a:t>
            </a: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) of the University of Michigan School of Information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Initial Development: Charles Severance, University of Michigan School of Information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… Insert new Contributors and Translators here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9" name="Google Shape;329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7900" y="991903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897687" y="1170103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34"/>
          <p:cNvSpPr txBox="1"/>
          <p:nvPr/>
        </p:nvSpPr>
        <p:spPr>
          <a:xfrm>
            <a:off x="8704400" y="2369453"/>
            <a:ext cx="6797699" cy="574584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"/>
          <p:cNvSpPr txBox="1"/>
          <p:nvPr>
            <p:ph type="title"/>
          </p:nvPr>
        </p:nvSpPr>
        <p:spPr>
          <a:xfrm>
            <a:off x="812800" y="785812"/>
            <a:ext cx="14630400" cy="1104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900"/>
              <a:buFont typeface="Cabin"/>
              <a:buNone/>
            </a:pPr>
            <a:r>
              <a:rPr lang="en-US" sz="7600" u="none" cap="none" strike="noStrik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Variables</a:t>
            </a:r>
            <a:endParaRPr/>
          </a:p>
        </p:txBody>
      </p:sp>
      <p:sp>
        <p:nvSpPr>
          <p:cNvPr id="47" name="Google Shape;47;p4"/>
          <p:cNvSpPr txBox="1"/>
          <p:nvPr>
            <p:ph idx="1" type="body"/>
          </p:nvPr>
        </p:nvSpPr>
        <p:spPr>
          <a:xfrm>
            <a:off x="812800" y="2133601"/>
            <a:ext cx="14630400" cy="2674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371094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bin"/>
              <a:buChar char="•"/>
            </a:pPr>
            <a:r>
              <a:rPr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32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variable</a:t>
            </a:r>
            <a:r>
              <a:rPr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is a named place in the memory where a programmer can store data and later retrieve the data using the </a:t>
            </a:r>
            <a:r>
              <a:rPr lang="en-US" sz="32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variable</a:t>
            </a:r>
            <a:r>
              <a:rPr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200" u="none" cap="none" strike="noStrike">
                <a:solidFill>
                  <a:schemeClr val="lt1"/>
                </a:solidFill>
              </a:rPr>
              <a:t>“</a:t>
            </a:r>
            <a:r>
              <a:rPr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b="0" i="0" lang="en-US" sz="3200" u="none" cap="none" strike="noStrike">
                <a:solidFill>
                  <a:schemeClr val="lt1"/>
                </a:solidFill>
              </a:rPr>
              <a:t>”</a:t>
            </a:r>
            <a:endParaRPr/>
          </a:p>
          <a:p>
            <a:pPr indent="-3710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bin"/>
              <a:buChar char="•"/>
            </a:pPr>
            <a:r>
              <a:rPr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Programmers get to choose the names of the </a:t>
            </a:r>
            <a:r>
              <a:rPr lang="en-US" sz="32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variables</a:t>
            </a:r>
            <a:endParaRPr/>
          </a:p>
          <a:p>
            <a:pPr indent="-3710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bin"/>
              <a:buChar char="•"/>
            </a:pPr>
            <a:r>
              <a:rPr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change the contents of a </a:t>
            </a:r>
            <a:r>
              <a:rPr lang="en-US" sz="32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variable </a:t>
            </a:r>
            <a:r>
              <a:rPr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 a later statement</a:t>
            </a:r>
            <a:endParaRPr/>
          </a:p>
        </p:txBody>
      </p:sp>
      <p:sp>
        <p:nvSpPr>
          <p:cNvPr id="48" name="Google Shape;48;p4"/>
          <p:cNvSpPr txBox="1"/>
          <p:nvPr/>
        </p:nvSpPr>
        <p:spPr>
          <a:xfrm>
            <a:off x="10388600" y="5083164"/>
            <a:ext cx="5016500" cy="1270000"/>
          </a:xfrm>
          <a:prstGeom prst="rect">
            <a:avLst/>
          </a:prstGeom>
          <a:noFill/>
          <a:ln cap="flat" cmpd="sng" w="7620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ts val="1225"/>
              <a:buFont typeface="Cabin"/>
              <a:buNone/>
            </a:pPr>
            <a:r>
              <a:rPr b="0" i="0" lang="en-US" sz="4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12.2</a:t>
            </a:r>
            <a:endParaRPr/>
          </a:p>
        </p:txBody>
      </p:sp>
      <p:sp>
        <p:nvSpPr>
          <p:cNvPr id="49" name="Google Shape;49;p4"/>
          <p:cNvSpPr txBox="1"/>
          <p:nvPr/>
        </p:nvSpPr>
        <p:spPr>
          <a:xfrm>
            <a:off x="9534525" y="5280014"/>
            <a:ext cx="444500" cy="863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300"/>
              <a:buFont typeface="Cabin"/>
              <a:buNone/>
            </a:pPr>
            <a:r>
              <a:rPr b="0" i="0" lang="en-US" sz="52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50" name="Google Shape;50;p4"/>
          <p:cNvSpPr txBox="1"/>
          <p:nvPr/>
        </p:nvSpPr>
        <p:spPr>
          <a:xfrm>
            <a:off x="10350500" y="6721464"/>
            <a:ext cx="5016500" cy="1270000"/>
          </a:xfrm>
          <a:prstGeom prst="rect">
            <a:avLst/>
          </a:prstGeom>
          <a:noFill/>
          <a:ln cap="flat" cmpd="sng" w="7620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ts val="1225"/>
              <a:buFont typeface="Cabin"/>
              <a:buNone/>
            </a:pPr>
            <a:r>
              <a:rPr b="0" i="0" lang="en-US" sz="4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14               </a:t>
            </a:r>
            <a:endParaRPr/>
          </a:p>
        </p:txBody>
      </p:sp>
      <p:sp>
        <p:nvSpPr>
          <p:cNvPr id="51" name="Google Shape;51;p4"/>
          <p:cNvSpPr txBox="1"/>
          <p:nvPr/>
        </p:nvSpPr>
        <p:spPr>
          <a:xfrm>
            <a:off x="9518650" y="6924664"/>
            <a:ext cx="404811" cy="863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300"/>
              <a:buFont typeface="Cabin"/>
              <a:buNone/>
            </a:pPr>
            <a:r>
              <a:rPr b="0" i="0" lang="en-US" sz="52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/>
          </a:p>
        </p:txBody>
      </p:sp>
      <p:sp>
        <p:nvSpPr>
          <p:cNvPr id="52" name="Google Shape;52;p4"/>
          <p:cNvSpPr txBox="1"/>
          <p:nvPr/>
        </p:nvSpPr>
        <p:spPr>
          <a:xfrm>
            <a:off x="2624125" y="5314827"/>
            <a:ext cx="4038900" cy="2387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200"/>
              <a:buFont typeface="Cabin"/>
              <a:buNone/>
            </a:pPr>
            <a:r>
              <a:rPr b="0" i="0" lang="en-US" sz="48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x </a:t>
            </a:r>
            <a:r>
              <a:rPr b="0" i="0" lang="en-US" sz="4800" u="none" cap="none" strike="noStrike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b="0" i="0" lang="en-US" sz="48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0" i="0" lang="en-US" sz="4800" u="none" cap="none" strike="noStrike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12.2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200"/>
              <a:buFont typeface="Cabin"/>
              <a:buNone/>
            </a:pPr>
            <a:r>
              <a:rPr b="0" i="0" lang="en-US" sz="48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y</a:t>
            </a:r>
            <a:r>
              <a:rPr b="0" i="0" lang="en-US" sz="48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0" i="0" lang="en-US" sz="4800" u="none" cap="none" strike="noStrike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b="0" i="0" lang="en-US" sz="48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0" i="0" lang="en-US" sz="4800" u="none" cap="none" strike="noStrike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14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1" i="0" sz="4800" u="none" cap="none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53" name="Google Shape;53;p4"/>
          <p:cNvSpPr txBox="1"/>
          <p:nvPr/>
        </p:nvSpPr>
        <p:spPr>
          <a:xfrm>
            <a:off x="2624125" y="8034325"/>
            <a:ext cx="3789000" cy="86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4800"/>
              <a:buFont typeface="Cabin"/>
              <a:buNone/>
            </a:pPr>
            <a:r>
              <a:t/>
            </a:r>
            <a:endParaRPr b="0" i="0" sz="4800" u="none" cap="none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5"/>
          <p:cNvSpPr txBox="1"/>
          <p:nvPr>
            <p:ph type="title"/>
          </p:nvPr>
        </p:nvSpPr>
        <p:spPr>
          <a:xfrm>
            <a:off x="812800" y="785812"/>
            <a:ext cx="14630400" cy="1104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900"/>
              <a:buFont typeface="Cabin"/>
              <a:buNone/>
            </a:pPr>
            <a:r>
              <a:rPr lang="en-US" sz="7600" u="none" cap="none" strike="noStrik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Variables</a:t>
            </a:r>
            <a:endParaRPr/>
          </a:p>
        </p:txBody>
      </p:sp>
      <p:sp>
        <p:nvSpPr>
          <p:cNvPr id="59" name="Google Shape;59;p5"/>
          <p:cNvSpPr txBox="1"/>
          <p:nvPr>
            <p:ph idx="1" type="body"/>
          </p:nvPr>
        </p:nvSpPr>
        <p:spPr>
          <a:xfrm>
            <a:off x="812800" y="2133601"/>
            <a:ext cx="14630400" cy="2674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371094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bin"/>
              <a:buChar char="•"/>
            </a:pPr>
            <a:r>
              <a:rPr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32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variable</a:t>
            </a:r>
            <a:r>
              <a:rPr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is a named place in the memory where a programmer can store data and later retrieve the data using the </a:t>
            </a:r>
            <a:r>
              <a:rPr lang="en-US" sz="32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variable</a:t>
            </a:r>
            <a:r>
              <a:rPr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200" u="none" cap="none" strike="noStrike">
                <a:solidFill>
                  <a:schemeClr val="lt1"/>
                </a:solidFill>
              </a:rPr>
              <a:t>“</a:t>
            </a:r>
            <a:r>
              <a:rPr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b="0" i="0" lang="en-US" sz="3200" u="none" cap="none" strike="noStrike">
                <a:solidFill>
                  <a:schemeClr val="lt1"/>
                </a:solidFill>
              </a:rPr>
              <a:t>”</a:t>
            </a:r>
            <a:endParaRPr/>
          </a:p>
          <a:p>
            <a:pPr indent="-3710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bin"/>
              <a:buChar char="•"/>
            </a:pPr>
            <a:r>
              <a:rPr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Programmers get to choose the names of the </a:t>
            </a:r>
            <a:r>
              <a:rPr lang="en-US" sz="32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variables</a:t>
            </a:r>
            <a:endParaRPr/>
          </a:p>
          <a:p>
            <a:pPr indent="-3710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bin"/>
              <a:buChar char="•"/>
            </a:pPr>
            <a:r>
              <a:rPr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change the contents of a </a:t>
            </a:r>
            <a:r>
              <a:rPr lang="en-US" sz="32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variable </a:t>
            </a:r>
            <a:r>
              <a:rPr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 a later statement</a:t>
            </a:r>
            <a:endParaRPr/>
          </a:p>
        </p:txBody>
      </p:sp>
      <p:sp>
        <p:nvSpPr>
          <p:cNvPr id="60" name="Google Shape;60;p5"/>
          <p:cNvSpPr txBox="1"/>
          <p:nvPr/>
        </p:nvSpPr>
        <p:spPr>
          <a:xfrm>
            <a:off x="10388600" y="5083164"/>
            <a:ext cx="5016500" cy="1270000"/>
          </a:xfrm>
          <a:prstGeom prst="rect">
            <a:avLst/>
          </a:prstGeom>
          <a:noFill/>
          <a:ln cap="flat" cmpd="sng" w="7620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ts val="1225"/>
              <a:buFont typeface="Cabin"/>
              <a:buNone/>
            </a:pPr>
            <a:r>
              <a:rPr b="0" i="0" lang="en-US" sz="4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12.2</a:t>
            </a:r>
            <a:endParaRPr/>
          </a:p>
        </p:txBody>
      </p:sp>
      <p:sp>
        <p:nvSpPr>
          <p:cNvPr id="61" name="Google Shape;61;p5"/>
          <p:cNvSpPr txBox="1"/>
          <p:nvPr/>
        </p:nvSpPr>
        <p:spPr>
          <a:xfrm>
            <a:off x="9534525" y="5280014"/>
            <a:ext cx="444500" cy="863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300"/>
              <a:buFont typeface="Cabin"/>
              <a:buNone/>
            </a:pPr>
            <a:r>
              <a:rPr b="0" i="0" lang="en-US" sz="52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62" name="Google Shape;62;p5"/>
          <p:cNvSpPr txBox="1"/>
          <p:nvPr/>
        </p:nvSpPr>
        <p:spPr>
          <a:xfrm>
            <a:off x="10350500" y="6721464"/>
            <a:ext cx="5016500" cy="1270000"/>
          </a:xfrm>
          <a:prstGeom prst="rect">
            <a:avLst/>
          </a:prstGeom>
          <a:noFill/>
          <a:ln cap="flat" cmpd="sng" w="7620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ts val="1225"/>
              <a:buFont typeface="Cabin"/>
              <a:buNone/>
            </a:pPr>
            <a:r>
              <a:rPr b="0" i="0" lang="en-US" sz="4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14               </a:t>
            </a:r>
            <a:endParaRPr/>
          </a:p>
        </p:txBody>
      </p:sp>
      <p:sp>
        <p:nvSpPr>
          <p:cNvPr id="63" name="Google Shape;63;p5"/>
          <p:cNvSpPr txBox="1"/>
          <p:nvPr/>
        </p:nvSpPr>
        <p:spPr>
          <a:xfrm>
            <a:off x="9518650" y="6924664"/>
            <a:ext cx="404811" cy="863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300"/>
              <a:buFont typeface="Cabin"/>
              <a:buNone/>
            </a:pPr>
            <a:r>
              <a:rPr b="0" i="0" lang="en-US" sz="52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/>
          </a:p>
        </p:txBody>
      </p:sp>
      <p:grpSp>
        <p:nvGrpSpPr>
          <p:cNvPr id="64" name="Google Shape;64;p5"/>
          <p:cNvGrpSpPr/>
          <p:nvPr/>
        </p:nvGrpSpPr>
        <p:grpSpPr>
          <a:xfrm>
            <a:off x="10690224" y="5319702"/>
            <a:ext cx="763600" cy="903398"/>
            <a:chOff x="0" y="0"/>
            <a:chExt cx="762000" cy="901775"/>
          </a:xfrm>
        </p:grpSpPr>
        <p:cxnSp>
          <p:nvCxnSpPr>
            <p:cNvPr id="65" name="Google Shape;65;p5"/>
            <p:cNvCxnSpPr/>
            <p:nvPr/>
          </p:nvCxnSpPr>
          <p:spPr>
            <a:xfrm flipH="1">
              <a:off x="0" y="15875"/>
              <a:ext cx="762000" cy="885900"/>
            </a:xfrm>
            <a:prstGeom prst="straightConnector1">
              <a:avLst/>
            </a:prstGeom>
            <a:noFill/>
            <a:ln cap="rnd" cmpd="sng" w="63500">
              <a:solidFill>
                <a:srgbClr val="FFFF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66" name="Google Shape;66;p5"/>
            <p:cNvCxnSpPr/>
            <p:nvPr/>
          </p:nvCxnSpPr>
          <p:spPr>
            <a:xfrm>
              <a:off x="0" y="0"/>
              <a:ext cx="571500" cy="796799"/>
            </a:xfrm>
            <a:prstGeom prst="straightConnector1">
              <a:avLst/>
            </a:prstGeom>
            <a:noFill/>
            <a:ln cap="rnd" cmpd="sng" w="63500">
              <a:solidFill>
                <a:srgbClr val="FFFF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</p:grpSp>
      <p:sp>
        <p:nvSpPr>
          <p:cNvPr id="67" name="Google Shape;67;p5"/>
          <p:cNvSpPr txBox="1"/>
          <p:nvPr/>
        </p:nvSpPr>
        <p:spPr>
          <a:xfrm>
            <a:off x="11852275" y="5256202"/>
            <a:ext cx="1669799" cy="93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ts val="1450"/>
              <a:buFont typeface="Cabin"/>
              <a:buNone/>
            </a:pPr>
            <a:r>
              <a:rPr b="0" i="0" lang="en-US" sz="5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100</a:t>
            </a:r>
            <a:endParaRPr/>
          </a:p>
        </p:txBody>
      </p:sp>
      <p:sp>
        <p:nvSpPr>
          <p:cNvPr id="68" name="Google Shape;68;p5"/>
          <p:cNvSpPr txBox="1"/>
          <p:nvPr/>
        </p:nvSpPr>
        <p:spPr>
          <a:xfrm>
            <a:off x="2624125" y="5314827"/>
            <a:ext cx="4038900" cy="2387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200"/>
              <a:buFont typeface="Cabin"/>
              <a:buNone/>
            </a:pPr>
            <a:r>
              <a:rPr b="0" i="0" lang="en-US" sz="48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x </a:t>
            </a:r>
            <a:r>
              <a:rPr b="0" i="0" lang="en-US" sz="4800" u="none" cap="none" strike="noStrike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b="0" i="0" lang="en-US" sz="48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0" i="0" lang="en-US" sz="4800" u="none" cap="none" strike="noStrike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12.2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200"/>
              <a:buFont typeface="Cabin"/>
              <a:buNone/>
            </a:pPr>
            <a:r>
              <a:rPr b="0" i="0" lang="en-US" sz="48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y</a:t>
            </a:r>
            <a:r>
              <a:rPr b="0" i="0" lang="en-US" sz="48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0" i="0" lang="en-US" sz="4800" u="none" cap="none" strike="noStrike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b="0" i="0" lang="en-US" sz="48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0" i="0" lang="en-US" sz="4800" u="none" cap="none" strike="noStrike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14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4800"/>
              <a:buFont typeface="Courier"/>
              <a:buNone/>
            </a:pPr>
            <a:r>
              <a:rPr b="0" i="0" lang="en-US" sz="48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x </a:t>
            </a:r>
            <a:r>
              <a:rPr b="0" i="0" lang="en-US" sz="4800" u="none" cap="none" strike="noStrike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b="0" i="0" lang="en-US" sz="48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0" i="0" lang="en-US" sz="4800" u="none" cap="none" strike="noStrike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100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6"/>
          <p:cNvSpPr txBox="1"/>
          <p:nvPr>
            <p:ph type="title"/>
          </p:nvPr>
        </p:nvSpPr>
        <p:spPr>
          <a:xfrm>
            <a:off x="812800" y="785812"/>
            <a:ext cx="14630400" cy="1104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ts val="1900"/>
              <a:buFont typeface="Cabin"/>
              <a:buNone/>
            </a:pPr>
            <a:r>
              <a:rPr lang="en-US" sz="7600" u="none" cap="none" strike="noStrik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Python Variable Name Rules</a:t>
            </a:r>
            <a:endParaRPr/>
          </a:p>
        </p:txBody>
      </p:sp>
      <p:sp>
        <p:nvSpPr>
          <p:cNvPr id="74" name="Google Shape;74;p6"/>
          <p:cNvSpPr txBox="1"/>
          <p:nvPr>
            <p:ph idx="1" type="body"/>
          </p:nvPr>
        </p:nvSpPr>
        <p:spPr>
          <a:xfrm>
            <a:off x="812800" y="2133601"/>
            <a:ext cx="14630400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571500" lvl="0" marL="94970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</a:pP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Must start with a letter or underscore _ </a:t>
            </a:r>
            <a:endParaRPr/>
          </a:p>
          <a:p>
            <a:pPr indent="-571500" lvl="0" marL="949706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SzPts val="3600"/>
              <a:buChar char="•"/>
            </a:pP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Must consist of letters, numbers, and underscores</a:t>
            </a:r>
            <a:endParaRPr/>
          </a:p>
          <a:p>
            <a:pPr indent="-571500" lvl="0" marL="949706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SzPts val="3600"/>
              <a:buChar char="•"/>
            </a:pP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Case Sensitive</a:t>
            </a:r>
            <a:b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6"/>
          <p:cNvSpPr txBox="1"/>
          <p:nvPr/>
        </p:nvSpPr>
        <p:spPr>
          <a:xfrm>
            <a:off x="2234291" y="5500691"/>
            <a:ext cx="11551560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A00"/>
              </a:buClr>
              <a:buSzPts val="3600"/>
              <a:buFont typeface="Courier"/>
              <a:buNone/>
            </a:pPr>
            <a:r>
              <a:rPr b="0" i="0" lang="en-US" sz="3600" u="none" cap="none" strike="noStrike">
                <a:solidFill>
                  <a:srgbClr val="00FA00"/>
                </a:solidFill>
                <a:latin typeface="Courier"/>
                <a:ea typeface="Courier"/>
                <a:cs typeface="Courier"/>
                <a:sym typeface="Courier"/>
              </a:rPr>
              <a:t>Good:    </a:t>
            </a:r>
            <a:r>
              <a:rPr b="0" i="0" lang="en-US" sz="3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spam    eggs   spam23    _speed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545A"/>
              </a:buClr>
              <a:buSzPts val="3600"/>
              <a:buFont typeface="Courier"/>
              <a:buNone/>
            </a:pPr>
            <a:r>
              <a:rPr b="0" i="0" lang="en-US" sz="3600" u="none" cap="none" strike="noStrike">
                <a:solidFill>
                  <a:srgbClr val="FF545A"/>
                </a:solidFill>
                <a:latin typeface="Courier"/>
                <a:ea typeface="Courier"/>
                <a:cs typeface="Courier"/>
                <a:sym typeface="Courier"/>
              </a:rPr>
              <a:t>Bad:</a:t>
            </a:r>
            <a:r>
              <a:rPr b="0" i="0" lang="en-US" sz="3600" u="none" cap="none" strike="noStrike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     </a:t>
            </a:r>
            <a:r>
              <a:rPr b="0" i="0" lang="en-US" sz="3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23spam     #sign  var.12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ts val="3600"/>
              <a:buFont typeface="Courier"/>
              <a:buNone/>
            </a:pPr>
            <a:r>
              <a:rPr b="0" i="0" lang="en-US" sz="3600" u="none" cap="none" strike="noStrike">
                <a:solidFill>
                  <a:srgbClr val="00FDFF"/>
                </a:solidFill>
                <a:latin typeface="Courier"/>
                <a:ea typeface="Courier"/>
                <a:cs typeface="Courier"/>
                <a:sym typeface="Courier"/>
              </a:rPr>
              <a:t>Different:    </a:t>
            </a:r>
            <a:r>
              <a:rPr b="0" i="0" lang="en-US" sz="3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spam   Spam   SPAM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7"/>
          <p:cNvSpPr txBox="1"/>
          <p:nvPr>
            <p:ph type="title"/>
          </p:nvPr>
        </p:nvSpPr>
        <p:spPr>
          <a:xfrm>
            <a:off x="812800" y="785812"/>
            <a:ext cx="14630400" cy="1104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950"/>
              <a:buFont typeface="Cabin"/>
              <a:buNone/>
            </a:pPr>
            <a:r>
              <a:rPr lang="en-US" sz="7800" u="none" cap="none" strike="noStrik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Mnemonic Variable Names</a:t>
            </a:r>
            <a:endParaRPr/>
          </a:p>
        </p:txBody>
      </p:sp>
      <p:sp>
        <p:nvSpPr>
          <p:cNvPr id="81" name="Google Shape;81;p7"/>
          <p:cNvSpPr txBox="1"/>
          <p:nvPr>
            <p:ph idx="1" type="body"/>
          </p:nvPr>
        </p:nvSpPr>
        <p:spPr>
          <a:xfrm>
            <a:off x="812800" y="2133600"/>
            <a:ext cx="14630400" cy="4995863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603377" lvl="0" marL="1104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bin"/>
              <a:buChar char="•"/>
            </a:pP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Since we programmers are given a choice in how we choose our variable names, there is a bit of </a:t>
            </a: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best practice</a:t>
            </a: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  <a:p>
            <a:pPr indent="-603377" lvl="0" marL="11049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bin"/>
              <a:buChar char="•"/>
            </a:pP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 name variables to help us remember what we intend to store in them (</a:t>
            </a: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mnemonic</a:t>
            </a: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memory aid</a:t>
            </a: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603377" lvl="0" marL="11049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bin"/>
              <a:buChar char="•"/>
            </a:pP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This can confuse beginning students because well</a:t>
            </a: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named variables often </a:t>
            </a: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sound</a:t>
            </a: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so good that they must be keywords</a:t>
            </a:r>
            <a:endParaRPr/>
          </a:p>
        </p:txBody>
      </p:sp>
      <p:sp>
        <p:nvSpPr>
          <p:cNvPr id="82" name="Google Shape;82;p7"/>
          <p:cNvSpPr txBox="1"/>
          <p:nvPr/>
        </p:nvSpPr>
        <p:spPr>
          <a:xfrm>
            <a:off x="3980350" y="7521575"/>
            <a:ext cx="8295300" cy="66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750"/>
              <a:buFont typeface="Cabin"/>
              <a:buNone/>
            </a:pPr>
            <a:r>
              <a:rPr b="0" i="0" lang="en-US" sz="3000" u="sng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http://en.wikipedia.org/wiki/Mnemonic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8"/>
          <p:cNvSpPr txBox="1"/>
          <p:nvPr/>
        </p:nvSpPr>
        <p:spPr>
          <a:xfrm>
            <a:off x="1208073" y="1676400"/>
            <a:ext cx="8341499" cy="23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75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x1q3z9ocd = 35.0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75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x1q3z9afd = 12.50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75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x1q3p9afd = x1q3z9ocd * x1q3z9afd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75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print(x1q3p9afd)</a:t>
            </a:r>
            <a:endParaRPr/>
          </a:p>
        </p:txBody>
      </p:sp>
      <p:sp>
        <p:nvSpPr>
          <p:cNvPr id="88" name="Google Shape;88;p8"/>
          <p:cNvSpPr txBox="1"/>
          <p:nvPr/>
        </p:nvSpPr>
        <p:spPr>
          <a:xfrm>
            <a:off x="1536700" y="6057900"/>
            <a:ext cx="3860400" cy="121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50"/>
              <a:buFont typeface="Cabin"/>
              <a:buNone/>
            </a:pPr>
            <a:r>
              <a:rPr b="0" i="0" lang="en-US" sz="3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What is this bit of code doing?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9"/>
          <p:cNvSpPr txBox="1"/>
          <p:nvPr/>
        </p:nvSpPr>
        <p:spPr>
          <a:xfrm>
            <a:off x="1208073" y="1676400"/>
            <a:ext cx="8341499" cy="23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75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x1q3z9ocd = 35.0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75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x1q3z9afd = 12.50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75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x1q3p9afd = x1q3z9ocd * x1q3z9afd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75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print(x1q3p9afd)</a:t>
            </a:r>
            <a:endParaRPr/>
          </a:p>
        </p:txBody>
      </p:sp>
      <p:sp>
        <p:nvSpPr>
          <p:cNvPr id="94" name="Google Shape;94;p9"/>
          <p:cNvSpPr txBox="1"/>
          <p:nvPr/>
        </p:nvSpPr>
        <p:spPr>
          <a:xfrm>
            <a:off x="11531600" y="1676400"/>
            <a:ext cx="2109899" cy="23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750"/>
              <a:buFont typeface="Cabin"/>
              <a:buNone/>
            </a:pPr>
            <a:r>
              <a:rPr b="0" i="0" lang="en-US" sz="3000" u="none" cap="none" strike="noStrike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a = 35.0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750"/>
              <a:buFont typeface="Cabin"/>
              <a:buNone/>
            </a:pPr>
            <a:r>
              <a:rPr b="0" i="0" lang="en-US" sz="3000" u="none" cap="none" strike="noStrike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b = 12.50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750"/>
              <a:buFont typeface="Cabin"/>
              <a:buNone/>
            </a:pPr>
            <a:r>
              <a:rPr b="0" i="0" lang="en-US" sz="3000" u="none" cap="none" strike="noStrike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c = a * b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750"/>
              <a:buFont typeface="Cabin"/>
              <a:buNone/>
            </a:pPr>
            <a:r>
              <a:rPr b="0" i="0" lang="en-US" sz="3000" u="none" cap="none" strike="noStrike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print(c)</a:t>
            </a:r>
            <a:endParaRPr/>
          </a:p>
        </p:txBody>
      </p:sp>
      <p:sp>
        <p:nvSpPr>
          <p:cNvPr id="95" name="Google Shape;95;p9"/>
          <p:cNvSpPr txBox="1"/>
          <p:nvPr/>
        </p:nvSpPr>
        <p:spPr>
          <a:xfrm>
            <a:off x="1536700" y="6057900"/>
            <a:ext cx="4186416" cy="121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50"/>
              <a:buFont typeface="Cabin"/>
              <a:buNone/>
            </a:pPr>
            <a:r>
              <a:rPr b="0" i="0" lang="en-US" sz="3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What are these bits of code doing?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