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75" r:id="rId7"/>
    <p:sldId id="262" r:id="rId8"/>
    <p:sldId id="265" r:id="rId9"/>
    <p:sldId id="270" r:id="rId10"/>
    <p:sldId id="263" r:id="rId11"/>
    <p:sldId id="266" r:id="rId12"/>
    <p:sldId id="25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9DE7FB3-A831-40EF-A62E-9829092731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9DE7FB3-A831-40EF-A62E-9829092731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9DE7FB3-A831-40EF-A62E-9829092731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9DE7FB3-A831-40EF-A62E-9829092731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9DE7FB3-A831-40EF-A62E-9829092731A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A9DE7FB3-A831-40EF-A62E-9829092731A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9DE7FB3-A831-40EF-A62E-9829092731A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9DE7FB3-A831-40EF-A62E-9829092731A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DE7FB3-A831-40EF-A62E-9829092731A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DE7FB3-A831-40EF-A62E-9829092731A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9DE7FB3-A831-40EF-A62E-9829092731A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EE5D3-5534-4450-8D1F-C0583D4D9EB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E7FB3-A831-40EF-A62E-9829092731AB}"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EE5D3-5534-4450-8D1F-C0583D4D9EB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5280" y="3095625"/>
            <a:ext cx="5944870" cy="521970"/>
          </a:xfrm>
          <a:prstGeom prst="rect">
            <a:avLst/>
          </a:prstGeom>
          <a:noFill/>
        </p:spPr>
        <p:txBody>
          <a:bodyPr wrap="square" rtlCol="0">
            <a:spAutoFit/>
          </a:bodyPr>
          <a:lstStyle/>
          <a:p>
            <a:pPr algn="ctr"/>
            <a:r>
              <a:rPr lang="en-US" sz="2800" b="1" u="sng" dirty="0"/>
              <a:t>H1-B Visa Prevailing Wage Prediction</a:t>
            </a:r>
            <a:endParaRPr lang="en-US" sz="2800" b="1" u="sng" dirty="0"/>
          </a:p>
        </p:txBody>
      </p:sp>
      <p:sp>
        <p:nvSpPr>
          <p:cNvPr id="5" name="TextBox 4"/>
          <p:cNvSpPr txBox="1"/>
          <p:nvPr/>
        </p:nvSpPr>
        <p:spPr>
          <a:xfrm>
            <a:off x="8929917" y="3979818"/>
            <a:ext cx="2455818" cy="2308324"/>
          </a:xfrm>
          <a:prstGeom prst="rect">
            <a:avLst/>
          </a:prstGeom>
          <a:noFill/>
        </p:spPr>
        <p:txBody>
          <a:bodyPr wrap="square" rtlCol="0">
            <a:spAutoFit/>
          </a:bodyPr>
          <a:lstStyle/>
          <a:p>
            <a:r>
              <a:rPr lang="en-US" b="1" u="sng" dirty="0"/>
              <a:t>Team Members:</a:t>
            </a:r>
            <a:endParaRPr lang="en-US" b="1" u="sng" dirty="0"/>
          </a:p>
          <a:p>
            <a:endParaRPr lang="en-US" dirty="0"/>
          </a:p>
          <a:p>
            <a:pPr marL="342900" indent="-342900">
              <a:buAutoNum type="arabicParenR"/>
            </a:pPr>
            <a:r>
              <a:rPr lang="en-US" dirty="0"/>
              <a:t>Shehzada Alam</a:t>
            </a:r>
            <a:endParaRPr lang="en-US" dirty="0"/>
          </a:p>
          <a:p>
            <a:pPr marL="342900" indent="-342900">
              <a:buAutoNum type="arabicParenR"/>
            </a:pPr>
            <a:r>
              <a:rPr lang="en-US" dirty="0"/>
              <a:t>Shreyas Wankhede</a:t>
            </a:r>
            <a:endParaRPr lang="en-US" dirty="0"/>
          </a:p>
          <a:p>
            <a:pPr marL="342900" indent="-342900">
              <a:buAutoNum type="arabicParenR"/>
            </a:pPr>
            <a:r>
              <a:rPr lang="en-US" dirty="0"/>
              <a:t>Sagar </a:t>
            </a:r>
            <a:r>
              <a:rPr lang="en-US" dirty="0" err="1"/>
              <a:t>Bhutada</a:t>
            </a:r>
            <a:endParaRPr lang="en-US" dirty="0"/>
          </a:p>
          <a:p>
            <a:pPr marL="342900" indent="-342900">
              <a:buAutoNum type="arabicParenR"/>
            </a:pPr>
            <a:r>
              <a:rPr lang="en-US" dirty="0"/>
              <a:t>Sameer </a:t>
            </a:r>
            <a:r>
              <a:rPr lang="en-US" dirty="0" err="1"/>
              <a:t>Pophali</a:t>
            </a:r>
            <a:endParaRPr lang="en-US" dirty="0"/>
          </a:p>
          <a:p>
            <a:pPr marL="342900" indent="-342900">
              <a:buAutoNum type="arabicParenR"/>
            </a:pPr>
            <a:r>
              <a:rPr lang="en-US" dirty="0" err="1"/>
              <a:t>Urvi</a:t>
            </a:r>
            <a:r>
              <a:rPr lang="en-US" dirty="0"/>
              <a:t> Parekh</a:t>
            </a:r>
            <a:endParaRPr lang="en-US" dirty="0"/>
          </a:p>
          <a:p>
            <a:pPr marL="342900" indent="-342900">
              <a:buAutoNum type="arabicParenR"/>
            </a:pPr>
            <a:r>
              <a:rPr lang="en-US" dirty="0" err="1"/>
              <a:t>Manavi</a:t>
            </a:r>
            <a:r>
              <a:rPr lang="en-US" dirty="0"/>
              <a:t> Agarwal</a:t>
            </a:r>
            <a:endParaRPr lang="en-US" dirty="0"/>
          </a:p>
        </p:txBody>
      </p:sp>
      <p:pic>
        <p:nvPicPr>
          <p:cNvPr id="2" name="Picture 1"/>
          <p:cNvPicPr>
            <a:picLocks noChangeAspect="1"/>
          </p:cNvPicPr>
          <p:nvPr/>
        </p:nvPicPr>
        <p:blipFill>
          <a:blip r:embed="rId1"/>
          <a:stretch>
            <a:fillRect/>
          </a:stretch>
        </p:blipFill>
        <p:spPr>
          <a:xfrm>
            <a:off x="2955290" y="354330"/>
            <a:ext cx="5974715" cy="24149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654685" y="99695"/>
            <a:ext cx="10515600" cy="1325563"/>
          </a:xfrm>
        </p:spPr>
        <p:txBody>
          <a:bodyPr>
            <a:normAutofit/>
          </a:bodyPr>
          <a:p>
            <a:r>
              <a:rPr lang="en-IN" altLang="en-US" b="1"/>
              <a:t>Performance Evaluation Metrics</a:t>
            </a:r>
            <a:endParaRPr lang="en-IN" altLang="en-US" b="1"/>
          </a:p>
        </p:txBody>
      </p:sp>
      <p:graphicFrame>
        <p:nvGraphicFramePr>
          <p:cNvPr id="11" name="Content Placeholder 10"/>
          <p:cNvGraphicFramePr/>
          <p:nvPr>
            <p:ph idx="1"/>
          </p:nvPr>
        </p:nvGraphicFramePr>
        <p:xfrm>
          <a:off x="838200" y="1825625"/>
          <a:ext cx="10515600" cy="2016760"/>
        </p:xfrm>
        <a:graphic>
          <a:graphicData uri="http://schemas.openxmlformats.org/drawingml/2006/table">
            <a:tbl>
              <a:tblPr firstRow="1" bandRow="1">
                <a:tableStyleId>{5C22544A-7EE6-4342-B048-85BDC9FD1C3A}</a:tableStyleId>
              </a:tblPr>
              <a:tblGrid>
                <a:gridCol w="2628900"/>
                <a:gridCol w="1314450"/>
                <a:gridCol w="1314450"/>
                <a:gridCol w="2628900"/>
                <a:gridCol w="1314450"/>
                <a:gridCol w="1314450"/>
              </a:tblGrid>
              <a:tr h="623570">
                <a:tc rowSpan="2">
                  <a:txBody>
                    <a:bodyPr/>
                    <a:p>
                      <a:pPr>
                        <a:buNone/>
                      </a:pPr>
                      <a:r>
                        <a:rPr lang="en-IN" altLang="en-US" sz="1600" dirty="0">
                          <a:solidFill>
                            <a:schemeClr val="tx1"/>
                          </a:solidFill>
                          <a:latin typeface="Helvetica" panose="020B0604020202020204" pitchFamily="34" charset="0"/>
                          <a:cs typeface="Helvetica" panose="020B0604020202020204" pitchFamily="34" charset="0"/>
                        </a:rPr>
                        <a:t> Model</a:t>
                      </a:r>
                      <a:endParaRPr lang="en-IN" altLang="en-US" sz="1600" dirty="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a:p>
                      <a:pPr>
                        <a:buNone/>
                      </a:pPr>
                      <a:r>
                        <a:rPr lang="en-IN" altLang="en-US" sz="1600">
                          <a:solidFill>
                            <a:schemeClr val="tx1"/>
                          </a:solidFill>
                          <a:latin typeface="Helvetica" panose="020B0604020202020204" pitchFamily="34" charset="0"/>
                          <a:cs typeface="Helvetica" panose="020B0604020202020204" pitchFamily="34" charset="0"/>
                        </a:rPr>
                        <a:t>RMSE</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solidFill>
                            <a:schemeClr val="tx1"/>
                          </a:solidFill>
                          <a:latin typeface="Helvetica" panose="020B0604020202020204" pitchFamily="34" charset="0"/>
                          <a:cs typeface="Helvetica" panose="020B0604020202020204" pitchFamily="34" charset="0"/>
                        </a:rPr>
                        <a:t>Adjusted R2 Score</a:t>
                      </a:r>
                      <a:endParaRPr lang="en-IN" altLang="en-US" sz="1600">
                        <a:solidFill>
                          <a:schemeClr val="tx1"/>
                        </a:solidFill>
                        <a:latin typeface="Helvetica" panose="020B0604020202020204" pitchFamily="34" charset="0"/>
                        <a:cs typeface="Helvetica" panose="020B0604020202020204" pitchFamily="34" charset="0"/>
                      </a:endParaRPr>
                    </a:p>
                    <a:p>
                      <a:pPr>
                        <a:buNone/>
                      </a:pP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gridSpan="2">
                  <a:txBody>
                    <a:bodyPr/>
                    <a:p>
                      <a:pPr>
                        <a:buNone/>
                      </a:pPr>
                      <a:r>
                        <a:rPr lang="en-IN" altLang="en-US" sz="1600">
                          <a:solidFill>
                            <a:schemeClr val="tx1"/>
                          </a:solidFill>
                          <a:latin typeface="Helvetica" panose="020B0604020202020204" pitchFamily="34" charset="0"/>
                          <a:cs typeface="Helvetica" panose="020B0604020202020204" pitchFamily="34" charset="0"/>
                        </a:rPr>
                        <a:t>MAE</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h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1315">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solidFill>
                            <a:schemeClr val="tx1"/>
                          </a:solidFill>
                          <a:latin typeface="Helvetica" panose="020B0604020202020204" pitchFamily="34" charset="0"/>
                          <a:cs typeface="Helvetica" panose="020B0604020202020204" pitchFamily="34" charset="0"/>
                        </a:rPr>
                        <a:t>Train</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solidFill>
                            <a:schemeClr val="tx1"/>
                          </a:solidFill>
                          <a:latin typeface="Helvetica" panose="020B0604020202020204" pitchFamily="34" charset="0"/>
                          <a:cs typeface="Helvetica" panose="020B0604020202020204" pitchFamily="34" charset="0"/>
                        </a:rPr>
                        <a:t>Test</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rowSpan="2">
                  <a:txBody>
                    <a:bodyPr/>
                    <a:p>
                      <a:pPr>
                        <a:buNone/>
                      </a:pPr>
                      <a:r>
                        <a:rPr lang="en-IN" altLang="en-US" sz="1600" dirty="0">
                          <a:solidFill>
                            <a:schemeClr val="tx1"/>
                          </a:solidFill>
                          <a:latin typeface="Helvetica" panose="020B0604020202020204" pitchFamily="34" charset="0"/>
                          <a:cs typeface="Helvetica" panose="020B0604020202020204" pitchFamily="34" charset="0"/>
                        </a:rPr>
                        <a:t>0.77584</a:t>
                      </a:r>
                      <a:endParaRPr lang="en-IN" altLang="en-US" sz="1600" dirty="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solidFill>
                            <a:schemeClr val="tx1"/>
                          </a:solidFill>
                          <a:latin typeface="Helvetica" panose="020B0604020202020204" pitchFamily="34" charset="0"/>
                          <a:cs typeface="Helvetica" panose="020B0604020202020204" pitchFamily="34" charset="0"/>
                        </a:rPr>
                        <a:t>Train</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solidFill>
                            <a:schemeClr val="tx1"/>
                          </a:solidFill>
                          <a:latin typeface="Helvetica" panose="020B0604020202020204" pitchFamily="34" charset="0"/>
                          <a:cs typeface="Helvetica" panose="020B0604020202020204" pitchFamily="34" charset="0"/>
                        </a:rPr>
                        <a:t>Test</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08305">
                <a:tc>
                  <a:txBody>
                    <a:bodyPr/>
                    <a:p>
                      <a:pPr>
                        <a:buNone/>
                      </a:pPr>
                      <a:r>
                        <a:rPr lang="en-IN" altLang="en-US" sz="1600">
                          <a:solidFill>
                            <a:schemeClr val="tx1"/>
                          </a:solidFill>
                          <a:latin typeface="Helvetica" panose="020B0604020202020204" pitchFamily="34" charset="0"/>
                          <a:cs typeface="Helvetica" panose="020B0604020202020204" pitchFamily="34" charset="0"/>
                        </a:rPr>
                        <a:t>Linear Regression</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dirty="0">
                          <a:solidFill>
                            <a:schemeClr val="tx1"/>
                          </a:solidFill>
                          <a:latin typeface="Helvetica" panose="020B0604020202020204" pitchFamily="34" charset="0"/>
                          <a:cs typeface="Helvetica" panose="020B0604020202020204" pitchFamily="34" charset="0"/>
                        </a:rPr>
                        <a:t>12832.27</a:t>
                      </a:r>
                      <a:endParaRPr lang="en-IN" altLang="en-US" sz="1600" dirty="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solidFill>
                            <a:schemeClr val="tx1"/>
                          </a:solidFill>
                          <a:latin typeface="Helvetica" panose="020B0604020202020204" pitchFamily="34" charset="0"/>
                          <a:cs typeface="Helvetica" panose="020B0604020202020204" pitchFamily="34" charset="0"/>
                        </a:rPr>
                        <a:t>12876.97</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vMerge="1">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solidFill>
                            <a:schemeClr val="tx1"/>
                          </a:solidFill>
                          <a:latin typeface="Helvetica" panose="020B0604020202020204" pitchFamily="34" charset="0"/>
                          <a:cs typeface="Helvetica" panose="020B0604020202020204" pitchFamily="34" charset="0"/>
                        </a:rPr>
                        <a:t>8145.0</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IN" altLang="en-US" sz="1600">
                          <a:solidFill>
                            <a:schemeClr val="tx1"/>
                          </a:solidFill>
                          <a:latin typeface="Helvetica" panose="020B0604020202020204" pitchFamily="34" charset="0"/>
                          <a:cs typeface="Helvetica" panose="020B0604020202020204" pitchFamily="34" charset="0"/>
                        </a:rPr>
                        <a:t>8181.0</a:t>
                      </a:r>
                      <a:endParaRPr lang="en-IN" altLang="en-US" sz="1600">
                        <a:solidFill>
                          <a:schemeClr val="tx1"/>
                        </a:solidFill>
                        <a:latin typeface="Helvetica" panose="020B0604020202020204" pitchFamily="34" charset="0"/>
                        <a:cs typeface="Helvetica" panose="020B060402020202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5983" y="2533559"/>
            <a:ext cx="10515600" cy="1325563"/>
          </a:xfrm>
        </p:spPr>
        <p:txBody>
          <a:bodyPr/>
          <a:lstStyle/>
          <a:p>
            <a:pPr algn="ctr"/>
            <a:r>
              <a:rPr lang="en-US" b="1" dirty="0"/>
              <a:t>Thank 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t>Index:</a:t>
            </a:r>
            <a:endParaRPr lang="en-US" sz="3200" b="1" u="sng" dirty="0"/>
          </a:p>
        </p:txBody>
      </p:sp>
      <p:sp>
        <p:nvSpPr>
          <p:cNvPr id="3" name="Content Placeholder 2"/>
          <p:cNvSpPr>
            <a:spLocks noGrp="1"/>
          </p:cNvSpPr>
          <p:nvPr>
            <p:ph idx="1"/>
          </p:nvPr>
        </p:nvSpPr>
        <p:spPr>
          <a:xfrm>
            <a:off x="838200" y="1825625"/>
            <a:ext cx="10515600" cy="2589621"/>
          </a:xfrm>
        </p:spPr>
        <p:txBody>
          <a:bodyPr>
            <a:normAutofit lnSpcReduction="20000"/>
          </a:bodyPr>
          <a:lstStyle/>
          <a:p>
            <a:r>
              <a:rPr lang="en-US" sz="2000" dirty="0"/>
              <a:t>What’s </a:t>
            </a:r>
            <a:r>
              <a:rPr lang="en-IN" altLang="en-US" sz="2000" dirty="0"/>
              <a:t>H-1B Visa</a:t>
            </a:r>
            <a:r>
              <a:rPr lang="en-US" sz="2000" dirty="0"/>
              <a:t> ? &amp; what’s the problem.</a:t>
            </a:r>
            <a:endParaRPr lang="en-US" sz="2000" dirty="0"/>
          </a:p>
          <a:p>
            <a:r>
              <a:rPr lang="en-US" sz="2000" dirty="0"/>
              <a:t>What’s our objective?</a:t>
            </a:r>
            <a:endParaRPr lang="en-US" sz="2000" dirty="0"/>
          </a:p>
          <a:p>
            <a:r>
              <a:rPr lang="en-US" sz="2000" dirty="0"/>
              <a:t>Features Description.</a:t>
            </a:r>
            <a:endParaRPr lang="en-US" sz="2000" dirty="0"/>
          </a:p>
          <a:p>
            <a:r>
              <a:rPr lang="en-IN" altLang="en-US" sz="2000" dirty="0"/>
              <a:t>Data Analysis &amp; Visualization</a:t>
            </a:r>
            <a:endParaRPr lang="en-IN" altLang="en-US" sz="2000" dirty="0"/>
          </a:p>
          <a:p>
            <a:r>
              <a:rPr lang="en-IN" altLang="en-US" sz="2000" dirty="0"/>
              <a:t>Analyzing features</a:t>
            </a:r>
            <a:endParaRPr lang="en-US" sz="2000" dirty="0"/>
          </a:p>
          <a:p>
            <a:r>
              <a:rPr lang="en-US" sz="2000" dirty="0"/>
              <a:t>Workflow</a:t>
            </a:r>
            <a:endParaRPr lang="en-US" sz="2000" dirty="0"/>
          </a:p>
          <a:p>
            <a:r>
              <a:rPr lang="en-IN" altLang="en-US" sz="2000" dirty="0"/>
              <a:t>Performance Evaluation Metrics</a:t>
            </a:r>
            <a:endParaRPr lang="en-US" sz="2000" dirty="0"/>
          </a:p>
          <a:p>
            <a:pPr marL="0" indent="0">
              <a:buNone/>
            </a:pP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457" y="319632"/>
            <a:ext cx="9472749" cy="722810"/>
          </a:xfrm>
        </p:spPr>
        <p:txBody>
          <a:bodyPr>
            <a:normAutofit fontScale="90000"/>
          </a:bodyPr>
          <a:lstStyle/>
          <a:p>
            <a:r>
              <a:rPr lang="en-US" b="1" dirty="0"/>
              <a:t>What’s </a:t>
            </a:r>
            <a:r>
              <a:rPr lang="en-IN" altLang="en-US" b="1" dirty="0"/>
              <a:t>H-1B Visa</a:t>
            </a:r>
            <a:r>
              <a:rPr lang="en-US" b="1" dirty="0"/>
              <a:t> ? &amp; What’s the problem.</a:t>
            </a:r>
            <a:endParaRPr lang="en-US" b="1" dirty="0"/>
          </a:p>
        </p:txBody>
      </p:sp>
      <p:sp>
        <p:nvSpPr>
          <p:cNvPr id="3" name="Content Placeholder 2"/>
          <p:cNvSpPr>
            <a:spLocks noGrp="1"/>
          </p:cNvSpPr>
          <p:nvPr>
            <p:ph idx="1"/>
          </p:nvPr>
        </p:nvSpPr>
        <p:spPr>
          <a:xfrm>
            <a:off x="576943" y="1245144"/>
            <a:ext cx="11353800" cy="5146040"/>
          </a:xfrm>
        </p:spPr>
        <p:txBody>
          <a:bodyPr>
            <a:normAutofit/>
          </a:bodyPr>
          <a:lstStyle/>
          <a:p>
            <a:r>
              <a:rPr lang="en-US" sz="1800" dirty="0"/>
              <a:t>The U.S. Department of Labor’s Office of Foreign Labor Certification releases annual data on various visa applications, including the H-1B. The H-1B is a non-immigrant visa that allows U.S. companies and organizations to temporarily employ foreign workers in specialty occupations.</a:t>
            </a:r>
            <a:endParaRPr lang="en-US" dirty="0"/>
          </a:p>
          <a:p>
            <a:r>
              <a:rPr lang="en-US" sz="2000" b="1" u="sng" dirty="0"/>
              <a:t>Problem:</a:t>
            </a:r>
            <a:endParaRPr lang="en-US" sz="2000" b="1" u="sng" dirty="0"/>
          </a:p>
        </p:txBody>
      </p:sp>
      <p:sp>
        <p:nvSpPr>
          <p:cNvPr id="8" name="TextBox 7"/>
          <p:cNvSpPr txBox="1"/>
          <p:nvPr/>
        </p:nvSpPr>
        <p:spPr>
          <a:xfrm>
            <a:off x="897890" y="2715895"/>
            <a:ext cx="9945370" cy="2030095"/>
          </a:xfrm>
          <a:prstGeom prst="rect">
            <a:avLst/>
          </a:prstGeom>
          <a:noFill/>
        </p:spPr>
        <p:txBody>
          <a:bodyPr wrap="square" rtlCol="0">
            <a:spAutoFit/>
          </a:bodyPr>
          <a:lstStyle/>
          <a:p>
            <a:pPr marL="342900" indent="-342900" algn="just">
              <a:buAutoNum type="arabicParenR"/>
            </a:pPr>
            <a:r>
              <a:rPr lang="en-US" dirty="0"/>
              <a:t>One of the biggest things to consider, when somebody applies for Labor Condition Application ( LCA ) to file H1B visa is to look at the minimum wage or prevailing wage in the area you plan to work on H1B visa.</a:t>
            </a:r>
            <a:endParaRPr lang="en-US" dirty="0"/>
          </a:p>
          <a:p>
            <a:pPr marL="342900" indent="-342900" algn="just">
              <a:buAutoNum type="arabicParenR"/>
            </a:pPr>
            <a:endParaRPr lang="en-US" dirty="0"/>
          </a:p>
          <a:p>
            <a:pPr marL="342900" indent="-342900" algn="just">
              <a:buAutoNum type="arabicParenR"/>
            </a:pPr>
            <a:r>
              <a:rPr lang="en-US" dirty="0"/>
              <a:t>For employer setting up wage could be tedious since it depends upon multiple factors like location, job title, No. of workers etc. setting up wage lower than minimum could lead to H1-B rejection and even setting higher wage could result to the loss for a company</a:t>
            </a:r>
            <a:r>
              <a:rPr lang="en-IN" altLang="en-US" dirty="0"/>
              <a:t>.</a:t>
            </a:r>
            <a:endParaRPr lang="en-IN" altLang="en-US" dirty="0"/>
          </a:p>
        </p:txBody>
      </p:sp>
      <p:sp>
        <p:nvSpPr>
          <p:cNvPr id="10" name="TextBox 9"/>
          <p:cNvSpPr txBox="1"/>
          <p:nvPr/>
        </p:nvSpPr>
        <p:spPr>
          <a:xfrm>
            <a:off x="1099185" y="5328285"/>
            <a:ext cx="9985375" cy="646331"/>
          </a:xfrm>
          <a:prstGeom prst="rect">
            <a:avLst/>
          </a:prstGeom>
          <a:noFill/>
        </p:spPr>
        <p:txBody>
          <a:bodyPr wrap="square" rtlCol="0">
            <a:spAutoFit/>
          </a:bodyPr>
          <a:lstStyle/>
          <a:p>
            <a:r>
              <a:rPr lang="en-US" i="1" dirty="0"/>
              <a:t>Sources: </a:t>
            </a:r>
            <a:r>
              <a:rPr lang="en-US" sz="1600" i="1" dirty="0"/>
              <a:t>https://public.enigma.com/datasets/h-1-b-visa-applications-2017/e1ee0ae8-13f4-444f-804e-9a429b32f424</a:t>
            </a:r>
            <a:endParaRPr lang="en-US" i="1" dirty="0"/>
          </a:p>
          <a:p>
            <a:pPr marL="285750" indent="-285750">
              <a:buFont typeface="Arial" panose="020B0604020202020204" pitchFamily="34" charset="0"/>
              <a:buChar char="•"/>
            </a:pP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217830"/>
            <a:ext cx="10515600" cy="750162"/>
          </a:xfrm>
        </p:spPr>
        <p:txBody>
          <a:bodyPr/>
          <a:lstStyle/>
          <a:p>
            <a:r>
              <a:rPr lang="en-US" b="1" dirty="0"/>
              <a:t>What’s our objective?</a:t>
            </a:r>
            <a:endParaRPr lang="en-US" b="1" dirty="0"/>
          </a:p>
        </p:txBody>
      </p:sp>
      <p:sp>
        <p:nvSpPr>
          <p:cNvPr id="3" name="Content Placeholder 2"/>
          <p:cNvSpPr>
            <a:spLocks noGrp="1"/>
          </p:cNvSpPr>
          <p:nvPr>
            <p:ph idx="1"/>
          </p:nvPr>
        </p:nvSpPr>
        <p:spPr>
          <a:xfrm>
            <a:off x="838200" y="1297577"/>
            <a:ext cx="10404566" cy="5387110"/>
          </a:xfrm>
        </p:spPr>
        <p:txBody>
          <a:bodyPr>
            <a:normAutofit/>
          </a:bodyPr>
          <a:lstStyle/>
          <a:p>
            <a:pPr marL="0" indent="0">
              <a:buNone/>
            </a:pPr>
            <a:r>
              <a:rPr lang="en-US" sz="2000" b="1" dirty="0"/>
              <a:t>End-user:</a:t>
            </a:r>
            <a:r>
              <a:rPr lang="en-US" sz="2000" dirty="0"/>
              <a:t> </a:t>
            </a:r>
            <a:r>
              <a:rPr lang="en-IN" altLang="en-US" sz="2000" dirty="0"/>
              <a:t>Employer</a:t>
            </a:r>
            <a:endParaRPr lang="en-IN" altLang="en-US" sz="2000" dirty="0"/>
          </a:p>
          <a:p>
            <a:pPr marL="0" indent="0">
              <a:buNone/>
            </a:pPr>
            <a:endParaRPr lang="en-US" sz="2000" dirty="0"/>
          </a:p>
          <a:p>
            <a:pPr marL="0" indent="0">
              <a:buNone/>
            </a:pPr>
            <a:r>
              <a:rPr lang="en-US" sz="2000" b="1" dirty="0"/>
              <a:t>Objective:  </a:t>
            </a:r>
            <a:r>
              <a:rPr lang="en-IN" altLang="en-US" sz="2000" dirty="0"/>
              <a:t>The</a:t>
            </a:r>
            <a:r>
              <a:rPr lang="en-US" sz="2000" dirty="0">
                <a:sym typeface="+mn-ea"/>
              </a:rPr>
              <a:t> objective </a:t>
            </a:r>
            <a:r>
              <a:rPr lang="en-IN" altLang="en-US" sz="2000" dirty="0">
                <a:sym typeface="+mn-ea"/>
              </a:rPr>
              <a:t>of this project</a:t>
            </a:r>
            <a:r>
              <a:rPr lang="en-US" sz="2000" dirty="0">
                <a:sym typeface="+mn-ea"/>
              </a:rPr>
              <a:t> is to predict the prevailing wage that is at optimum.</a:t>
            </a:r>
            <a:endParaRPr lang="en-US" sz="2000" dirty="0">
              <a:sym typeface="+mn-ea"/>
            </a:endParaRPr>
          </a:p>
          <a:p>
            <a:pPr marL="0" indent="0">
              <a:buNone/>
            </a:pPr>
            <a:endParaRPr lang="en-US" sz="2000" b="1" dirty="0"/>
          </a:p>
          <a:p>
            <a:pPr marL="0" indent="0" algn="just">
              <a:lnSpc>
                <a:spcPct val="110000"/>
              </a:lnSpc>
              <a:buNone/>
            </a:pPr>
            <a:r>
              <a:rPr lang="en-US" sz="2000" b="1" dirty="0"/>
              <a:t>Dataset: </a:t>
            </a:r>
            <a:r>
              <a:rPr lang="en-US" sz="1900" dirty="0">
                <a:cs typeface="+mn-lt"/>
              </a:rPr>
              <a:t>The </a:t>
            </a:r>
            <a:r>
              <a:rPr lang="en-IN" altLang="en-US" sz="1900" dirty="0">
                <a:cs typeface="+mn-lt"/>
              </a:rPr>
              <a:t>H-1B Visa Application dataset</a:t>
            </a:r>
            <a:r>
              <a:rPr lang="en-US" sz="1900" dirty="0">
                <a:cs typeface="+mn-lt"/>
              </a:rPr>
              <a:t> include fields </a:t>
            </a:r>
            <a:r>
              <a:rPr lang="en-IN" altLang="en-US" sz="1900" dirty="0">
                <a:cs typeface="+mn-lt"/>
              </a:rPr>
              <a:t>like Visa Class,</a:t>
            </a:r>
            <a:r>
              <a:rPr lang="en-US" sz="1900" dirty="0">
                <a:cs typeface="+mn-lt"/>
              </a:rPr>
              <a:t> </a:t>
            </a:r>
            <a:r>
              <a:rPr lang="en-IN" altLang="en-US" sz="1900" dirty="0">
                <a:cs typeface="+mn-lt"/>
              </a:rPr>
              <a:t>Status, Employer location, 	Prevailing Wage, Total number of workers, employment start and end date etc. which</a:t>
            </a:r>
            <a:r>
              <a:rPr lang="en-US" sz="1800" dirty="0">
                <a:cs typeface="+mn-lt"/>
              </a:rPr>
              <a:t> are </a:t>
            </a:r>
            <a:r>
              <a:rPr lang="en-IN" altLang="en-US" sz="1800" dirty="0">
                <a:cs typeface="+mn-lt"/>
              </a:rPr>
              <a:t>the 	applications for </a:t>
            </a:r>
            <a:r>
              <a:rPr lang="en-US" sz="1800" dirty="0">
                <a:cs typeface="+mn-lt"/>
              </a:rPr>
              <a:t> the H-1B visa lottery who was accepted into the lottery but not who won a visa</a:t>
            </a:r>
            <a:r>
              <a:rPr lang="en-US" dirty="0">
                <a:cs typeface="+mn-lt"/>
              </a:rPr>
              <a:t>.</a:t>
            </a:r>
            <a:endParaRPr lang="en-US" dirty="0">
              <a:cs typeface="+mn-lt"/>
            </a:endParaRPr>
          </a:p>
          <a:p>
            <a:pPr marL="0" indent="0" algn="just">
              <a:lnSpc>
                <a:spcPct val="110000"/>
              </a:lnSpc>
              <a:buNone/>
            </a:pPr>
            <a:r>
              <a:rPr lang="en-IN" altLang="en-US" sz="1800" dirty="0">
                <a:cs typeface="+mn-lt"/>
              </a:rPr>
              <a:t>	The dataset contains 624,650 rows and </a:t>
            </a:r>
            <a:r>
              <a:rPr lang="en-US" sz="1800" dirty="0"/>
              <a:t>53 fields</a:t>
            </a:r>
            <a:r>
              <a:rPr lang="en-IN" altLang="en-US" sz="1800" dirty="0"/>
              <a:t>.</a:t>
            </a:r>
            <a:endParaRPr lang="en-IN" altLang="en-US" sz="1800" dirty="0"/>
          </a:p>
          <a:p>
            <a:pPr marL="0" indent="0" algn="just">
              <a:lnSpc>
                <a:spcPct val="110000"/>
              </a:lnSpc>
              <a:buNone/>
            </a:pPr>
            <a:r>
              <a:rPr lang="en-IN" sz="1800" b="1" dirty="0"/>
              <a:t>Metric Consideration: </a:t>
            </a:r>
            <a:r>
              <a:rPr lang="en-IN" sz="1800" dirty="0"/>
              <a:t>RMSE, MAE</a:t>
            </a:r>
            <a:endParaRPr lang="en-US" dirty="0"/>
          </a:p>
          <a:p>
            <a:pPr marL="0" indent="0">
              <a:buNone/>
            </a:pPr>
            <a:endParaRPr lang="en-US" sz="2000" dirty="0"/>
          </a:p>
          <a:p>
            <a:pPr marL="0" indent="0">
              <a:buNone/>
            </a:pPr>
            <a:endParaRPr lang="en-US" sz="1800" i="1" dirty="0"/>
          </a:p>
          <a:p>
            <a:pPr marL="0" indent="0">
              <a:buNone/>
            </a:pP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Sample Data</a:t>
            </a:r>
            <a:endParaRPr lang="en-IN" altLang="en-US" b="1"/>
          </a:p>
        </p:txBody>
      </p:sp>
      <p:pic>
        <p:nvPicPr>
          <p:cNvPr id="4" name="Content Placeholder 3"/>
          <p:cNvPicPr>
            <a:picLocks noChangeAspect="1"/>
          </p:cNvPicPr>
          <p:nvPr>
            <p:ph idx="1"/>
          </p:nvPr>
        </p:nvPicPr>
        <p:blipFill>
          <a:blip r:embed="rId1"/>
          <a:stretch>
            <a:fillRect/>
          </a:stretch>
        </p:blipFill>
        <p:spPr>
          <a:xfrm>
            <a:off x="664845" y="1551305"/>
            <a:ext cx="10862310" cy="4431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223" y="365125"/>
            <a:ext cx="10822577" cy="1325563"/>
          </a:xfrm>
        </p:spPr>
        <p:txBody>
          <a:bodyPr>
            <a:normAutofit/>
          </a:bodyPr>
          <a:lstStyle/>
          <a:p>
            <a:r>
              <a:rPr lang="en-US" b="1" dirty="0"/>
              <a:t>Features Description.</a:t>
            </a:r>
            <a:br>
              <a:rPr lang="en-US" b="1" dirty="0"/>
            </a:br>
            <a:endParaRPr lang="en-US" b="1" dirty="0"/>
          </a:p>
        </p:txBody>
      </p:sp>
      <p:sp>
        <p:nvSpPr>
          <p:cNvPr id="3" name="Content Placeholder 2"/>
          <p:cNvSpPr>
            <a:spLocks noGrp="1"/>
          </p:cNvSpPr>
          <p:nvPr>
            <p:ph sz="half" idx="1"/>
          </p:nvPr>
        </p:nvSpPr>
        <p:spPr/>
        <p:txBody>
          <a:bodyPr>
            <a:normAutofit/>
          </a:bodyPr>
          <a:lstStyle/>
          <a:p>
            <a:pPr marL="0" indent="0">
              <a:buNone/>
            </a:pPr>
            <a:endParaRPr lang="en-US" dirty="0"/>
          </a:p>
          <a:p>
            <a:endParaRPr lang="en-US" dirty="0"/>
          </a:p>
          <a:p>
            <a:pPr marL="0" indent="0">
              <a:buNone/>
            </a:pPr>
            <a:endParaRPr lang="en-US" b="1" i="1" dirty="0"/>
          </a:p>
          <a:p>
            <a:pPr marL="0" indent="0">
              <a:buNone/>
            </a:pPr>
            <a:endParaRPr lang="en-US" i="1" dirty="0"/>
          </a:p>
        </p:txBody>
      </p:sp>
      <p:pic>
        <p:nvPicPr>
          <p:cNvPr id="5" name="Content Placeholder 4"/>
          <p:cNvPicPr>
            <a:picLocks noGrp="1" noChangeAspect="1"/>
          </p:cNvPicPr>
          <p:nvPr>
            <p:ph sz="half" idx="2"/>
          </p:nvPr>
        </p:nvPicPr>
        <p:blipFill>
          <a:blip r:embed="rId1"/>
          <a:stretch>
            <a:fillRect/>
          </a:stretch>
        </p:blipFill>
        <p:spPr>
          <a:xfrm>
            <a:off x="621665" y="1407795"/>
            <a:ext cx="11267440" cy="3568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Data Analysis and Visualization</a:t>
            </a:r>
            <a:endParaRPr lang="en-IN" altLang="en-US" b="1"/>
          </a:p>
        </p:txBody>
      </p:sp>
      <p:pic>
        <p:nvPicPr>
          <p:cNvPr id="7" name="Content Placeholder 6"/>
          <p:cNvPicPr>
            <a:picLocks noChangeAspect="1"/>
          </p:cNvPicPr>
          <p:nvPr>
            <p:ph sz="half" idx="1"/>
          </p:nvPr>
        </p:nvPicPr>
        <p:blipFill>
          <a:blip r:embed="rId1"/>
          <a:stretch>
            <a:fillRect/>
          </a:stretch>
        </p:blipFill>
        <p:spPr>
          <a:xfrm>
            <a:off x="6543040" y="1691005"/>
            <a:ext cx="5181600" cy="4216400"/>
          </a:xfrm>
          <a:prstGeom prst="rect">
            <a:avLst/>
          </a:prstGeom>
        </p:spPr>
      </p:pic>
      <p:pic>
        <p:nvPicPr>
          <p:cNvPr id="3" name="Content Placeholder 2"/>
          <p:cNvPicPr>
            <a:picLocks noChangeAspect="1"/>
          </p:cNvPicPr>
          <p:nvPr>
            <p:ph sz="half" idx="2"/>
          </p:nvPr>
        </p:nvPicPr>
        <p:blipFill>
          <a:blip r:embed="rId2"/>
          <a:stretch>
            <a:fillRect/>
          </a:stretch>
        </p:blipFill>
        <p:spPr>
          <a:xfrm>
            <a:off x="693420" y="1829435"/>
            <a:ext cx="5067300" cy="45961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3815"/>
            <a:ext cx="10515600" cy="1026795"/>
          </a:xfrm>
        </p:spPr>
        <p:txBody>
          <a:bodyPr/>
          <a:p>
            <a:r>
              <a:rPr lang="en-IN" altLang="en-US" b="1"/>
              <a:t>Analyzing features</a:t>
            </a:r>
            <a:endParaRPr lang="en-IN" altLang="en-US" b="1"/>
          </a:p>
        </p:txBody>
      </p:sp>
      <p:pic>
        <p:nvPicPr>
          <p:cNvPr id="4" name="Content Placeholder 3"/>
          <p:cNvPicPr>
            <a:picLocks noChangeAspect="1"/>
          </p:cNvPicPr>
          <p:nvPr>
            <p:ph sz="half" idx="1"/>
          </p:nvPr>
        </p:nvPicPr>
        <p:blipFill>
          <a:blip r:embed="rId1"/>
          <a:stretch>
            <a:fillRect/>
          </a:stretch>
        </p:blipFill>
        <p:spPr>
          <a:xfrm>
            <a:off x="1026795" y="1059180"/>
            <a:ext cx="3949065" cy="2371725"/>
          </a:xfrm>
          <a:prstGeom prst="rect">
            <a:avLst/>
          </a:prstGeom>
        </p:spPr>
      </p:pic>
      <p:pic>
        <p:nvPicPr>
          <p:cNvPr id="5" name="Content Placeholder 4"/>
          <p:cNvPicPr>
            <a:picLocks noChangeAspect="1"/>
          </p:cNvPicPr>
          <p:nvPr>
            <p:ph sz="half" idx="2"/>
          </p:nvPr>
        </p:nvPicPr>
        <p:blipFill>
          <a:blip r:embed="rId2"/>
          <a:stretch>
            <a:fillRect/>
          </a:stretch>
        </p:blipFill>
        <p:spPr>
          <a:xfrm>
            <a:off x="6751955" y="1076325"/>
            <a:ext cx="4309110" cy="2354580"/>
          </a:xfrm>
          <a:prstGeom prst="rect">
            <a:avLst/>
          </a:prstGeom>
        </p:spPr>
      </p:pic>
      <p:sp>
        <p:nvSpPr>
          <p:cNvPr id="6" name="Text Box 5"/>
          <p:cNvSpPr txBox="1"/>
          <p:nvPr/>
        </p:nvSpPr>
        <p:spPr>
          <a:xfrm>
            <a:off x="2134870" y="889000"/>
            <a:ext cx="2176780" cy="368300"/>
          </a:xfrm>
          <a:prstGeom prst="rect">
            <a:avLst/>
          </a:prstGeom>
          <a:noFill/>
        </p:spPr>
        <p:txBody>
          <a:bodyPr wrap="square" rtlCol="0">
            <a:spAutoFit/>
          </a:bodyPr>
          <a:p>
            <a:r>
              <a:rPr lang="en-IN" altLang="en-US"/>
              <a:t>total_workers</a:t>
            </a:r>
            <a:endParaRPr lang="en-IN" altLang="en-US"/>
          </a:p>
        </p:txBody>
      </p:sp>
      <p:sp>
        <p:nvSpPr>
          <p:cNvPr id="7" name="Text Box 6"/>
          <p:cNvSpPr txBox="1"/>
          <p:nvPr/>
        </p:nvSpPr>
        <p:spPr>
          <a:xfrm>
            <a:off x="8179435" y="807085"/>
            <a:ext cx="2248535" cy="368300"/>
          </a:xfrm>
          <a:prstGeom prst="rect">
            <a:avLst/>
          </a:prstGeom>
          <a:noFill/>
        </p:spPr>
        <p:txBody>
          <a:bodyPr wrap="square" rtlCol="0">
            <a:spAutoFit/>
          </a:bodyPr>
          <a:p>
            <a:r>
              <a:rPr lang="en-US"/>
              <a:t>new_employment</a:t>
            </a:r>
            <a:endParaRPr lang="en-US"/>
          </a:p>
        </p:txBody>
      </p:sp>
      <p:pic>
        <p:nvPicPr>
          <p:cNvPr id="8" name="Picture 7"/>
          <p:cNvPicPr>
            <a:picLocks noChangeAspect="1"/>
          </p:cNvPicPr>
          <p:nvPr/>
        </p:nvPicPr>
        <p:blipFill>
          <a:blip r:embed="rId3"/>
          <a:stretch>
            <a:fillRect/>
          </a:stretch>
        </p:blipFill>
        <p:spPr>
          <a:xfrm>
            <a:off x="1026795" y="3738880"/>
            <a:ext cx="3949065" cy="3054985"/>
          </a:xfrm>
          <a:prstGeom prst="rect">
            <a:avLst/>
          </a:prstGeom>
        </p:spPr>
      </p:pic>
      <p:pic>
        <p:nvPicPr>
          <p:cNvPr id="9" name="Picture 8"/>
          <p:cNvPicPr>
            <a:picLocks noChangeAspect="1"/>
          </p:cNvPicPr>
          <p:nvPr/>
        </p:nvPicPr>
        <p:blipFill>
          <a:blip r:embed="rId4"/>
          <a:stretch>
            <a:fillRect/>
          </a:stretch>
        </p:blipFill>
        <p:spPr>
          <a:xfrm>
            <a:off x="7031355" y="3822700"/>
            <a:ext cx="4029075" cy="2886710"/>
          </a:xfrm>
          <a:prstGeom prst="rect">
            <a:avLst/>
          </a:prstGeom>
        </p:spPr>
      </p:pic>
      <p:sp>
        <p:nvSpPr>
          <p:cNvPr id="10" name="Text Box 9"/>
          <p:cNvSpPr txBox="1"/>
          <p:nvPr/>
        </p:nvSpPr>
        <p:spPr>
          <a:xfrm>
            <a:off x="8499475" y="3588385"/>
            <a:ext cx="1093470" cy="368300"/>
          </a:xfrm>
          <a:prstGeom prst="rect">
            <a:avLst/>
          </a:prstGeom>
          <a:noFill/>
        </p:spPr>
        <p:txBody>
          <a:bodyPr wrap="square" rtlCol="0">
            <a:spAutoFit/>
          </a:bodyPr>
          <a:p>
            <a:r>
              <a:rPr lang="en-IN" altLang="en-US"/>
              <a:t>job_title</a:t>
            </a:r>
            <a:endParaRPr lang="en-IN" altLang="en-US"/>
          </a:p>
        </p:txBody>
      </p:sp>
      <p:sp>
        <p:nvSpPr>
          <p:cNvPr id="11" name="Text Box 10"/>
          <p:cNvSpPr txBox="1"/>
          <p:nvPr/>
        </p:nvSpPr>
        <p:spPr>
          <a:xfrm>
            <a:off x="2351405" y="3577590"/>
            <a:ext cx="1732915" cy="368300"/>
          </a:xfrm>
          <a:prstGeom prst="rect">
            <a:avLst/>
          </a:prstGeom>
          <a:noFill/>
        </p:spPr>
        <p:txBody>
          <a:bodyPr wrap="square" rtlCol="0">
            <a:spAutoFit/>
          </a:bodyPr>
          <a:p>
            <a:r>
              <a:rPr lang="en-IN" altLang="en-US"/>
              <a:t>case_status</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708"/>
            <a:ext cx="10515600" cy="1325563"/>
          </a:xfrm>
        </p:spPr>
        <p:txBody>
          <a:bodyPr/>
          <a:lstStyle/>
          <a:p>
            <a:r>
              <a:rPr lang="en-US" b="1" dirty="0"/>
              <a:t>Workflow:</a:t>
            </a:r>
            <a:endParaRPr lang="en-US" b="1" dirty="0"/>
          </a:p>
        </p:txBody>
      </p:sp>
      <p:sp>
        <p:nvSpPr>
          <p:cNvPr id="4" name="Rectangle 3"/>
          <p:cNvSpPr/>
          <p:nvPr/>
        </p:nvSpPr>
        <p:spPr>
          <a:xfrm>
            <a:off x="2580640" y="2347041"/>
            <a:ext cx="1506583" cy="524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Load</a:t>
            </a:r>
            <a:r>
              <a:rPr lang="en-IN" altLang="en-US" dirty="0"/>
              <a:t>ing Data</a:t>
            </a:r>
            <a:endParaRPr lang="en-IN" altLang="en-US" dirty="0"/>
          </a:p>
        </p:txBody>
      </p:sp>
      <p:sp>
        <p:nvSpPr>
          <p:cNvPr id="5" name="Arrow: Right 4"/>
          <p:cNvSpPr/>
          <p:nvPr/>
        </p:nvSpPr>
        <p:spPr>
          <a:xfrm>
            <a:off x="4296229" y="2467736"/>
            <a:ext cx="984068"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89303" y="2309746"/>
            <a:ext cx="1506583" cy="524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Cleaning</a:t>
            </a:r>
            <a:endParaRPr lang="en-US" dirty="0"/>
          </a:p>
        </p:txBody>
      </p:sp>
      <p:sp>
        <p:nvSpPr>
          <p:cNvPr id="7" name="Arrow: Right 6"/>
          <p:cNvSpPr/>
          <p:nvPr/>
        </p:nvSpPr>
        <p:spPr>
          <a:xfrm>
            <a:off x="7194006" y="2467736"/>
            <a:ext cx="984068"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79457" y="2308602"/>
            <a:ext cx="1506583" cy="524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EDA</a:t>
            </a:r>
            <a:endParaRPr lang="en-US" dirty="0"/>
          </a:p>
        </p:txBody>
      </p:sp>
      <p:sp>
        <p:nvSpPr>
          <p:cNvPr id="9" name="Arrow: Right 8"/>
          <p:cNvSpPr/>
          <p:nvPr/>
        </p:nvSpPr>
        <p:spPr>
          <a:xfrm rot="5400000">
            <a:off x="8718003" y="3286772"/>
            <a:ext cx="984068" cy="1545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456745" y="3931919"/>
            <a:ext cx="1506583" cy="524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Engineering</a:t>
            </a:r>
            <a:endParaRPr lang="en-US" dirty="0"/>
          </a:p>
        </p:txBody>
      </p:sp>
      <p:sp>
        <p:nvSpPr>
          <p:cNvPr id="11" name="Rectangle 10"/>
          <p:cNvSpPr/>
          <p:nvPr/>
        </p:nvSpPr>
        <p:spPr>
          <a:xfrm>
            <a:off x="5558972" y="3941863"/>
            <a:ext cx="1506583" cy="524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Feature Selection</a:t>
            </a:r>
            <a:endParaRPr lang="en-US" dirty="0"/>
          </a:p>
        </p:txBody>
      </p:sp>
      <p:sp>
        <p:nvSpPr>
          <p:cNvPr id="12" name="Arrow: Right 11"/>
          <p:cNvSpPr/>
          <p:nvPr/>
        </p:nvSpPr>
        <p:spPr>
          <a:xfrm rot="10800000">
            <a:off x="7263675" y="4099853"/>
            <a:ext cx="984068"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550167" y="3962895"/>
            <a:ext cx="1506583" cy="5249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ML Model Building</a:t>
            </a:r>
            <a:endParaRPr lang="en-US" dirty="0"/>
          </a:p>
        </p:txBody>
      </p:sp>
      <p:sp>
        <p:nvSpPr>
          <p:cNvPr id="14" name="Arrow: Right 13"/>
          <p:cNvSpPr/>
          <p:nvPr/>
        </p:nvSpPr>
        <p:spPr>
          <a:xfrm rot="10800000">
            <a:off x="4265753" y="4120885"/>
            <a:ext cx="984068" cy="209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2099</Words>
  <Application>WPS Presentation</Application>
  <PresentationFormat>Widescreen</PresentationFormat>
  <Paragraphs>122</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Helvetica</vt:lpstr>
      <vt:lpstr>Calibri</vt:lpstr>
      <vt:lpstr>Microsoft YaHei</vt:lpstr>
      <vt:lpstr>Arial Unicode MS</vt:lpstr>
      <vt:lpstr>Calibri Light</vt:lpstr>
      <vt:lpstr>Office Theme</vt:lpstr>
      <vt:lpstr>PowerPoint 演示文稿</vt:lpstr>
      <vt:lpstr>Index:</vt:lpstr>
      <vt:lpstr>What’s H-1B Visa ? &amp; What’s the problem.</vt:lpstr>
      <vt:lpstr>What’s our objective?</vt:lpstr>
      <vt:lpstr>Sample Data</vt:lpstr>
      <vt:lpstr>Features Description. </vt:lpstr>
      <vt:lpstr>Data Analysis and Visualization</vt:lpstr>
      <vt:lpstr>Analyzing features</vt:lpstr>
      <vt:lpstr>Workflow:</vt:lpstr>
      <vt:lpstr>Performance Evaluation Metrics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Shehzada Alam</dc:creator>
  <cp:lastModifiedBy>Shreyas</cp:lastModifiedBy>
  <cp:revision>52</cp:revision>
  <dcterms:created xsi:type="dcterms:W3CDTF">2019-03-22T07:52:00Z</dcterms:created>
  <dcterms:modified xsi:type="dcterms:W3CDTF">2019-04-21T14:11:53Z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