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77" r:id="rId5"/>
    <p:sldId id="278" r:id="rId6"/>
    <p:sldId id="260" r:id="rId7"/>
    <p:sldId id="259" r:id="rId8"/>
    <p:sldId id="287" r:id="rId9"/>
    <p:sldId id="258" r:id="rId10"/>
    <p:sldId id="279" r:id="rId11"/>
    <p:sldId id="280" r:id="rId12"/>
    <p:sldId id="281" r:id="rId13"/>
    <p:sldId id="282" r:id="rId14"/>
    <p:sldId id="283" r:id="rId15"/>
    <p:sldId id="285" r:id="rId16"/>
    <p:sldId id="284" r:id="rId17"/>
    <p:sldId id="270" r:id="rId1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A368"/>
    <a:srgbClr val="F5B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9" d="100"/>
          <a:sy n="69" d="100"/>
        </p:scale>
        <p:origin x="660" y="4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3/27/2019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00500" y="1837055"/>
            <a:ext cx="4191635" cy="1896110"/>
          </a:xfrm>
          <a:prstGeom prst="rect">
            <a:avLst/>
          </a:prstGeom>
        </p:spPr>
      </p:pic>
      <p:sp>
        <p:nvSpPr>
          <p:cNvPr id="2" name="Text Box 1"/>
          <p:cNvSpPr txBox="1"/>
          <p:nvPr/>
        </p:nvSpPr>
        <p:spPr>
          <a:xfrm>
            <a:off x="6754495" y="4068445"/>
            <a:ext cx="2313940" cy="460375"/>
          </a:xfrm>
          <a:prstGeom prst="rect">
            <a:avLst/>
          </a:prstGeom>
          <a:noFill/>
        </p:spPr>
        <p:txBody>
          <a:bodyPr wrap="square" rtlCol="0">
            <a:spAutoFit/>
          </a:bodyPr>
          <a:lstStyle/>
          <a:p>
            <a:r>
              <a:rPr lang="en-IN" altLang="en-US" sz="2400"/>
              <a:t>Presented By:</a:t>
            </a:r>
            <a:r>
              <a:rPr lang="en-IN" altLang="en-US"/>
              <a:t>-</a:t>
            </a:r>
          </a:p>
        </p:txBody>
      </p:sp>
      <p:sp>
        <p:nvSpPr>
          <p:cNvPr id="3" name="Text Box 2"/>
          <p:cNvSpPr txBox="1"/>
          <p:nvPr/>
        </p:nvSpPr>
        <p:spPr>
          <a:xfrm>
            <a:off x="8356600" y="4624705"/>
            <a:ext cx="3217545" cy="1476375"/>
          </a:xfrm>
          <a:prstGeom prst="rect">
            <a:avLst/>
          </a:prstGeom>
          <a:noFill/>
        </p:spPr>
        <p:txBody>
          <a:bodyPr wrap="square" rtlCol="0">
            <a:spAutoFit/>
          </a:bodyPr>
          <a:lstStyle/>
          <a:p>
            <a:r>
              <a:rPr lang="en-IN" altLang="en-US" dirty="0" err="1">
                <a:latin typeface="Helvetica" panose="020B0604020202020204" pitchFamily="34" charset="0"/>
                <a:cs typeface="Helvetica" panose="020B0604020202020204" pitchFamily="34" charset="0"/>
                <a:sym typeface="+mn-ea"/>
              </a:rPr>
              <a:t>Shehzada</a:t>
            </a:r>
            <a:r>
              <a:rPr lang="en-IN" altLang="en-US" dirty="0">
                <a:latin typeface="Helvetica" panose="020B0604020202020204" pitchFamily="34" charset="0"/>
                <a:cs typeface="Helvetica" panose="020B0604020202020204" pitchFamily="34" charset="0"/>
                <a:sym typeface="+mn-ea"/>
              </a:rPr>
              <a:t> Alam</a:t>
            </a:r>
          </a:p>
          <a:p>
            <a:r>
              <a:rPr lang="en-IN" altLang="en-US" dirty="0">
                <a:latin typeface="Helvetica" panose="020B0604020202020204" pitchFamily="34" charset="0"/>
                <a:cs typeface="Helvetica" panose="020B0604020202020204" pitchFamily="34" charset="0"/>
                <a:sym typeface="+mn-ea"/>
              </a:rPr>
              <a:t>Sameer Pophali</a:t>
            </a:r>
          </a:p>
          <a:p>
            <a:r>
              <a:rPr lang="en-IN" altLang="en-US" dirty="0">
                <a:latin typeface="Helvetica" panose="020B0604020202020204" pitchFamily="34" charset="0"/>
                <a:cs typeface="Helvetica" panose="020B0604020202020204" pitchFamily="34" charset="0"/>
                <a:sym typeface="+mn-ea"/>
              </a:rPr>
              <a:t>Shreyas Wankhede</a:t>
            </a:r>
          </a:p>
          <a:p>
            <a:r>
              <a:rPr lang="en-IN" altLang="en-US" dirty="0" err="1">
                <a:latin typeface="Helvetica" panose="020B0604020202020204" pitchFamily="34" charset="0"/>
                <a:cs typeface="Helvetica" panose="020B0604020202020204" pitchFamily="34" charset="0"/>
                <a:sym typeface="+mn-ea"/>
              </a:rPr>
              <a:t>Sagar</a:t>
            </a:r>
            <a:r>
              <a:rPr lang="en-IN" altLang="en-US" dirty="0">
                <a:latin typeface="Helvetica" panose="020B0604020202020204" pitchFamily="34" charset="0"/>
                <a:cs typeface="Helvetica" panose="020B0604020202020204" pitchFamily="34" charset="0"/>
                <a:sym typeface="+mn-ea"/>
              </a:rPr>
              <a:t> Bhutada</a:t>
            </a:r>
          </a:p>
          <a:p>
            <a:r>
              <a:rPr lang="en-IN" altLang="en-US" dirty="0" err="1">
                <a:latin typeface="Helvetica" panose="020B0604020202020204" pitchFamily="34" charset="0"/>
                <a:cs typeface="Helvetica" panose="020B0604020202020204" pitchFamily="34" charset="0"/>
                <a:sym typeface="+mn-ea"/>
              </a:rPr>
              <a:t>Shehnaaz Shareen</a:t>
            </a:r>
            <a:endParaRPr lang="en-IN" altLang="en-US"/>
          </a:p>
        </p:txBody>
      </p:sp>
      <p:sp>
        <p:nvSpPr>
          <p:cNvPr id="5" name="Text Box 4"/>
          <p:cNvSpPr txBox="1"/>
          <p:nvPr/>
        </p:nvSpPr>
        <p:spPr>
          <a:xfrm>
            <a:off x="2905760" y="660400"/>
            <a:ext cx="7591425" cy="583565"/>
          </a:xfrm>
          <a:prstGeom prst="rect">
            <a:avLst/>
          </a:prstGeom>
          <a:noFill/>
        </p:spPr>
        <p:txBody>
          <a:bodyPr wrap="square" rtlCol="0" anchor="t">
            <a:spAutoFit/>
          </a:bodyPr>
          <a:lstStyle/>
          <a:p>
            <a:r>
              <a:rPr lang="en-US" sz="3200" b="1"/>
              <a:t>IMDb Web Scraping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fontScale="90000"/>
          </a:bodyPr>
          <a:lstStyle/>
          <a:p>
            <a:r>
              <a:rPr lang="en-IN" altLang="en-US" sz="3600" b="1" dirty="0">
                <a:latin typeface="Arial" panose="020B0604020202020204" pitchFamily="34" charset="0"/>
                <a:cs typeface="Arial" panose="020B0604020202020204" pitchFamily="34" charset="0"/>
              </a:rPr>
              <a:t>Data Analysis and Visualization:</a:t>
            </a:r>
            <a:br>
              <a:rPr lang="en-IN" altLang="en-US" sz="3600" b="1" dirty="0">
                <a:latin typeface="Arial" panose="020B0604020202020204" pitchFamily="34" charset="0"/>
                <a:cs typeface="Arial" panose="020B0604020202020204" pitchFamily="34" charset="0"/>
              </a:rPr>
            </a:br>
            <a:br>
              <a:rPr lang="en-IN" altLang="en-US" sz="3600" b="1" dirty="0">
                <a:latin typeface="Arial" panose="020B0604020202020204" pitchFamily="34" charset="0"/>
                <a:cs typeface="Arial" panose="020B0604020202020204" pitchFamily="34" charset="0"/>
              </a:rPr>
            </a:br>
            <a:r>
              <a:rPr lang="en-IN" altLang="en-US" sz="2000" b="1" dirty="0">
                <a:latin typeface="Arial" panose="020B0604020202020204" pitchFamily="34" charset="0"/>
                <a:cs typeface="Arial" panose="020B0604020202020204" pitchFamily="34" charset="0"/>
              </a:rPr>
              <a:t>1) Top 10 Rated Movies:</a:t>
            </a:r>
            <a:endParaRPr lang="en-IN" altLang="en-US" sz="3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023" y="1848061"/>
            <a:ext cx="7767961" cy="45910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US" altLang="en-US" sz="2000" b="1" dirty="0">
                <a:latin typeface="Arial" panose="020B0604020202020204" pitchFamily="34" charset="0"/>
                <a:cs typeface="Arial" panose="020B0604020202020204" pitchFamily="34" charset="0"/>
              </a:rPr>
              <a:t>2) Top 10 High Budget Movies:</a:t>
            </a:r>
            <a:endParaRPr lang="en-IN" altLang="en-US" sz="20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044" y="1931539"/>
            <a:ext cx="7270811" cy="42286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67291"/>
            <a:ext cx="10515600" cy="789420"/>
          </a:xfrm>
        </p:spPr>
        <p:txBody>
          <a:bodyPr>
            <a:normAutofit/>
          </a:bodyPr>
          <a:lstStyle/>
          <a:p>
            <a:r>
              <a:rPr lang="en-IN" altLang="en-US" sz="2000" b="1" dirty="0">
                <a:latin typeface="Arial" panose="020B0604020202020204" pitchFamily="34" charset="0"/>
                <a:cs typeface="Arial" panose="020B0604020202020204" pitchFamily="34" charset="0"/>
              </a:rPr>
              <a:t>Critic Vs Audience Rating: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065" y="1344930"/>
            <a:ext cx="7087870" cy="53251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000" b="1" dirty="0">
                <a:latin typeface="Arial" panose="020B0604020202020204" pitchFamily="34" charset="0"/>
                <a:cs typeface="Arial" panose="020B0604020202020204" pitchFamily="34" charset="0"/>
              </a:rPr>
              <a:t> Distribution of Critic or Audience Rating:</a:t>
            </a:r>
            <a:br>
              <a:rPr lang="en-US" altLang="en-US" sz="2000" b="1" dirty="0">
                <a:latin typeface="Arial" panose="020B0604020202020204" pitchFamily="34" charset="0"/>
                <a:cs typeface="Arial" panose="020B0604020202020204" pitchFamily="34" charset="0"/>
              </a:rPr>
            </a:br>
            <a:br>
              <a:rPr lang="en-US" altLang="en-US" sz="2000" b="1" dirty="0">
                <a:latin typeface="Arial" panose="020B0604020202020204" pitchFamily="34" charset="0"/>
                <a:cs typeface="Arial" panose="020B0604020202020204" pitchFamily="34" charset="0"/>
              </a:rPr>
            </a:br>
            <a:r>
              <a:rPr lang="en-US" altLang="en-US" sz="2000" b="1" dirty="0">
                <a:latin typeface="Arial" panose="020B0604020202020204" pitchFamily="34" charset="0"/>
                <a:cs typeface="Arial" panose="020B0604020202020204" pitchFamily="34" charset="0"/>
              </a:rPr>
              <a:t>                    Critic Rating                                                              Audience Rating </a:t>
            </a:r>
            <a:endParaRPr lang="en-IN" altLang="en-US" sz="2000" b="1" dirty="0">
              <a:latin typeface="Arial" panose="020B0604020202020204" pitchFamily="34" charset="0"/>
              <a:cs typeface="Arial" panose="020B0604020202020204" pitchFamily="34" charset="0"/>
            </a:endParaRPr>
          </a:p>
        </p:txBody>
      </p:sp>
      <p:pic>
        <p:nvPicPr>
          <p:cNvPr id="2" name="Content Placeholder 1" descr="audienceRating"/>
          <p:cNvPicPr>
            <a:picLocks noGrp="1" noChangeAspect="1"/>
          </p:cNvPicPr>
          <p:nvPr>
            <p:ph sz="half" idx="1"/>
          </p:nvPr>
        </p:nvPicPr>
        <p:blipFill>
          <a:blip r:embed="rId2"/>
          <a:stretch>
            <a:fillRect/>
          </a:stretch>
        </p:blipFill>
        <p:spPr>
          <a:xfrm>
            <a:off x="6104890" y="1858010"/>
            <a:ext cx="5692775" cy="4098925"/>
          </a:xfrm>
          <a:prstGeom prst="rect">
            <a:avLst/>
          </a:prstGeom>
        </p:spPr>
      </p:pic>
      <p:pic>
        <p:nvPicPr>
          <p:cNvPr id="5" name="Content Placeholder 4" descr="CriticRating"/>
          <p:cNvPicPr>
            <a:picLocks noGrp="1" noChangeAspect="1"/>
          </p:cNvPicPr>
          <p:nvPr>
            <p:ph sz="half" idx="2"/>
          </p:nvPr>
        </p:nvPicPr>
        <p:blipFill>
          <a:blip r:embed="rId3"/>
          <a:stretch>
            <a:fillRect/>
          </a:stretch>
        </p:blipFill>
        <p:spPr>
          <a:xfrm>
            <a:off x="189230" y="1858010"/>
            <a:ext cx="5603240" cy="40697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450756"/>
            <a:ext cx="10515600" cy="789420"/>
          </a:xfrm>
        </p:spPr>
        <p:txBody>
          <a:bodyPr>
            <a:normAutofit/>
          </a:bodyPr>
          <a:lstStyle/>
          <a:p>
            <a:r>
              <a:rPr lang="en-IN" altLang="en-US" sz="2000" b="1" dirty="0">
                <a:latin typeface="Arial" panose="020B0604020202020204" pitchFamily="34" charset="0"/>
                <a:cs typeface="Arial" panose="020B0604020202020204" pitchFamily="34" charset="0"/>
              </a:rPr>
              <a:t>Stack Distribution of Movie Budget: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620" y="1046480"/>
            <a:ext cx="8875395" cy="558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80"/>
          </a:xfrm>
        </p:spPr>
        <p:txBody>
          <a:bodyPr>
            <a:normAutofit/>
          </a:bodyPr>
          <a:lstStyle/>
          <a:p>
            <a:r>
              <a:rPr lang="en-IN" sz="2000" b="1" dirty="0">
                <a:latin typeface="Arial" panose="020B0604020202020204" pitchFamily="34" charset="0"/>
                <a:cs typeface="Arial" panose="020B0604020202020204" pitchFamily="34" charset="0"/>
              </a:rPr>
              <a:t>BARPLOT: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 y="1270000"/>
            <a:ext cx="5803900" cy="48736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45" y="1280160"/>
            <a:ext cx="6136640" cy="4873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485"/>
          </a:xfrm>
        </p:spPr>
        <p:txBody>
          <a:bodyPr>
            <a:normAutofit/>
          </a:bodyPr>
          <a:lstStyle/>
          <a:p>
            <a:r>
              <a:rPr lang="en-IN" sz="2000" b="1" dirty="0">
                <a:latin typeface="Arial" panose="020B0604020202020204" pitchFamily="34" charset="0"/>
                <a:cs typeface="Arial" panose="020B0604020202020204" pitchFamily="34" charset="0"/>
              </a:rPr>
              <a:t>BOXPLOT:</a:t>
            </a:r>
            <a:br>
              <a:rPr lang="en-IN" sz="2000" b="1" dirty="0">
                <a:latin typeface="Arial" panose="020B0604020202020204" pitchFamily="34" charset="0"/>
                <a:cs typeface="Arial" panose="020B0604020202020204" pitchFamily="34" charset="0"/>
              </a:rPr>
            </a:br>
            <a:endParaRPr lang="en-IN" sz="2000"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10" y="1322070"/>
            <a:ext cx="6294120" cy="473202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1322070"/>
            <a:ext cx="6294120" cy="4732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57725" y="2868930"/>
            <a:ext cx="2877185" cy="1119505"/>
          </a:xfrm>
        </p:spPr>
        <p:txBody>
          <a:bodyPr>
            <a:normAutofit/>
          </a:bodyPr>
          <a:lstStyle/>
          <a:p>
            <a:pPr marL="0" indent="0">
              <a:buNone/>
            </a:pPr>
            <a:r>
              <a:rPr lang="en-US" sz="4000" b="1" dirty="0">
                <a:latin typeface="Helvetica" panose="020B0604020202020204" pitchFamily="34" charset="0"/>
                <a:cs typeface="Helvetica"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Helvetica" panose="020B0604020202020204" pitchFamily="34" charset="0"/>
                <a:cs typeface="Helvetica" panose="020B0604020202020204" pitchFamily="34" charset="0"/>
              </a:rPr>
              <a:t>Agenda</a:t>
            </a:r>
          </a:p>
        </p:txBody>
      </p:sp>
      <p:sp>
        <p:nvSpPr>
          <p:cNvPr id="3" name="Content Placeholder 2"/>
          <p:cNvSpPr>
            <a:spLocks noGrp="1"/>
          </p:cNvSpPr>
          <p:nvPr>
            <p:ph idx="1"/>
          </p:nvPr>
        </p:nvSpPr>
        <p:spPr>
          <a:xfrm>
            <a:off x="838200" y="1690688"/>
            <a:ext cx="10515600" cy="4414548"/>
          </a:xfrm>
        </p:spPr>
        <p:txBody>
          <a:bodyPr>
            <a:normAutofit/>
          </a:bodyPr>
          <a:lstStyle/>
          <a:p>
            <a:r>
              <a:rPr lang="en-US" sz="1800" dirty="0">
                <a:latin typeface="+mn-ea"/>
                <a:cs typeface="+mn-ea"/>
              </a:rPr>
              <a:t>Problem Statement</a:t>
            </a:r>
          </a:p>
          <a:p>
            <a:r>
              <a:rPr lang="en-US" altLang="en-US" sz="1800" dirty="0">
                <a:latin typeface="+mn-ea"/>
                <a:cs typeface="+mn-ea"/>
              </a:rPr>
              <a:t>Proposed Solution</a:t>
            </a:r>
          </a:p>
          <a:p>
            <a:r>
              <a:rPr lang="en-US" sz="1800" dirty="0">
                <a:latin typeface="+mn-ea"/>
                <a:cs typeface="+mn-ea"/>
              </a:rPr>
              <a:t>Solution Details</a:t>
            </a:r>
          </a:p>
          <a:p>
            <a:r>
              <a:rPr lang="en-US" sz="1800" dirty="0">
                <a:latin typeface="+mn-ea"/>
                <a:cs typeface="+mn-ea"/>
                <a:sym typeface="+mn-ea"/>
              </a:rPr>
              <a:t>Model </a:t>
            </a:r>
            <a:r>
              <a:rPr lang="en-IN" altLang="en-US" sz="1800" dirty="0">
                <a:latin typeface="+mn-ea"/>
                <a:cs typeface="+mn-ea"/>
                <a:sym typeface="+mn-ea"/>
              </a:rPr>
              <a:t>Building</a:t>
            </a:r>
            <a:endParaRPr lang="en-US" sz="1800" dirty="0">
              <a:latin typeface="+mn-ea"/>
              <a:cs typeface="+mn-ea"/>
            </a:endParaRPr>
          </a:p>
          <a:p>
            <a:r>
              <a:rPr lang="en-US" sz="1800" dirty="0">
                <a:latin typeface="+mn-ea"/>
                <a:cs typeface="+mn-ea"/>
              </a:rPr>
              <a:t>Challenges</a:t>
            </a:r>
          </a:p>
          <a:p>
            <a:r>
              <a:rPr lang="en-US" altLang="en-US" sz="1800" dirty="0">
                <a:latin typeface="+mn-ea"/>
                <a:cs typeface="+mn-ea"/>
                <a:sym typeface="+mn-ea"/>
              </a:rPr>
              <a:t>Data Analysis &amp; Visualization.</a:t>
            </a:r>
            <a:endParaRPr lang="en-US" sz="1800" dirty="0">
              <a:latin typeface="+mn-ea"/>
              <a:cs typeface="+mn-ea"/>
            </a:endParaRPr>
          </a:p>
          <a:p>
            <a:r>
              <a:rPr lang="en-US" sz="1800" dirty="0">
                <a:latin typeface="+mn-ea"/>
                <a:cs typeface="+mn-ea"/>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US" sz="3600" b="1" dirty="0">
                <a:latin typeface="Helvetica" panose="020B0604020202020204" pitchFamily="34" charset="0"/>
                <a:cs typeface="Helvetica" panose="020B0604020202020204" pitchFamily="34" charset="0"/>
              </a:rPr>
              <a:t>Problem Statement</a:t>
            </a:r>
          </a:p>
        </p:txBody>
      </p:sp>
      <p:sp>
        <p:nvSpPr>
          <p:cNvPr id="5" name="Text Box 4"/>
          <p:cNvSpPr txBox="1"/>
          <p:nvPr/>
        </p:nvSpPr>
        <p:spPr>
          <a:xfrm>
            <a:off x="509270" y="1860550"/>
            <a:ext cx="11174095" cy="4246245"/>
          </a:xfrm>
          <a:prstGeom prst="rect">
            <a:avLst/>
          </a:prstGeom>
          <a:noFill/>
        </p:spPr>
        <p:txBody>
          <a:bodyPr wrap="square" rtlCol="0">
            <a:spAutoFit/>
          </a:bodyPr>
          <a:lstStyle/>
          <a:p>
            <a:pPr marL="285750" indent="-285750">
              <a:buFont typeface="Arial" panose="020B0604020202020204" pitchFamily="34" charset="0"/>
              <a:buChar char="•"/>
            </a:pPr>
            <a:r>
              <a:rPr lang="en-US" dirty="0">
                <a:cs typeface="+mn-lt"/>
                <a:sym typeface="+mn-ea"/>
              </a:rPr>
              <a:t>The Internet Movie Database (IMDb) is one of the world’s most popular sources for movie, TV and celebrity content with more than 100 million unique visitors per month.</a:t>
            </a:r>
            <a:endParaRPr lang="en-US" dirty="0">
              <a:cs typeface="+mn-lt"/>
            </a:endParaRPr>
          </a:p>
          <a:p>
            <a:pPr marL="285750" indent="-285750">
              <a:buFont typeface="Arial" panose="020B0604020202020204" pitchFamily="34" charset="0"/>
              <a:buChar char="•"/>
            </a:pPr>
            <a:endParaRPr lang="en-US" dirty="0">
              <a:cs typeface="+mn-lt"/>
            </a:endParaRPr>
          </a:p>
          <a:p>
            <a:pPr marL="285750" indent="-285750">
              <a:buFont typeface="Arial" panose="020B0604020202020204" pitchFamily="34" charset="0"/>
              <a:buChar char="•"/>
            </a:pPr>
            <a:r>
              <a:rPr lang="en-IN" altLang="en-US" dirty="0">
                <a:cs typeface="+mn-lt"/>
                <a:sym typeface="+mn-ea"/>
              </a:rPr>
              <a:t>IMDb has huge collection of movies database that includes various details of movies along with different ratings and user reviews.</a:t>
            </a:r>
            <a:endParaRPr lang="en-IN" altLang="en-US" dirty="0">
              <a:cs typeface="+mn-lt"/>
            </a:endParaRPr>
          </a:p>
          <a:p>
            <a:pPr marL="285750" indent="-285750">
              <a:buFont typeface="Arial" panose="020B0604020202020204" pitchFamily="34" charset="0"/>
              <a:buChar char="•"/>
            </a:pPr>
            <a:endParaRPr lang="en-IN" altLang="en-US" dirty="0">
              <a:cs typeface="+mn-lt"/>
            </a:endParaRPr>
          </a:p>
          <a:p>
            <a:pPr marL="285750" indent="-285750">
              <a:buFont typeface="Arial" panose="020B0604020202020204" pitchFamily="34" charset="0"/>
              <a:buChar char="•"/>
            </a:pPr>
            <a:r>
              <a:rPr lang="en-IN" altLang="en-US" dirty="0">
                <a:cs typeface="+mn-lt"/>
                <a:sym typeface="+mn-ea"/>
              </a:rPr>
              <a:t>This </a:t>
            </a:r>
            <a:r>
              <a:rPr lang="en-US" dirty="0">
                <a:cs typeface="+mn-lt"/>
                <a:sym typeface="+mn-ea"/>
              </a:rPr>
              <a:t>movie reviews affects everyone from audience, film critics to the production company</a:t>
            </a:r>
            <a:r>
              <a:rPr lang="en-IN" altLang="en-US" dirty="0">
                <a:cs typeface="+mn-lt"/>
                <a:sym typeface="+mn-ea"/>
              </a:rPr>
              <a:t>.</a:t>
            </a:r>
            <a:endParaRPr lang="en-IN" altLang="en-US" dirty="0">
              <a:cs typeface="+mn-lt"/>
            </a:endParaRPr>
          </a:p>
          <a:p>
            <a:pPr marL="285750" indent="-285750">
              <a:buFont typeface="Arial" panose="020B0604020202020204" pitchFamily="34" charset="0"/>
              <a:buChar char="•"/>
            </a:pPr>
            <a:endParaRPr lang="en-US" dirty="0">
              <a:cs typeface="+mn-lt"/>
              <a:sym typeface="+mn-ea"/>
            </a:endParaRPr>
          </a:p>
          <a:p>
            <a:pPr marL="285750" indent="-285750">
              <a:buFont typeface="Arial" panose="020B0604020202020204" pitchFamily="34" charset="0"/>
              <a:buChar char="•"/>
            </a:pPr>
            <a:r>
              <a:rPr lang="en-US" dirty="0">
                <a:cs typeface="+mn-lt"/>
                <a:sym typeface="+mn-ea"/>
              </a:rPr>
              <a:t>Idea of our project is to scarp the data from  IMDb and form an analysis that will help data analyst or production company to decide how they are going to proceed with making a new movie, second is to form a model to </a:t>
            </a:r>
            <a:r>
              <a:rPr lang="en-IN" altLang="en-US" dirty="0">
                <a:cs typeface="+mn-lt"/>
                <a:sym typeface="+mn-ea"/>
              </a:rPr>
              <a:t>predict</a:t>
            </a:r>
            <a:r>
              <a:rPr lang="en-US" dirty="0">
                <a:cs typeface="+mn-lt"/>
                <a:sym typeface="+mn-ea"/>
              </a:rPr>
              <a:t> what </a:t>
            </a:r>
            <a:r>
              <a:rPr lang="en-IN" altLang="en-US" dirty="0">
                <a:cs typeface="+mn-lt"/>
                <a:sym typeface="+mn-ea"/>
              </a:rPr>
              <a:t>are the sentiments</a:t>
            </a:r>
            <a:r>
              <a:rPr lang="en-US" dirty="0">
                <a:cs typeface="+mn-lt"/>
                <a:sym typeface="+mn-ea"/>
              </a:rPr>
              <a:t> of </a:t>
            </a:r>
            <a:r>
              <a:rPr lang="en-IN" altLang="en-US" dirty="0">
                <a:cs typeface="+mn-lt"/>
                <a:sym typeface="+mn-ea"/>
              </a:rPr>
              <a:t>movies based on user reviews.</a:t>
            </a:r>
            <a:endParaRPr lang="en-US" dirty="0">
              <a:cs typeface="+mn-lt"/>
            </a:endParaRPr>
          </a:p>
          <a:p>
            <a:pPr marL="285750" indent="-285750">
              <a:buFont typeface="Arial" panose="020B0604020202020204" pitchFamily="34" charset="0"/>
              <a:buChar char="•"/>
            </a:pPr>
            <a:endParaRPr lang="en-IN" altLang="en-US" dirty="0">
              <a:cs typeface="+mn-lt"/>
            </a:endParaRPr>
          </a:p>
          <a:p>
            <a:pPr marL="285750" indent="-285750">
              <a:buFont typeface="Arial" panose="020B0604020202020204" pitchFamily="34" charset="0"/>
              <a:buChar char="•"/>
            </a:pPr>
            <a:r>
              <a:rPr lang="en-IN" altLang="en-US" dirty="0">
                <a:cs typeface="+mn-lt"/>
                <a:sym typeface="+mn-ea"/>
              </a:rPr>
              <a:t>Dataset: 3500+ records and has 10 columns.</a:t>
            </a:r>
            <a:endParaRPr lang="en-US">
              <a:cs typeface="+mn-lt"/>
            </a:endParaRPr>
          </a:p>
          <a:p>
            <a:endParaRPr lang="en-US">
              <a:cs typeface="+mn-lt"/>
            </a:endParaRPr>
          </a:p>
          <a:p>
            <a:endParaRPr lang="en-US">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221941"/>
            <a:ext cx="10515600" cy="1083076"/>
          </a:xfrm>
        </p:spPr>
        <p:txBody>
          <a:bodyPr>
            <a:normAutofit/>
          </a:bodyPr>
          <a:lstStyle/>
          <a:p>
            <a:br>
              <a:rPr lang="en-US" sz="3600" b="1" dirty="0">
                <a:latin typeface="Helvetica" panose="020B0604020202020204" pitchFamily="34" charset="0"/>
                <a:cs typeface="Helvetica" panose="020B0604020202020204" pitchFamily="34" charset="0"/>
              </a:rPr>
            </a:br>
            <a:r>
              <a:rPr lang="en-US" sz="3600" b="1" dirty="0" err="1">
                <a:latin typeface="Helvetica" panose="020B0604020202020204" pitchFamily="34" charset="0"/>
                <a:cs typeface="Helvetica" panose="020B0604020202020204" pitchFamily="34" charset="0"/>
              </a:rPr>
              <a:t>Pr</a:t>
            </a:r>
            <a:r>
              <a:rPr lang="en-IN" altLang="en-US" sz="3600" b="1" dirty="0" err="1">
                <a:latin typeface="Helvetica" panose="020B0604020202020204" pitchFamily="34" charset="0"/>
                <a:cs typeface="Helvetica" panose="020B0604020202020204" pitchFamily="34" charset="0"/>
              </a:rPr>
              <a:t>oposed</a:t>
            </a:r>
            <a:r>
              <a:rPr lang="en-IN" altLang="en-US" sz="3600" b="1" dirty="0">
                <a:latin typeface="Helvetica" panose="020B0604020202020204" pitchFamily="34" charset="0"/>
                <a:cs typeface="Helvetica" panose="020B0604020202020204" pitchFamily="34" charset="0"/>
              </a:rPr>
              <a:t>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842" y="804120"/>
            <a:ext cx="8589695" cy="5841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Solution Details:</a:t>
            </a:r>
          </a:p>
        </p:txBody>
      </p:sp>
      <p:sp>
        <p:nvSpPr>
          <p:cNvPr id="5" name="Text Box 4"/>
          <p:cNvSpPr txBox="1"/>
          <p:nvPr/>
        </p:nvSpPr>
        <p:spPr>
          <a:xfrm>
            <a:off x="502920" y="1728470"/>
            <a:ext cx="11348720" cy="369252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t>Extracting all the details of movies like </a:t>
            </a:r>
            <a:r>
              <a:rPr lang="en-IN" altLang="en-US" dirty="0" err="1"/>
              <a:t>IMDBID,Title,Genre</a:t>
            </a:r>
            <a:r>
              <a:rPr lang="en-IN" altLang="en-US" dirty="0"/>
              <a:t>, Year, Audience rating, Critics rating, Budget and Reviews using 'OMDB API' and </a:t>
            </a:r>
            <a:r>
              <a:rPr lang="en-IN" altLang="en-US" dirty="0" err="1"/>
              <a:t>webscrapping</a:t>
            </a:r>
            <a:r>
              <a:rPr lang="en-IN" altLang="en-US" dirty="0"/>
              <a:t>.</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Established the Database Connection as we are storing this movie data in MySQL.</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While searching the movie detail if the entry is not present then fetch the detail from imdb through webscraping and with API, insert the record in database and display result back to the user.</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For analysis extract the data from database into dataframe and visualize the data to get some insights.</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0850" y="1141095"/>
            <a:ext cx="11575415" cy="424624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sym typeface="+mn-ea"/>
              </a:rPr>
              <a:t>“Sentiment analysis is an important research area that identifies the people’s sentiments, opinions and emotions underlying a text.”</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sym typeface="+mn-ea"/>
              </a:rPr>
              <a:t>Sentiment Analysis based on User Reviews and created a new column(polarity) which includes this Labels (Positive and Negative).</a:t>
            </a:r>
            <a:endParaRPr lang="en-IN" altLang="en-US" dirty="0"/>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We have used “Unsupervised lexicon based method”, which are dictionaries or vocabularies of polar words specially constructed for  sentiment classification task.</a:t>
            </a:r>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The system uses VADER (Valence Aware Dictionary and sEntiment Reasoner) based lexicon method for sentiment analysis that not only tells about the positive,negative, neutral and compound score between -1 to +1 but gives positive or negative sentiment of reviews based on this score.</a:t>
            </a:r>
            <a:endParaRPr lang="en-IN" altLang="en-US"/>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To extract this sentiments we have computed the polarity of the given reviews (whether the text is positive or negative).</a:t>
            </a:r>
            <a:endParaRPr lang="en-IN" altLang="en-US"/>
          </a:p>
          <a:p>
            <a:pPr indent="0">
              <a:buFont typeface="Arial" panose="020B0604020202020204" pitchFamily="34" charset="0"/>
              <a:buNone/>
            </a:pP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Model Building</a:t>
            </a:r>
          </a:p>
        </p:txBody>
      </p:sp>
      <p:sp>
        <p:nvSpPr>
          <p:cNvPr id="5" name="Text Box 4"/>
          <p:cNvSpPr txBox="1"/>
          <p:nvPr/>
        </p:nvSpPr>
        <p:spPr>
          <a:xfrm>
            <a:off x="749935" y="1487170"/>
            <a:ext cx="10691495" cy="4246245"/>
          </a:xfrm>
          <a:prstGeom prst="rect">
            <a:avLst/>
          </a:prstGeom>
          <a:noFill/>
        </p:spPr>
        <p:txBody>
          <a:bodyPr wrap="square" rtlCol="0">
            <a:spAutoFit/>
          </a:bodyPr>
          <a:lstStyle/>
          <a:p>
            <a:pPr marL="285750" indent="-285750">
              <a:buFont typeface="Arial" panose="020B0604020202020204" pitchFamily="34" charset="0"/>
              <a:buChar char="•"/>
            </a:pPr>
            <a:r>
              <a:rPr lang="en-IN" altLang="en-US">
                <a:cs typeface="+mn-lt"/>
              </a:rPr>
              <a:t>In order to make sense to our machine learning algorithm we have converted each review to a numeric representation which is called 'Vectorization'.</a:t>
            </a:r>
          </a:p>
          <a:p>
            <a:pPr marL="285750" indent="-285750">
              <a:buFont typeface="Arial" panose="020B0604020202020204" pitchFamily="34" charset="0"/>
              <a:buChar char="•"/>
            </a:pPr>
            <a:endParaRPr lang="en-IN" altLang="en-US">
              <a:cs typeface="+mn-lt"/>
            </a:endParaRPr>
          </a:p>
          <a:p>
            <a:pPr marL="285750" indent="-285750">
              <a:buFont typeface="Arial" panose="020B0604020202020204" pitchFamily="34" charset="0"/>
              <a:buChar char="•"/>
            </a:pPr>
            <a:r>
              <a:rPr lang="en-IN" altLang="en-US">
                <a:cs typeface="+mn-lt"/>
              </a:rPr>
              <a:t>The system uses TF-IDF Vectorizer (Term Frequency-Inverse document frequency) that transforms a count matrix to a normalized frequency representation in float.</a:t>
            </a:r>
          </a:p>
          <a:p>
            <a:pPr marL="285750" indent="-285750">
              <a:buFont typeface="Arial" panose="020B0604020202020204" pitchFamily="34" charset="0"/>
              <a:buChar char="•"/>
            </a:pPr>
            <a:endParaRPr lang="en-IN" altLang="en-US">
              <a:cs typeface="+mn-lt"/>
            </a:endParaRPr>
          </a:p>
          <a:p>
            <a:pPr marL="285750" indent="-285750">
              <a:buFont typeface="Arial" panose="020B0604020202020204" pitchFamily="34" charset="0"/>
              <a:buChar char="•"/>
            </a:pPr>
            <a:r>
              <a:rPr lang="en-IN" altLang="en-US" dirty="0">
                <a:cs typeface="+mn-lt"/>
                <a:sym typeface="+mn-ea"/>
              </a:rPr>
              <a:t>Splitting the movie data into Train and Test set (80-20 ratio).</a:t>
            </a:r>
          </a:p>
          <a:p>
            <a:pPr marL="285750" indent="-285750">
              <a:buFont typeface="Arial" panose="020B0604020202020204" pitchFamily="34" charset="0"/>
              <a:buChar char="•"/>
            </a:pPr>
            <a:endParaRPr lang="en-IN" altLang="en-US" dirty="0">
              <a:cs typeface="+mn-lt"/>
              <a:sym typeface="+mn-ea"/>
            </a:endParaRPr>
          </a:p>
          <a:p>
            <a:pPr marL="285750" indent="-285750">
              <a:buFont typeface="Arial" panose="020B0604020202020204" pitchFamily="34" charset="0"/>
              <a:buChar char="•"/>
            </a:pPr>
            <a:r>
              <a:rPr lang="en-IN" altLang="en-US" dirty="0">
                <a:cs typeface="+mn-lt"/>
              </a:rPr>
              <a:t>SVM: The objective of a Linear SVC (Support Vector Classifier) is to fit the data, returning a best fit hyperplane that divides or classifies the data.</a:t>
            </a:r>
            <a:r>
              <a:rPr lang="en-IN" altLang="en-US" dirty="0">
                <a:latin typeface="Helvetica" panose="020B0604020202020204" pitchFamily="34" charset="0"/>
                <a:cs typeface="Helvetica" panose="020B0604020202020204" pitchFamily="34" charset="0"/>
              </a:rPr>
              <a:t> </a:t>
            </a:r>
            <a:endParaRPr lang="en-IN" altLang="en-US"/>
          </a:p>
          <a:p>
            <a:pPr indent="0" algn="ctr">
              <a:buFont typeface="Arial" panose="020B0604020202020204" pitchFamily="34" charset="0"/>
              <a:buNone/>
            </a:pPr>
            <a:r>
              <a:rPr lang="en-IN" altLang="en-US"/>
              <a:t>Accuracy= 79.61%</a:t>
            </a:r>
          </a:p>
          <a:p>
            <a:pPr indent="0">
              <a:buNone/>
            </a:pPr>
            <a:endParaRPr lang="en-IN" altLang="en-US"/>
          </a:p>
          <a:p>
            <a:pPr marL="285750" indent="-285750">
              <a:buFont typeface="Arial" panose="020B0604020202020204" pitchFamily="34" charset="0"/>
              <a:buChar char="•"/>
            </a:pPr>
            <a:endParaRPr lang="en-IN" altLang="en-US"/>
          </a:p>
          <a:p>
            <a:pPr indent="0">
              <a:buNone/>
            </a:pPr>
            <a:endParaRPr lang="en-IN" altLang="en-US"/>
          </a:p>
          <a:p>
            <a:pPr marL="285750" indent="-285750">
              <a:buFont typeface="Arial" panose="020B0604020202020204" pitchFamily="34" charset="0"/>
              <a:buChar char="•"/>
            </a:pPr>
            <a:endParaRPr lang="en-IN" altLang="en-US"/>
          </a:p>
        </p:txBody>
      </p:sp>
      <p:graphicFrame>
        <p:nvGraphicFramePr>
          <p:cNvPr id="6" name="Table 5"/>
          <p:cNvGraphicFramePr/>
          <p:nvPr/>
        </p:nvGraphicFramePr>
        <p:xfrm>
          <a:off x="1951990" y="4661535"/>
          <a:ext cx="8531225" cy="1524000"/>
        </p:xfrm>
        <a:graphic>
          <a:graphicData uri="http://schemas.openxmlformats.org/drawingml/2006/table">
            <a:tbl>
              <a:tblPr firstRow="1" bandRow="1">
                <a:tableStyleId>{5C22544A-7EE6-4342-B048-85BDC9FD1C3A}</a:tableStyleId>
              </a:tblPr>
              <a:tblGrid>
                <a:gridCol w="1706245">
                  <a:extLst>
                    <a:ext uri="{9D8B030D-6E8A-4147-A177-3AD203B41FA5}">
                      <a16:colId xmlns:a16="http://schemas.microsoft.com/office/drawing/2014/main" val="20000"/>
                    </a:ext>
                  </a:extLst>
                </a:gridCol>
                <a:gridCol w="1706245">
                  <a:extLst>
                    <a:ext uri="{9D8B030D-6E8A-4147-A177-3AD203B41FA5}">
                      <a16:colId xmlns:a16="http://schemas.microsoft.com/office/drawing/2014/main" val="20001"/>
                    </a:ext>
                  </a:extLst>
                </a:gridCol>
                <a:gridCol w="1706245">
                  <a:extLst>
                    <a:ext uri="{9D8B030D-6E8A-4147-A177-3AD203B41FA5}">
                      <a16:colId xmlns:a16="http://schemas.microsoft.com/office/drawing/2014/main" val="20002"/>
                    </a:ext>
                  </a:extLst>
                </a:gridCol>
                <a:gridCol w="1706245">
                  <a:extLst>
                    <a:ext uri="{9D8B030D-6E8A-4147-A177-3AD203B41FA5}">
                      <a16:colId xmlns:a16="http://schemas.microsoft.com/office/drawing/2014/main" val="20003"/>
                    </a:ext>
                  </a:extLst>
                </a:gridCol>
                <a:gridCol w="1706245">
                  <a:extLst>
                    <a:ext uri="{9D8B030D-6E8A-4147-A177-3AD203B41FA5}">
                      <a16:colId xmlns:a16="http://schemas.microsoft.com/office/drawing/2014/main" val="20004"/>
                    </a:ext>
                  </a:extLst>
                </a:gridCol>
              </a:tblGrid>
              <a:tr h="381000">
                <a:tc>
                  <a:txBody>
                    <a:bodyPr/>
                    <a:lstStyle/>
                    <a:p>
                      <a:pPr algn="ctr">
                        <a:buNone/>
                      </a:pPr>
                      <a:endParaRPr lang="en-US"/>
                    </a:p>
                  </a:txBody>
                  <a:tcPr/>
                </a:tc>
                <a:tc>
                  <a:txBody>
                    <a:bodyPr/>
                    <a:lstStyle/>
                    <a:p>
                      <a:pPr algn="ctr">
                        <a:buNone/>
                      </a:pPr>
                      <a:r>
                        <a:rPr lang="en-IN" altLang="en-US"/>
                        <a:t>Precision</a:t>
                      </a:r>
                    </a:p>
                  </a:txBody>
                  <a:tcPr/>
                </a:tc>
                <a:tc>
                  <a:txBody>
                    <a:bodyPr/>
                    <a:lstStyle/>
                    <a:p>
                      <a:pPr algn="ctr">
                        <a:buNone/>
                      </a:pPr>
                      <a:r>
                        <a:rPr lang="en-IN" altLang="en-US"/>
                        <a:t>Recall</a:t>
                      </a:r>
                    </a:p>
                  </a:txBody>
                  <a:tcPr/>
                </a:tc>
                <a:tc>
                  <a:txBody>
                    <a:bodyPr/>
                    <a:lstStyle/>
                    <a:p>
                      <a:pPr algn="ctr">
                        <a:buNone/>
                      </a:pPr>
                      <a:r>
                        <a:rPr lang="en-IN" altLang="en-US"/>
                        <a:t>f1-score</a:t>
                      </a:r>
                    </a:p>
                  </a:txBody>
                  <a:tcPr/>
                </a:tc>
                <a:tc>
                  <a:txBody>
                    <a:bodyPr/>
                    <a:lstStyle/>
                    <a:p>
                      <a:pPr algn="ctr">
                        <a:buNone/>
                      </a:pPr>
                      <a:r>
                        <a:rPr lang="en-IN" altLang="en-US"/>
                        <a:t>support</a:t>
                      </a:r>
                    </a:p>
                  </a:txBody>
                  <a:tcPr/>
                </a:tc>
                <a:extLst>
                  <a:ext uri="{0D108BD9-81ED-4DB2-BD59-A6C34878D82A}">
                    <a16:rowId xmlns:a16="http://schemas.microsoft.com/office/drawing/2014/main" val="10000"/>
                  </a:ext>
                </a:extLst>
              </a:tr>
              <a:tr h="381000">
                <a:tc>
                  <a:txBody>
                    <a:bodyPr/>
                    <a:lstStyle/>
                    <a:p>
                      <a:pPr algn="ctr">
                        <a:buNone/>
                      </a:pPr>
                      <a:r>
                        <a:rPr lang="en-IN" altLang="en-US"/>
                        <a:t>Negative</a:t>
                      </a:r>
                    </a:p>
                  </a:txBody>
                  <a:tcPr/>
                </a:tc>
                <a:tc>
                  <a:txBody>
                    <a:bodyPr/>
                    <a:lstStyle/>
                    <a:p>
                      <a:pPr algn="ctr">
                        <a:buNone/>
                      </a:pPr>
                      <a:r>
                        <a:rPr lang="en-IN" altLang="en-US"/>
                        <a:t>0.77</a:t>
                      </a:r>
                    </a:p>
                  </a:txBody>
                  <a:tcPr/>
                </a:tc>
                <a:tc>
                  <a:txBody>
                    <a:bodyPr/>
                    <a:lstStyle/>
                    <a:p>
                      <a:pPr algn="ctr">
                        <a:buNone/>
                      </a:pPr>
                      <a:r>
                        <a:rPr lang="en-IN" altLang="en-US"/>
                        <a:t>0.82</a:t>
                      </a:r>
                    </a:p>
                  </a:txBody>
                  <a:tcPr/>
                </a:tc>
                <a:tc>
                  <a:txBody>
                    <a:bodyPr/>
                    <a:lstStyle/>
                    <a:p>
                      <a:pPr algn="ctr">
                        <a:buNone/>
                      </a:pPr>
                      <a:r>
                        <a:rPr lang="en-IN" altLang="en-US"/>
                        <a:t>0.79</a:t>
                      </a:r>
                    </a:p>
                  </a:txBody>
                  <a:tcPr/>
                </a:tc>
                <a:tc>
                  <a:txBody>
                    <a:bodyPr/>
                    <a:lstStyle/>
                    <a:p>
                      <a:pPr algn="ctr">
                        <a:buNone/>
                      </a:pPr>
                      <a:r>
                        <a:rPr lang="en-IN" altLang="en-US"/>
                        <a:t>371</a:t>
                      </a:r>
                    </a:p>
                  </a:txBody>
                  <a:tcPr/>
                </a:tc>
                <a:extLst>
                  <a:ext uri="{0D108BD9-81ED-4DB2-BD59-A6C34878D82A}">
                    <a16:rowId xmlns:a16="http://schemas.microsoft.com/office/drawing/2014/main" val="10001"/>
                  </a:ext>
                </a:extLst>
              </a:tr>
              <a:tr h="381000">
                <a:tc>
                  <a:txBody>
                    <a:bodyPr/>
                    <a:lstStyle/>
                    <a:p>
                      <a:pPr algn="ctr">
                        <a:buNone/>
                      </a:pPr>
                      <a:r>
                        <a:rPr lang="en-IN" altLang="en-US"/>
                        <a:t>Positive</a:t>
                      </a:r>
                    </a:p>
                  </a:txBody>
                  <a:tcPr/>
                </a:tc>
                <a:tc>
                  <a:txBody>
                    <a:bodyPr/>
                    <a:lstStyle/>
                    <a:p>
                      <a:pPr algn="ctr">
                        <a:buNone/>
                      </a:pPr>
                      <a:r>
                        <a:rPr lang="en-IN" altLang="en-US"/>
                        <a:t>0.83</a:t>
                      </a:r>
                    </a:p>
                  </a:txBody>
                  <a:tcPr/>
                </a:tc>
                <a:tc>
                  <a:txBody>
                    <a:bodyPr/>
                    <a:lstStyle/>
                    <a:p>
                      <a:pPr algn="ctr">
                        <a:buNone/>
                      </a:pPr>
                      <a:r>
                        <a:rPr lang="en-IN" altLang="en-US"/>
                        <a:t>0.77</a:t>
                      </a:r>
                    </a:p>
                  </a:txBody>
                  <a:tcPr/>
                </a:tc>
                <a:tc>
                  <a:txBody>
                    <a:bodyPr/>
                    <a:lstStyle/>
                    <a:p>
                      <a:pPr algn="ctr">
                        <a:buNone/>
                      </a:pPr>
                      <a:r>
                        <a:rPr lang="en-IN" altLang="en-US"/>
                        <a:t>0.80</a:t>
                      </a:r>
                    </a:p>
                  </a:txBody>
                  <a:tcPr/>
                </a:tc>
                <a:tc>
                  <a:txBody>
                    <a:bodyPr/>
                    <a:lstStyle/>
                    <a:p>
                      <a:pPr algn="ctr">
                        <a:buNone/>
                      </a:pPr>
                      <a:r>
                        <a:rPr lang="en-IN" altLang="en-US"/>
                        <a:t>404</a:t>
                      </a:r>
                    </a:p>
                  </a:txBody>
                  <a:tcPr/>
                </a:tc>
                <a:extLst>
                  <a:ext uri="{0D108BD9-81ED-4DB2-BD59-A6C34878D82A}">
                    <a16:rowId xmlns:a16="http://schemas.microsoft.com/office/drawing/2014/main" val="10002"/>
                  </a:ext>
                </a:extLst>
              </a:tr>
              <a:tr h="381000">
                <a:tc>
                  <a:txBody>
                    <a:bodyPr/>
                    <a:lstStyle/>
                    <a:p>
                      <a:pPr algn="ctr">
                        <a:buNone/>
                      </a:pPr>
                      <a:r>
                        <a:rPr lang="en-IN" altLang="en-US"/>
                        <a:t>Total</a:t>
                      </a:r>
                    </a:p>
                  </a:txBody>
                  <a:tcPr/>
                </a:tc>
                <a:tc>
                  <a:txBody>
                    <a:bodyPr/>
                    <a:lstStyle/>
                    <a:p>
                      <a:pPr algn="ctr">
                        <a:buNone/>
                      </a:pPr>
                      <a:r>
                        <a:rPr lang="en-IN" altLang="en-US"/>
                        <a:t>0.80</a:t>
                      </a:r>
                    </a:p>
                  </a:txBody>
                  <a:tcPr/>
                </a:tc>
                <a:tc>
                  <a:txBody>
                    <a:bodyPr/>
                    <a:lstStyle/>
                    <a:p>
                      <a:pPr algn="ctr">
                        <a:buNone/>
                      </a:pPr>
                      <a:r>
                        <a:rPr lang="en-IN" altLang="en-US"/>
                        <a:t>0.80</a:t>
                      </a:r>
                    </a:p>
                  </a:txBody>
                  <a:tcPr/>
                </a:tc>
                <a:tc>
                  <a:txBody>
                    <a:bodyPr/>
                    <a:lstStyle/>
                    <a:p>
                      <a:pPr algn="ctr">
                        <a:buNone/>
                      </a:pPr>
                      <a:r>
                        <a:rPr lang="en-IN" altLang="en-US"/>
                        <a:t>0.80</a:t>
                      </a:r>
                    </a:p>
                  </a:txBody>
                  <a:tcPr/>
                </a:tc>
                <a:tc>
                  <a:txBody>
                    <a:bodyPr/>
                    <a:lstStyle/>
                    <a:p>
                      <a:pPr algn="ctr">
                        <a:buNone/>
                      </a:pPr>
                      <a:r>
                        <a:rPr lang="en-IN" altLang="en-US"/>
                        <a:t>775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247F-8043-499F-B51F-83CB340CA073}"/>
              </a:ext>
            </a:extLst>
          </p:cNvPr>
          <p:cNvSpPr>
            <a:spLocks noGrp="1"/>
          </p:cNvSpPr>
          <p:nvPr>
            <p:ph type="title"/>
          </p:nvPr>
        </p:nvSpPr>
        <p:spPr>
          <a:xfrm>
            <a:off x="0" y="0"/>
            <a:ext cx="10515600" cy="1325563"/>
          </a:xfrm>
        </p:spPr>
        <p:txBody>
          <a:bodyPr/>
          <a:lstStyle/>
          <a:p>
            <a:r>
              <a:rPr lang="en-US" dirty="0"/>
              <a:t>Frontend	</a:t>
            </a:r>
          </a:p>
        </p:txBody>
      </p:sp>
      <p:pic>
        <p:nvPicPr>
          <p:cNvPr id="4" name="Content Placeholder 3">
            <a:extLst>
              <a:ext uri="{FF2B5EF4-FFF2-40B4-BE49-F238E27FC236}">
                <a16:creationId xmlns:a16="http://schemas.microsoft.com/office/drawing/2014/main" id="{33BDFC75-549E-4BC0-8FBC-00B3E696B7CD}"/>
              </a:ext>
            </a:extLst>
          </p:cNvPr>
          <p:cNvPicPr>
            <a:picLocks noGrp="1"/>
          </p:cNvPicPr>
          <p:nvPr>
            <p:ph idx="1"/>
          </p:nvPr>
        </p:nvPicPr>
        <p:blipFill>
          <a:blip r:embed="rId2"/>
          <a:stretch>
            <a:fillRect/>
          </a:stretch>
        </p:blipFill>
        <p:spPr>
          <a:xfrm>
            <a:off x="-1" y="959175"/>
            <a:ext cx="6096000" cy="3096996"/>
          </a:xfrm>
          <a:prstGeom prst="rect">
            <a:avLst/>
          </a:prstGeom>
        </p:spPr>
      </p:pic>
      <p:pic>
        <p:nvPicPr>
          <p:cNvPr id="5" name="Picture 4">
            <a:extLst>
              <a:ext uri="{FF2B5EF4-FFF2-40B4-BE49-F238E27FC236}">
                <a16:creationId xmlns:a16="http://schemas.microsoft.com/office/drawing/2014/main" id="{8B4399FC-31F8-48FC-9E38-5D197D36779E}"/>
              </a:ext>
            </a:extLst>
          </p:cNvPr>
          <p:cNvPicPr/>
          <p:nvPr/>
        </p:nvPicPr>
        <p:blipFill>
          <a:blip r:embed="rId3"/>
          <a:stretch>
            <a:fillRect/>
          </a:stretch>
        </p:blipFill>
        <p:spPr>
          <a:xfrm>
            <a:off x="6095999" y="959174"/>
            <a:ext cx="6096000" cy="3096997"/>
          </a:xfrm>
          <a:prstGeom prst="rect">
            <a:avLst/>
          </a:prstGeom>
        </p:spPr>
      </p:pic>
      <p:pic>
        <p:nvPicPr>
          <p:cNvPr id="6" name="Picture 5">
            <a:extLst>
              <a:ext uri="{FF2B5EF4-FFF2-40B4-BE49-F238E27FC236}">
                <a16:creationId xmlns:a16="http://schemas.microsoft.com/office/drawing/2014/main" id="{85365851-A716-4E95-A830-D39D0C150D15}"/>
              </a:ext>
            </a:extLst>
          </p:cNvPr>
          <p:cNvPicPr/>
          <p:nvPr/>
        </p:nvPicPr>
        <p:blipFill>
          <a:blip r:embed="rId4"/>
          <a:stretch>
            <a:fillRect/>
          </a:stretch>
        </p:blipFill>
        <p:spPr>
          <a:xfrm>
            <a:off x="6019796" y="4350327"/>
            <a:ext cx="6172203" cy="3341370"/>
          </a:xfrm>
          <a:prstGeom prst="rect">
            <a:avLst/>
          </a:prstGeom>
        </p:spPr>
      </p:pic>
      <p:pic>
        <p:nvPicPr>
          <p:cNvPr id="7" name="Picture 6">
            <a:extLst>
              <a:ext uri="{FF2B5EF4-FFF2-40B4-BE49-F238E27FC236}">
                <a16:creationId xmlns:a16="http://schemas.microsoft.com/office/drawing/2014/main" id="{991ACC72-8215-4659-A96E-DA216516D8C1}"/>
              </a:ext>
            </a:extLst>
          </p:cNvPr>
          <p:cNvPicPr/>
          <p:nvPr/>
        </p:nvPicPr>
        <p:blipFill>
          <a:blip r:embed="rId5"/>
          <a:stretch>
            <a:fillRect/>
          </a:stretch>
        </p:blipFill>
        <p:spPr>
          <a:xfrm>
            <a:off x="-1" y="4350327"/>
            <a:ext cx="6019798" cy="3341370"/>
          </a:xfrm>
          <a:prstGeom prst="rect">
            <a:avLst/>
          </a:prstGeom>
        </p:spPr>
      </p:pic>
    </p:spTree>
    <p:extLst>
      <p:ext uri="{BB962C8B-B14F-4D97-AF65-F5344CB8AC3E}">
        <p14:creationId xmlns:p14="http://schemas.microsoft.com/office/powerpoint/2010/main" val="62546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Challenges</a:t>
            </a:r>
          </a:p>
        </p:txBody>
      </p:sp>
      <p:sp>
        <p:nvSpPr>
          <p:cNvPr id="2" name="Text Box 1"/>
          <p:cNvSpPr txBox="1"/>
          <p:nvPr/>
        </p:nvSpPr>
        <p:spPr>
          <a:xfrm>
            <a:off x="965200" y="1706880"/>
            <a:ext cx="10166985" cy="3138170"/>
          </a:xfrm>
          <a:prstGeom prst="rect">
            <a:avLst/>
          </a:prstGeom>
          <a:noFill/>
        </p:spPr>
        <p:txBody>
          <a:bodyPr wrap="square" rtlCol="0">
            <a:spAutoFit/>
          </a:bodyPr>
          <a:lstStyle/>
          <a:p>
            <a:pPr marL="285750" indent="-285750">
              <a:buFont typeface="Arial" panose="020B0604020202020204" pitchFamily="34" charset="0"/>
              <a:buChar char="•"/>
            </a:pPr>
            <a:r>
              <a:rPr lang="en-IN" altLang="en-US"/>
              <a:t>Using omdb API we were not able to fetch Budget and User Reviews hence we have scrapped the data from imdb website using imdb id.</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While fetching 'Budget' from imdb website the amount were present in different currency format so we have converted the currencies in USD by using CurrencyConverter package.</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After getting polarity for all the user reviews, this reviews was needed to be converted in numerical representation to fit the classification model.</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While rendering seaborn graphs on Django Framework we were getting several response errors and were not able to display the plots.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672</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vt:lpstr>
      <vt:lpstr>Office Theme</vt:lpstr>
      <vt:lpstr>PowerPoint Presentation</vt:lpstr>
      <vt:lpstr>Agenda</vt:lpstr>
      <vt:lpstr>Problem Statement</vt:lpstr>
      <vt:lpstr> Proposed System:</vt:lpstr>
      <vt:lpstr>Solution Details:</vt:lpstr>
      <vt:lpstr>PowerPoint Presentation</vt:lpstr>
      <vt:lpstr>Model Building</vt:lpstr>
      <vt:lpstr>Frontend </vt:lpstr>
      <vt:lpstr>Challenges</vt:lpstr>
      <vt:lpstr>Data Analysis and Visualization:  1) Top 10 Rated Movies:</vt:lpstr>
      <vt:lpstr>2) Top 10 High Budget Movies:</vt:lpstr>
      <vt:lpstr>Critic Vs Audience Rating:</vt:lpstr>
      <vt:lpstr> Distribution of Critic or Audience Rating:                      Critic Rating                                                              Audience Rating </vt:lpstr>
      <vt:lpstr>Stack Distribution of Movie Budget:</vt:lpstr>
      <vt:lpstr>BARPLOT:                                                                                  </vt:lpstr>
      <vt:lpstr>BOXPLOT: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Shreyas</dc:creator>
  <cp:lastModifiedBy>GCS</cp:lastModifiedBy>
  <cp:revision>23</cp:revision>
  <dcterms:created xsi:type="dcterms:W3CDTF">2019-02-06T03:37:00Z</dcterms:created>
  <dcterms:modified xsi:type="dcterms:W3CDTF">2019-03-27T04:41:27Z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