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9" r:id="rId5"/>
    <p:sldId id="260" r:id="rId6"/>
    <p:sldId id="262" r:id="rId7"/>
    <p:sldId id="266" r:id="rId8"/>
    <p:sldId id="263" r:id="rId9"/>
    <p:sldId id="279" r:id="rId10"/>
    <p:sldId id="270" r:id="rId11"/>
    <p:sldId id="271" r:id="rId12"/>
    <p:sldId id="272" r:id="rId13"/>
    <p:sldId id="274" r:id="rId14"/>
    <p:sldId id="273" r:id="rId15"/>
    <p:sldId id="276" r:id="rId16"/>
    <p:sldId id="261" r:id="rId17"/>
    <p:sldId id="25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E7FB3-A831-40EF-A62E-9829092731A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EE5D3-5534-4450-8D1F-C0583D4D9EB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E7FB3-A831-40EF-A62E-9829092731A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EE5D3-5534-4450-8D1F-C0583D4D9EB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E7FB3-A831-40EF-A62E-9829092731A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EE5D3-5534-4450-8D1F-C0583D4D9EB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E7FB3-A831-40EF-A62E-9829092731A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EE5D3-5534-4450-8D1F-C0583D4D9EB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E7FB3-A831-40EF-A62E-9829092731A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EE5D3-5534-4450-8D1F-C0583D4D9EB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E7FB3-A831-40EF-A62E-9829092731AB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EE5D3-5534-4450-8D1F-C0583D4D9EB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E7FB3-A831-40EF-A62E-9829092731AB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EE5D3-5534-4450-8D1F-C0583D4D9EB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E7FB3-A831-40EF-A62E-9829092731AB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EE5D3-5534-4450-8D1F-C0583D4D9EB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E7FB3-A831-40EF-A62E-9829092731AB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EE5D3-5534-4450-8D1F-C0583D4D9EB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E7FB3-A831-40EF-A62E-9829092731AB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EE5D3-5534-4450-8D1F-C0583D4D9EB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E7FB3-A831-40EF-A62E-9829092731AB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EE5D3-5534-4450-8D1F-C0583D4D9EB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E7FB3-A831-40EF-A62E-9829092731A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BEE5D3-5534-4450-8D1F-C0583D4D9E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23565" y="2941320"/>
            <a:ext cx="59448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/>
              <a:t>Vehicle Loan Default Prediction</a:t>
            </a:r>
            <a:endParaRPr lang="en-US" sz="2800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8929917" y="3979818"/>
            <a:ext cx="24558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Team Members:</a:t>
            </a:r>
            <a:endParaRPr lang="en-US" b="1" u="sng" dirty="0"/>
          </a:p>
          <a:p>
            <a:endParaRPr lang="en-US" dirty="0"/>
          </a:p>
          <a:p>
            <a:pPr marL="342900" indent="-342900">
              <a:buAutoNum type="arabicParenR"/>
            </a:pPr>
            <a:r>
              <a:rPr lang="en-US" dirty="0"/>
              <a:t>Shehzada Alam</a:t>
            </a:r>
            <a:endParaRPr lang="en-US" dirty="0"/>
          </a:p>
          <a:p>
            <a:pPr marL="342900" indent="-342900">
              <a:buAutoNum type="arabicParenR"/>
            </a:pPr>
            <a:r>
              <a:rPr lang="en-US" dirty="0"/>
              <a:t>Shreyas Wankhede</a:t>
            </a:r>
            <a:endParaRPr lang="en-US" dirty="0"/>
          </a:p>
          <a:p>
            <a:pPr marL="342900" indent="-342900">
              <a:buAutoNum type="arabicParenR"/>
            </a:pPr>
            <a:r>
              <a:rPr lang="en-US" dirty="0"/>
              <a:t>Sagar </a:t>
            </a:r>
            <a:r>
              <a:rPr lang="en-US" dirty="0" err="1"/>
              <a:t>Bhutada</a:t>
            </a:r>
            <a:endParaRPr lang="en-US" dirty="0"/>
          </a:p>
          <a:p>
            <a:pPr marL="342900" indent="-342900">
              <a:buAutoNum type="arabicParenR"/>
            </a:pPr>
            <a:r>
              <a:rPr lang="en-US" dirty="0"/>
              <a:t>Sameer </a:t>
            </a:r>
            <a:r>
              <a:rPr lang="en-US" dirty="0" err="1"/>
              <a:t>Pophali</a:t>
            </a:r>
            <a:endParaRPr lang="en-US" dirty="0"/>
          </a:p>
          <a:p>
            <a:pPr marL="342900" indent="-342900">
              <a:buAutoNum type="arabicParenR"/>
            </a:pPr>
            <a:r>
              <a:rPr lang="en-US" dirty="0" err="1"/>
              <a:t>Urvi</a:t>
            </a:r>
            <a:r>
              <a:rPr lang="en-US" dirty="0"/>
              <a:t> Parekh</a:t>
            </a:r>
            <a:endParaRPr lang="en-US" dirty="0"/>
          </a:p>
          <a:p>
            <a:pPr marL="342900" indent="-342900">
              <a:buAutoNum type="arabicParenR"/>
            </a:pPr>
            <a:r>
              <a:rPr lang="en-US" dirty="0" err="1"/>
              <a:t>Manavi</a:t>
            </a:r>
            <a:r>
              <a:rPr lang="en-US" dirty="0"/>
              <a:t> Agarwal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66720" y="381000"/>
            <a:ext cx="6259195" cy="249428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download (1)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472440" y="1236345"/>
            <a:ext cx="5400675" cy="511302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2910840" y="345440"/>
            <a:ext cx="70211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3200" b="1">
                <a:latin typeface="+mj-lt"/>
                <a:cs typeface="+mj-lt"/>
              </a:rPr>
              <a:t>ACTIVE_ACCTS vs PERFORM_CNS_SCORE</a:t>
            </a:r>
            <a:endParaRPr lang="en-IN" altLang="en-US" sz="3200" b="1">
              <a:latin typeface="+mj-lt"/>
              <a:cs typeface="+mj-lt"/>
            </a:endParaRPr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31915" y="1236345"/>
            <a:ext cx="5429885" cy="511238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1818640" y="377825"/>
            <a:ext cx="85540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altLang="en-US" sz="3600" b="1">
                <a:latin typeface="+mj-lt"/>
                <a:cs typeface="+mj-lt"/>
              </a:rPr>
              <a:t>Age vs </a:t>
            </a:r>
            <a:r>
              <a:rPr lang="en-IN" altLang="en-US" sz="3600" b="1">
                <a:latin typeface="+mj-lt"/>
                <a:cs typeface="+mj-lt"/>
                <a:sym typeface="+mn-ea"/>
              </a:rPr>
              <a:t>PERFORM_CNS_SCORE</a:t>
            </a:r>
            <a:r>
              <a:rPr lang="en-IN" altLang="en-US" sz="3600" b="1">
                <a:latin typeface="+mj-lt"/>
                <a:cs typeface="+mj-lt"/>
              </a:rPr>
              <a:t> </a:t>
            </a:r>
            <a:endParaRPr lang="en-IN" altLang="en-US" sz="3600" b="1">
              <a:latin typeface="+mj-lt"/>
              <a:cs typeface="+mj-lt"/>
            </a:endParaRPr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2228215" y="1094105"/>
            <a:ext cx="7734935" cy="545084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963420" y="1270000"/>
            <a:ext cx="7961630" cy="540004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1667510" y="414655"/>
            <a:ext cx="85540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altLang="en-US" sz="3600" b="1">
                <a:latin typeface="+mj-lt"/>
                <a:cs typeface="+mj-lt"/>
              </a:rPr>
              <a:t>AVERAGE.ACCT.AGE vs loan_default</a:t>
            </a:r>
            <a:endParaRPr lang="en-IN" altLang="en-US" sz="3600" b="1">
              <a:latin typeface="+mj-lt"/>
              <a:cs typeface="+mj-l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0750" y="1358900"/>
            <a:ext cx="10515600" cy="4653915"/>
          </a:xfrm>
        </p:spPr>
        <p:txBody>
          <a:bodyPr/>
          <a:p>
            <a:r>
              <a:rPr lang="en-IN" altLang="en-US"/>
              <a:t>Calculating Age column using 'Date.of.Birth'.</a:t>
            </a:r>
            <a:endParaRPr lang="en-IN" altLang="en-US"/>
          </a:p>
          <a:p>
            <a:r>
              <a:rPr lang="en-IN" altLang="en-US"/>
              <a:t>Calculating 'AVERAGE.ACCT.AGE' and 'CREDIT.HISTORY.LENGTH' in months.</a:t>
            </a:r>
            <a:endParaRPr lang="en-IN" altLang="en-US"/>
          </a:p>
          <a:p>
            <a:r>
              <a:rPr lang="en-IN" altLang="en-US"/>
              <a:t>Creating bins of PERFORM_CNS.SCORE and LTV.</a:t>
            </a:r>
            <a:endParaRPr lang="en-IN" altLang="en-US"/>
          </a:p>
          <a:p>
            <a:r>
              <a:rPr lang="en-IN" altLang="en-US"/>
              <a:t>Replacing Values of PERFORM_CNS.SCORE.DESCRIPTION.</a:t>
            </a:r>
            <a:endParaRPr lang="en-IN" altLang="en-US"/>
          </a:p>
          <a:p>
            <a:r>
              <a:rPr lang="en-IN" altLang="en-US"/>
              <a:t>Generating New Features like 'ACTIVE.ACCTS','CURRENT.BALANCE' etc.</a:t>
            </a:r>
            <a:endParaRPr lang="en-IN" altLang="en-US"/>
          </a:p>
          <a:p>
            <a:r>
              <a:rPr lang="en-IN" altLang="en-US"/>
              <a:t>Dropping irrelevant columns like 'DisbursalDate', 'Current_pincode_ID' ,'NO.OF_INQUIRIES' etc.</a:t>
            </a:r>
            <a:endParaRPr lang="en-IN" alt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05840" y="167640"/>
            <a:ext cx="10515600" cy="1112520"/>
          </a:xfrm>
        </p:spPr>
        <p:txBody>
          <a:bodyPr>
            <a:normAutofit/>
          </a:bodyPr>
          <a:p>
            <a:r>
              <a:rPr lang="en-IN" altLang="en-US" sz="4000" b="1" dirty="0">
                <a:cs typeface="+mj-lt"/>
              </a:rPr>
              <a:t>Feature </a:t>
            </a:r>
            <a:r>
              <a:rPr lang="en-IN" altLang="en-US" sz="4000" b="1" dirty="0">
                <a:cs typeface="+mj-lt"/>
                <a:sym typeface="+mn-ea"/>
              </a:rPr>
              <a:t>Enginnering </a:t>
            </a:r>
            <a:r>
              <a:rPr lang="en-IN" altLang="en-US" sz="4000" b="1" dirty="0">
                <a:cs typeface="+mj-lt"/>
              </a:rPr>
              <a:t>&amp; Feature </a:t>
            </a:r>
            <a:r>
              <a:rPr lang="en-IN" altLang="en-US" sz="4000" b="1" dirty="0">
                <a:cs typeface="+mj-lt"/>
                <a:sym typeface="+mn-ea"/>
              </a:rPr>
              <a:t>Selection</a:t>
            </a:r>
            <a:endParaRPr lang="en-IN" altLang="en-US" sz="4000" b="1" dirty="0">
              <a:cs typeface="+mj-l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5490" y="1253490"/>
            <a:ext cx="10261600" cy="4351655"/>
          </a:xfrm>
        </p:spPr>
        <p:txBody>
          <a:bodyPr/>
          <a:p>
            <a:endParaRPr lang="en-IN" altLang="en-US" sz="2200" dirty="0">
              <a:latin typeface="Helvetica" panose="020B0604020202020204" pitchFamily="34" charset="0"/>
              <a:cs typeface="Helvetica" panose="020B0604020202020204" pitchFamily="34" charset="0"/>
              <a:sym typeface="+mn-ea"/>
            </a:endParaRPr>
          </a:p>
          <a:p>
            <a:r>
              <a:rPr lang="en-IN" altLang="en-US" sz="2200" dirty="0">
                <a:latin typeface="Helvetica" panose="020B0604020202020204" pitchFamily="34" charset="0"/>
                <a:cs typeface="Helvetica" panose="020B0604020202020204" pitchFamily="34" charset="0"/>
                <a:sym typeface="+mn-ea"/>
              </a:rPr>
              <a:t>Splitting the data into Train and Test set (70-30).</a:t>
            </a:r>
            <a:endParaRPr lang="en-IN" altLang="en-US" sz="2400" dirty="0">
              <a:latin typeface="Helvetica" panose="020B0604020202020204" pitchFamily="34" charset="0"/>
              <a:cs typeface="Helvetica" panose="020B0604020202020204" pitchFamily="34" charset="0"/>
              <a:sym typeface="+mn-ea"/>
            </a:endParaRPr>
          </a:p>
          <a:p>
            <a:endParaRPr lang="en-IN" altLang="en-US" sz="2400" dirty="0">
              <a:latin typeface="Helvetica" panose="020B0604020202020204" pitchFamily="34" charset="0"/>
              <a:cs typeface="Helvetica" panose="020B0604020202020204" pitchFamily="34" charset="0"/>
              <a:sym typeface="+mn-ea"/>
            </a:endParaRPr>
          </a:p>
          <a:p>
            <a:endParaRPr lang="en-IN" altLang="en-US" sz="2400" dirty="0">
              <a:latin typeface="Helvetica" panose="020B0604020202020204" pitchFamily="34" charset="0"/>
              <a:cs typeface="Helvetica" panose="020B0604020202020204" pitchFamily="34" charset="0"/>
              <a:sym typeface="+mn-ea"/>
            </a:endParaRPr>
          </a:p>
        </p:txBody>
      </p:sp>
      <p:sp>
        <p:nvSpPr>
          <p:cNvPr id="4" name="Title 1"/>
          <p:cNvSpPr>
            <a:spLocks noGrp="1"/>
          </p:cNvSpPr>
          <p:nvPr/>
        </p:nvSpPr>
        <p:spPr>
          <a:xfrm>
            <a:off x="745490" y="365125"/>
            <a:ext cx="10515600" cy="7810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altLang="en-US" sz="4000" b="1" dirty="0">
                <a:cs typeface="+mj-lt"/>
              </a:rPr>
              <a:t>Model Selection and Creation</a:t>
            </a:r>
            <a:endParaRPr lang="en-IN" altLang="en-US" sz="4000" b="1" dirty="0">
              <a:cs typeface="+mj-lt"/>
            </a:endParaRPr>
          </a:p>
        </p:txBody>
      </p:sp>
      <p:graphicFrame>
        <p:nvGraphicFramePr>
          <p:cNvPr id="5" name="Content Placeholder 4"/>
          <p:cNvGraphicFramePr/>
          <p:nvPr>
            <p:ph sz="half" idx="2"/>
          </p:nvPr>
        </p:nvGraphicFramePr>
        <p:xfrm>
          <a:off x="2801620" y="2963545"/>
          <a:ext cx="6588760" cy="1811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0575"/>
                <a:gridCol w="3258185"/>
              </a:tblGrid>
              <a:tr h="6838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1600" dirty="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Classification Models</a:t>
                      </a:r>
                      <a:endParaRPr lang="en-IN" altLang="en-US" sz="1600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ROC AUC Score</a:t>
                      </a:r>
                      <a:endParaRPr lang="en-IN" altLang="en-US" sz="160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Random Forest Classifier</a:t>
                      </a:r>
                      <a:endParaRPr lang="en-IN" altLang="en-US" sz="160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IN" altLang="en-US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0.54</a:t>
                      </a:r>
                      <a:endParaRPr lang="en-IN" altLang="en-US" sz="160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XGBoost Classifier</a:t>
                      </a:r>
                      <a:endParaRPr lang="en-IN" altLang="en-US" sz="1600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IN" altLang="en-US" sz="1600" dirty="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0.60</a:t>
                      </a:r>
                      <a:endParaRPr lang="en-IN" altLang="en-US" sz="1600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651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1600" b="1" dirty="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CatBoost Classifier</a:t>
                      </a:r>
                      <a:endParaRPr lang="en-IN" altLang="en-US" sz="1600" b="1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IN" altLang="en-US" sz="1600" b="1" dirty="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0.6442</a:t>
                      </a:r>
                      <a:endParaRPr lang="en-IN" altLang="en-US" sz="1600" b="1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3510"/>
            <a:ext cx="10515600" cy="960755"/>
          </a:xfrm>
        </p:spPr>
        <p:txBody>
          <a:bodyPr>
            <a:normAutofit/>
          </a:bodyPr>
          <a:lstStyle/>
          <a:p>
            <a:r>
              <a:rPr lang="en-IN" altLang="en-US" b="1" dirty="0"/>
              <a:t>Evaluation Metrics</a:t>
            </a:r>
            <a:r>
              <a:rPr lang="en-US" b="1" dirty="0"/>
              <a:t>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04265"/>
            <a:ext cx="10393680" cy="826770"/>
          </a:xfrm>
        </p:spPr>
        <p:txBody>
          <a:bodyPr/>
          <a:lstStyle/>
          <a:p>
            <a:r>
              <a:rPr lang="en-IN" altLang="en-US" sz="1800" dirty="0"/>
              <a:t>A</a:t>
            </a:r>
            <a:r>
              <a:rPr lang="en-US" sz="1800" dirty="0"/>
              <a:t>rea under the ROC curve between the predicted probability and the observed target.</a:t>
            </a:r>
            <a:endParaRPr lang="en-US" sz="1800" dirty="0"/>
          </a:p>
          <a:p>
            <a:endParaRPr lang="en-US" sz="1800" dirty="0"/>
          </a:p>
          <a:p>
            <a:endParaRPr lang="en-US" sz="1800" b="1" dirty="0"/>
          </a:p>
          <a:p>
            <a:endParaRPr lang="en-US" sz="1800" b="1" dirty="0"/>
          </a:p>
          <a:p>
            <a:endParaRPr lang="en-US" sz="1800" b="1" dirty="0"/>
          </a:p>
          <a:p>
            <a:endParaRPr lang="en-US" dirty="0"/>
          </a:p>
        </p:txBody>
      </p:sp>
      <p:pic>
        <p:nvPicPr>
          <p:cNvPr id="4" name="Content Placeholder 3" descr="download (3)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2255520" y="1623695"/>
            <a:ext cx="7558405" cy="494728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983" y="2533559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Thank you!</a:t>
            </a:r>
            <a:endParaRPr lang="en-US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u="sng" dirty="0"/>
              <a:t>Index:</a:t>
            </a:r>
            <a:endParaRPr lang="en-US" sz="36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1005"/>
            <a:ext cx="10596880" cy="3732530"/>
          </a:xfrm>
        </p:spPr>
        <p:txBody>
          <a:bodyPr>
            <a:normAutofit/>
          </a:bodyPr>
          <a:lstStyle/>
          <a:p>
            <a:r>
              <a:rPr lang="en-US" sz="2000" dirty="0"/>
              <a:t>What’s </a:t>
            </a:r>
            <a:r>
              <a:rPr lang="en-IN" altLang="en-US" sz="2000" dirty="0"/>
              <a:t>loan Default Prediction</a:t>
            </a:r>
            <a:r>
              <a:rPr lang="en-US" sz="2000" dirty="0"/>
              <a:t>? &amp; what’s the problem.</a:t>
            </a:r>
            <a:endParaRPr lang="en-US" sz="2000" dirty="0"/>
          </a:p>
          <a:p>
            <a:r>
              <a:rPr lang="en-US" sz="2000" dirty="0"/>
              <a:t>What’s our objective?</a:t>
            </a:r>
            <a:endParaRPr lang="en-US" sz="2000" dirty="0"/>
          </a:p>
          <a:p>
            <a:r>
              <a:rPr lang="en-US" sz="2000" dirty="0"/>
              <a:t>Features Description.</a:t>
            </a:r>
            <a:endParaRPr lang="en-US" sz="2000" dirty="0"/>
          </a:p>
          <a:p>
            <a:r>
              <a:rPr lang="en-US" sz="2000" dirty="0">
                <a:sym typeface="+mn-ea"/>
              </a:rPr>
              <a:t>Workflow</a:t>
            </a:r>
            <a:endParaRPr lang="en-US" sz="2000" dirty="0">
              <a:sym typeface="+mn-ea"/>
            </a:endParaRPr>
          </a:p>
          <a:p>
            <a:r>
              <a:rPr lang="en-IN" altLang="en-US" sz="2000" dirty="0"/>
              <a:t>Data Loading and Cleaning</a:t>
            </a:r>
            <a:endParaRPr lang="en-US" sz="2000" dirty="0"/>
          </a:p>
          <a:p>
            <a:r>
              <a:rPr lang="en-IN" altLang="en-US" sz="2000" dirty="0"/>
              <a:t>Data Analysis &amp; Visualization.</a:t>
            </a:r>
            <a:endParaRPr lang="en-IN" altLang="en-US" sz="2000" dirty="0"/>
          </a:p>
          <a:p>
            <a:r>
              <a:rPr lang="en-IN" altLang="en-US" sz="2000" dirty="0"/>
              <a:t>Feature Engineering and Selection.</a:t>
            </a:r>
            <a:endParaRPr lang="en-US" sz="2000" dirty="0"/>
          </a:p>
          <a:p>
            <a:r>
              <a:rPr lang="en-IN" altLang="en-US" sz="2000" dirty="0"/>
              <a:t>Model Building</a:t>
            </a:r>
            <a:endParaRPr lang="en-IN" altLang="en-US" sz="2000" dirty="0"/>
          </a:p>
          <a:p>
            <a:r>
              <a:rPr lang="en-IN" altLang="en-US" sz="2000" dirty="0"/>
              <a:t>Evaluation Metrics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235" y="319405"/>
            <a:ext cx="11642090" cy="72263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What’s </a:t>
            </a:r>
            <a:r>
              <a:rPr lang="en-IN" altLang="en-US" b="1" dirty="0"/>
              <a:t>Loan Default Prediction</a:t>
            </a:r>
            <a:r>
              <a:rPr lang="en-US" b="1" dirty="0"/>
              <a:t> ? &amp; What’s the problem.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6760" y="1690370"/>
            <a:ext cx="10861040" cy="4385310"/>
          </a:xfrm>
        </p:spPr>
        <p:txBody>
          <a:bodyPr>
            <a:normAutofit/>
          </a:bodyPr>
          <a:lstStyle/>
          <a:p>
            <a:pPr algn="just"/>
            <a:r>
              <a:rPr lang="en-IN" alt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Vehicle 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loan default happens when a customer fails to make the agreed loan payments to the lender </a:t>
            </a:r>
            <a:r>
              <a:rPr lang="en-IN" alt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or financial services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that lent the money for its purchase </a:t>
            </a:r>
            <a:r>
              <a:rPr lang="en-IN" alt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within particular time period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.If </a:t>
            </a:r>
            <a:r>
              <a:rPr lang="en-IN" alt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 person is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default on car loan payments, the lender may take action to repossess the vehicle for selling it</a:t>
            </a:r>
            <a:r>
              <a:rPr lang="en-IN" alt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  <a:endParaRPr lang="en-US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lang="en-IN" alt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Default of vehicle loans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can badly affect credit scores of borrowers.</a:t>
            </a:r>
            <a:endParaRPr lang="en-US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Financial institutions incur significant losses due to the default of vehicle loans.</a:t>
            </a:r>
            <a:endParaRPr lang="en-US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lang="en-IN" alt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Loan Default Prediction ensures 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that </a:t>
            </a:r>
            <a:r>
              <a:rPr lang="en-IN" alt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whether 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clients </a:t>
            </a:r>
            <a:r>
              <a:rPr lang="en-IN" alt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are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capable of repayment </a:t>
            </a:r>
            <a:r>
              <a:rPr lang="en-IN" alt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or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not and important determinants can be identified which can be further used for minimising the default rates.</a:t>
            </a:r>
            <a:endParaRPr lang="en-US" sz="1800" dirty="0"/>
          </a:p>
        </p:txBody>
      </p:sp>
      <p:sp>
        <p:nvSpPr>
          <p:cNvPr id="10" name="TextBox 9"/>
          <p:cNvSpPr txBox="1"/>
          <p:nvPr/>
        </p:nvSpPr>
        <p:spPr>
          <a:xfrm>
            <a:off x="1099185" y="5328285"/>
            <a:ext cx="9985375" cy="891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u="sng" dirty="0"/>
              <a:t>Sources:</a:t>
            </a:r>
            <a:endParaRPr lang="en-US" i="1" u="sng" dirty="0"/>
          </a:p>
          <a:p>
            <a:r>
              <a:rPr lang="en-US" sz="1600" i="1" u="sng" dirty="0"/>
              <a:t> https://datahack.analyticsvidhya.com/contest/ltfs-datascience-finhack-an-online-hackathon/</a:t>
            </a:r>
            <a:endParaRPr lang="en-US" sz="1600" i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i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7830"/>
            <a:ext cx="10515600" cy="750162"/>
          </a:xfrm>
        </p:spPr>
        <p:txBody>
          <a:bodyPr/>
          <a:lstStyle/>
          <a:p>
            <a:r>
              <a:rPr lang="en-US" sz="4000" b="1" dirty="0"/>
              <a:t>What’s our objective?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97305"/>
            <a:ext cx="10907395" cy="53873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End-user:</a:t>
            </a:r>
            <a:r>
              <a:rPr lang="en-US" sz="2000" dirty="0"/>
              <a:t> </a:t>
            </a:r>
            <a:r>
              <a:rPr lang="en-IN" altLang="en-US" sz="2000" dirty="0"/>
              <a:t>F</a:t>
            </a:r>
            <a:r>
              <a:rPr lang="en-US" sz="2000" dirty="0">
                <a:sym typeface="+mn-ea"/>
              </a:rPr>
              <a:t>inancial institution</a:t>
            </a:r>
            <a:endParaRPr lang="en-IN" alt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 algn="just">
              <a:buNone/>
            </a:pPr>
            <a:r>
              <a:rPr lang="en-US" sz="2000" b="1" dirty="0"/>
              <a:t>Objective: </a:t>
            </a:r>
            <a:r>
              <a:rPr lang="en-IN" altLang="en-US" sz="1800" dirty="0">
                <a:sym typeface="+mn-ea"/>
              </a:rPr>
              <a:t>The</a:t>
            </a:r>
            <a:r>
              <a:rPr lang="en-US" sz="1800">
                <a:sym typeface="+mn-ea"/>
              </a:rPr>
              <a:t> objective </a:t>
            </a:r>
            <a:r>
              <a:rPr lang="en-IN" altLang="en-US" sz="1800">
                <a:sym typeface="+mn-ea"/>
              </a:rPr>
              <a:t>of this project</a:t>
            </a:r>
            <a:r>
              <a:rPr lang="en-US" sz="1800">
                <a:sym typeface="+mn-ea"/>
              </a:rPr>
              <a:t> is to</a:t>
            </a:r>
            <a:r>
              <a:rPr lang="en-US" sz="1800" dirty="0"/>
              <a:t> predict the probability of loanee </a:t>
            </a:r>
            <a:r>
              <a:rPr lang="en-IN" altLang="en-US" sz="1800" dirty="0"/>
              <a:t>or </a:t>
            </a:r>
            <a:r>
              <a:rPr lang="en-US" sz="1800" dirty="0"/>
              <a:t>borrower     </a:t>
            </a:r>
            <a:r>
              <a:rPr lang="en-IN" altLang="en-US" sz="1800" dirty="0"/>
              <a:t>	    	     	      </a:t>
            </a:r>
            <a:r>
              <a:rPr lang="en-US" sz="1800" dirty="0"/>
              <a:t>defaulting on a vehicle loan in the first EMI (Equated Monthly Instalments) on the due date.</a:t>
            </a:r>
            <a:r>
              <a:rPr lang="en-US" sz="2000" dirty="0"/>
              <a:t> </a:t>
            </a:r>
            <a:r>
              <a:rPr lang="en-US" sz="2000" b="1" dirty="0"/>
              <a:t>  </a:t>
            </a: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Dataset: </a:t>
            </a:r>
            <a:r>
              <a:rPr lang="en-US" sz="1900" dirty="0">
                <a:cs typeface="+mn-lt"/>
              </a:rPr>
              <a:t>The </a:t>
            </a:r>
            <a:r>
              <a:rPr lang="en-IN" altLang="en-US" sz="1900" dirty="0">
                <a:cs typeface="+mn-lt"/>
              </a:rPr>
              <a:t>Vehicle Loan Default Prediction dataset</a:t>
            </a:r>
            <a:r>
              <a:rPr lang="en-US" sz="1900" dirty="0">
                <a:cs typeface="+mn-lt"/>
              </a:rPr>
              <a:t> include</a:t>
            </a:r>
            <a:r>
              <a:rPr lang="en-IN" altLang="en-US" sz="1900" dirty="0">
                <a:cs typeface="+mn-lt"/>
              </a:rPr>
              <a:t>s following features:</a:t>
            </a:r>
            <a:endParaRPr lang="en-IN" altLang="en-US" sz="1900" dirty="0">
              <a:cs typeface="+mn-lt"/>
            </a:endParaRPr>
          </a:p>
          <a:p>
            <a:pPr marL="0" indent="0">
              <a:buNone/>
            </a:pPr>
            <a:r>
              <a:rPr lang="en-IN" altLang="en-US" sz="1900" dirty="0">
                <a:cs typeface="+mn-lt"/>
              </a:rPr>
              <a:t>                 </a:t>
            </a:r>
            <a:r>
              <a:rPr lang="en-IN" altLang="en-US" sz="1900" b="1" dirty="0">
                <a:cs typeface="+mn-lt"/>
              </a:rPr>
              <a:t>Dependent feature</a:t>
            </a:r>
            <a:r>
              <a:rPr lang="en-IN" altLang="en-US" sz="1900" dirty="0">
                <a:cs typeface="+mn-lt"/>
              </a:rPr>
              <a:t>: loan_default</a:t>
            </a:r>
            <a:endParaRPr lang="en-IN" altLang="en-US" sz="1900" dirty="0">
              <a:cs typeface="+mn-lt"/>
            </a:endParaRPr>
          </a:p>
          <a:p>
            <a:pPr marL="0" indent="0">
              <a:buNone/>
            </a:pPr>
            <a:r>
              <a:rPr lang="en-IN" altLang="en-US" sz="1900" dirty="0">
                <a:cs typeface="+mn-lt"/>
              </a:rPr>
              <a:t>                 </a:t>
            </a:r>
            <a:r>
              <a:rPr lang="en-IN" altLang="en-US" sz="1900" b="1" dirty="0">
                <a:cs typeface="+mn-lt"/>
              </a:rPr>
              <a:t>Independent features</a:t>
            </a:r>
            <a:r>
              <a:rPr lang="en-IN" altLang="en-US" sz="1900" dirty="0">
                <a:cs typeface="+mn-lt"/>
              </a:rPr>
              <a:t>: disbursed_amount, asset_cost, ltv, PERFORM_CNS.SCORE etc.</a:t>
            </a:r>
            <a:endParaRPr lang="en-IN" altLang="en-US" sz="1900" dirty="0">
              <a:cs typeface="+mn-lt"/>
            </a:endParaRPr>
          </a:p>
          <a:p>
            <a:pPr marL="0" indent="0">
              <a:buNone/>
            </a:pPr>
            <a:r>
              <a:rPr lang="en-IN" altLang="en-US" sz="1800" dirty="0">
                <a:cs typeface="+mn-lt"/>
              </a:rPr>
              <a:t>	 The dataset contains 345550 rows and 41</a:t>
            </a:r>
            <a:r>
              <a:rPr lang="en-US" sz="1800" dirty="0"/>
              <a:t> f</a:t>
            </a:r>
            <a:r>
              <a:rPr lang="en-IN" altLang="en-US" sz="1800" dirty="0"/>
              <a:t>eatures.</a:t>
            </a:r>
            <a:endParaRPr lang="en-US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1800" i="1" dirty="0"/>
          </a:p>
          <a:p>
            <a:pPr marL="0" indent="0">
              <a:buNone/>
            </a:pP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Features Description.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b="1" i="1" dirty="0"/>
          </a:p>
          <a:p>
            <a:pPr marL="0" indent="0">
              <a:buNone/>
            </a:pPr>
            <a:endParaRPr lang="en-US" i="1" dirty="0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311150" y="1534160"/>
            <a:ext cx="11719560" cy="381381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8195"/>
          </a:xfrm>
        </p:spPr>
        <p:txBody>
          <a:bodyPr/>
          <a:p>
            <a:r>
              <a:rPr lang="en-IN" altLang="en-US" sz="4000" b="1"/>
              <a:t>Sample Data</a:t>
            </a:r>
            <a:endParaRPr lang="en-IN" altLang="en-US" sz="4000" b="1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54660" y="1296035"/>
            <a:ext cx="11282680" cy="475424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Workflow: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2580640" y="2347041"/>
            <a:ext cx="1506583" cy="5249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Load</a:t>
            </a:r>
            <a:r>
              <a:rPr lang="en-IN" altLang="en-US" dirty="0"/>
              <a:t>ing Data</a:t>
            </a:r>
            <a:endParaRPr lang="en-IN" altLang="en-US" dirty="0"/>
          </a:p>
        </p:txBody>
      </p:sp>
      <p:sp>
        <p:nvSpPr>
          <p:cNvPr id="5" name="Arrow: Right 4"/>
          <p:cNvSpPr/>
          <p:nvPr/>
        </p:nvSpPr>
        <p:spPr>
          <a:xfrm>
            <a:off x="4296229" y="2467736"/>
            <a:ext cx="984068" cy="2090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489303" y="2309746"/>
            <a:ext cx="1506583" cy="5249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Cleaning</a:t>
            </a:r>
            <a:endParaRPr lang="en-US" dirty="0"/>
          </a:p>
        </p:txBody>
      </p:sp>
      <p:sp>
        <p:nvSpPr>
          <p:cNvPr id="7" name="Arrow: Right 6"/>
          <p:cNvSpPr/>
          <p:nvPr/>
        </p:nvSpPr>
        <p:spPr>
          <a:xfrm>
            <a:off x="7194006" y="2467736"/>
            <a:ext cx="984068" cy="2090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379457" y="2308602"/>
            <a:ext cx="1506583" cy="5249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EDA</a:t>
            </a:r>
            <a:endParaRPr lang="en-US" dirty="0"/>
          </a:p>
        </p:txBody>
      </p:sp>
      <p:sp>
        <p:nvSpPr>
          <p:cNvPr id="9" name="Arrow: Right 8"/>
          <p:cNvSpPr/>
          <p:nvPr/>
        </p:nvSpPr>
        <p:spPr>
          <a:xfrm rot="5400000">
            <a:off x="8718003" y="3286772"/>
            <a:ext cx="984068" cy="1545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456745" y="3931919"/>
            <a:ext cx="1506583" cy="5249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Feature Engineering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558972" y="3941863"/>
            <a:ext cx="1506583" cy="5249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Feature Selection</a:t>
            </a:r>
            <a:endParaRPr lang="en-US" dirty="0"/>
          </a:p>
        </p:txBody>
      </p:sp>
      <p:sp>
        <p:nvSpPr>
          <p:cNvPr id="12" name="Arrow: Right 11"/>
          <p:cNvSpPr/>
          <p:nvPr/>
        </p:nvSpPr>
        <p:spPr>
          <a:xfrm rot="10800000">
            <a:off x="7263675" y="4099853"/>
            <a:ext cx="984068" cy="2090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550167" y="3962895"/>
            <a:ext cx="1506583" cy="5249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ML Model Building</a:t>
            </a:r>
            <a:endParaRPr lang="en-US" dirty="0"/>
          </a:p>
        </p:txBody>
      </p:sp>
      <p:sp>
        <p:nvSpPr>
          <p:cNvPr id="14" name="Arrow: Right 13"/>
          <p:cNvSpPr/>
          <p:nvPr/>
        </p:nvSpPr>
        <p:spPr>
          <a:xfrm rot="10800000">
            <a:off x="4265753" y="4120885"/>
            <a:ext cx="984068" cy="2090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8840"/>
          </a:xfrm>
        </p:spPr>
        <p:txBody>
          <a:bodyPr/>
          <a:p>
            <a:r>
              <a:rPr lang="en-IN" altLang="en-US" sz="4000" b="1"/>
              <a:t>Data Loading and Cleaning.</a:t>
            </a:r>
            <a:endParaRPr lang="en-IN" altLang="en-US" sz="40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6760" y="1713865"/>
            <a:ext cx="10901045" cy="4351655"/>
          </a:xfrm>
        </p:spPr>
        <p:txBody>
          <a:bodyPr/>
          <a:p>
            <a:r>
              <a:rPr lang="en-IN" altLang="en-US"/>
              <a:t>Combining training and testing data.</a:t>
            </a:r>
            <a:endParaRPr lang="en-IN" altLang="en-US"/>
          </a:p>
          <a:p>
            <a:r>
              <a:rPr lang="en-IN" altLang="en-US"/>
              <a:t>Checking missing values in data. </a:t>
            </a:r>
            <a:endParaRPr lang="en-IN" altLang="en-US"/>
          </a:p>
          <a:p>
            <a:r>
              <a:rPr lang="en-IN" altLang="en-US"/>
              <a:t>Imputing Employment.Type missing values with 'Self employed' values.</a:t>
            </a:r>
            <a:endParaRPr lang="en-IN" altLang="en-US"/>
          </a:p>
          <a:p>
            <a:r>
              <a:rPr lang="en-IN" altLang="en-US"/>
              <a:t>Checking the outliers using boxplot.</a:t>
            </a:r>
            <a:endParaRPr lang="en-IN" altLang="en-US"/>
          </a:p>
          <a:p>
            <a:r>
              <a:rPr lang="en-IN" altLang="en-US"/>
              <a:t>Removing the outliers of 'disbursed_amount' &amp; 'asset_cost' features.</a:t>
            </a:r>
            <a:endParaRPr lang="en-I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4485"/>
            <a:ext cx="10515600" cy="665480"/>
          </a:xfrm>
        </p:spPr>
        <p:txBody>
          <a:bodyPr>
            <a:normAutofit fontScale="90000"/>
          </a:bodyPr>
          <a:p>
            <a:r>
              <a:rPr lang="en-IN" altLang="en-US" b="1"/>
              <a:t>Data Analysis &amp; Visualization</a:t>
            </a:r>
            <a:endParaRPr lang="en-IN" altLang="en-US" b="1"/>
          </a:p>
        </p:txBody>
      </p:sp>
      <p:pic>
        <p:nvPicPr>
          <p:cNvPr id="4" name="Content Placeholder 3" descr="download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729105" y="1030605"/>
            <a:ext cx="7962265" cy="557974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2904</Words>
  <Application>WPS Presentation</Application>
  <PresentationFormat>Widescreen</PresentationFormat>
  <Paragraphs>130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5" baseType="lpstr">
      <vt:lpstr>Arial</vt:lpstr>
      <vt:lpstr>SimSun</vt:lpstr>
      <vt:lpstr>Wingdings</vt:lpstr>
      <vt:lpstr>Helvetica</vt:lpstr>
      <vt:lpstr>Calibri</vt:lpstr>
      <vt:lpstr>Microsoft YaHei</vt:lpstr>
      <vt:lpstr>Arial Unicode MS</vt:lpstr>
      <vt:lpstr>Calibri Light</vt:lpstr>
      <vt:lpstr>Office Theme</vt:lpstr>
      <vt:lpstr>PowerPoint 演示文稿</vt:lpstr>
      <vt:lpstr>Index:</vt:lpstr>
      <vt:lpstr>What’s Loan Default Prediction ? &amp; What’s the problem.</vt:lpstr>
      <vt:lpstr>What’s our objective?</vt:lpstr>
      <vt:lpstr>Features Description. </vt:lpstr>
      <vt:lpstr>Sample Data</vt:lpstr>
      <vt:lpstr>Workflow:</vt:lpstr>
      <vt:lpstr>Data Loading and Cleaning.</vt:lpstr>
      <vt:lpstr>Data Analysis &amp; Visualization</vt:lpstr>
      <vt:lpstr>PowerPoint 演示文稿</vt:lpstr>
      <vt:lpstr>PowerPoint 演示文稿</vt:lpstr>
      <vt:lpstr>PowerPoint 演示文稿</vt:lpstr>
      <vt:lpstr>Feature Enginnering &amp; Feature Selection</vt:lpstr>
      <vt:lpstr>PowerPoint 演示文稿</vt:lpstr>
      <vt:lpstr>Evaluation Metrics 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Shehzada Alam</dc:creator>
  <cp:lastModifiedBy>Shreyas</cp:lastModifiedBy>
  <cp:revision>66</cp:revision>
  <dcterms:created xsi:type="dcterms:W3CDTF">2019-03-22T07:52:00Z</dcterms:created>
  <dcterms:modified xsi:type="dcterms:W3CDTF">2019-04-27T04:22:13Z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1033-10.2.0.7646</vt:lpwstr>
  </property>
</Properties>
</file>