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1" d="100"/>
          <a:sy n="81" d="100"/>
        </p:scale>
        <p:origin x="677"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M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p>
            <a:fld id="{39D6F05D-33A3-46FA-8A08-A1D9B7834246}" type="datetimeFigureOut">
              <a:rPr lang="en-MY" smtClean="0"/>
              <a:t>7/12/2020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48B6070-E792-4D16-BF6A-6B3F3F4E1E0E}" type="slidenum">
              <a:rPr lang="en-MY" smtClean="0"/>
              <a:t>‹#›</a:t>
            </a:fld>
            <a:endParaRPr lang="en-MY"/>
          </a:p>
        </p:txBody>
      </p:sp>
    </p:spTree>
    <p:extLst>
      <p:ext uri="{BB962C8B-B14F-4D97-AF65-F5344CB8AC3E}">
        <p14:creationId xmlns:p14="http://schemas.microsoft.com/office/powerpoint/2010/main" val="3029726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39D6F05D-33A3-46FA-8A08-A1D9B7834246}" type="datetimeFigureOut">
              <a:rPr lang="en-MY" smtClean="0"/>
              <a:t>7/12/2020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48B6070-E792-4D16-BF6A-6B3F3F4E1E0E}" type="slidenum">
              <a:rPr lang="en-MY" smtClean="0"/>
              <a:t>‹#›</a:t>
            </a:fld>
            <a:endParaRPr lang="en-MY"/>
          </a:p>
        </p:txBody>
      </p:sp>
    </p:spTree>
    <p:extLst>
      <p:ext uri="{BB962C8B-B14F-4D97-AF65-F5344CB8AC3E}">
        <p14:creationId xmlns:p14="http://schemas.microsoft.com/office/powerpoint/2010/main" val="3058439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39D6F05D-33A3-46FA-8A08-A1D9B7834246}" type="datetimeFigureOut">
              <a:rPr lang="en-MY" smtClean="0"/>
              <a:t>7/12/2020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48B6070-E792-4D16-BF6A-6B3F3F4E1E0E}" type="slidenum">
              <a:rPr lang="en-MY" smtClean="0"/>
              <a:t>‹#›</a:t>
            </a:fld>
            <a:endParaRPr lang="en-MY"/>
          </a:p>
        </p:txBody>
      </p:sp>
    </p:spTree>
    <p:extLst>
      <p:ext uri="{BB962C8B-B14F-4D97-AF65-F5344CB8AC3E}">
        <p14:creationId xmlns:p14="http://schemas.microsoft.com/office/powerpoint/2010/main" val="1147553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39D6F05D-33A3-46FA-8A08-A1D9B7834246}" type="datetimeFigureOut">
              <a:rPr lang="en-MY" smtClean="0"/>
              <a:t>7/12/2020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48B6070-E792-4D16-BF6A-6B3F3F4E1E0E}" type="slidenum">
              <a:rPr lang="en-MY" smtClean="0"/>
              <a:t>‹#›</a:t>
            </a:fld>
            <a:endParaRPr lang="en-MY"/>
          </a:p>
        </p:txBody>
      </p:sp>
    </p:spTree>
    <p:extLst>
      <p:ext uri="{BB962C8B-B14F-4D97-AF65-F5344CB8AC3E}">
        <p14:creationId xmlns:p14="http://schemas.microsoft.com/office/powerpoint/2010/main" val="341185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M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D6F05D-33A3-46FA-8A08-A1D9B7834246}" type="datetimeFigureOut">
              <a:rPr lang="en-MY" smtClean="0"/>
              <a:t>7/12/2020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48B6070-E792-4D16-BF6A-6B3F3F4E1E0E}" type="slidenum">
              <a:rPr lang="en-MY" smtClean="0"/>
              <a:t>‹#›</a:t>
            </a:fld>
            <a:endParaRPr lang="en-MY"/>
          </a:p>
        </p:txBody>
      </p:sp>
    </p:spTree>
    <p:extLst>
      <p:ext uri="{BB962C8B-B14F-4D97-AF65-F5344CB8AC3E}">
        <p14:creationId xmlns:p14="http://schemas.microsoft.com/office/powerpoint/2010/main" val="2255279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4"/>
          <p:cNvSpPr>
            <a:spLocks noGrp="1"/>
          </p:cNvSpPr>
          <p:nvPr>
            <p:ph type="dt" sz="half" idx="10"/>
          </p:nvPr>
        </p:nvSpPr>
        <p:spPr/>
        <p:txBody>
          <a:bodyPr/>
          <a:lstStyle/>
          <a:p>
            <a:fld id="{39D6F05D-33A3-46FA-8A08-A1D9B7834246}" type="datetimeFigureOut">
              <a:rPr lang="en-MY" smtClean="0"/>
              <a:t>7/12/2020</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48B6070-E792-4D16-BF6A-6B3F3F4E1E0E}" type="slidenum">
              <a:rPr lang="en-MY" smtClean="0"/>
              <a:t>‹#›</a:t>
            </a:fld>
            <a:endParaRPr lang="en-MY"/>
          </a:p>
        </p:txBody>
      </p:sp>
    </p:spTree>
    <p:extLst>
      <p:ext uri="{BB962C8B-B14F-4D97-AF65-F5344CB8AC3E}">
        <p14:creationId xmlns:p14="http://schemas.microsoft.com/office/powerpoint/2010/main" val="208917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M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6"/>
          <p:cNvSpPr>
            <a:spLocks noGrp="1"/>
          </p:cNvSpPr>
          <p:nvPr>
            <p:ph type="dt" sz="half" idx="10"/>
          </p:nvPr>
        </p:nvSpPr>
        <p:spPr/>
        <p:txBody>
          <a:bodyPr/>
          <a:lstStyle/>
          <a:p>
            <a:fld id="{39D6F05D-33A3-46FA-8A08-A1D9B7834246}" type="datetimeFigureOut">
              <a:rPr lang="en-MY" smtClean="0"/>
              <a:t>7/12/2020</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948B6070-E792-4D16-BF6A-6B3F3F4E1E0E}" type="slidenum">
              <a:rPr lang="en-MY" smtClean="0"/>
              <a:t>‹#›</a:t>
            </a:fld>
            <a:endParaRPr lang="en-MY"/>
          </a:p>
        </p:txBody>
      </p:sp>
    </p:spTree>
    <p:extLst>
      <p:ext uri="{BB962C8B-B14F-4D97-AF65-F5344CB8AC3E}">
        <p14:creationId xmlns:p14="http://schemas.microsoft.com/office/powerpoint/2010/main" val="2912256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2"/>
          <p:cNvSpPr>
            <a:spLocks noGrp="1"/>
          </p:cNvSpPr>
          <p:nvPr>
            <p:ph type="dt" sz="half" idx="10"/>
          </p:nvPr>
        </p:nvSpPr>
        <p:spPr/>
        <p:txBody>
          <a:bodyPr/>
          <a:lstStyle/>
          <a:p>
            <a:fld id="{39D6F05D-33A3-46FA-8A08-A1D9B7834246}" type="datetimeFigureOut">
              <a:rPr lang="en-MY" smtClean="0"/>
              <a:t>7/12/2020</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948B6070-E792-4D16-BF6A-6B3F3F4E1E0E}" type="slidenum">
              <a:rPr lang="en-MY" smtClean="0"/>
              <a:t>‹#›</a:t>
            </a:fld>
            <a:endParaRPr lang="en-MY"/>
          </a:p>
        </p:txBody>
      </p:sp>
    </p:spTree>
    <p:extLst>
      <p:ext uri="{BB962C8B-B14F-4D97-AF65-F5344CB8AC3E}">
        <p14:creationId xmlns:p14="http://schemas.microsoft.com/office/powerpoint/2010/main" val="1285462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6F05D-33A3-46FA-8A08-A1D9B7834246}" type="datetimeFigureOut">
              <a:rPr lang="en-MY" smtClean="0"/>
              <a:t>7/12/2020</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948B6070-E792-4D16-BF6A-6B3F3F4E1E0E}" type="slidenum">
              <a:rPr lang="en-MY" smtClean="0"/>
              <a:t>‹#›</a:t>
            </a:fld>
            <a:endParaRPr lang="en-MY"/>
          </a:p>
        </p:txBody>
      </p:sp>
    </p:spTree>
    <p:extLst>
      <p:ext uri="{BB962C8B-B14F-4D97-AF65-F5344CB8AC3E}">
        <p14:creationId xmlns:p14="http://schemas.microsoft.com/office/powerpoint/2010/main" val="4073031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M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D6F05D-33A3-46FA-8A08-A1D9B7834246}" type="datetimeFigureOut">
              <a:rPr lang="en-MY" smtClean="0"/>
              <a:t>7/12/2020</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48B6070-E792-4D16-BF6A-6B3F3F4E1E0E}" type="slidenum">
              <a:rPr lang="en-MY" smtClean="0"/>
              <a:t>‹#›</a:t>
            </a:fld>
            <a:endParaRPr lang="en-MY"/>
          </a:p>
        </p:txBody>
      </p:sp>
    </p:spTree>
    <p:extLst>
      <p:ext uri="{BB962C8B-B14F-4D97-AF65-F5344CB8AC3E}">
        <p14:creationId xmlns:p14="http://schemas.microsoft.com/office/powerpoint/2010/main" val="4006281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M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D6F05D-33A3-46FA-8A08-A1D9B7834246}" type="datetimeFigureOut">
              <a:rPr lang="en-MY" smtClean="0"/>
              <a:t>7/12/2020</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48B6070-E792-4D16-BF6A-6B3F3F4E1E0E}" type="slidenum">
              <a:rPr lang="en-MY" smtClean="0"/>
              <a:t>‹#›</a:t>
            </a:fld>
            <a:endParaRPr lang="en-MY"/>
          </a:p>
        </p:txBody>
      </p:sp>
    </p:spTree>
    <p:extLst>
      <p:ext uri="{BB962C8B-B14F-4D97-AF65-F5344CB8AC3E}">
        <p14:creationId xmlns:p14="http://schemas.microsoft.com/office/powerpoint/2010/main" val="140864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M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D6F05D-33A3-46FA-8A08-A1D9B7834246}" type="datetimeFigureOut">
              <a:rPr lang="en-MY" smtClean="0"/>
              <a:t>7/12/2020</a:t>
            </a:fld>
            <a:endParaRPr lang="en-M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B6070-E792-4D16-BF6A-6B3F3F4E1E0E}" type="slidenum">
              <a:rPr lang="en-MY" smtClean="0"/>
              <a:t>‹#›</a:t>
            </a:fld>
            <a:endParaRPr lang="en-MY"/>
          </a:p>
        </p:txBody>
      </p:sp>
    </p:spTree>
    <p:extLst>
      <p:ext uri="{BB962C8B-B14F-4D97-AF65-F5344CB8AC3E}">
        <p14:creationId xmlns:p14="http://schemas.microsoft.com/office/powerpoint/2010/main" val="2606662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egaran.kalam@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err="1" smtClean="0">
                <a:solidFill>
                  <a:srgbClr val="FF0000"/>
                </a:solidFill>
                <a:latin typeface="Adobe Fan Heiti Std B" panose="020B0700000000000000" pitchFamily="34" charset="-128"/>
                <a:ea typeface="Adobe Fan Heiti Std B" panose="020B0700000000000000" pitchFamily="34" charset="-128"/>
              </a:rPr>
              <a:t>Segaran</a:t>
            </a:r>
            <a:r>
              <a:rPr lang="en-MY" dirty="0" smtClean="0">
                <a:solidFill>
                  <a:srgbClr val="FF0000"/>
                </a:solidFill>
                <a:latin typeface="Adobe Fan Heiti Std B" panose="020B0700000000000000" pitchFamily="34" charset="-128"/>
                <a:ea typeface="Adobe Fan Heiti Std B" panose="020B0700000000000000" pitchFamily="34" charset="-128"/>
              </a:rPr>
              <a:t> </a:t>
            </a:r>
            <a:r>
              <a:rPr lang="en-MY" dirty="0" err="1" smtClean="0">
                <a:solidFill>
                  <a:srgbClr val="FF0000"/>
                </a:solidFill>
                <a:latin typeface="Adobe Fan Heiti Std B" panose="020B0700000000000000" pitchFamily="34" charset="-128"/>
                <a:ea typeface="Adobe Fan Heiti Std B" panose="020B0700000000000000" pitchFamily="34" charset="-128"/>
              </a:rPr>
              <a:t>Chandrakumaran</a:t>
            </a:r>
            <a:endParaRPr lang="en-MY" dirty="0">
              <a:solidFill>
                <a:srgbClr val="FF0000"/>
              </a:solidFill>
              <a:latin typeface="Adobe Fan Heiti Std B" panose="020B0700000000000000" pitchFamily="34" charset="-128"/>
              <a:ea typeface="Adobe Fan Heiti Std B" panose="020B0700000000000000" pitchFamily="34" charset="-128"/>
            </a:endParaRPr>
          </a:p>
        </p:txBody>
      </p:sp>
      <p:sp>
        <p:nvSpPr>
          <p:cNvPr id="3" name="Subtitle 2"/>
          <p:cNvSpPr>
            <a:spLocks noGrp="1"/>
          </p:cNvSpPr>
          <p:nvPr>
            <p:ph type="subTitle" idx="1"/>
          </p:nvPr>
        </p:nvSpPr>
        <p:spPr/>
        <p:txBody>
          <a:bodyPr/>
          <a:lstStyle/>
          <a:p>
            <a:r>
              <a:rPr lang="en-MY" dirty="0">
                <a:latin typeface="Adobe Fan Heiti Std B" panose="020B0700000000000000" pitchFamily="34" charset="-128"/>
                <a:ea typeface="Adobe Fan Heiti Std B" panose="020B0700000000000000" pitchFamily="34" charset="-128"/>
                <a:hlinkClick r:id="rId2"/>
              </a:rPr>
              <a:t>s</a:t>
            </a:r>
            <a:r>
              <a:rPr lang="en-MY" dirty="0" smtClean="0">
                <a:latin typeface="Adobe Fan Heiti Std B" panose="020B0700000000000000" pitchFamily="34" charset="-128"/>
                <a:ea typeface="Adobe Fan Heiti Std B" panose="020B0700000000000000" pitchFamily="34" charset="-128"/>
                <a:hlinkClick r:id="rId2"/>
              </a:rPr>
              <a:t>egaran.kalam@gmail.com</a:t>
            </a:r>
            <a:r>
              <a:rPr lang="en-MY" dirty="0" smtClean="0">
                <a:latin typeface="Adobe Fan Heiti Std B" panose="020B0700000000000000" pitchFamily="34" charset="-128"/>
                <a:ea typeface="Adobe Fan Heiti Std B" panose="020B0700000000000000" pitchFamily="34" charset="-128"/>
              </a:rPr>
              <a:t>	</a:t>
            </a:r>
          </a:p>
          <a:p>
            <a:r>
              <a:rPr lang="en-MY" dirty="0" smtClean="0">
                <a:latin typeface="Adobe Fan Heiti Std B" panose="020B0700000000000000" pitchFamily="34" charset="-128"/>
                <a:ea typeface="Adobe Fan Heiti Std B" panose="020B0700000000000000" pitchFamily="34" charset="-128"/>
              </a:rPr>
              <a:t>010-2440969</a:t>
            </a:r>
            <a:endParaRPr lang="en-MY"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778447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dobe Fan Heiti Std B" panose="020B0700000000000000" pitchFamily="34" charset="-128"/>
                <a:ea typeface="Adobe Fan Heiti Std B" panose="020B0700000000000000" pitchFamily="34" charset="-128"/>
              </a:rPr>
              <a:t>What are different ways to include CSS into </a:t>
            </a:r>
            <a:r>
              <a:rPr lang="en-US" b="1" dirty="0" smtClean="0">
                <a:latin typeface="Adobe Fan Heiti Std B" panose="020B0700000000000000" pitchFamily="34" charset="-128"/>
                <a:ea typeface="Adobe Fan Heiti Std B" panose="020B0700000000000000" pitchFamily="34" charset="-128"/>
              </a:rPr>
              <a:t>your HTML </a:t>
            </a:r>
            <a:r>
              <a:rPr lang="en-US" b="1" dirty="0">
                <a:latin typeface="Adobe Fan Heiti Std B" panose="020B0700000000000000" pitchFamily="34" charset="-128"/>
                <a:ea typeface="Adobe Fan Heiti Std B" panose="020B0700000000000000" pitchFamily="34" charset="-128"/>
              </a:rPr>
              <a:t>file</a:t>
            </a:r>
            <a:r>
              <a:rPr lang="en-US" b="1" dirty="0" smtClean="0">
                <a:latin typeface="Adobe Fan Heiti Std B" panose="020B0700000000000000" pitchFamily="34" charset="-128"/>
                <a:ea typeface="Adobe Fan Heiti Std B" panose="020B0700000000000000" pitchFamily="34" charset="-128"/>
              </a:rPr>
              <a:t>?</a:t>
            </a:r>
            <a:endParaRPr lang="en-MY" b="1" dirty="0">
              <a:latin typeface="Adobe Fan Heiti Std B" panose="020B0700000000000000" pitchFamily="34" charset="-128"/>
              <a:ea typeface="Adobe Fan Heiti Std B" panose="020B0700000000000000" pitchFamily="34" charset="-128"/>
            </a:endParaRPr>
          </a:p>
        </p:txBody>
      </p:sp>
      <p:sp>
        <p:nvSpPr>
          <p:cNvPr id="3" name="Content Placeholder 2"/>
          <p:cNvSpPr>
            <a:spLocks noGrp="1"/>
          </p:cNvSpPr>
          <p:nvPr>
            <p:ph idx="1"/>
          </p:nvPr>
        </p:nvSpPr>
        <p:spPr/>
        <p:txBody>
          <a:bodyPr/>
          <a:lstStyle/>
          <a:p>
            <a:r>
              <a:rPr lang="en-MY" dirty="0" smtClean="0"/>
              <a:t>To include the CSS in to our HTML file we have to create after the &lt;title&gt; as shown as per below:</a:t>
            </a:r>
          </a:p>
          <a:p>
            <a:r>
              <a:rPr lang="en-MY" b="1" dirty="0" smtClean="0">
                <a:solidFill>
                  <a:srgbClr val="FF0000"/>
                </a:solidFill>
              </a:rPr>
              <a:t>&lt;style&gt;</a:t>
            </a:r>
          </a:p>
          <a:p>
            <a:pPr marL="457200" lvl="1" indent="0">
              <a:buNone/>
            </a:pPr>
            <a:r>
              <a:rPr lang="en-MY" b="1" dirty="0">
                <a:solidFill>
                  <a:srgbClr val="FF0000"/>
                </a:solidFill>
              </a:rPr>
              <a:t> </a:t>
            </a:r>
            <a:r>
              <a:rPr lang="en-MY" b="1" dirty="0" smtClean="0">
                <a:solidFill>
                  <a:srgbClr val="FF0000"/>
                </a:solidFill>
              </a:rPr>
              <a:t>	body    { </a:t>
            </a:r>
          </a:p>
          <a:p>
            <a:pPr marL="457200" lvl="1" indent="0">
              <a:buNone/>
            </a:pPr>
            <a:r>
              <a:rPr lang="en-MY" b="1" dirty="0">
                <a:solidFill>
                  <a:srgbClr val="FF0000"/>
                </a:solidFill>
              </a:rPr>
              <a:t>	</a:t>
            </a:r>
            <a:r>
              <a:rPr lang="en-MY" b="1" dirty="0" smtClean="0">
                <a:solidFill>
                  <a:srgbClr val="FF0000"/>
                </a:solidFill>
              </a:rPr>
              <a:t>	(CSS coding must be paste or type here)</a:t>
            </a:r>
          </a:p>
          <a:p>
            <a:pPr marL="457200" lvl="1" indent="0">
              <a:buNone/>
            </a:pPr>
            <a:r>
              <a:rPr lang="en-MY" b="1" dirty="0">
                <a:solidFill>
                  <a:srgbClr val="FF0000"/>
                </a:solidFill>
              </a:rPr>
              <a:t> </a:t>
            </a:r>
            <a:r>
              <a:rPr lang="en-MY" b="1" dirty="0" smtClean="0">
                <a:solidFill>
                  <a:srgbClr val="FF0000"/>
                </a:solidFill>
              </a:rPr>
              <a:t>} 			</a:t>
            </a:r>
          </a:p>
          <a:p>
            <a:pPr marL="457200" lvl="1" indent="0">
              <a:buNone/>
            </a:pPr>
            <a:r>
              <a:rPr lang="en-MY" b="1" dirty="0" smtClean="0">
                <a:solidFill>
                  <a:srgbClr val="FF0000"/>
                </a:solidFill>
              </a:rPr>
              <a:t>&lt;/style&gt;</a:t>
            </a:r>
            <a:endParaRPr lang="en-MY" b="1" dirty="0">
              <a:solidFill>
                <a:srgbClr val="FF0000"/>
              </a:solidFill>
            </a:endParaRPr>
          </a:p>
        </p:txBody>
      </p:sp>
    </p:spTree>
    <p:extLst>
      <p:ext uri="{BB962C8B-B14F-4D97-AF65-F5344CB8AC3E}">
        <p14:creationId xmlns:p14="http://schemas.microsoft.com/office/powerpoint/2010/main" val="1036731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dobe Fan Heiti Std B" panose="020B0700000000000000" pitchFamily="34" charset="-128"/>
                <a:ea typeface="Adobe Fan Heiti Std B" panose="020B0700000000000000" pitchFamily="34" charset="-128"/>
              </a:rPr>
              <a:t>Cited the CSS properties for the following</a:t>
            </a:r>
            <a:endParaRPr lang="en-MY" dirty="0">
              <a:latin typeface="Adobe Fan Heiti Std B" panose="020B0700000000000000" pitchFamily="34" charset="-128"/>
              <a:ea typeface="Adobe Fan Heiti Std B" panose="020B0700000000000000" pitchFamily="34" charset="-128"/>
            </a:endParaRPr>
          </a:p>
        </p:txBody>
      </p:sp>
      <p:sp>
        <p:nvSpPr>
          <p:cNvPr id="3" name="Content Placeholder 2"/>
          <p:cNvSpPr>
            <a:spLocks noGrp="1"/>
          </p:cNvSpPr>
          <p:nvPr>
            <p:ph idx="1"/>
          </p:nvPr>
        </p:nvSpPr>
        <p:spPr>
          <a:xfrm>
            <a:off x="838200" y="1825624"/>
            <a:ext cx="10515600" cy="4923967"/>
          </a:xfrm>
        </p:spPr>
        <p:txBody>
          <a:bodyPr>
            <a:normAutofit fontScale="92500" lnSpcReduction="20000"/>
          </a:bodyPr>
          <a:lstStyle/>
          <a:p>
            <a:r>
              <a:rPr lang="en-MY" dirty="0"/>
              <a:t>Aligning text </a:t>
            </a:r>
            <a:r>
              <a:rPr lang="en-MY" dirty="0" smtClean="0"/>
              <a:t>horizontally</a:t>
            </a:r>
          </a:p>
          <a:p>
            <a:pPr marL="0" indent="0">
              <a:buNone/>
            </a:pPr>
            <a:r>
              <a:rPr lang="en-MY" b="1" dirty="0">
                <a:solidFill>
                  <a:srgbClr val="FF0000"/>
                </a:solidFill>
              </a:rPr>
              <a:t> </a:t>
            </a:r>
            <a:r>
              <a:rPr lang="en-MY" b="1" dirty="0" smtClean="0">
                <a:solidFill>
                  <a:srgbClr val="FF0000"/>
                </a:solidFill>
              </a:rPr>
              <a:t>  &lt;</a:t>
            </a:r>
            <a:r>
              <a:rPr lang="en-MY" b="1" dirty="0">
                <a:solidFill>
                  <a:srgbClr val="FF0000"/>
                </a:solidFill>
              </a:rPr>
              <a:t>body</a:t>
            </a:r>
            <a:r>
              <a:rPr lang="en-MY" b="1" dirty="0" smtClean="0">
                <a:solidFill>
                  <a:srgbClr val="FF0000"/>
                </a:solidFill>
              </a:rPr>
              <a:t>&gt;</a:t>
            </a:r>
          </a:p>
          <a:p>
            <a:pPr marL="914400" lvl="2" indent="0">
              <a:buNone/>
            </a:pPr>
            <a:r>
              <a:rPr lang="en-MY" sz="2800" b="1" dirty="0" smtClean="0">
                <a:solidFill>
                  <a:srgbClr val="FF0000"/>
                </a:solidFill>
              </a:rPr>
              <a:t>&lt;</a:t>
            </a:r>
            <a:r>
              <a:rPr lang="en-MY" sz="2800" b="1" dirty="0">
                <a:solidFill>
                  <a:srgbClr val="FF0000"/>
                </a:solidFill>
              </a:rPr>
              <a:t>div id</a:t>
            </a:r>
            <a:r>
              <a:rPr lang="en-MY" sz="2800" b="1" dirty="0" smtClean="0">
                <a:solidFill>
                  <a:srgbClr val="FF0000"/>
                </a:solidFill>
              </a:rPr>
              <a:t>=“horizontal"&gt;</a:t>
            </a:r>
            <a:endParaRPr lang="en-MY" sz="2800" b="1" dirty="0">
              <a:solidFill>
                <a:srgbClr val="FF0000"/>
              </a:solidFill>
            </a:endParaRPr>
          </a:p>
          <a:p>
            <a:r>
              <a:rPr lang="en-MY" dirty="0" smtClean="0"/>
              <a:t>Aligning </a:t>
            </a:r>
            <a:r>
              <a:rPr lang="en-MY" dirty="0"/>
              <a:t>text </a:t>
            </a:r>
            <a:r>
              <a:rPr lang="en-MY" dirty="0" smtClean="0"/>
              <a:t>vertically</a:t>
            </a:r>
          </a:p>
          <a:p>
            <a:pPr marL="0" indent="0">
              <a:buNone/>
            </a:pPr>
            <a:r>
              <a:rPr lang="en-MY" dirty="0"/>
              <a:t> </a:t>
            </a:r>
            <a:r>
              <a:rPr lang="en-MY" dirty="0" smtClean="0"/>
              <a:t> </a:t>
            </a:r>
            <a:r>
              <a:rPr lang="en-MY" b="1" dirty="0">
                <a:solidFill>
                  <a:srgbClr val="FF0000"/>
                </a:solidFill>
              </a:rPr>
              <a:t>&lt;body&gt;</a:t>
            </a:r>
          </a:p>
          <a:p>
            <a:pPr marL="914400" lvl="2" indent="0">
              <a:buNone/>
            </a:pPr>
            <a:r>
              <a:rPr lang="en-MY" sz="2800" b="1" dirty="0">
                <a:solidFill>
                  <a:srgbClr val="FF0000"/>
                </a:solidFill>
              </a:rPr>
              <a:t>&lt;div id="vertical"&gt;</a:t>
            </a:r>
          </a:p>
          <a:p>
            <a:r>
              <a:rPr lang="en-MY" dirty="0"/>
              <a:t>Transform to </a:t>
            </a:r>
            <a:r>
              <a:rPr lang="en-MY" dirty="0" smtClean="0"/>
              <a:t>uppercase/lowercase</a:t>
            </a:r>
          </a:p>
          <a:p>
            <a:pPr marL="0" indent="0">
              <a:buNone/>
            </a:pPr>
            <a:r>
              <a:rPr lang="en-MY" b="1" dirty="0" smtClean="0">
                <a:solidFill>
                  <a:srgbClr val="FF0000"/>
                </a:solidFill>
              </a:rPr>
              <a:t>	</a:t>
            </a:r>
            <a:r>
              <a:rPr lang="en-MY" b="1" dirty="0" err="1" smtClean="0">
                <a:solidFill>
                  <a:srgbClr val="FF0000"/>
                </a:solidFill>
              </a:rPr>
              <a:t>div.a</a:t>
            </a:r>
            <a:r>
              <a:rPr lang="en-MY" b="1" dirty="0" smtClean="0">
                <a:solidFill>
                  <a:srgbClr val="FF0000"/>
                </a:solidFill>
              </a:rPr>
              <a:t> {</a:t>
            </a:r>
          </a:p>
          <a:p>
            <a:pPr marL="0" indent="0">
              <a:buNone/>
            </a:pPr>
            <a:r>
              <a:rPr lang="en-MY" b="1" dirty="0" smtClean="0">
                <a:solidFill>
                  <a:srgbClr val="FF0000"/>
                </a:solidFill>
              </a:rPr>
              <a:t>		text-transform</a:t>
            </a:r>
            <a:r>
              <a:rPr lang="en-MY" b="1" dirty="0">
                <a:solidFill>
                  <a:srgbClr val="FF0000"/>
                </a:solidFill>
              </a:rPr>
              <a:t>: uppercase;</a:t>
            </a:r>
          </a:p>
          <a:p>
            <a:pPr marL="0" indent="0">
              <a:buNone/>
            </a:pPr>
            <a:r>
              <a:rPr lang="en-MY" b="1" dirty="0" smtClean="0">
                <a:solidFill>
                  <a:srgbClr val="FF0000"/>
                </a:solidFill>
              </a:rPr>
              <a:t>	          }</a:t>
            </a:r>
          </a:p>
          <a:p>
            <a:r>
              <a:rPr lang="en-MY" dirty="0"/>
              <a:t>Add strike into </a:t>
            </a:r>
            <a:r>
              <a:rPr lang="en-MY" dirty="0" smtClean="0"/>
              <a:t>text</a:t>
            </a:r>
          </a:p>
          <a:p>
            <a:pPr lvl="1"/>
            <a:r>
              <a:rPr lang="en-MY" b="1" dirty="0">
                <a:solidFill>
                  <a:srgbClr val="FF0000"/>
                </a:solidFill>
              </a:rPr>
              <a:t>h1 { -</a:t>
            </a:r>
            <a:r>
              <a:rPr lang="en-MY" b="1" dirty="0" err="1">
                <a:solidFill>
                  <a:srgbClr val="FF0000"/>
                </a:solidFill>
              </a:rPr>
              <a:t>webkit</a:t>
            </a:r>
            <a:r>
              <a:rPr lang="en-MY" b="1" dirty="0">
                <a:solidFill>
                  <a:srgbClr val="FF0000"/>
                </a:solidFill>
              </a:rPr>
              <a:t>-text-stroke: 1px black; }</a:t>
            </a:r>
            <a:endParaRPr lang="en-MY" b="1" dirty="0" smtClean="0">
              <a:solidFill>
                <a:srgbClr val="FF0000"/>
              </a:solidFill>
            </a:endParaRPr>
          </a:p>
        </p:txBody>
      </p:sp>
    </p:spTree>
    <p:extLst>
      <p:ext uri="{BB962C8B-B14F-4D97-AF65-F5344CB8AC3E}">
        <p14:creationId xmlns:p14="http://schemas.microsoft.com/office/powerpoint/2010/main" val="3905053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t>Elements</a:t>
            </a:r>
            <a:endParaRPr lang="en-MY" b="1" dirty="0"/>
          </a:p>
        </p:txBody>
      </p:sp>
      <p:sp>
        <p:nvSpPr>
          <p:cNvPr id="3" name="Content Placeholder 2"/>
          <p:cNvSpPr>
            <a:spLocks noGrp="1"/>
          </p:cNvSpPr>
          <p:nvPr>
            <p:ph idx="1"/>
          </p:nvPr>
        </p:nvSpPr>
        <p:spPr/>
        <p:txBody>
          <a:bodyPr/>
          <a:lstStyle/>
          <a:p>
            <a:pPr marL="0" indent="0">
              <a:buNone/>
            </a:pPr>
            <a:r>
              <a:rPr lang="en-US" dirty="0" smtClean="0"/>
              <a:t>An</a:t>
            </a:r>
            <a:r>
              <a:rPr lang="en-US" dirty="0"/>
              <a:t> </a:t>
            </a:r>
            <a:r>
              <a:rPr lang="en-US" b="1" dirty="0"/>
              <a:t>HTML element</a:t>
            </a:r>
            <a:r>
              <a:rPr lang="en-US" dirty="0"/>
              <a:t> is a type of HTML (Hypertext Markup Language) document component, one of several types of HTML nodes (there are also text nodes, comment nodes and others</a:t>
            </a:r>
            <a:r>
              <a:rPr lang="en-US" dirty="0" smtClean="0"/>
              <a:t>)</a:t>
            </a:r>
          </a:p>
          <a:p>
            <a:pPr marL="0" indent="0">
              <a:buNone/>
            </a:pPr>
            <a:endParaRPr lang="en-MY" dirty="0"/>
          </a:p>
        </p:txBody>
      </p:sp>
      <p:pic>
        <p:nvPicPr>
          <p:cNvPr id="1028" name="Picture 4" descr="HTML Elements and Tag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581" y="3713158"/>
            <a:ext cx="6835304" cy="170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644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t>Attributes</a:t>
            </a:r>
            <a:endParaRPr lang="en-MY" b="1" dirty="0"/>
          </a:p>
        </p:txBody>
      </p:sp>
      <p:sp>
        <p:nvSpPr>
          <p:cNvPr id="3" name="Content Placeholder 2"/>
          <p:cNvSpPr>
            <a:spLocks noGrp="1"/>
          </p:cNvSpPr>
          <p:nvPr>
            <p:ph idx="1"/>
          </p:nvPr>
        </p:nvSpPr>
        <p:spPr>
          <a:xfrm>
            <a:off x="838199" y="1825625"/>
            <a:ext cx="10992439" cy="4351338"/>
          </a:xfrm>
        </p:spPr>
        <p:txBody>
          <a:bodyPr/>
          <a:lstStyle/>
          <a:p>
            <a:pPr marL="0" indent="0">
              <a:buNone/>
            </a:pPr>
            <a:r>
              <a:rPr lang="en-US" b="1" dirty="0"/>
              <a:t>HTML attributes</a:t>
            </a:r>
            <a:r>
              <a:rPr lang="en-US" dirty="0"/>
              <a:t> are special words used inside the opening tag to control the element's </a:t>
            </a:r>
            <a:r>
              <a:rPr lang="en-US" dirty="0" err="1"/>
              <a:t>behaviour</a:t>
            </a:r>
            <a:r>
              <a:rPr lang="en-US" dirty="0"/>
              <a:t>. HTML attributes are a modifier of an </a:t>
            </a:r>
            <a:r>
              <a:rPr lang="en-US" i="1" dirty="0"/>
              <a:t>HTML element type</a:t>
            </a:r>
            <a:r>
              <a:rPr lang="en-US" dirty="0"/>
              <a:t>. An attribute either modifies the default functionality of an element type or provides functionality to certain element types unable to function correctly without them. In HTML syntax, an attribute is added to an </a:t>
            </a:r>
            <a:r>
              <a:rPr lang="en-US" i="1" dirty="0"/>
              <a:t>HTML start tag</a:t>
            </a:r>
            <a:r>
              <a:rPr lang="en-US" dirty="0"/>
              <a:t>.</a:t>
            </a:r>
            <a:endParaRPr lang="en-MY" dirty="0"/>
          </a:p>
        </p:txBody>
      </p:sp>
      <p:pic>
        <p:nvPicPr>
          <p:cNvPr id="2052" name="Picture 4" descr="HTML Attributes - Introduction to Web Design and Computer Princi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7566" y="4398860"/>
            <a:ext cx="6264079" cy="2459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674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25" y="365125"/>
            <a:ext cx="5772175" cy="1325563"/>
          </a:xfrm>
        </p:spPr>
        <p:txBody>
          <a:bodyPr/>
          <a:lstStyle/>
          <a:p>
            <a:r>
              <a:rPr lang="en-MY" b="1" dirty="0"/>
              <a:t>h</a:t>
            </a:r>
            <a:r>
              <a:rPr lang="en-MY" b="1" dirty="0" smtClean="0"/>
              <a:t>tml Entities</a:t>
            </a:r>
            <a:endParaRPr lang="en-MY" b="1" dirty="0"/>
          </a:p>
        </p:txBody>
      </p:sp>
      <p:sp>
        <p:nvSpPr>
          <p:cNvPr id="3" name="Content Placeholder 2"/>
          <p:cNvSpPr>
            <a:spLocks noGrp="1"/>
          </p:cNvSpPr>
          <p:nvPr>
            <p:ph idx="1"/>
          </p:nvPr>
        </p:nvSpPr>
        <p:spPr>
          <a:xfrm>
            <a:off x="6370320" y="198120"/>
            <a:ext cx="4983480" cy="5978843"/>
          </a:xfrm>
        </p:spPr>
        <p:txBody>
          <a:bodyPr>
            <a:normAutofit/>
          </a:bodyPr>
          <a:lstStyle/>
          <a:p>
            <a:r>
              <a:rPr lang="en-US" dirty="0"/>
              <a:t>HTML Entities</a:t>
            </a:r>
          </a:p>
          <a:p>
            <a:r>
              <a:rPr lang="en-US" dirty="0"/>
              <a:t>Some characters are reserved in HTML.</a:t>
            </a:r>
          </a:p>
          <a:p>
            <a:r>
              <a:rPr lang="en-US" dirty="0"/>
              <a:t>If you use the less than (&lt;) or greater than (&gt;) signs in your text, the browser might mix them with tags.</a:t>
            </a:r>
          </a:p>
          <a:p>
            <a:r>
              <a:rPr lang="en-US" dirty="0"/>
              <a:t>Character entities are used to display reserved characters in HTML.</a:t>
            </a:r>
          </a:p>
          <a:p>
            <a:r>
              <a:rPr lang="en-US" dirty="0"/>
              <a:t>To display a less than sign (&lt;) we must write: </a:t>
            </a:r>
            <a:r>
              <a:rPr lang="en-US" b="1" dirty="0"/>
              <a:t>&amp;</a:t>
            </a:r>
            <a:r>
              <a:rPr lang="en-US" b="1" dirty="0" err="1"/>
              <a:t>lt</a:t>
            </a:r>
            <a:r>
              <a:rPr lang="en-US" b="1" dirty="0"/>
              <a:t>;</a:t>
            </a:r>
            <a:r>
              <a:rPr lang="en-US" dirty="0"/>
              <a:t> or </a:t>
            </a:r>
            <a:r>
              <a:rPr lang="en-US" b="1" dirty="0"/>
              <a:t>&amp;#60;</a:t>
            </a:r>
            <a:endParaRPr lang="en-MY" dirty="0"/>
          </a:p>
        </p:txBody>
      </p:sp>
      <p:pic>
        <p:nvPicPr>
          <p:cNvPr id="3074" name="Picture 2" descr="Useful HTML Entities - Web Development Using PHP, CakePH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25" y="2675414"/>
            <a:ext cx="5772175" cy="265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937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latin typeface="Adobe Fan Heiti Std B" panose="020B0700000000000000" pitchFamily="34" charset="-128"/>
                <a:ea typeface="Adobe Fan Heiti Std B" panose="020B0700000000000000" pitchFamily="34" charset="-128"/>
              </a:rPr>
              <a:t>Cited different ways of defining the color white </a:t>
            </a:r>
            <a:r>
              <a:rPr lang="en-US" sz="4800" b="1" dirty="0" smtClean="0">
                <a:latin typeface="Adobe Fan Heiti Std B" panose="020B0700000000000000" pitchFamily="34" charset="-128"/>
                <a:ea typeface="Adobe Fan Heiti Std B" panose="020B0700000000000000" pitchFamily="34" charset="-128"/>
              </a:rPr>
              <a:t>in CSS</a:t>
            </a:r>
            <a:endParaRPr lang="en-MY" sz="4800" b="1" dirty="0">
              <a:latin typeface="Adobe Fan Heiti Std B" panose="020B0700000000000000" pitchFamily="34" charset="-128"/>
              <a:ea typeface="Adobe Fan Heiti Std B" panose="020B0700000000000000" pitchFamily="34" charset="-128"/>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93759973"/>
              </p:ext>
            </p:extLst>
          </p:nvPr>
        </p:nvGraphicFramePr>
        <p:xfrm>
          <a:off x="838200" y="2865120"/>
          <a:ext cx="9921240" cy="1623854"/>
        </p:xfrm>
        <a:graphic>
          <a:graphicData uri="http://schemas.openxmlformats.org/drawingml/2006/table">
            <a:tbl>
              <a:tblPr/>
              <a:tblGrid>
                <a:gridCol w="3307080">
                  <a:extLst>
                    <a:ext uri="{9D8B030D-6E8A-4147-A177-3AD203B41FA5}">
                      <a16:colId xmlns:a16="http://schemas.microsoft.com/office/drawing/2014/main" val="3393431930"/>
                    </a:ext>
                  </a:extLst>
                </a:gridCol>
                <a:gridCol w="3307080">
                  <a:extLst>
                    <a:ext uri="{9D8B030D-6E8A-4147-A177-3AD203B41FA5}">
                      <a16:colId xmlns:a16="http://schemas.microsoft.com/office/drawing/2014/main" val="1871396601"/>
                    </a:ext>
                  </a:extLst>
                </a:gridCol>
                <a:gridCol w="3307080">
                  <a:extLst>
                    <a:ext uri="{9D8B030D-6E8A-4147-A177-3AD203B41FA5}">
                      <a16:colId xmlns:a16="http://schemas.microsoft.com/office/drawing/2014/main" val="153610887"/>
                    </a:ext>
                  </a:extLst>
                </a:gridCol>
              </a:tblGrid>
              <a:tr h="1040281">
                <a:tc>
                  <a:txBody>
                    <a:bodyPr/>
                    <a:lstStyle/>
                    <a:p>
                      <a:pPr algn="ctr"/>
                      <a:r>
                        <a:rPr lang="en-MY" sz="2400" b="1" i="0" dirty="0">
                          <a:effectLst/>
                        </a:rPr>
                        <a:t>HTML / CSS</a:t>
                      </a:r>
                      <a:br>
                        <a:rPr lang="en-MY" sz="2400" b="1" i="0" dirty="0">
                          <a:effectLst/>
                        </a:rPr>
                      </a:br>
                      <a:r>
                        <a:rPr lang="en-MY" sz="2400" b="1" i="0" dirty="0" err="1">
                          <a:effectLst/>
                        </a:rPr>
                        <a:t>Color</a:t>
                      </a:r>
                      <a:r>
                        <a:rPr lang="en-MY" sz="2400" b="1" i="0" dirty="0">
                          <a:effectLst/>
                        </a:rPr>
                        <a:t> Name</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0E0E0"/>
                    </a:solidFill>
                  </a:tcPr>
                </a:tc>
                <a:tc>
                  <a:txBody>
                    <a:bodyPr/>
                    <a:lstStyle/>
                    <a:p>
                      <a:pPr algn="ctr"/>
                      <a:r>
                        <a:rPr lang="en-MY" sz="2400" b="1" i="0">
                          <a:effectLst/>
                        </a:rPr>
                        <a:t>Hex Code</a:t>
                      </a:r>
                      <a:br>
                        <a:rPr lang="en-MY" sz="2400" b="1" i="0">
                          <a:effectLst/>
                        </a:rPr>
                      </a:br>
                      <a:r>
                        <a:rPr lang="en-MY" sz="2400" b="1" i="0">
                          <a:effectLst/>
                        </a:rPr>
                        <a:t>#RRGGBB</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0E0E0"/>
                    </a:solidFill>
                  </a:tcPr>
                </a:tc>
                <a:tc>
                  <a:txBody>
                    <a:bodyPr/>
                    <a:lstStyle/>
                    <a:p>
                      <a:pPr algn="ctr"/>
                      <a:r>
                        <a:rPr lang="en-MY" sz="2400" b="1" i="0">
                          <a:effectLst/>
                        </a:rPr>
                        <a:t>Decimal Code</a:t>
                      </a:r>
                      <a:br>
                        <a:rPr lang="en-MY" sz="2400" b="1" i="0">
                          <a:effectLst/>
                        </a:rPr>
                      </a:br>
                      <a:r>
                        <a:rPr lang="en-MY" sz="2400" b="1" i="0">
                          <a:effectLst/>
                        </a:rPr>
                        <a:t>(R,G,B)</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0E0E0"/>
                    </a:solidFill>
                  </a:tcPr>
                </a:tc>
                <a:extLst>
                  <a:ext uri="{0D108BD9-81ED-4DB2-BD59-A6C34878D82A}">
                    <a16:rowId xmlns:a16="http://schemas.microsoft.com/office/drawing/2014/main" val="107317136"/>
                  </a:ext>
                </a:extLst>
              </a:tr>
              <a:tr h="583573">
                <a:tc>
                  <a:txBody>
                    <a:bodyPr/>
                    <a:lstStyle/>
                    <a:p>
                      <a:r>
                        <a:rPr lang="en-MY" sz="2400" b="1">
                          <a:effectLst/>
                        </a:rPr>
                        <a:t>white</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MY" sz="2400" b="1">
                          <a:effectLst/>
                        </a:rPr>
                        <a:t>#FFFFFF</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MY" sz="2400" b="1" dirty="0" err="1">
                          <a:effectLst/>
                        </a:rPr>
                        <a:t>rgb</a:t>
                      </a:r>
                      <a:r>
                        <a:rPr lang="en-MY" sz="2400" b="1" dirty="0">
                          <a:effectLst/>
                        </a:rPr>
                        <a:t>(255,255,255)</a:t>
                      </a:r>
                    </a:p>
                  </a:txBody>
                  <a:tcPr marL="38100" marR="381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40202819"/>
                  </a:ext>
                </a:extLst>
              </a:tr>
            </a:tbl>
          </a:graphicData>
        </a:graphic>
      </p:graphicFrame>
    </p:spTree>
    <p:extLst>
      <p:ext uri="{BB962C8B-B14F-4D97-AF65-F5344CB8AC3E}">
        <p14:creationId xmlns:p14="http://schemas.microsoft.com/office/powerpoint/2010/main" val="342983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185" y="274320"/>
            <a:ext cx="10515600" cy="938848"/>
          </a:xfrm>
        </p:spPr>
        <p:txBody>
          <a:bodyPr>
            <a:normAutofit/>
          </a:bodyPr>
          <a:lstStyle/>
          <a:p>
            <a:r>
              <a:rPr lang="en-US" dirty="0" smtClean="0">
                <a:latin typeface="Adobe Fan Heiti Std B" panose="020B0700000000000000" pitchFamily="34" charset="-128"/>
                <a:ea typeface="Adobe Fan Heiti Std B" panose="020B0700000000000000" pitchFamily="34" charset="-128"/>
              </a:rPr>
              <a:t>Ways </a:t>
            </a:r>
            <a:r>
              <a:rPr lang="en-US" dirty="0">
                <a:latin typeface="Adobe Fan Heiti Std B" panose="020B0700000000000000" pitchFamily="34" charset="-128"/>
                <a:ea typeface="Adobe Fan Heiti Std B" panose="020B0700000000000000" pitchFamily="34" charset="-128"/>
              </a:rPr>
              <a:t>of changing the </a:t>
            </a:r>
            <a:r>
              <a:rPr lang="en-US" dirty="0" smtClean="0">
                <a:latin typeface="Adobe Fan Heiti Std B" panose="020B0700000000000000" pitchFamily="34" charset="-128"/>
                <a:ea typeface="Adobe Fan Heiti Std B" panose="020B0700000000000000" pitchFamily="34" charset="-128"/>
              </a:rPr>
              <a:t>state of </a:t>
            </a:r>
            <a:r>
              <a:rPr lang="en-US" dirty="0">
                <a:latin typeface="Adobe Fan Heiti Std B" panose="020B0700000000000000" pitchFamily="34" charset="-128"/>
                <a:ea typeface="Adobe Fan Heiti Std B" panose="020B0700000000000000" pitchFamily="34" charset="-128"/>
              </a:rPr>
              <a:t>a </a:t>
            </a:r>
            <a:r>
              <a:rPr lang="en-US" dirty="0" smtClean="0">
                <a:latin typeface="Adobe Fan Heiti Std B" panose="020B0700000000000000" pitchFamily="34" charset="-128"/>
                <a:ea typeface="Adobe Fan Heiti Std B" panose="020B0700000000000000" pitchFamily="34" charset="-128"/>
              </a:rPr>
              <a:t>link</a:t>
            </a:r>
            <a:endParaRPr lang="en-MY" dirty="0">
              <a:latin typeface="Adobe Fan Heiti Std B" panose="020B0700000000000000" pitchFamily="34" charset="-128"/>
              <a:ea typeface="Adobe Fan Heiti Std B" panose="020B0700000000000000" pitchFamily="34" charset="-128"/>
            </a:endParaRPr>
          </a:p>
        </p:txBody>
      </p:sp>
      <p:sp>
        <p:nvSpPr>
          <p:cNvPr id="4" name="Rectangle 1"/>
          <p:cNvSpPr>
            <a:spLocks noGrp="1" noChangeArrowheads="1"/>
          </p:cNvSpPr>
          <p:nvPr>
            <p:ph idx="1"/>
          </p:nvPr>
        </p:nvSpPr>
        <p:spPr bwMode="auto">
          <a:xfrm>
            <a:off x="654185" y="1213168"/>
            <a:ext cx="10883630" cy="5170646"/>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29303B"/>
                </a:solidFill>
                <a:effectLst/>
                <a:latin typeface="Adobe Fan Heiti Std B" panose="020B0700000000000000" pitchFamily="34" charset="-128"/>
                <a:ea typeface="Adobe Fan Heiti Std B" panose="020B0700000000000000" pitchFamily="34" charset="-128"/>
              </a:rPr>
              <a:t>There are </a:t>
            </a:r>
            <a:r>
              <a:rPr kumimoji="0" lang="en-US" altLang="en-US" sz="2400" b="1" i="0" u="none" strike="noStrike" cap="none" normalizeH="0" baseline="0" dirty="0" smtClean="0">
                <a:ln>
                  <a:noFill/>
                </a:ln>
                <a:solidFill>
                  <a:srgbClr val="29303B"/>
                </a:solidFill>
                <a:effectLst/>
                <a:latin typeface="Adobe Fan Heiti Std B" panose="020B0700000000000000" pitchFamily="34" charset="-128"/>
                <a:ea typeface="Adobe Fan Heiti Std B" panose="020B0700000000000000" pitchFamily="34" charset="-128"/>
              </a:rPr>
              <a:t>4</a:t>
            </a:r>
            <a:r>
              <a:rPr kumimoji="0" lang="en-US" altLang="en-US" sz="2400" b="0" i="0" u="none" strike="noStrike" cap="none" normalizeH="0" baseline="0" dirty="0" smtClean="0">
                <a:ln>
                  <a:noFill/>
                </a:ln>
                <a:solidFill>
                  <a:srgbClr val="29303B"/>
                </a:solidFill>
                <a:effectLst/>
                <a:latin typeface="Adobe Fan Heiti Std B" panose="020B0700000000000000" pitchFamily="34" charset="-128"/>
                <a:ea typeface="Adobe Fan Heiti Std B" panose="020B0700000000000000" pitchFamily="34" charset="-128"/>
              </a:rPr>
              <a:t> link </a:t>
            </a:r>
            <a:r>
              <a:rPr kumimoji="0" lang="en-US" altLang="en-US" sz="2400" b="1" i="0" u="none" strike="noStrike" cap="none" normalizeH="0" baseline="0" dirty="0" smtClean="0">
                <a:ln>
                  <a:noFill/>
                </a:ln>
                <a:solidFill>
                  <a:srgbClr val="29303B"/>
                </a:solidFill>
                <a:effectLst/>
                <a:latin typeface="Adobe Fan Heiti Std B" panose="020B0700000000000000" pitchFamily="34" charset="-128"/>
                <a:ea typeface="Adobe Fan Heiti Std B" panose="020B0700000000000000" pitchFamily="34" charset="-128"/>
              </a:rPr>
              <a:t>states: </a:t>
            </a:r>
            <a:r>
              <a:rPr kumimoji="0" lang="en-US" altLang="en-US" sz="2400" b="0" i="0" u="none" strike="noStrike" cap="none" normalizeH="0" baseline="0" dirty="0" smtClean="0">
                <a:ln>
                  <a:noFill/>
                </a:ln>
                <a:solidFill>
                  <a:srgbClr val="9884FC"/>
                </a:solidFill>
                <a:effectLst/>
                <a:latin typeface="Adobe Fan Heiti Std B" panose="020B0700000000000000" pitchFamily="34" charset="-128"/>
                <a:ea typeface="Adobe Fan Heiti Std B" panose="020B0700000000000000" pitchFamily="34" charset="-128"/>
              </a:rPr>
              <a:t>a:active</a:t>
            </a:r>
            <a:r>
              <a:rPr kumimoji="0" lang="en-US" altLang="en-US" sz="2400" b="0" i="0" u="none" strike="noStrike" cap="none" normalizeH="0" baseline="0" dirty="0" smtClean="0">
                <a:ln>
                  <a:noFill/>
                </a:ln>
                <a:solidFill>
                  <a:srgbClr val="29303B"/>
                </a:solidFill>
                <a:effectLst/>
                <a:latin typeface="Adobe Fan Heiti Std B" panose="020B0700000000000000" pitchFamily="34" charset="-128"/>
                <a:ea typeface="Adobe Fan Heiti Std B" panose="020B0700000000000000" pitchFamily="34" charset="-128"/>
              </a:rPr>
              <a:t>, </a:t>
            </a:r>
            <a:r>
              <a:rPr kumimoji="0" lang="en-US" altLang="en-US" sz="2400" b="0" i="0" u="none" strike="noStrike" cap="none" normalizeH="0" baseline="0" dirty="0" smtClean="0">
                <a:ln>
                  <a:noFill/>
                </a:ln>
                <a:solidFill>
                  <a:srgbClr val="9884FC"/>
                </a:solidFill>
                <a:effectLst/>
                <a:latin typeface="Adobe Fan Heiti Std B" panose="020B0700000000000000" pitchFamily="34" charset="-128"/>
                <a:ea typeface="Adobe Fan Heiti Std B" panose="020B0700000000000000" pitchFamily="34" charset="-128"/>
              </a:rPr>
              <a:t>a:hover</a:t>
            </a:r>
            <a:r>
              <a:rPr kumimoji="0" lang="en-US" altLang="en-US" sz="2400" b="0" i="0" u="none" strike="noStrike" cap="none" normalizeH="0" baseline="0" dirty="0" smtClean="0">
                <a:ln>
                  <a:noFill/>
                </a:ln>
                <a:solidFill>
                  <a:srgbClr val="29303B"/>
                </a:solidFill>
                <a:effectLst/>
                <a:latin typeface="Adobe Fan Heiti Std B" panose="020B0700000000000000" pitchFamily="34" charset="-128"/>
                <a:ea typeface="Adobe Fan Heiti Std B" panose="020B0700000000000000" pitchFamily="34" charset="-128"/>
              </a:rPr>
              <a:t>, </a:t>
            </a:r>
            <a:r>
              <a:rPr kumimoji="0" lang="en-US" altLang="en-US" sz="2400" b="0" i="0" u="none" strike="noStrike" cap="none" normalizeH="0" baseline="0" dirty="0" smtClean="0">
                <a:ln>
                  <a:noFill/>
                </a:ln>
                <a:solidFill>
                  <a:srgbClr val="9884FC"/>
                </a:solidFill>
                <a:effectLst/>
                <a:latin typeface="Adobe Fan Heiti Std B" panose="020B0700000000000000" pitchFamily="34" charset="-128"/>
                <a:ea typeface="Adobe Fan Heiti Std B" panose="020B0700000000000000" pitchFamily="34" charset="-128"/>
              </a:rPr>
              <a:t>a:visited</a:t>
            </a:r>
            <a:r>
              <a:rPr kumimoji="0" lang="en-US" altLang="en-US" sz="2400" b="0" i="0" u="none" strike="noStrike" cap="none" normalizeH="0" baseline="0" dirty="0" smtClean="0">
                <a:ln>
                  <a:noFill/>
                </a:ln>
                <a:solidFill>
                  <a:srgbClr val="29303B"/>
                </a:solidFill>
                <a:effectLst/>
                <a:latin typeface="Adobe Fan Heiti Std B" panose="020B0700000000000000" pitchFamily="34" charset="-128"/>
                <a:ea typeface="Adobe Fan Heiti Std B" panose="020B0700000000000000" pitchFamily="34" charset="-128"/>
              </a:rPr>
              <a:t>, and </a:t>
            </a:r>
            <a:r>
              <a:rPr kumimoji="0" lang="en-US" altLang="en-US" sz="2400" b="0" i="0" u="none" strike="noStrike" cap="none" normalizeH="0" baseline="0" dirty="0" smtClean="0">
                <a:ln>
                  <a:noFill/>
                </a:ln>
                <a:solidFill>
                  <a:srgbClr val="9884FC"/>
                </a:solidFill>
                <a:effectLst/>
                <a:latin typeface="Adobe Fan Heiti Std B" panose="020B0700000000000000" pitchFamily="34" charset="-128"/>
                <a:ea typeface="Adobe Fan Heiti Std B" panose="020B0700000000000000" pitchFamily="34" charset="-128"/>
              </a:rPr>
              <a:t>a:link</a:t>
            </a:r>
            <a:r>
              <a:rPr kumimoji="0" lang="en-US" altLang="en-US" sz="2400" b="0" i="0" u="none" strike="noStrike" cap="none" normalizeH="0" baseline="0" dirty="0" smtClean="0">
                <a:ln>
                  <a:noFill/>
                </a:ln>
                <a:solidFill>
                  <a:srgbClr val="29303B"/>
                </a:solidFill>
                <a:effectLst/>
                <a:latin typeface="Adobe Fan Heiti Std B" panose="020B0700000000000000" pitchFamily="34" charset="-128"/>
                <a:ea typeface="Adobe Fan Heiti Std B" panose="020B0700000000000000" pitchFamily="34" charset="-128"/>
              </a:rPr>
              <a: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29303B"/>
                </a:solidFill>
                <a:effectLst/>
                <a:latin typeface="Adobe Fan Heiti Std B" panose="020B0700000000000000" pitchFamily="34" charset="-128"/>
                <a:ea typeface="Adobe Fan Heiti Std B" panose="020B0700000000000000" pitchFamily="34" charset="-128"/>
              </a:rPr>
              <a:t>To avoid behavior overlapping, these states should go in the following order:</a:t>
            </a:r>
          </a:p>
          <a:p>
            <a:pPr marL="457200" marR="0" lvl="1"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smtClean="0">
                <a:ln>
                  <a:noFill/>
                </a:ln>
                <a:solidFill>
                  <a:srgbClr val="9884FC"/>
                </a:solidFill>
                <a:effectLst/>
                <a:latin typeface="Adobe Fan Heiti Std B" panose="020B0700000000000000" pitchFamily="34" charset="-128"/>
                <a:ea typeface="Adobe Fan Heiti Std B" panose="020B0700000000000000" pitchFamily="34" charset="-128"/>
              </a:rPr>
              <a:t>a:hover</a:t>
            </a:r>
            <a:r>
              <a:rPr kumimoji="0" lang="en-US" altLang="en-US" b="0" i="0" u="none" strike="noStrike" cap="none" normalizeH="0" baseline="0" dirty="0" smtClean="0">
                <a:ln>
                  <a:noFill/>
                </a:ln>
                <a:solidFill>
                  <a:srgbClr val="29303B"/>
                </a:solidFill>
                <a:effectLst/>
                <a:latin typeface="Adobe Fan Heiti Std B" panose="020B0700000000000000" pitchFamily="34" charset="-128"/>
                <a:ea typeface="Adobe Fan Heiti Std B" panose="020B0700000000000000" pitchFamily="34" charset="-128"/>
              </a:rPr>
              <a:t> should go after </a:t>
            </a:r>
            <a:r>
              <a:rPr kumimoji="0" lang="en-US" altLang="en-US" b="0" i="0" u="none" strike="noStrike" cap="none" normalizeH="0" baseline="0" dirty="0" smtClean="0">
                <a:ln>
                  <a:noFill/>
                </a:ln>
                <a:solidFill>
                  <a:srgbClr val="9884FC"/>
                </a:solidFill>
                <a:effectLst/>
                <a:latin typeface="Adobe Fan Heiti Std B" panose="020B0700000000000000" pitchFamily="34" charset="-128"/>
                <a:ea typeface="Adobe Fan Heiti Std B" panose="020B0700000000000000" pitchFamily="34" charset="-128"/>
              </a:rPr>
              <a:t>a:link</a:t>
            </a:r>
            <a:r>
              <a:rPr kumimoji="0" lang="en-US" altLang="en-US" b="0" i="0" u="none" strike="noStrike" cap="none" normalizeH="0" baseline="0" dirty="0" smtClean="0">
                <a:ln>
                  <a:noFill/>
                </a:ln>
                <a:solidFill>
                  <a:srgbClr val="29303B"/>
                </a:solidFill>
                <a:effectLst/>
                <a:latin typeface="Adobe Fan Heiti Std B" panose="020B0700000000000000" pitchFamily="34" charset="-128"/>
                <a:ea typeface="Adobe Fan Heiti Std B" panose="020B0700000000000000" pitchFamily="34" charset="-128"/>
              </a:rPr>
              <a:t> and </a:t>
            </a:r>
            <a:r>
              <a:rPr kumimoji="0" lang="en-US" altLang="en-US" b="0" i="0" u="none" strike="noStrike" cap="none" normalizeH="0" baseline="0" dirty="0" smtClean="0">
                <a:ln>
                  <a:noFill/>
                </a:ln>
                <a:solidFill>
                  <a:srgbClr val="9884FC"/>
                </a:solidFill>
                <a:effectLst/>
                <a:latin typeface="Adobe Fan Heiti Std B" panose="020B0700000000000000" pitchFamily="34" charset="-128"/>
                <a:ea typeface="Adobe Fan Heiti Std B" panose="020B0700000000000000" pitchFamily="34" charset="-128"/>
              </a:rPr>
              <a:t>a:visited</a:t>
            </a:r>
            <a:r>
              <a:rPr kumimoji="0" lang="en-US" altLang="en-US" b="0" i="0" u="none" strike="noStrike" cap="none" normalizeH="0" baseline="0" dirty="0" smtClean="0">
                <a:ln>
                  <a:noFill/>
                </a:ln>
                <a:solidFill>
                  <a:srgbClr val="29303B"/>
                </a:solidFill>
                <a:effectLst/>
                <a:latin typeface="Adobe Fan Heiti Std B" panose="020B0700000000000000" pitchFamily="34" charset="-128"/>
                <a:ea typeface="Adobe Fan Heiti Std B" panose="020B0700000000000000" pitchFamily="34" charset="-128"/>
              </a:rPr>
              <a:t>.</a:t>
            </a:r>
          </a:p>
          <a:p>
            <a:pPr marL="457200" marR="0" lvl="1"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smtClean="0">
                <a:ln>
                  <a:noFill/>
                </a:ln>
                <a:solidFill>
                  <a:srgbClr val="9884FC"/>
                </a:solidFill>
                <a:effectLst/>
                <a:latin typeface="Adobe Fan Heiti Std B" panose="020B0700000000000000" pitchFamily="34" charset="-128"/>
                <a:ea typeface="Adobe Fan Heiti Std B" panose="020B0700000000000000" pitchFamily="34" charset="-128"/>
              </a:rPr>
              <a:t>a:active</a:t>
            </a:r>
            <a:r>
              <a:rPr kumimoji="0" lang="en-US" altLang="en-US" b="0" i="0" u="none" strike="noStrike" cap="none" normalizeH="0" baseline="0" dirty="0" smtClean="0">
                <a:ln>
                  <a:noFill/>
                </a:ln>
                <a:solidFill>
                  <a:srgbClr val="29303B"/>
                </a:solidFill>
                <a:effectLst/>
                <a:latin typeface="Adobe Fan Heiti Std B" panose="020B0700000000000000" pitchFamily="34" charset="-128"/>
                <a:ea typeface="Adobe Fan Heiti Std B" panose="020B0700000000000000" pitchFamily="34" charset="-128"/>
              </a:rPr>
              <a:t> should go after </a:t>
            </a:r>
            <a:r>
              <a:rPr kumimoji="0" lang="en-US" altLang="en-US" b="0" i="0" u="none" strike="noStrike" cap="none" normalizeH="0" baseline="0" dirty="0" smtClean="0">
                <a:ln>
                  <a:noFill/>
                </a:ln>
                <a:solidFill>
                  <a:srgbClr val="9884FC"/>
                </a:solidFill>
                <a:effectLst/>
                <a:latin typeface="Adobe Fan Heiti Std B" panose="020B0700000000000000" pitchFamily="34" charset="-128"/>
                <a:ea typeface="Adobe Fan Heiti Std B" panose="020B0700000000000000" pitchFamily="34" charset="-128"/>
              </a:rPr>
              <a:t>a:hover</a:t>
            </a:r>
            <a:r>
              <a:rPr kumimoji="0" lang="en-US" altLang="en-US" b="0" i="0" u="none" strike="noStrike" cap="none" normalizeH="0" baseline="0" dirty="0" smtClean="0">
                <a:ln>
                  <a:noFill/>
                </a:ln>
                <a:solidFill>
                  <a:srgbClr val="29303B"/>
                </a:solidFill>
                <a:effectLst/>
                <a:latin typeface="Adobe Fan Heiti Std B" panose="020B0700000000000000" pitchFamily="34" charset="-128"/>
                <a:ea typeface="Adobe Fan Heiti Std B" panose="020B0700000000000000" pitchFamily="34" charset="-128"/>
              </a:rPr>
              <a: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29303B"/>
                </a:solidFill>
                <a:effectLst/>
                <a:latin typeface="Adobe Fan Heiti Std B" panose="020B0700000000000000" pitchFamily="34" charset="-128"/>
                <a:ea typeface="Adobe Fan Heiti Std B" panose="020B0700000000000000" pitchFamily="34" charset="-128"/>
              </a:rPr>
              <a:t>To style link, many CSS styling properties can be applied (e.g. </a:t>
            </a:r>
            <a:r>
              <a:rPr kumimoji="0" lang="en-US" altLang="en-US" sz="2400" b="0" i="0" u="none" strike="noStrike" cap="none" normalizeH="0" baseline="0" dirty="0" smtClean="0">
                <a:ln>
                  <a:noFill/>
                </a:ln>
                <a:solidFill>
                  <a:srgbClr val="9884FC"/>
                </a:solidFill>
                <a:effectLst/>
                <a:latin typeface="Adobe Fan Heiti Std B" panose="020B0700000000000000" pitchFamily="34" charset="-128"/>
                <a:ea typeface="Adobe Fan Heiti Std B" panose="020B0700000000000000" pitchFamily="34" charset="-128"/>
              </a:rPr>
              <a:t>CSS backgrounds</a:t>
            </a:r>
            <a:r>
              <a:rPr kumimoji="0" lang="en-US" altLang="en-US" sz="2400" b="0" i="0" u="none" strike="noStrike" cap="none" normalizeH="0" baseline="0" dirty="0" smtClean="0">
                <a:ln>
                  <a:noFill/>
                </a:ln>
                <a:solidFill>
                  <a:srgbClr val="29303B"/>
                </a:solidFill>
                <a:effectLst/>
                <a:latin typeface="Adobe Fan Heiti Std B" panose="020B0700000000000000" pitchFamily="34" charset="-128"/>
                <a:ea typeface="Adobe Fan Heiti Std B" panose="020B0700000000000000" pitchFamily="34" charset="-128"/>
              </a:rPr>
              <a:t>, CSS </a:t>
            </a:r>
            <a:r>
              <a:rPr kumimoji="0" lang="en-US" altLang="en-US" sz="2400" b="0" i="0" u="none" strike="noStrike" cap="none" normalizeH="0" baseline="0" dirty="0" smtClean="0">
                <a:ln>
                  <a:noFill/>
                </a:ln>
                <a:solidFill>
                  <a:srgbClr val="9884FC"/>
                </a:solidFill>
                <a:effectLst/>
                <a:latin typeface="Adobe Fan Heiti Std B" panose="020B0700000000000000" pitchFamily="34" charset="-128"/>
                <a:ea typeface="Adobe Fan Heiti Std B" panose="020B0700000000000000" pitchFamily="34" charset="-128"/>
              </a:rPr>
              <a:t>color</a:t>
            </a:r>
            <a:r>
              <a:rPr kumimoji="0" lang="en-US" altLang="en-US" sz="2400" b="0" i="0" u="none" strike="noStrike" cap="none" normalizeH="0" baseline="0" dirty="0" smtClean="0">
                <a:ln>
                  <a:noFill/>
                </a:ln>
                <a:solidFill>
                  <a:srgbClr val="29303B"/>
                </a:solidFill>
                <a:effectLst/>
                <a:latin typeface="Adobe Fan Heiti Std B" panose="020B0700000000000000" pitchFamily="34" charset="-128"/>
                <a:ea typeface="Adobe Fan Heiti Std B" panose="020B0700000000000000" pitchFamily="34" charset="-128"/>
              </a:rPr>
              <a:t>, CSS </a:t>
            </a:r>
            <a:r>
              <a:rPr kumimoji="0" lang="en-US" altLang="en-US" sz="2400" b="0" i="0" u="none" strike="noStrike" cap="none" normalizeH="0" baseline="0" dirty="0" smtClean="0">
                <a:ln>
                  <a:noFill/>
                </a:ln>
                <a:solidFill>
                  <a:srgbClr val="9884FC"/>
                </a:solidFill>
                <a:effectLst/>
                <a:latin typeface="Adobe Fan Heiti Std B" panose="020B0700000000000000" pitchFamily="34" charset="-128"/>
                <a:ea typeface="Adobe Fan Heiti Std B" panose="020B0700000000000000" pitchFamily="34" charset="-128"/>
              </a:rPr>
              <a:t>font-family</a:t>
            </a:r>
            <a:r>
              <a:rPr kumimoji="0" lang="en-US" altLang="en-US" sz="2400" b="0" i="0" u="none" strike="noStrike" cap="none" normalizeH="0" baseline="0" dirty="0" smtClean="0">
                <a:ln>
                  <a:noFill/>
                </a:ln>
                <a:solidFill>
                  <a:srgbClr val="29303B"/>
                </a:solidFill>
                <a:effectLst/>
                <a:latin typeface="Adobe Fan Heiti Std B" panose="020B0700000000000000" pitchFamily="34" charset="-128"/>
                <a:ea typeface="Adobe Fan Heiti Std B" panose="020B0700000000000000" pitchFamily="34" charset="-128"/>
              </a:rPr>
              <a:t>, </a:t>
            </a:r>
            <a:r>
              <a:rPr kumimoji="0" lang="en-US" altLang="en-US" sz="2400" b="0" i="0" u="none" strike="noStrike" cap="none" normalizeH="0" baseline="0" dirty="0" smtClean="0">
                <a:ln>
                  <a:noFill/>
                </a:ln>
                <a:solidFill>
                  <a:srgbClr val="9884FC"/>
                </a:solidFill>
                <a:effectLst/>
                <a:latin typeface="Adobe Fan Heiti Std B" panose="020B0700000000000000" pitchFamily="34" charset="-128"/>
                <a:ea typeface="Adobe Fan Heiti Std B" panose="020B0700000000000000" pitchFamily="34" charset="-128"/>
              </a:rPr>
              <a:t>CSS text decoration</a:t>
            </a:r>
            <a:r>
              <a:rPr kumimoji="0" lang="en-US" altLang="en-US" sz="2400" b="0" i="0" u="none" strike="noStrike" cap="none" normalizeH="0" baseline="0" dirty="0" smtClean="0">
                <a:ln>
                  <a:noFill/>
                </a:ln>
                <a:solidFill>
                  <a:srgbClr val="29303B"/>
                </a:solidFill>
                <a:effectLst/>
                <a:latin typeface="Adobe Fan Heiti Std B" panose="020B0700000000000000" pitchFamily="34" charset="-128"/>
                <a:ea typeface="Adobe Fan Heiti Std B" panose="020B0700000000000000" pitchFamily="34" charset="-128"/>
              </a:rPr>
              <a:t>, etc.).</a:t>
            </a:r>
            <a:endParaRPr kumimoji="0" lang="en-US" altLang="en-US" sz="2400" b="0" i="0" u="none" strike="noStrike" cap="none" normalizeH="0" baseline="0" dirty="0" smtClean="0">
              <a:ln>
                <a:noFill/>
              </a:ln>
              <a:solidFill>
                <a:srgbClr val="212529"/>
              </a:solidFill>
              <a:effectLst/>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2087311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Fan Heiti Std B" panose="020B0700000000000000" pitchFamily="34" charset="-128"/>
                <a:ea typeface="Adobe Fan Heiti Std B" panose="020B0700000000000000" pitchFamily="34" charset="-128"/>
              </a:rPr>
              <a:t>What is the difference between class </a:t>
            </a:r>
            <a:r>
              <a:rPr lang="en-US" dirty="0" smtClean="0">
                <a:latin typeface="Adobe Fan Heiti Std B" panose="020B0700000000000000" pitchFamily="34" charset="-128"/>
                <a:ea typeface="Adobe Fan Heiti Std B" panose="020B0700000000000000" pitchFamily="34" charset="-128"/>
              </a:rPr>
              <a:t>attributes and </a:t>
            </a:r>
            <a:r>
              <a:rPr lang="en-US" dirty="0">
                <a:latin typeface="Adobe Fan Heiti Std B" panose="020B0700000000000000" pitchFamily="34" charset="-128"/>
                <a:ea typeface="Adobe Fan Heiti Std B" panose="020B0700000000000000" pitchFamily="34" charset="-128"/>
              </a:rPr>
              <a:t>id</a:t>
            </a:r>
            <a:r>
              <a:rPr lang="en-US" dirty="0" smtClean="0">
                <a:latin typeface="Adobe Fan Heiti Std B" panose="020B0700000000000000" pitchFamily="34" charset="-128"/>
                <a:ea typeface="Adobe Fan Heiti Std B" panose="020B0700000000000000" pitchFamily="34" charset="-128"/>
              </a:rPr>
              <a:t>?</a:t>
            </a:r>
            <a:endParaRPr lang="en-MY" dirty="0">
              <a:latin typeface="Adobe Fan Heiti Std B" panose="020B0700000000000000" pitchFamily="34" charset="-128"/>
              <a:ea typeface="Adobe Fan Heiti Std B" panose="020B0700000000000000" pitchFamily="34" charset="-128"/>
            </a:endParaRPr>
          </a:p>
        </p:txBody>
      </p:sp>
      <p:sp>
        <p:nvSpPr>
          <p:cNvPr id="3" name="Content Placeholder 2"/>
          <p:cNvSpPr>
            <a:spLocks noGrp="1"/>
          </p:cNvSpPr>
          <p:nvPr>
            <p:ph idx="1"/>
          </p:nvPr>
        </p:nvSpPr>
        <p:spPr>
          <a:xfrm>
            <a:off x="838200" y="1825625"/>
            <a:ext cx="4587240" cy="4351338"/>
          </a:xfrm>
        </p:spPr>
        <p:txBody>
          <a:bodyPr/>
          <a:lstStyle/>
          <a:p>
            <a:r>
              <a:rPr lang="en-US" dirty="0" smtClean="0"/>
              <a:t>The </a:t>
            </a:r>
            <a:r>
              <a:rPr lang="en-US" dirty="0"/>
              <a:t>only </a:t>
            </a:r>
            <a:r>
              <a:rPr lang="en-US" b="1" dirty="0"/>
              <a:t>difference between</a:t>
            </a:r>
            <a:r>
              <a:rPr lang="en-US" dirty="0"/>
              <a:t> them is that “</a:t>
            </a:r>
            <a:r>
              <a:rPr lang="en-US" b="1" dirty="0"/>
              <a:t>id</a:t>
            </a:r>
            <a:r>
              <a:rPr lang="en-US" dirty="0"/>
              <a:t>” is unique </a:t>
            </a:r>
            <a:r>
              <a:rPr lang="en-US" b="1" dirty="0"/>
              <a:t>in a</a:t>
            </a:r>
            <a:r>
              <a:rPr lang="en-US" dirty="0"/>
              <a:t> page and can only apply to at most one element, while “</a:t>
            </a:r>
            <a:r>
              <a:rPr lang="en-US" b="1" dirty="0"/>
              <a:t>class</a:t>
            </a:r>
            <a:r>
              <a:rPr lang="en-US" dirty="0"/>
              <a:t>” selector can apply to multiple elements.</a:t>
            </a:r>
            <a:endParaRPr lang="en-MY" dirty="0"/>
          </a:p>
        </p:txBody>
      </p:sp>
      <p:pic>
        <p:nvPicPr>
          <p:cNvPr id="6146" name="Picture 2" descr="HTML: Structure Elements. Elements in HTML are either Inline or Block.  Block-level Elements – Begins on a new line – Occupy the whole width –  Stacks. - ppt download"/>
          <p:cNvPicPr>
            <a:picLocks noChangeAspect="1" noChangeArrowheads="1"/>
          </p:cNvPicPr>
          <p:nvPr/>
        </p:nvPicPr>
        <p:blipFill rotWithShape="1">
          <a:blip r:embed="rId2">
            <a:extLst>
              <a:ext uri="{28A0092B-C50C-407E-A947-70E740481C1C}">
                <a14:useLocalDpi xmlns:a14="http://schemas.microsoft.com/office/drawing/2010/main" val="0"/>
              </a:ext>
            </a:extLst>
          </a:blip>
          <a:srcRect b="5854"/>
          <a:stretch/>
        </p:blipFill>
        <p:spPr bwMode="auto">
          <a:xfrm>
            <a:off x="5962227" y="1825625"/>
            <a:ext cx="5899467" cy="416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422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dobe Fan Heiti Std B" panose="020B0700000000000000" pitchFamily="34" charset="-128"/>
                <a:ea typeface="Adobe Fan Heiti Std B" panose="020B0700000000000000" pitchFamily="34" charset="-128"/>
              </a:rPr>
              <a:t>What are the new introduction in HTML5</a:t>
            </a:r>
            <a:endParaRPr lang="en-MY" dirty="0">
              <a:latin typeface="Adobe Fan Heiti Std B" panose="020B0700000000000000" pitchFamily="34" charset="-128"/>
              <a:ea typeface="Adobe Fan Heiti Std B" panose="020B0700000000000000" pitchFamily="34" charset="-128"/>
            </a:endParaRPr>
          </a:p>
        </p:txBody>
      </p:sp>
      <p:sp>
        <p:nvSpPr>
          <p:cNvPr id="3" name="Content Placeholder 2"/>
          <p:cNvSpPr>
            <a:spLocks noGrp="1"/>
          </p:cNvSpPr>
          <p:nvPr>
            <p:ph idx="1"/>
          </p:nvPr>
        </p:nvSpPr>
        <p:spPr/>
        <p:txBody>
          <a:bodyPr/>
          <a:lstStyle/>
          <a:p>
            <a:pPr marL="0" indent="0">
              <a:buNone/>
            </a:pPr>
            <a:r>
              <a:rPr lang="en-US" dirty="0"/>
              <a:t>HTML5 is the latest version of Hypertext Markup Language, the code that describes web pages. It's actually three kinds of code: HTML, which provides the structure; Cascading Style Sheets (CSS), which take care of presentation; and JavaScript, which makes things happen.</a:t>
            </a:r>
            <a:endParaRPr lang="en-MY" dirty="0"/>
          </a:p>
        </p:txBody>
      </p:sp>
    </p:spTree>
    <p:extLst>
      <p:ext uri="{BB962C8B-B14F-4D97-AF65-F5344CB8AC3E}">
        <p14:creationId xmlns:p14="http://schemas.microsoft.com/office/powerpoint/2010/main" val="3519970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dobe Fan Heiti Std B" panose="020B0700000000000000" pitchFamily="34" charset="-128"/>
                <a:ea typeface="Adobe Fan Heiti Std B" panose="020B0700000000000000" pitchFamily="34" charset="-128"/>
              </a:rPr>
              <a:t>How can you change a font in your website?</a:t>
            </a:r>
            <a:endParaRPr lang="en-MY" b="1" dirty="0">
              <a:latin typeface="Adobe Fan Heiti Std B" panose="020B0700000000000000" pitchFamily="34" charset="-128"/>
              <a:ea typeface="Adobe Fan Heiti Std B" panose="020B0700000000000000" pitchFamily="34" charset="-128"/>
            </a:endParaRPr>
          </a:p>
        </p:txBody>
      </p:sp>
      <p:sp>
        <p:nvSpPr>
          <p:cNvPr id="3" name="Content Placeholder 2"/>
          <p:cNvSpPr>
            <a:spLocks noGrp="1"/>
          </p:cNvSpPr>
          <p:nvPr>
            <p:ph idx="1"/>
          </p:nvPr>
        </p:nvSpPr>
        <p:spPr>
          <a:xfrm>
            <a:off x="838199" y="1825625"/>
            <a:ext cx="10662501" cy="4351338"/>
          </a:xfrm>
        </p:spPr>
        <p:txBody>
          <a:bodyPr>
            <a:normAutofit/>
          </a:bodyPr>
          <a:lstStyle/>
          <a:p>
            <a:r>
              <a:rPr lang="en-MY" dirty="0" smtClean="0"/>
              <a:t>Search for Google Font and select the font we want. Copy the address and go to the sublime and paste it as per shown below:</a:t>
            </a:r>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&lt;title&gt;EWRF Page&lt;/title&gt;</a:t>
            </a:r>
          </a:p>
          <a:p>
            <a:pPr marL="0" indent="0">
              <a:buNone/>
            </a:pPr>
            <a:r>
              <a:rPr lang="en-US" dirty="0">
                <a:solidFill>
                  <a:srgbClr val="FF0000"/>
                </a:solidFill>
              </a:rPr>
              <a:t>	</a:t>
            </a:r>
            <a:r>
              <a:rPr lang="en-US" b="1" i="1" dirty="0">
                <a:solidFill>
                  <a:srgbClr val="FF0000"/>
                </a:solidFill>
              </a:rPr>
              <a:t>&lt;link </a:t>
            </a:r>
            <a:r>
              <a:rPr lang="en-US" b="1" i="1" dirty="0" err="1">
                <a:solidFill>
                  <a:srgbClr val="FF0000"/>
                </a:solidFill>
              </a:rPr>
              <a:t>rel</a:t>
            </a:r>
            <a:r>
              <a:rPr lang="en-US" b="1" i="1" dirty="0">
                <a:solidFill>
                  <a:srgbClr val="FF0000"/>
                </a:solidFill>
              </a:rPr>
              <a:t>="</a:t>
            </a:r>
            <a:r>
              <a:rPr lang="en-US" b="1" i="1" dirty="0" err="1">
                <a:solidFill>
                  <a:srgbClr val="FF0000"/>
                </a:solidFill>
              </a:rPr>
              <a:t>preconnect</a:t>
            </a:r>
            <a:r>
              <a:rPr lang="en-US" b="1" i="1" dirty="0">
                <a:solidFill>
                  <a:srgbClr val="FF0000"/>
                </a:solidFill>
              </a:rPr>
              <a:t>" </a:t>
            </a:r>
            <a:r>
              <a:rPr lang="en-US" b="1" i="1" dirty="0" err="1">
                <a:solidFill>
                  <a:srgbClr val="FF0000"/>
                </a:solidFill>
              </a:rPr>
              <a:t>href</a:t>
            </a:r>
            <a:r>
              <a:rPr lang="en-US" b="1" i="1" dirty="0">
                <a:solidFill>
                  <a:srgbClr val="FF0000"/>
                </a:solidFill>
              </a:rPr>
              <a:t>="https://fonts.gstatic.com"&gt;</a:t>
            </a:r>
          </a:p>
          <a:p>
            <a:pPr marL="0" indent="0">
              <a:buNone/>
            </a:pPr>
            <a:r>
              <a:rPr lang="en-US" b="1" i="1" dirty="0">
                <a:solidFill>
                  <a:srgbClr val="FF0000"/>
                </a:solidFill>
              </a:rPr>
              <a:t>&lt;link </a:t>
            </a:r>
            <a:r>
              <a:rPr lang="en-US" b="1" i="1" dirty="0" err="1" smtClean="0">
                <a:solidFill>
                  <a:srgbClr val="FF0000"/>
                </a:solidFill>
              </a:rPr>
              <a:t>href</a:t>
            </a:r>
            <a:r>
              <a:rPr lang="en-US" b="1" i="1" dirty="0">
                <a:solidFill>
                  <a:srgbClr val="FF0000"/>
                </a:solidFill>
              </a:rPr>
              <a:t>="https://</a:t>
            </a:r>
            <a:r>
              <a:rPr lang="en-US" b="1" i="1" dirty="0" smtClean="0">
                <a:solidFill>
                  <a:srgbClr val="FF0000"/>
                </a:solidFill>
              </a:rPr>
              <a:t>fonts.googleapis.com/css2?family=</a:t>
            </a:r>
            <a:r>
              <a:rPr lang="en-US" b="1" i="1" dirty="0" err="1" smtClean="0">
                <a:solidFill>
                  <a:srgbClr val="FF0000"/>
                </a:solidFill>
              </a:rPr>
              <a:t>Roboto</a:t>
            </a:r>
            <a:r>
              <a:rPr lang="en-US" b="1" i="1" dirty="0" smtClean="0">
                <a:solidFill>
                  <a:srgbClr val="FF0000"/>
                </a:solidFill>
              </a:rPr>
              <a:t>+ </a:t>
            </a:r>
            <a:r>
              <a:rPr lang="en-US" b="1" i="1" dirty="0" err="1" smtClean="0">
                <a:solidFill>
                  <a:srgbClr val="FF0000"/>
                </a:solidFill>
              </a:rPr>
              <a:t>Condensed&amp;display</a:t>
            </a:r>
            <a:r>
              <a:rPr lang="en-US" b="1" i="1" dirty="0" smtClean="0">
                <a:solidFill>
                  <a:srgbClr val="FF0000"/>
                </a:solidFill>
              </a:rPr>
              <a:t>=swap</a:t>
            </a:r>
            <a:r>
              <a:rPr lang="en-US" b="1" i="1" dirty="0">
                <a:solidFill>
                  <a:srgbClr val="FF0000"/>
                </a:solidFill>
              </a:rPr>
              <a:t>" </a:t>
            </a:r>
            <a:r>
              <a:rPr lang="en-US" b="1" i="1" dirty="0" err="1">
                <a:solidFill>
                  <a:srgbClr val="FF0000"/>
                </a:solidFill>
              </a:rPr>
              <a:t>rel</a:t>
            </a:r>
            <a:r>
              <a:rPr lang="en-US" b="1" i="1" dirty="0">
                <a:solidFill>
                  <a:srgbClr val="FF0000"/>
                </a:solidFill>
              </a:rPr>
              <a:t>="stylesheet"&gt;</a:t>
            </a:r>
            <a:endParaRPr lang="en-MY" b="1" i="1" dirty="0">
              <a:solidFill>
                <a:srgbClr val="FF0000"/>
              </a:solidFill>
            </a:endParaRPr>
          </a:p>
        </p:txBody>
      </p:sp>
    </p:spTree>
    <p:extLst>
      <p:ext uri="{BB962C8B-B14F-4D97-AF65-F5344CB8AC3E}">
        <p14:creationId xmlns:p14="http://schemas.microsoft.com/office/powerpoint/2010/main" val="879649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290</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Adobe Fan Heiti Std B</vt:lpstr>
      <vt:lpstr>Arial</vt:lpstr>
      <vt:lpstr>Calibri</vt:lpstr>
      <vt:lpstr>Calibri Light</vt:lpstr>
      <vt:lpstr>Office Theme</vt:lpstr>
      <vt:lpstr>Segaran Chandrakumaran</vt:lpstr>
      <vt:lpstr>Elements</vt:lpstr>
      <vt:lpstr>Attributes</vt:lpstr>
      <vt:lpstr>html Entities</vt:lpstr>
      <vt:lpstr>Cited different ways of defining the color white in CSS</vt:lpstr>
      <vt:lpstr>Ways of changing the state of a link</vt:lpstr>
      <vt:lpstr>What is the difference between class attributes and id?</vt:lpstr>
      <vt:lpstr>What are the new introduction in HTML5</vt:lpstr>
      <vt:lpstr>How can you change a font in your website?</vt:lpstr>
      <vt:lpstr>What are different ways to include CSS into your HTML file?</vt:lpstr>
      <vt:lpstr>Cited the CSS properties for the following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10</cp:revision>
  <dcterms:created xsi:type="dcterms:W3CDTF">2020-12-04T12:49:41Z</dcterms:created>
  <dcterms:modified xsi:type="dcterms:W3CDTF">2020-12-07T03:43:04Z</dcterms:modified>
</cp:coreProperties>
</file>