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65" r:id="rId3"/>
    <p:sldId id="272" r:id="rId4"/>
    <p:sldId id="291" r:id="rId5"/>
    <p:sldId id="273" r:id="rId6"/>
    <p:sldId id="283" r:id="rId7"/>
    <p:sldId id="284" r:id="rId8"/>
    <p:sldId id="285" r:id="rId9"/>
    <p:sldId id="288" r:id="rId10"/>
    <p:sldId id="286" r:id="rId11"/>
    <p:sldId id="287" r:id="rId12"/>
    <p:sldId id="289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5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5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3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5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3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/>
      <p:sp>
        <p:nvSpPr>
          <p:cNvPr id="104859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t>Evolution of Cybersecurity</a:t>
            </a:r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t>A Visual Timeline of Key Milestones</a:t>
            </a:r>
          </a:p>
          <a:p>
            <a:r>
              <a:rPr lang="en-US"/>
              <a:t>MR. SEIGHA TUKOROA</a:t>
            </a:r>
            <a:endParaRPr lang="en-US"/>
          </a:p>
          <a:p>
            <a:r>
              <a:rPr lang="en-US"/>
              <a:t>3MTT- DAREY.IO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048654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833880"/>
          </a:xfrm>
        </p:spPr>
        <p:txBody>
          <a:bodyPr>
            <a:normAutofit/>
          </a:bodyPr>
          <a:p>
            <a:pPr algn="ctr"/>
            <a:r>
              <a:rPr lang="en-US" altLang="en-US">
                <a:sym typeface="+mn-ea"/>
              </a:rPr>
              <a:t>(2010s onwards)</a:t>
            </a:r>
            <a:r>
              <a:rPr lang="en-US" altLang="en-US">
                <a:sym typeface="+mn-ea"/>
              </a:rPr>
              <a:t>– T</a:t>
            </a:r>
            <a:r>
              <a:rPr lang="en-US" altLang="en-US">
                <a:sym typeface="+mn-ea"/>
              </a:rPr>
              <a:t>he Introduction of AI in Cybersecurity </a:t>
            </a:r>
            <a:endParaRPr lang="en-US">
              <a:sym typeface="+mn-ea"/>
            </a:endParaRPr>
          </a:p>
        </p:txBody>
      </p:sp>
      <p:sp>
        <p:nvSpPr>
          <p:cNvPr id="1048656" name="Content Placeholder 1048655"/>
          <p:cNvSpPr>
            <a:spLocks noGrp="1"/>
          </p:cNvSpPr>
          <p:nvPr>
            <p:ph idx="1"/>
          </p:nvPr>
        </p:nvSpPr>
        <p:spPr>
          <a:xfrm>
            <a:off x="477520" y="2473960"/>
            <a:ext cx="8139430" cy="2797175"/>
          </a:xfrm>
        </p:spPr>
        <p:txBody>
          <a:bodyPr>
            <a:normAutofit lnSpcReduction="20000"/>
          </a:bodyPr>
          <a:p>
            <a:pPr marL="0" indent="0" algn="ctr">
              <a:buNone/>
            </a:pPr>
            <a:r>
              <a:rPr lang="en-US" altLang="en-US">
                <a:sym typeface="+mn-ea"/>
              </a:rPr>
              <a:t>The use of artificial intelligence and machine learning in cybersecurity has become a game-changer for threat detection and response.</a:t>
            </a:r>
            <a:endParaRPr lang="en-US" altLang="en-US">
              <a:sym typeface="+mn-ea"/>
            </a:endParaRPr>
          </a:p>
          <a:p>
            <a:pPr marL="0" indent="0" algn="ctr">
              <a:buNone/>
            </a:pPr>
            <a:r>
              <a:rPr>
                <a:sym typeface="+mn-ea"/>
              </a:rPr>
              <a:t>• 2013 – Yahoo breach</a:t>
            </a:r>
            <a:endParaRPr>
              <a:sym typeface="+mn-ea"/>
            </a:endParaRPr>
          </a:p>
          <a:p>
            <a:pPr marL="0" indent="0" algn="ctr">
              <a:buNone/>
            </a:pPr>
            <a:r>
              <a:rPr>
                <a:sym typeface="+mn-ea"/>
              </a:rPr>
              <a:t>• 2017 – WannaCry ransomware</a:t>
            </a:r>
            <a:endParaRPr>
              <a:sym typeface="+mn-ea"/>
            </a:endParaRPr>
          </a:p>
          <a:p>
            <a:pPr marL="0" indent="0" algn="ctr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048654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833880"/>
          </a:xfrm>
        </p:spPr>
        <p:txBody>
          <a:bodyPr>
            <a:normAutofit/>
          </a:bodyPr>
          <a:p>
            <a:pPr algn="ctr"/>
            <a:r>
              <a:rPr lang="en-US" altLang="en-US">
                <a:sym typeface="+mn-ea"/>
              </a:rPr>
              <a:t>2020s – AI-driven Security &amp; Zero-Trust Architecture</a:t>
            </a:r>
            <a:endParaRPr lang="en-US">
              <a:sym typeface="+mn-ea"/>
            </a:endParaRPr>
          </a:p>
        </p:txBody>
      </p:sp>
      <p:sp>
        <p:nvSpPr>
          <p:cNvPr id="1048656" name="Content Placeholder 1048655"/>
          <p:cNvSpPr>
            <a:spLocks noGrp="1"/>
          </p:cNvSpPr>
          <p:nvPr>
            <p:ph idx="1"/>
          </p:nvPr>
        </p:nvSpPr>
        <p:spPr>
          <a:xfrm>
            <a:off x="477520" y="2473960"/>
            <a:ext cx="8139430" cy="400812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>
                <a:sym typeface="+mn-ea"/>
              </a:rPr>
              <a:t>AI and machine learning enhance security, while Zero-Trust strategies redefine how we protect data and systems. </a:t>
            </a:r>
            <a:r>
              <a:rPr lang="en-US" altLang="en-US">
                <a:sym typeface="+mn-ea"/>
              </a:rPr>
              <a:t>2020s &amp; Beyond: Zero Trust &amp; Quantum Security. 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2021 – Zero Trust Security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en-US"/>
              <a:t>2023 – Advancements in quantum-resistant cryptography. the Future – AI-driven security, blockchain authentication, and more.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Content Placeholder 1048653"/>
          <p:cNvSpPr>
            <a:spLocks noGrp="1"/>
          </p:cNvSpPr>
          <p:nvPr>
            <p:ph idx="1"/>
          </p:nvPr>
        </p:nvSpPr>
        <p:spPr>
          <a:xfrm>
            <a:off x="180340" y="269875"/>
            <a:ext cx="8750300" cy="6356985"/>
          </a:xfrm>
        </p:spPr>
        <p:txBody>
          <a:bodyPr>
            <a:normAutofit/>
          </a:bodyPr>
          <a:p>
            <a:pPr marL="0" indent="0" algn="l">
              <a:buNone/>
            </a:pPr>
            <a:r>
              <a:rPr lang="en-US" altLang="en-US"/>
              <a:t>Conclusion.</a:t>
            </a:r>
            <a:endParaRPr lang="en-US" altLang="en-US"/>
          </a:p>
          <a:p>
            <a:pPr marL="0" indent="0" algn="l">
              <a:buNone/>
            </a:pPr>
            <a:r>
              <a:rPr lang="en-US" altLang="en-US"/>
              <a:t>The evolution of cybersecurity has progressed from simple password protection and antivirus software to sophisticated artificial intelligence-driven threat detection and proactive defense mechanisms. </a:t>
            </a:r>
            <a:endParaRPr lang="en-US" altLang="en-US"/>
          </a:p>
          <a:p>
            <a:pPr marL="0" indent="0" algn="l">
              <a:buNone/>
            </a:pPr>
            <a:r>
              <a:rPr lang="en-US" altLang="en-US"/>
              <a:t>As cyber threats continue to evolve, cybersecurity has shifted from a reactive approach to a more proactive and predictive model, integrating advanced encryption, zero-trust architecture, and real-time monitoring to safeguard digital assets in an increasingly interconnected world. THANK YOU.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04865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EVOLUTION OF CYBERSECURITY</a:t>
            </a:r>
            <a:endParaRPr lang="en-US"/>
          </a:p>
        </p:txBody>
      </p:sp>
      <p:sp>
        <p:nvSpPr>
          <p:cNvPr id="1048654" name="Content Placeholder 104865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 algn="ctr">
              <a:buNone/>
            </a:pPr>
            <a:r>
              <a:rPr lang="en-US" altLang="en-US"/>
              <a:t>This provides a clear progression of cybersecurity milestones over the years. 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04865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/>
              <a:t>• 197</a:t>
            </a:r>
            <a:r>
              <a:rPr lang="en-US" altLang="en-GB"/>
              <a:t>1</a:t>
            </a:r>
            <a:r>
              <a:rPr lang="en-GB"/>
              <a:t> – First cyberattack (Creeper virus)</a:t>
            </a:r>
            <a:endParaRPr lang="en-GB"/>
          </a:p>
        </p:txBody>
      </p:sp>
      <p:sp>
        <p:nvSpPr>
          <p:cNvPr id="1048654" name="Content Placeholder 104865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US">
                <a:sym typeface="+mn-ea"/>
              </a:rPr>
              <a:t> First Computer Virus (Creeper)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“Catch me if you can!” – The first known computer virus, Creeper, was created as an experiment, displaying this message on infected machines.</a:t>
            </a:r>
            <a:endParaRPr lang="en-US" altLang="en-US"/>
          </a:p>
          <a:p>
            <a:pPr marL="0" indent="0">
              <a:buNone/>
            </a:pPr>
            <a:r>
              <a:rPr lang="en-US" altLang="en-GB"/>
              <a:t>It did not cause harm but raised awareness about network security.</a:t>
            </a:r>
            <a:endParaRPr lang="en-US" altLang="en-US"/>
          </a:p>
          <a:p>
            <a:pPr marL="0" indent="0">
              <a:buNone/>
            </a:pP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04865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GB"/>
              <a:t>The Birth of the Firewall (late 1980s</a:t>
            </a:r>
            <a:endParaRPr lang="en-GB"/>
          </a:p>
        </p:txBody>
      </p:sp>
      <p:sp>
        <p:nvSpPr>
          <p:cNvPr id="1048656" name="Content Placeholder 104865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/>
              <a:t> - As networks became more common, the need to protect these networks from unauthorized access resulted in the development of the firewall.</a:t>
            </a:r>
            <a:r>
              <a:rPr lang="en-US" altLang="en-GB"/>
              <a:t>  It is also the </a:t>
            </a:r>
            <a:r>
              <a:rPr lang="en-US" altLang="en-US">
                <a:sym typeface="+mn-ea"/>
              </a:rPr>
              <a:t>Introduction of Antivirus Software (1980s) - The emergence of computer viruses led to the development of the first antivirus programs designed to detect and remove them.</a:t>
            </a:r>
            <a:endParaRPr lang="en-US" altLang="en-US"/>
          </a:p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048654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833880"/>
          </a:xfrm>
        </p:spPr>
        <p:txBody>
          <a:bodyPr>
            <a:normAutofit fontScale="90000"/>
          </a:bodyPr>
          <a:p>
            <a:pPr algn="ctr"/>
            <a:r>
              <a:rPr>
                <a:sym typeface="+mn-ea"/>
              </a:rPr>
              <a:t>1983 </a:t>
            </a:r>
            <a:r>
              <a:rPr lang="en-US">
                <a:sym typeface="+mn-ea"/>
              </a:rPr>
              <a:t>-</a:t>
            </a:r>
            <a:r>
              <a:rPr>
                <a:sym typeface="+mn-ea"/>
              </a:rPr>
              <a:t>'Computer virus' term used</a:t>
            </a:r>
            <a:br>
              <a:rPr>
                <a:sym typeface="+mn-ea"/>
              </a:rPr>
            </a:br>
            <a:r>
              <a:rPr>
                <a:sym typeface="+mn-ea"/>
              </a:rPr>
              <a:t>198</a:t>
            </a:r>
            <a:r>
              <a:rPr lang="en-US">
                <a:sym typeface="+mn-ea"/>
              </a:rPr>
              <a:t>6</a:t>
            </a:r>
            <a:r>
              <a:rPr>
                <a:sym typeface="+mn-ea"/>
              </a:rPr>
              <a:t> </a:t>
            </a:r>
            <a:r>
              <a:rPr lang="en-US">
                <a:sym typeface="+mn-ea"/>
              </a:rPr>
              <a:t>-</a:t>
            </a:r>
            <a:r>
              <a:rPr>
                <a:sym typeface="+mn-ea"/>
              </a:rPr>
              <a:t> First cybersecurity law</a:t>
            </a:r>
            <a:br>
              <a:rPr>
                <a:sym typeface="+mn-ea"/>
              </a:rPr>
            </a:br>
            <a:r>
              <a:rPr lang="en-US">
                <a:sym typeface="+mn-ea"/>
              </a:rPr>
              <a:t>1988 -The Morris worm</a:t>
            </a:r>
            <a:endParaRPr lang="en-US">
              <a:sym typeface="+mn-ea"/>
            </a:endParaRPr>
          </a:p>
        </p:txBody>
      </p:sp>
      <p:sp>
        <p:nvSpPr>
          <p:cNvPr id="1048656" name="Content Placeholder 1048655"/>
          <p:cNvSpPr>
            <a:spLocks noGrp="1"/>
          </p:cNvSpPr>
          <p:nvPr>
            <p:ph idx="1"/>
          </p:nvPr>
        </p:nvSpPr>
        <p:spPr>
          <a:xfrm>
            <a:off x="123190" y="2473960"/>
            <a:ext cx="8493760" cy="357822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GB"/>
              <a:t> </a:t>
            </a:r>
            <a:r>
              <a:rPr lang="en-US" altLang="en-US">
                <a:sym typeface="+mn-ea"/>
              </a:rPr>
              <a:t>The Morris Worm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One of the first major worms, it infected 10% of the internet, highlighting vulnerabilities in network security.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This incident was one of the first major wake-up calls to the vulnerability of network systems, leading to greater investments in security protocols.</a:t>
            </a:r>
            <a:endParaRPr lang="en-US" altLang="en-US"/>
          </a:p>
          <a:p>
            <a:endParaRPr lang="en-US" altLang="en-US"/>
          </a:p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048654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833880"/>
          </a:xfrm>
        </p:spPr>
        <p:txBody>
          <a:bodyPr>
            <a:normAutofit/>
          </a:bodyPr>
          <a:p>
            <a:pPr algn="ctr"/>
            <a:r>
              <a:rPr lang="en-US" altLang="en-US">
                <a:sym typeface="+mn-ea"/>
              </a:rPr>
              <a:t>1990s – Rise of Firewalls &amp; Antivirus Software</a:t>
            </a:r>
            <a:endParaRPr lang="en-US">
              <a:sym typeface="+mn-ea"/>
            </a:endParaRPr>
          </a:p>
        </p:txBody>
      </p:sp>
      <p:sp>
        <p:nvSpPr>
          <p:cNvPr id="1048656" name="Content Placeholder 1048655"/>
          <p:cNvSpPr>
            <a:spLocks noGrp="1"/>
          </p:cNvSpPr>
          <p:nvPr>
            <p:ph idx="1"/>
          </p:nvPr>
        </p:nvSpPr>
        <p:spPr>
          <a:xfrm>
            <a:off x="123190" y="2473960"/>
            <a:ext cx="8493760" cy="357822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GB"/>
              <a:t> </a:t>
            </a:r>
            <a:r>
              <a:rPr lang="en-US" altLang="en-US">
                <a:sym typeface="+mn-ea"/>
              </a:rPr>
              <a:t> As malware threats grew, cybersecurity tools like firewalls and antivirus software became essential for protection.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The Rise of E-commerce and Associated Security Needs (1990s) - As businesses began to operate online, securing transactions and customer data became a top priority. </a:t>
            </a:r>
            <a:r>
              <a:rPr>
                <a:sym typeface="+mn-ea"/>
              </a:rPr>
              <a:t>• 1993 – First firewall developed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• 1995 – First phishing attack</a:t>
            </a:r>
            <a:endParaRPr>
              <a:sym typeface="+mn-ea"/>
            </a:endParaRP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048654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833880"/>
          </a:xfrm>
        </p:spPr>
        <p:txBody>
          <a:bodyPr>
            <a:normAutofit/>
          </a:bodyPr>
          <a:p>
            <a:pPr algn="ctr"/>
            <a:r>
              <a:rPr lang="en-US" altLang="en-US">
                <a:sym typeface="+mn-ea"/>
              </a:rPr>
              <a:t>2000s – Growth of Cybercrime &amp; Hacking Groups</a:t>
            </a:r>
            <a:endParaRPr lang="en-US">
              <a:sym typeface="+mn-ea"/>
            </a:endParaRPr>
          </a:p>
        </p:txBody>
      </p:sp>
      <p:sp>
        <p:nvSpPr>
          <p:cNvPr id="1048656" name="Content Placeholder 1048655"/>
          <p:cNvSpPr>
            <a:spLocks noGrp="1"/>
          </p:cNvSpPr>
          <p:nvPr>
            <p:ph idx="1"/>
          </p:nvPr>
        </p:nvSpPr>
        <p:spPr>
          <a:xfrm>
            <a:off x="123190" y="2473960"/>
            <a:ext cx="8493760" cy="357822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>
                <a:sym typeface="+mn-ea"/>
              </a:rPr>
              <a:t>With the internet boom, cybercriminals emerged, launching large-scale attacks and financial fraud schemes.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Data Breach Regulations (2000s) - With increasing data breaches, governments worldwide began to enforce stricter data protection regulations, like the EU’s GDPR.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048654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833880"/>
          </a:xfrm>
        </p:spPr>
        <p:txBody>
          <a:bodyPr>
            <a:normAutofit/>
          </a:bodyPr>
          <a:p>
            <a:pPr algn="ctr"/>
            <a:r>
              <a:rPr lang="en-US" altLang="en-US">
                <a:sym typeface="+mn-ea"/>
              </a:rPr>
              <a:t>Shift to Cloud and Mobile Security (2000s onwards) </a:t>
            </a:r>
            <a:endParaRPr lang="en-US">
              <a:sym typeface="+mn-ea"/>
            </a:endParaRPr>
          </a:p>
        </p:txBody>
      </p:sp>
      <p:sp>
        <p:nvSpPr>
          <p:cNvPr id="1048656" name="Content Placeholder 1048655"/>
          <p:cNvSpPr>
            <a:spLocks noGrp="1"/>
          </p:cNvSpPr>
          <p:nvPr>
            <p:ph idx="1"/>
          </p:nvPr>
        </p:nvSpPr>
        <p:spPr>
          <a:xfrm>
            <a:off x="477520" y="2473960"/>
            <a:ext cx="8139430" cy="3237865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 altLang="en-US">
                <a:sym typeface="+mn-ea"/>
              </a:rPr>
              <a:t>As more organizations and individuals use cloud services and mobile devices, security has expanded beyond traditional networks.</a:t>
            </a:r>
            <a:endParaRPr lang="en-US" altLang="en-US"/>
          </a:p>
          <a:p>
            <a:pPr marL="0" indent="0" algn="ctr">
              <a:buNone/>
            </a:pPr>
            <a:r>
              <a:rPr>
                <a:sym typeface="+mn-ea"/>
              </a:rPr>
              <a:t>• 2001 – Code Red worm</a:t>
            </a:r>
            <a:br>
              <a:rPr>
                <a:sym typeface="+mn-ea"/>
              </a:rPr>
            </a:br>
            <a:r>
              <a:rPr>
                <a:sym typeface="+mn-ea"/>
              </a:rPr>
              <a:t>• 2008 – NIST framework</a:t>
            </a:r>
            <a:r>
              <a:rPr lang="en-US" altLang="en-US">
                <a:sym typeface="+mn-ea"/>
              </a:rPr>
              <a:t>–.</a:t>
            </a:r>
            <a:endParaRPr lang="en-US" altLang="en-US"/>
          </a:p>
          <a:p>
            <a:pPr marL="0" indent="0" algn="ctr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048654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833880"/>
          </a:xfrm>
        </p:spPr>
        <p:txBody>
          <a:bodyPr>
            <a:normAutofit/>
          </a:bodyPr>
          <a:p>
            <a:pPr algn="ctr"/>
            <a:r>
              <a:rPr lang="en-US" altLang="en-US">
                <a:sym typeface="+mn-ea"/>
              </a:rPr>
              <a:t>2010s – Ransomware &amp; Advanced Persistent Threats (APTs)</a:t>
            </a:r>
            <a:endParaRPr lang="en-US">
              <a:sym typeface="+mn-ea"/>
            </a:endParaRPr>
          </a:p>
        </p:txBody>
      </p:sp>
      <p:sp>
        <p:nvSpPr>
          <p:cNvPr id="1048656" name="Content Placeholder 1048655"/>
          <p:cNvSpPr>
            <a:spLocks noGrp="1"/>
          </p:cNvSpPr>
          <p:nvPr>
            <p:ph idx="1"/>
          </p:nvPr>
        </p:nvSpPr>
        <p:spPr>
          <a:xfrm>
            <a:off x="477520" y="2473960"/>
            <a:ext cx="8139430" cy="357822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US">
                <a:sym typeface="+mn-ea"/>
              </a:rPr>
              <a:t>Advanced Persistent Threats (APTs) and State-Sponsored Attacks - The increase in highly sophisticated, targeted attacks has significantly shaped current cybersecurity strategies.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Cybersecurity entered a new era of sophisticated attacks, with ransomware crippling organizations worldwide.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3574</Words>
  <Application>WPS Presentation</Application>
  <PresentationFormat/>
  <Paragraphs>86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Evolution of Cybersecurity</vt:lpstr>
      <vt:lpstr>• 1971 – First cyberattack (Creeper virus)</vt:lpstr>
      <vt:lpstr>• 1971 – First cyberattack (Creeper virus)</vt:lpstr>
      <vt:lpstr>The Birth of the Firewall (late 1980s</vt:lpstr>
      <vt:lpstr>The Birth of the Firewall (late 1980s</vt:lpstr>
      <vt:lpstr>1983 -'Computer virus' term used 1986 - First cybersecurity law 1988 -The Morris worm</vt:lpstr>
      <vt:lpstr>1990s – Rise of Firewalls &amp; Antivirus Software</vt:lpstr>
      <vt:lpstr>(2010s onwards)– The Introduction of AI in Cybersecurity </vt:lpstr>
      <vt:lpstr>2000s – Growth of Cybercrime &amp; Hacking Groups</vt:lpstr>
      <vt:lpstr>2010s – Ransomware &amp; Advanced Persistent Threats (APTs)</vt:lpstr>
      <vt:lpstr>(2010s onwards)– The Introduction of AI in Cybersecurity </vt:lpstr>
      <vt:lpstr>• 1971 – First cyberattack (Creeper virus)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Cybersecurity</dc:title>
  <dc:creator>SM-A256E</dc:creator>
  <cp:lastModifiedBy>Seigha Tuks</cp:lastModifiedBy>
  <cp:revision>5</cp:revision>
  <dcterms:created xsi:type="dcterms:W3CDTF">2025-03-07T09:16:34Z</dcterms:created>
  <dcterms:modified xsi:type="dcterms:W3CDTF">2025-03-07T09:59:13Z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35C925646FEE4032931AFC19C4C68F80_13</vt:lpwstr>
  </property>
  <property fmtid="{D5CDD505-2E9C-101B-9397-08002B2CF9AE}" pid="3" name="KSOProductBuildVer">
    <vt:lpwstr>1033-12.2.0.19805</vt:lpwstr>
  </property>
</Properties>
</file>