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93"/>
    <p:restoredTop sz="95976"/>
  </p:normalViewPr>
  <p:slideViewPr>
    <p:cSldViewPr snapToGrid="0" snapToObjects="1">
      <p:cViewPr varScale="1">
        <p:scale>
          <a:sx n="103" d="100"/>
          <a:sy n="103" d="100"/>
        </p:scale>
        <p:origin x="16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4B7F-4986-FC42-A07E-7AFEB831C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Visit with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D1AA6-A2F5-7E40-A725-F121A803B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sz="3500" dirty="0" err="1"/>
              <a:t>Ofure</a:t>
            </a:r>
            <a:r>
              <a:rPr lang="en-US" sz="3500" dirty="0"/>
              <a:t> Sylvia </a:t>
            </a:r>
            <a:r>
              <a:rPr lang="en-US" sz="3500" dirty="0" err="1"/>
              <a:t>Ugbesia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466387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FC1E-040E-7A4E-873F-1B80C8BC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F41B13-EC60-EA47-A98B-92B7E7095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136" y="2428081"/>
            <a:ext cx="5635256" cy="3556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E243AF-28A5-BF47-9B9C-E45FE0465A3E}"/>
              </a:ext>
            </a:extLst>
          </p:cNvPr>
          <p:cNvSpPr txBox="1"/>
          <p:nvPr/>
        </p:nvSpPr>
        <p:spPr>
          <a:xfrm>
            <a:off x="7272670" y="2428081"/>
            <a:ext cx="4233530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Observation</a:t>
            </a:r>
          </a:p>
          <a:p>
            <a:r>
              <a:rPr lang="en-US" b="1" dirty="0"/>
              <a:t>1. The average Customers who purchase the wellness package earn 21,000 and a maximum od 36,000</a:t>
            </a:r>
          </a:p>
          <a:p>
            <a:r>
              <a:rPr lang="en-US" b="1" dirty="0"/>
              <a:t>2. There are outliers who earn a maximum of 40,000</a:t>
            </a:r>
          </a:p>
        </p:txBody>
      </p:sp>
    </p:spTree>
    <p:extLst>
      <p:ext uri="{BB962C8B-B14F-4D97-AF65-F5344CB8AC3E}">
        <p14:creationId xmlns:p14="http://schemas.microsoft.com/office/powerpoint/2010/main" val="311453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90FC-A4A3-D645-B3DE-88CCB409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"/>
            <a:ext cx="8610600" cy="1339702"/>
          </a:xfrm>
        </p:spPr>
        <p:txBody>
          <a:bodyPr/>
          <a:lstStyle/>
          <a:p>
            <a:r>
              <a:rPr lang="en-US" b="1" dirty="0"/>
              <a:t>Bagging ensemble modeling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FCD40E-A885-A943-9C90-86C86AD74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461" y="1063257"/>
            <a:ext cx="10228520" cy="40829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EAA227-B612-DB4D-B363-358684E38E3C}"/>
              </a:ext>
            </a:extLst>
          </p:cNvPr>
          <p:cNvSpPr txBox="1"/>
          <p:nvPr/>
        </p:nvSpPr>
        <p:spPr>
          <a:xfrm>
            <a:off x="999461" y="5146158"/>
            <a:ext cx="784682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OBSERVATION:</a:t>
            </a:r>
          </a:p>
          <a:p>
            <a:pPr marL="342900" indent="-342900">
              <a:buAutoNum type="arabicPeriod"/>
            </a:pPr>
            <a:r>
              <a:rPr lang="en-US" b="1" dirty="0"/>
              <a:t>Tuned Bagging Classifier using precision gives the highest metrics score of Train data of 1 and Test data of 0.94 with slight overfitting.</a:t>
            </a:r>
          </a:p>
          <a:p>
            <a:pPr marL="342900" indent="-342900">
              <a:buAutoNum type="arabicPeriod"/>
            </a:pPr>
            <a:r>
              <a:rPr lang="en-US" b="1" dirty="0"/>
              <a:t>Tuned Bagging Classifier will be the best  model for prediction.</a:t>
            </a:r>
          </a:p>
        </p:txBody>
      </p:sp>
    </p:spTree>
    <p:extLst>
      <p:ext uri="{BB962C8B-B14F-4D97-AF65-F5344CB8AC3E}">
        <p14:creationId xmlns:p14="http://schemas.microsoft.com/office/powerpoint/2010/main" val="80406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1D2B-2852-234A-AE1F-530F13A29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55181"/>
            <a:ext cx="8610600" cy="1297172"/>
          </a:xfrm>
        </p:spPr>
        <p:txBody>
          <a:bodyPr/>
          <a:lstStyle/>
          <a:p>
            <a:r>
              <a:rPr lang="en-US" b="1" dirty="0"/>
              <a:t>Tuned Bagging Classifier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DE6F7-FB7C-FD45-A32E-EAE765E3D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51" y="1722110"/>
            <a:ext cx="4848447" cy="36579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2CB982-D37A-AE4D-AEEF-4756C4799BD3}"/>
              </a:ext>
            </a:extLst>
          </p:cNvPr>
          <p:cNvSpPr txBox="1"/>
          <p:nvPr/>
        </p:nvSpPr>
        <p:spPr>
          <a:xfrm>
            <a:off x="1275907" y="1190847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DECISION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9602B-31CC-214B-A507-427782FF77A7}"/>
              </a:ext>
            </a:extLst>
          </p:cNvPr>
          <p:cNvSpPr txBox="1"/>
          <p:nvPr/>
        </p:nvSpPr>
        <p:spPr>
          <a:xfrm>
            <a:off x="212651" y="5549832"/>
            <a:ext cx="4210493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OBSERVATION:</a:t>
            </a:r>
          </a:p>
          <a:p>
            <a:r>
              <a:rPr lang="en-US" b="1" dirty="0"/>
              <a:t>1. 158 Customers have a true positive that. They will purchase the new wellness travel package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D59ED-D653-2C43-A468-8DE402141B7D}"/>
              </a:ext>
            </a:extLst>
          </p:cNvPr>
          <p:cNvSpPr txBox="1"/>
          <p:nvPr/>
        </p:nvSpPr>
        <p:spPr>
          <a:xfrm>
            <a:off x="5975498" y="5294651"/>
            <a:ext cx="4401879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OBSERVATION:</a:t>
            </a:r>
          </a:p>
          <a:p>
            <a:r>
              <a:rPr lang="en-US" b="1" dirty="0"/>
              <a:t>1. Monthly Income. Age and Duration of pitch are the 3 most important variables to target customers who will purchase the new wellness package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2435A5-939B-5248-8ED5-8A6A0C5BD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72" y="1334530"/>
            <a:ext cx="5696466" cy="37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65A1-B6BB-BF48-B8B5-EA64364F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46" y="0"/>
            <a:ext cx="8257953" cy="1467293"/>
          </a:xfrm>
        </p:spPr>
        <p:txBody>
          <a:bodyPr/>
          <a:lstStyle/>
          <a:p>
            <a:r>
              <a:rPr lang="en-US" b="1" dirty="0"/>
              <a:t>BOOSTING ENSEMBLE MODELING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C389EB6-33F9-AE43-B42F-6916EA88F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256" y="1297173"/>
            <a:ext cx="10356111" cy="380645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1EE9B7-9377-3347-8563-8EAF3EFE08A3}"/>
              </a:ext>
            </a:extLst>
          </p:cNvPr>
          <p:cNvSpPr txBox="1"/>
          <p:nvPr/>
        </p:nvSpPr>
        <p:spPr>
          <a:xfrm>
            <a:off x="290624" y="5103628"/>
            <a:ext cx="11702902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OBSERVATION</a:t>
            </a:r>
          </a:p>
          <a:p>
            <a:pPr marL="342900" indent="-342900">
              <a:buAutoNum type="arabicPeriod"/>
            </a:pPr>
            <a:r>
              <a:rPr lang="en-US" b="1" dirty="0" err="1"/>
              <a:t>XGBoosting</a:t>
            </a:r>
            <a:r>
              <a:rPr lang="en-US" b="1" dirty="0"/>
              <a:t> with default parameters train accuracy is 1 and Test Accuracy is 0.93 is has the highest metrics output.</a:t>
            </a:r>
          </a:p>
          <a:p>
            <a:pPr marL="342900" indent="-342900">
              <a:buAutoNum type="arabicPeriod"/>
            </a:pPr>
            <a:r>
              <a:rPr lang="en-US" b="1" dirty="0"/>
              <a:t>However AdaBoost Tuned will be given more priority as we want to maximize the company true positive. </a:t>
            </a:r>
          </a:p>
          <a:p>
            <a:pPr marL="342900" indent="-342900">
              <a:buAutoNum type="arabicPeriod"/>
            </a:pPr>
            <a:r>
              <a:rPr lang="en-US" b="1" dirty="0"/>
              <a:t>Precision has a train of 0.92 and test of 0.93 this will be a better model for prediction.</a:t>
            </a:r>
          </a:p>
        </p:txBody>
      </p:sp>
    </p:spTree>
    <p:extLst>
      <p:ext uri="{BB962C8B-B14F-4D97-AF65-F5344CB8AC3E}">
        <p14:creationId xmlns:p14="http://schemas.microsoft.com/office/powerpoint/2010/main" val="403682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768B-A13F-A849-9C0C-5561F67A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028" y="1"/>
            <a:ext cx="6018028" cy="1403498"/>
          </a:xfrm>
        </p:spPr>
        <p:txBody>
          <a:bodyPr/>
          <a:lstStyle/>
          <a:p>
            <a:r>
              <a:rPr lang="en-US" b="1" dirty="0"/>
              <a:t>AdaBoost Tuned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A7B0B4-17FD-A543-8147-5F0FDD15B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7944" y="1171235"/>
            <a:ext cx="5869014" cy="37001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6F90F-B7C5-CB49-847E-4C077ABE3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00" y="979849"/>
            <a:ext cx="5036471" cy="3700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0CFF46-D168-B34C-9D14-FE5AF93B2A41}"/>
              </a:ext>
            </a:extLst>
          </p:cNvPr>
          <p:cNvSpPr txBox="1"/>
          <p:nvPr/>
        </p:nvSpPr>
        <p:spPr>
          <a:xfrm>
            <a:off x="407400" y="4871367"/>
            <a:ext cx="4781446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OBSERVATION:</a:t>
            </a:r>
          </a:p>
          <a:p>
            <a:r>
              <a:rPr lang="en-US" b="1" dirty="0"/>
              <a:t>1. The True Positive came out on a low at 14 customers to purchase the new wellness package</a:t>
            </a:r>
          </a:p>
          <a:p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D773E-BCF3-9C45-8635-6D62B8560590}"/>
              </a:ext>
            </a:extLst>
          </p:cNvPr>
          <p:cNvSpPr txBox="1"/>
          <p:nvPr/>
        </p:nvSpPr>
        <p:spPr>
          <a:xfrm>
            <a:off x="6315897" y="5148365"/>
            <a:ext cx="5231061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OBSERVATION:</a:t>
            </a:r>
          </a:p>
          <a:p>
            <a:r>
              <a:rPr lang="en-US" b="1" dirty="0"/>
              <a:t>1. Customers who have passport is the most important variable in the variable followed by company Executive and 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073A0-9FC1-4A47-93EC-A7B11EAB2D0F}"/>
              </a:ext>
            </a:extLst>
          </p:cNvPr>
          <p:cNvSpPr txBox="1"/>
          <p:nvPr/>
        </p:nvSpPr>
        <p:spPr>
          <a:xfrm>
            <a:off x="1360967" y="489098"/>
            <a:ext cx="275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95594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BB6B-4BD4-2F46-85E3-66E07022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"/>
            <a:ext cx="8610600" cy="1063256"/>
          </a:xfrm>
        </p:spPr>
        <p:txBody>
          <a:bodyPr/>
          <a:lstStyle/>
          <a:p>
            <a:r>
              <a:rPr lang="en-US" b="1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A42D-0093-B84B-9872-4B520EC8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19" y="1212114"/>
            <a:ext cx="10820400" cy="515542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b="1" dirty="0"/>
              <a:t>Tuned Bagging Classifier using precision gives the highest metrics score of Train data of 1 and Test data of 0.94 with slight overfitting.</a:t>
            </a:r>
          </a:p>
          <a:p>
            <a:pPr marL="342900" indent="-342900">
              <a:buAutoNum type="arabicPeriod"/>
            </a:pPr>
            <a:r>
              <a:rPr lang="en-US" b="1" dirty="0"/>
              <a:t>Tuned Bagging Classifier will be the best  model for prediction.</a:t>
            </a:r>
          </a:p>
          <a:p>
            <a:pPr marL="342900" indent="-342900">
              <a:buAutoNum type="arabicPeriod"/>
            </a:pPr>
            <a:r>
              <a:rPr lang="en-US" b="1" dirty="0"/>
              <a:t>Tuned Bagging was able to predict a True Positive with precision of 158 customer to purchase the new wellness product. </a:t>
            </a:r>
          </a:p>
          <a:p>
            <a:pPr marL="342900" indent="-342900">
              <a:buAutoNum type="arabicPeriod"/>
            </a:pPr>
            <a:r>
              <a:rPr lang="en-US" b="1" dirty="0"/>
              <a:t>Boosting technique did not do very well in building a prediction model</a:t>
            </a:r>
          </a:p>
          <a:p>
            <a:pPr marL="342900" indent="-342900">
              <a:buAutoNum type="arabicPeriod"/>
            </a:pPr>
            <a:r>
              <a:rPr lang="en-US" b="1" dirty="0"/>
              <a:t>Monthly Income. Age and Duration of pitch are the 3 most important variables to target customers who will purchase the new wellness package</a:t>
            </a:r>
          </a:p>
          <a:p>
            <a:pPr marL="342900" indent="-342900">
              <a:buAutoNum type="arabicPeriod"/>
            </a:pPr>
            <a:r>
              <a:rPr lang="en-US" b="1" dirty="0"/>
              <a:t>Customers with monthly income of 23,565 and above</a:t>
            </a:r>
          </a:p>
          <a:p>
            <a:pPr marL="342900" indent="-342900">
              <a:buAutoNum type="arabicPeriod"/>
            </a:pPr>
            <a:r>
              <a:rPr lang="en-US" b="1" dirty="0"/>
              <a:t>From the bi-variance analysis between product pitch and Age the younger demographic seem to key into the wellness package more and a growing interest from age 58-59.</a:t>
            </a:r>
          </a:p>
          <a:p>
            <a:pPr marL="342900" indent="-342900">
              <a:buAutoNum type="arabicPeriod"/>
            </a:pPr>
            <a:r>
              <a:rPr lang="en-US" b="1" dirty="0"/>
              <a:t>It take averagely 20-30 minutes for sales personnel to convince and market the wellness package to customers</a:t>
            </a:r>
          </a:p>
          <a:p>
            <a:pPr marL="342900" indent="-342900">
              <a:buAutoNum type="arabicPeriod"/>
            </a:pPr>
            <a:r>
              <a:rPr lang="en-US" b="1" dirty="0"/>
              <a:t>Boosting Technique customers who own passport, company executive and age were important variables.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7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8D5E-90B4-874B-AC67-6499B6AB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12651"/>
            <a:ext cx="9296400" cy="8293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RECOMMENDATIONS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8CB-3BE0-D545-92B6-4D744BD5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84" y="871870"/>
            <a:ext cx="10825716" cy="534681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sales personnel should target customers with higher income as they will be able to afford the wellness package.</a:t>
            </a:r>
          </a:p>
          <a:p>
            <a:r>
              <a:rPr lang="en-US" b="1" dirty="0"/>
              <a:t>The Younger demographic should continue to be a target but to expand the market the sales personnel should break into the middle age who earn above 21,000.</a:t>
            </a:r>
          </a:p>
          <a:p>
            <a:r>
              <a:rPr lang="en-US" b="1" dirty="0"/>
              <a:t>Its taking the sale personnel a long duration to pitch the new product. It will b e recommended to go back to the drawing table and rebrand and repackage the wellness product to be more attractive to customers within a few minutes.</a:t>
            </a:r>
          </a:p>
          <a:p>
            <a:r>
              <a:rPr lang="en-US" b="1" dirty="0"/>
              <a:t>Staff training should be carried out on the sales personnel to educate them on how to sale the new wellness package in a precise and convincing manner to reduce pitch duration. And target the right customers.</a:t>
            </a:r>
          </a:p>
          <a:p>
            <a:r>
              <a:rPr lang="en-US" b="1" dirty="0"/>
              <a:t>The affordability should still be a fact that should be looked into and target the required market that can afford it as marketing resources are limited</a:t>
            </a:r>
          </a:p>
          <a:p>
            <a:r>
              <a:rPr lang="en-US" b="1" dirty="0"/>
              <a:t>The wellness package should also be made available within the country for those who do not have International passport to travel.</a:t>
            </a:r>
          </a:p>
          <a:p>
            <a:r>
              <a:rPr lang="en-US" b="1" dirty="0"/>
              <a:t>The wellness package should be recommended for company retreats and group bonding session as organization in recent times take the physical and mental wellbeing of their employee a priority, this will drawing the necessary income and designation to purchase the new wellness package.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2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0600-5C70-3641-97C1-29D0A3A1F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62" y="764373"/>
            <a:ext cx="7004538" cy="129302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BACKGROUND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029B5D-3B59-2040-9D0C-BF17EDA9F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0" y="4584700"/>
            <a:ext cx="5080000" cy="2273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46E24-33D9-8642-8272-6C8AB133C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7569"/>
            <a:ext cx="4220308" cy="2881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3BD81-DD9B-E24B-9ACF-0667D4CA313A}"/>
              </a:ext>
            </a:extLst>
          </p:cNvPr>
          <p:cNvSpPr txBox="1"/>
          <p:nvPr/>
        </p:nvSpPr>
        <p:spPr>
          <a:xfrm>
            <a:off x="5603631" y="1828800"/>
            <a:ext cx="5697415" cy="280076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Visit with us is a tourist and travel  company now planning to launch a new product i.e. Wellness Tourism Package. Wellness Tourism is defined as Travel that allows the traveler to maintain, enhance or kick-start a healthy lifestyle, and support or increase one's sense of well-being.</a:t>
            </a:r>
          </a:p>
          <a:p>
            <a:br>
              <a:rPr lang="en-US" dirty="0"/>
            </a:b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57A73-E5A8-9342-AD01-5D23D9852B47}"/>
              </a:ext>
            </a:extLst>
          </p:cNvPr>
          <p:cNvSpPr txBox="1"/>
          <p:nvPr/>
        </p:nvSpPr>
        <p:spPr>
          <a:xfrm>
            <a:off x="257908" y="4133858"/>
            <a:ext cx="5963138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One of the ways to expand the customer base is to introduce a new offering of packages.</a:t>
            </a:r>
          </a:p>
          <a:p>
            <a:r>
              <a:rPr lang="en-US" sz="2000" b="1" dirty="0"/>
              <a:t>Currently, there are 5 types of packages the company is offering - Basic, Standard, Deluxe, Super Deluxe, King. Looking at the data of the last year, we observed that 18% of the customers purchased the packages.</a:t>
            </a:r>
          </a:p>
          <a:p>
            <a:br>
              <a:rPr lang="en-US" sz="2000" b="1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7070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ADA1-DC4F-1C4E-8596-14EF4F15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322" y="764373"/>
            <a:ext cx="4026877" cy="1293028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E2E8-C88F-3347-8FB3-67D34658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2800" dirty="0"/>
              <a:t>Analyze the customers' data and information </a:t>
            </a:r>
          </a:p>
          <a:p>
            <a:endParaRPr lang="en-US" sz="2800" dirty="0"/>
          </a:p>
          <a:p>
            <a:r>
              <a:rPr lang="en-US" sz="2800" dirty="0"/>
              <a:t>Provide recommendations to the Policy Maker and Marketing Team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Build a model to predict the potential customer who is going to purchase the newly introduced travel package.</a:t>
            </a:r>
          </a:p>
        </p:txBody>
      </p:sp>
    </p:spTree>
    <p:extLst>
      <p:ext uri="{BB962C8B-B14F-4D97-AF65-F5344CB8AC3E}">
        <p14:creationId xmlns:p14="http://schemas.microsoft.com/office/powerpoint/2010/main" val="177164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DABA-CAAF-7546-839A-6815B088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22031"/>
            <a:ext cx="8610600" cy="1008184"/>
          </a:xfrm>
        </p:spPr>
        <p:txBody>
          <a:bodyPr>
            <a:normAutofit fontScale="90000"/>
          </a:bodyPr>
          <a:lstStyle/>
          <a:p>
            <a:r>
              <a:rPr lang="en-US" sz="6700" b="1" dirty="0"/>
              <a:t>Data Dictionary</a:t>
            </a:r>
            <a:br>
              <a:rPr lang="en-US" b="1" dirty="0"/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A3AD3-0C02-D748-94A5-72B7E554A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55078"/>
            <a:ext cx="10820400" cy="5978768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Customer details:</a:t>
            </a:r>
          </a:p>
          <a:p>
            <a:r>
              <a:rPr lang="en-US" dirty="0" err="1"/>
              <a:t>CustomerID</a:t>
            </a:r>
            <a:r>
              <a:rPr lang="en-US" dirty="0"/>
              <a:t>: Unique customer ID</a:t>
            </a:r>
          </a:p>
          <a:p>
            <a:r>
              <a:rPr lang="en-US" dirty="0" err="1"/>
              <a:t>ProdTaken</a:t>
            </a:r>
            <a:r>
              <a:rPr lang="en-US" dirty="0"/>
              <a:t>: Whether the customer has purchased a package or not (0: No, 1: Yes)</a:t>
            </a:r>
          </a:p>
          <a:p>
            <a:r>
              <a:rPr lang="en-US" dirty="0"/>
              <a:t>Age: Age of customer</a:t>
            </a:r>
          </a:p>
          <a:p>
            <a:r>
              <a:rPr lang="en-US" dirty="0" err="1"/>
              <a:t>TypeofContact</a:t>
            </a:r>
            <a:r>
              <a:rPr lang="en-US" dirty="0"/>
              <a:t>: How customer was contacted (Company Invited or Self Inquiry)</a:t>
            </a:r>
          </a:p>
          <a:p>
            <a:r>
              <a:rPr lang="en-US" dirty="0" err="1"/>
              <a:t>CityTier</a:t>
            </a:r>
            <a:r>
              <a:rPr lang="en-US" dirty="0"/>
              <a:t>: City tier depends on the development of a city, population, facilities, and living standards the categories are ordered i.e. Tier 1 &gt; Tier 2 &gt; Tier 3</a:t>
            </a:r>
          </a:p>
          <a:p>
            <a:r>
              <a:rPr lang="en-US" dirty="0"/>
              <a:t>Occupation: Occupation of customer</a:t>
            </a:r>
          </a:p>
          <a:p>
            <a:r>
              <a:rPr lang="en-US" dirty="0"/>
              <a:t>Gender: Gender of customer</a:t>
            </a:r>
          </a:p>
          <a:p>
            <a:r>
              <a:rPr lang="en-US" dirty="0" err="1"/>
              <a:t>NumberOfPersonVisiting</a:t>
            </a:r>
            <a:r>
              <a:rPr lang="en-US" dirty="0"/>
              <a:t>: Total number of persons planning to take the trip with the customer</a:t>
            </a:r>
          </a:p>
          <a:p>
            <a:r>
              <a:rPr lang="en-US" dirty="0" err="1"/>
              <a:t>PreferredPropertyStar</a:t>
            </a:r>
            <a:r>
              <a:rPr lang="en-US" dirty="0"/>
              <a:t>: Preferred hotel property rating by customer</a:t>
            </a:r>
          </a:p>
          <a:p>
            <a:r>
              <a:rPr lang="en-US" dirty="0" err="1"/>
              <a:t>MaritalStatus</a:t>
            </a:r>
            <a:r>
              <a:rPr lang="en-US" dirty="0"/>
              <a:t>: Marital status of customer</a:t>
            </a:r>
          </a:p>
          <a:p>
            <a:r>
              <a:rPr lang="en-US" dirty="0" err="1"/>
              <a:t>NumberOfTrips</a:t>
            </a:r>
            <a:r>
              <a:rPr lang="en-US" dirty="0"/>
              <a:t>: Average number of trips in a year by customer</a:t>
            </a:r>
          </a:p>
          <a:p>
            <a:r>
              <a:rPr lang="en-US" dirty="0"/>
              <a:t>Passport: The customer has a passport or not (0: No, 1: Yes)</a:t>
            </a:r>
          </a:p>
          <a:p>
            <a:r>
              <a:rPr lang="en-US" dirty="0" err="1"/>
              <a:t>OwnCar</a:t>
            </a:r>
            <a:r>
              <a:rPr lang="en-US" dirty="0"/>
              <a:t>: Whether the customers own a car or not (0: No, 1: Yes)</a:t>
            </a:r>
          </a:p>
          <a:p>
            <a:r>
              <a:rPr lang="en-US" dirty="0" err="1"/>
              <a:t>NumberOfChildrenVisiting</a:t>
            </a:r>
            <a:r>
              <a:rPr lang="en-US" dirty="0"/>
              <a:t>: Total number of children with age less than 5 planning to take the trip with the customer</a:t>
            </a:r>
          </a:p>
          <a:p>
            <a:r>
              <a:rPr lang="en-US" dirty="0"/>
              <a:t>Designation: Designation of the customer in the current organization</a:t>
            </a:r>
          </a:p>
          <a:p>
            <a:r>
              <a:rPr lang="en-US" dirty="0" err="1"/>
              <a:t>MonthlyIncome</a:t>
            </a:r>
            <a:r>
              <a:rPr lang="en-US" dirty="0"/>
              <a:t>: Gross monthly income of the customer</a:t>
            </a:r>
          </a:p>
          <a:p>
            <a:r>
              <a:rPr lang="en-US" dirty="0" err="1"/>
              <a:t>PitchSatisfactionScore</a:t>
            </a:r>
            <a:r>
              <a:rPr lang="en-US" dirty="0"/>
              <a:t>: Sales pitch satisfaction score</a:t>
            </a:r>
          </a:p>
          <a:p>
            <a:r>
              <a:rPr lang="en-US" dirty="0" err="1"/>
              <a:t>ProductPitched</a:t>
            </a:r>
            <a:r>
              <a:rPr lang="en-US" dirty="0"/>
              <a:t>: Product pitched by the salesperson</a:t>
            </a:r>
          </a:p>
          <a:p>
            <a:r>
              <a:rPr lang="en-US" dirty="0" err="1"/>
              <a:t>NumberOfFollowups</a:t>
            </a:r>
            <a:r>
              <a:rPr lang="en-US" dirty="0"/>
              <a:t>: Total number of follow-ups has been done by the salesperson after the sales pitch</a:t>
            </a:r>
          </a:p>
          <a:p>
            <a:r>
              <a:rPr lang="en-US" dirty="0" err="1"/>
              <a:t>DurationOfPitch</a:t>
            </a:r>
            <a:r>
              <a:rPr lang="en-US" dirty="0"/>
              <a:t>: Duration of the pitch by a salesperson to the customer.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3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968E-BAEB-DD40-BE91-8766AA45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938" y="0"/>
            <a:ext cx="8464062" cy="1055077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EXPLORATORY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C92FD-D13E-DB4E-9652-6BC31B8B6F48}"/>
              </a:ext>
            </a:extLst>
          </p:cNvPr>
          <p:cNvSpPr txBox="1"/>
          <p:nvPr/>
        </p:nvSpPr>
        <p:spPr>
          <a:xfrm>
            <a:off x="234461" y="328247"/>
            <a:ext cx="7268309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UNIVARIANCE ANALYSIS ON MOST IMPORTABT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8A0A6-F21C-C149-8344-ECC889364B32}"/>
              </a:ext>
            </a:extLst>
          </p:cNvPr>
          <p:cNvSpPr txBox="1"/>
          <p:nvPr/>
        </p:nvSpPr>
        <p:spPr>
          <a:xfrm>
            <a:off x="10081846" y="4032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B7FBA9E-605A-3741-9D7F-0DB629376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2771" y="1293240"/>
            <a:ext cx="4384429" cy="158670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902C5A-A440-574C-81DB-5278BBDF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770" y="3118111"/>
            <a:ext cx="4384429" cy="15007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1177F6-2A7B-8044-89F1-DEBB72A36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770" y="4857057"/>
            <a:ext cx="4384429" cy="18016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ECC81A-EE36-B249-88C2-A05211C7D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938" y="4857057"/>
            <a:ext cx="3587262" cy="19462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6F2BD4-12F1-B24A-B9AC-008A8674F0FC}"/>
              </a:ext>
            </a:extLst>
          </p:cNvPr>
          <p:cNvSpPr txBox="1"/>
          <p:nvPr/>
        </p:nvSpPr>
        <p:spPr>
          <a:xfrm>
            <a:off x="1" y="3454436"/>
            <a:ext cx="3376245" cy="13542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OBSERVATION: Passport</a:t>
            </a:r>
          </a:p>
          <a:p>
            <a:r>
              <a:rPr lang="en-US" b="1" dirty="0"/>
              <a:t>1. </a:t>
            </a:r>
            <a:r>
              <a:rPr lang="en-US" sz="1400" dirty="0"/>
              <a:t>A higher percentage of 71% of the organization do not have passport</a:t>
            </a:r>
          </a:p>
          <a:p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C12EAB-7D71-2A48-9A16-9D118A765EFA}"/>
              </a:ext>
            </a:extLst>
          </p:cNvPr>
          <p:cNvSpPr txBox="1"/>
          <p:nvPr/>
        </p:nvSpPr>
        <p:spPr>
          <a:xfrm flipH="1">
            <a:off x="0" y="1289540"/>
            <a:ext cx="6260124" cy="22159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OBSERVATION: Age</a:t>
            </a:r>
          </a:p>
          <a:p>
            <a:pPr marL="342900" indent="-342900">
              <a:buAutoNum type="arabicPeriod"/>
            </a:pPr>
            <a:r>
              <a:rPr lang="en-US" sz="1400" dirty="0"/>
              <a:t>Average age of customers is 36 years old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r>
              <a:rPr lang="en-US" b="1" dirty="0"/>
              <a:t>OBSERVATION: </a:t>
            </a:r>
            <a:r>
              <a:rPr lang="en-US" b="1" dirty="0" err="1"/>
              <a:t>ProdTaken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sz="1400" dirty="0"/>
              <a:t>81% of the customers are not purchasing for the new tourism package.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19% are purchasing the new tourism package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09A36-4A1F-A242-8378-393FE8CC853F}"/>
              </a:ext>
            </a:extLst>
          </p:cNvPr>
          <p:cNvSpPr txBox="1"/>
          <p:nvPr/>
        </p:nvSpPr>
        <p:spPr>
          <a:xfrm>
            <a:off x="1" y="4980186"/>
            <a:ext cx="3376245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OBSERVATION: Designation</a:t>
            </a:r>
          </a:p>
          <a:p>
            <a:r>
              <a:rPr lang="en-US" dirty="0"/>
              <a:t>Managers and Executives are the highest job designation who book holidays.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6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EFA8-F8F1-B24A-BA0C-9DD72455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76" y="0"/>
            <a:ext cx="6564924" cy="1336431"/>
          </a:xfrm>
        </p:spPr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C6F550-8705-1F42-9131-B14860CC8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62" y="449322"/>
            <a:ext cx="4870938" cy="2120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E46EF-09DC-2046-A995-A91C0308A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76" y="2570222"/>
            <a:ext cx="5322277" cy="2790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0138B9-38A2-9B41-BDD9-056533CFE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62" y="4790808"/>
            <a:ext cx="4870938" cy="17389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1F32F2-E5CF-8846-B57E-01CA0DA44892}"/>
              </a:ext>
            </a:extLst>
          </p:cNvPr>
          <p:cNvSpPr txBox="1"/>
          <p:nvPr/>
        </p:nvSpPr>
        <p:spPr>
          <a:xfrm>
            <a:off x="5392614" y="5580185"/>
            <a:ext cx="5556739" cy="1292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OBSERVATION: Monthly Income</a:t>
            </a:r>
          </a:p>
          <a:p>
            <a:r>
              <a:rPr lang="en-US" sz="1400" b="1" dirty="0"/>
              <a:t>1. </a:t>
            </a:r>
            <a:r>
              <a:rPr lang="en-US" sz="1400" dirty="0"/>
              <a:t>Most customers earn an average of 23,000 </a:t>
            </a:r>
          </a:p>
          <a:p>
            <a:r>
              <a:rPr lang="en-US" sz="1400" dirty="0"/>
              <a:t>2. Few customer earn between 90,000-100,000 which are the outliers</a:t>
            </a:r>
          </a:p>
          <a:p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54440-FF7B-5548-96FA-B7FD3507D862}"/>
              </a:ext>
            </a:extLst>
          </p:cNvPr>
          <p:cNvSpPr txBox="1"/>
          <p:nvPr/>
        </p:nvSpPr>
        <p:spPr>
          <a:xfrm>
            <a:off x="120162" y="3232023"/>
            <a:ext cx="4451838" cy="1292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OBSERVATION:  Duration of pitch</a:t>
            </a:r>
          </a:p>
          <a:p>
            <a:r>
              <a:rPr lang="en-US" sz="1400" dirty="0"/>
              <a:t>Duration of pitch is skewed to the left</a:t>
            </a:r>
          </a:p>
          <a:p>
            <a:r>
              <a:rPr lang="en-US" sz="1400" dirty="0"/>
              <a:t>It takes an average 11minutes to pitch a customer to buy a travel package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D9B3E6-CBB9-3D4D-BF49-AF52462B43FB}"/>
              </a:ext>
            </a:extLst>
          </p:cNvPr>
          <p:cNvSpPr txBox="1"/>
          <p:nvPr/>
        </p:nvSpPr>
        <p:spPr>
          <a:xfrm>
            <a:off x="5392614" y="984738"/>
            <a:ext cx="4032741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OBSERVATION: City Tiers</a:t>
            </a:r>
          </a:p>
          <a:p>
            <a:r>
              <a:rPr lang="en-US" sz="1400" dirty="0"/>
              <a:t>Tier 1 cities have the highest booking for </a:t>
            </a:r>
            <a:r>
              <a:rPr lang="en-US" sz="1400" dirty="0" err="1"/>
              <a:t>hoilidays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8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F723-F2B4-3145-8E87-B9AB49F1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BIVARIANCE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1CCA-B432-0A49-ABBE-060A5F490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BE LOOKING AT THE IMPORTANT INDEPENDENT VARIABLES TO PREDICT WHICH CUSTOMERS WILL TAKE </a:t>
            </a:r>
            <a:r>
              <a:rPr lang="en-US" b="1" i="1" dirty="0">
                <a:solidFill>
                  <a:srgbClr val="FF0000"/>
                </a:solidFill>
              </a:rPr>
              <a:t>PRODUCT TAKEN WHICH IS THE NEW WELLNESS TRAVEL PACKAGE</a:t>
            </a:r>
            <a:r>
              <a:rPr lang="en-US" dirty="0"/>
              <a:t> WHICH IS THE DEPENDENT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5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410E-443C-6C44-B06A-26A1728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554" y="1"/>
            <a:ext cx="6119446" cy="1148862"/>
          </a:xfrm>
        </p:spPr>
        <p:txBody>
          <a:bodyPr/>
          <a:lstStyle/>
          <a:p>
            <a:r>
              <a:rPr lang="en-US" b="1" dirty="0"/>
              <a:t>BIVARIANCE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EB3EC7-9694-0F44-B2A3-CBEFD1283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24" y="937847"/>
            <a:ext cx="5017476" cy="24384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5BF90-D5DC-1C4B-B7F3-BF6476B0AF9B}"/>
              </a:ext>
            </a:extLst>
          </p:cNvPr>
          <p:cNvSpPr txBox="1"/>
          <p:nvPr/>
        </p:nvSpPr>
        <p:spPr>
          <a:xfrm>
            <a:off x="164124" y="351692"/>
            <a:ext cx="283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ProdTaken</a:t>
            </a:r>
            <a:r>
              <a:rPr lang="en-US" b="1" dirty="0"/>
              <a:t> Vs 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D2DAE-FE65-FE4F-9EF9-F22F80A363D1}"/>
              </a:ext>
            </a:extLst>
          </p:cNvPr>
          <p:cNvSpPr txBox="1"/>
          <p:nvPr/>
        </p:nvSpPr>
        <p:spPr>
          <a:xfrm>
            <a:off x="5486399" y="1148863"/>
            <a:ext cx="5462955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Observation</a:t>
            </a:r>
          </a:p>
          <a:p>
            <a:r>
              <a:rPr lang="en-US" dirty="0"/>
              <a:t>The younger demographic are interested in the new wellness package.</a:t>
            </a:r>
          </a:p>
          <a:p>
            <a:r>
              <a:rPr lang="en-US" dirty="0"/>
              <a:t>The middle age are at an average seem to be keying into the new package.</a:t>
            </a:r>
          </a:p>
          <a:p>
            <a:r>
              <a:rPr lang="en-US" dirty="0"/>
              <a:t>The newly retirement age of 58-59 years have good patronage.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825C33-A76F-624A-91AD-AD04113A6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9" y="4009292"/>
            <a:ext cx="5118101" cy="2580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93BA32-37F8-EE41-95DD-C3A46D26B626}"/>
              </a:ext>
            </a:extLst>
          </p:cNvPr>
          <p:cNvSpPr txBox="1"/>
          <p:nvPr/>
        </p:nvSpPr>
        <p:spPr>
          <a:xfrm>
            <a:off x="5720863" y="4009292"/>
            <a:ext cx="5228492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Observation</a:t>
            </a:r>
          </a:p>
          <a:p>
            <a:r>
              <a:rPr lang="en-US" dirty="0"/>
              <a:t>The highest number of customers who subscribed to the new travel package took between 20mins to 31mins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79582-4153-FA46-922C-B065F73C58F5}"/>
              </a:ext>
            </a:extLst>
          </p:cNvPr>
          <p:cNvSpPr txBox="1"/>
          <p:nvPr/>
        </p:nvSpPr>
        <p:spPr>
          <a:xfrm>
            <a:off x="164125" y="3593072"/>
            <a:ext cx="375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ProdTaken</a:t>
            </a:r>
            <a:r>
              <a:rPr lang="en-US" b="1" dirty="0"/>
              <a:t> Vs Duration of pitch</a:t>
            </a:r>
          </a:p>
        </p:txBody>
      </p:sp>
    </p:spTree>
    <p:extLst>
      <p:ext uri="{BB962C8B-B14F-4D97-AF65-F5344CB8AC3E}">
        <p14:creationId xmlns:p14="http://schemas.microsoft.com/office/powerpoint/2010/main" val="190133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1658-E9E5-C241-967C-B943A661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836983" y="-1664678"/>
            <a:ext cx="2907324" cy="140676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4C9B7-6ECD-AE49-A8E2-767A6D0AE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4642338" cy="26259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4450DB-6D9B-664E-86D8-587AB8A07E66}"/>
              </a:ext>
            </a:extLst>
          </p:cNvPr>
          <p:cNvSpPr txBox="1"/>
          <p:nvPr/>
        </p:nvSpPr>
        <p:spPr>
          <a:xfrm>
            <a:off x="4642339" y="328247"/>
            <a:ext cx="4220307" cy="11957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Observation</a:t>
            </a:r>
          </a:p>
          <a:p>
            <a:r>
              <a:rPr lang="en-US" dirty="0"/>
              <a:t>Married customer go purchased more of the wellness package.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45D946-A254-2F45-AD65-40BFFC6C9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2883878"/>
            <a:ext cx="4642337" cy="27197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BCBC48-60FB-044F-AC5D-C596672BCC41}"/>
              </a:ext>
            </a:extLst>
          </p:cNvPr>
          <p:cNvSpPr txBox="1"/>
          <p:nvPr/>
        </p:nvSpPr>
        <p:spPr>
          <a:xfrm>
            <a:off x="2" y="5603631"/>
            <a:ext cx="4642338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Observation</a:t>
            </a:r>
          </a:p>
          <a:p>
            <a:r>
              <a:rPr lang="en-US" dirty="0"/>
              <a:t>Higher rank designation executives and managers purchased the new product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7D43EC-E103-AC48-A734-36CB2D414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247" y="2020533"/>
            <a:ext cx="3962399" cy="23638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B6349D-2672-5947-A4DC-DB67F29CBC1D}"/>
              </a:ext>
            </a:extLst>
          </p:cNvPr>
          <p:cNvSpPr txBox="1"/>
          <p:nvPr/>
        </p:nvSpPr>
        <p:spPr>
          <a:xfrm>
            <a:off x="8862645" y="2297723"/>
            <a:ext cx="3118339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Observation</a:t>
            </a:r>
          </a:p>
          <a:p>
            <a:r>
              <a:rPr lang="en-US" dirty="0"/>
              <a:t>Almost equal amount of customers who have and do not have passport subscribe to the new product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B517F0-BB0E-2541-BC47-C1F9A4798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249" y="4606238"/>
            <a:ext cx="3634152" cy="18199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868D57-C579-DB45-AC6C-6794C093EF93}"/>
              </a:ext>
            </a:extLst>
          </p:cNvPr>
          <p:cNvSpPr txBox="1"/>
          <p:nvPr/>
        </p:nvSpPr>
        <p:spPr>
          <a:xfrm>
            <a:off x="8534401" y="4606239"/>
            <a:ext cx="3446583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Observation</a:t>
            </a:r>
          </a:p>
          <a:p>
            <a:r>
              <a:rPr lang="en-US" dirty="0"/>
              <a:t>Customers who booked the basic and deluxe product purchased the new wellness product more.</a:t>
            </a:r>
          </a:p>
          <a:p>
            <a:r>
              <a:rPr lang="en-US" dirty="0"/>
              <a:t>Although Basic and Deluxe package are the highly purchase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137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659</TotalTime>
  <Words>1340</Words>
  <Application>Microsoft Macintosh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Visit with us</vt:lpstr>
      <vt:lpstr>BACKGROUND</vt:lpstr>
      <vt:lpstr>OBJECTIVE</vt:lpstr>
      <vt:lpstr>Data Dictionary </vt:lpstr>
      <vt:lpstr>EXPLORATORY DATA ANALYSIS</vt:lpstr>
      <vt:lpstr>EXPLORATORY DATA ANALYSIS</vt:lpstr>
      <vt:lpstr>BIVARIANCE ANALYSIS </vt:lpstr>
      <vt:lpstr>BIVARIANCE ANALYSIS</vt:lpstr>
      <vt:lpstr>PowerPoint Presentation</vt:lpstr>
      <vt:lpstr>PowerPoint Presentation</vt:lpstr>
      <vt:lpstr>Bagging ensemble modeling</vt:lpstr>
      <vt:lpstr>Tuned Bagging Classifier</vt:lpstr>
      <vt:lpstr>BOOSTING ENSEMBLE MODELING</vt:lpstr>
      <vt:lpstr>AdaBoost Tuned</vt:lpstr>
      <vt:lpstr>OBSERVATION</vt:lpstr>
      <vt:lpstr>RECOMMENDATIONS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 with us</dc:title>
  <dc:creator>Microsoft Office User</dc:creator>
  <cp:lastModifiedBy>Microsoft Office User</cp:lastModifiedBy>
  <cp:revision>24</cp:revision>
  <cp:lastPrinted>2021-07-02T06:57:52Z</cp:lastPrinted>
  <dcterms:created xsi:type="dcterms:W3CDTF">2021-07-01T19:55:35Z</dcterms:created>
  <dcterms:modified xsi:type="dcterms:W3CDTF">2021-07-02T06:58:00Z</dcterms:modified>
</cp:coreProperties>
</file>