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4"/>
  </p:sldMasterIdLst>
  <p:notesMasterIdLst>
    <p:notesMasterId r:id="rId38"/>
  </p:notesMasterIdLst>
  <p:handoutMasterIdLst>
    <p:handoutMasterId r:id="rId39"/>
  </p:handoutMasterIdLst>
  <p:sldIdLst>
    <p:sldId id="866" r:id="rId5"/>
    <p:sldId id="878" r:id="rId6"/>
    <p:sldId id="897" r:id="rId7"/>
    <p:sldId id="887" r:id="rId8"/>
    <p:sldId id="898" r:id="rId9"/>
    <p:sldId id="882" r:id="rId10"/>
    <p:sldId id="888" r:id="rId11"/>
    <p:sldId id="881" r:id="rId12"/>
    <p:sldId id="889" r:id="rId13"/>
    <p:sldId id="890" r:id="rId14"/>
    <p:sldId id="883" r:id="rId15"/>
    <p:sldId id="916" r:id="rId16"/>
    <p:sldId id="885" r:id="rId17"/>
    <p:sldId id="908" r:id="rId18"/>
    <p:sldId id="891" r:id="rId19"/>
    <p:sldId id="910" r:id="rId20"/>
    <p:sldId id="911" r:id="rId21"/>
    <p:sldId id="912" r:id="rId22"/>
    <p:sldId id="913" r:id="rId23"/>
    <p:sldId id="902" r:id="rId24"/>
    <p:sldId id="892" r:id="rId25"/>
    <p:sldId id="914" r:id="rId26"/>
    <p:sldId id="893" r:id="rId27"/>
    <p:sldId id="894" r:id="rId28"/>
    <p:sldId id="915" r:id="rId29"/>
    <p:sldId id="895" r:id="rId30"/>
    <p:sldId id="879" r:id="rId31"/>
    <p:sldId id="880" r:id="rId32"/>
    <p:sldId id="917" r:id="rId33"/>
    <p:sldId id="918" r:id="rId34"/>
    <p:sldId id="919" r:id="rId35"/>
    <p:sldId id="906" r:id="rId36"/>
    <p:sldId id="920" r:id="rId3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imary Version" id="{B3D364EF-E19F-1A40-90FF-ED075D253295}">
          <p14:sldIdLst>
            <p14:sldId id="866"/>
            <p14:sldId id="878"/>
            <p14:sldId id="897"/>
            <p14:sldId id="887"/>
            <p14:sldId id="898"/>
            <p14:sldId id="882"/>
            <p14:sldId id="888"/>
            <p14:sldId id="881"/>
            <p14:sldId id="889"/>
            <p14:sldId id="890"/>
            <p14:sldId id="883"/>
            <p14:sldId id="916"/>
            <p14:sldId id="885"/>
            <p14:sldId id="908"/>
            <p14:sldId id="891"/>
            <p14:sldId id="910"/>
            <p14:sldId id="911"/>
            <p14:sldId id="912"/>
            <p14:sldId id="913"/>
            <p14:sldId id="902"/>
            <p14:sldId id="892"/>
          </p14:sldIdLst>
        </p14:section>
        <p14:section name="Untitled Section" id="{AD8BC904-3DBA-46EE-AD4F-A21126AE6FCC}">
          <p14:sldIdLst>
            <p14:sldId id="914"/>
            <p14:sldId id="893"/>
            <p14:sldId id="894"/>
            <p14:sldId id="915"/>
            <p14:sldId id="895"/>
            <p14:sldId id="879"/>
            <p14:sldId id="880"/>
          </p14:sldIdLst>
        </p14:section>
        <p14:section name="Untitled Section" id="{C4719F47-6165-4F50-81F0-103E4C40E2A5}">
          <p14:sldIdLst/>
        </p14:section>
        <p14:section name="Untitled Section" id="{BD8EBA04-A832-477F-9C96-273E07ABD106}">
          <p14:sldIdLst>
            <p14:sldId id="917"/>
            <p14:sldId id="918"/>
            <p14:sldId id="919"/>
            <p14:sldId id="906"/>
            <p14:sldId id="9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8F0C"/>
    <a:srgbClr val="000000"/>
    <a:srgbClr val="FF3399"/>
    <a:srgbClr val="EEC84C"/>
    <a:srgbClr val="FF9900"/>
    <a:srgbClr val="0BAEFD"/>
    <a:srgbClr val="042C5C"/>
    <a:srgbClr val="05265B"/>
    <a:srgbClr val="334D5C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34" autoAdjust="0"/>
    <p:restoredTop sz="81672" autoAdjust="0"/>
  </p:normalViewPr>
  <p:slideViewPr>
    <p:cSldViewPr snapToGrid="0">
      <p:cViewPr>
        <p:scale>
          <a:sx n="125" d="100"/>
          <a:sy n="125" d="100"/>
        </p:scale>
        <p:origin x="396" y="-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3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image" Target="../media/image6.jpeg"/><Relationship Id="rId4" Type="http://schemas.openxmlformats.org/officeDocument/2006/relationships/image" Target="../media/image7.jpe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image" Target="../media/image6.jpeg"/><Relationship Id="rId4" Type="http://schemas.openxmlformats.org/officeDocument/2006/relationships/image" Target="../media/image7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image" Target="../media/image6.jpeg"/><Relationship Id="rId4" Type="http://schemas.openxmlformats.org/officeDocument/2006/relationships/image" Target="../media/image7.jpe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image" Target="../media/image6.jpeg"/><Relationship Id="rId4" Type="http://schemas.openxmlformats.org/officeDocument/2006/relationships/image" Target="../media/image7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79B6D9-486F-4D73-A342-219AF02E67BF}" type="doc">
      <dgm:prSet loTypeId="urn:microsoft.com/office/officeart/2011/layout/RadialPictureList" loCatId="picture" qsTypeId="urn:microsoft.com/office/officeart/2005/8/quickstyle/3d6" qsCatId="3D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1B7CD6BC-89D6-4692-841A-E4B966A7C00A}">
      <dgm:prSet phldrT="[Text]"/>
      <dgm:spPr/>
      <dgm:t>
        <a:bodyPr/>
        <a:lstStyle/>
        <a:p>
          <a:r>
            <a:rPr lang="en-US" b="1" cap="none" spc="0" dirty="0" smtClean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rPr>
            <a:t>BFLUT</a:t>
          </a:r>
          <a:endParaRPr lang="en-US" b="1" cap="none" spc="0" dirty="0">
            <a:ln/>
            <a:pattFill prst="dkUpDiag">
              <a:fgClr>
                <a:schemeClr val="bg1">
                  <a:lumMod val="50000"/>
                </a:schemeClr>
              </a:fgClr>
              <a:bgClr>
                <a:schemeClr val="tx1">
                  <a:lumMod val="75000"/>
                  <a:lumOff val="25000"/>
                </a:schemeClr>
              </a:bgClr>
            </a:pattFill>
            <a:effectLst>
              <a:outerShdw blurRad="38100" dist="19050" dir="2700000" algn="tl" rotWithShape="0">
                <a:schemeClr val="dk1">
                  <a:lumMod val="50000"/>
                  <a:alpha val="40000"/>
                </a:schemeClr>
              </a:outerShdw>
            </a:effectLst>
          </a:endParaRPr>
        </a:p>
      </dgm:t>
    </dgm:pt>
    <dgm:pt modelId="{8D857417-ACFE-46EE-AF9A-94592F8F1962}" type="parTrans" cxnId="{4B515873-F8EF-415B-A7E2-75FECD6063FB}">
      <dgm:prSet/>
      <dgm:spPr/>
      <dgm:t>
        <a:bodyPr/>
        <a:lstStyle/>
        <a:p>
          <a:endParaRPr lang="en-US" b="1" cap="none" spc="0">
            <a:ln/>
            <a:pattFill prst="dkUpDiag">
              <a:fgClr>
                <a:schemeClr val="bg1">
                  <a:lumMod val="50000"/>
                </a:schemeClr>
              </a:fgClr>
              <a:bgClr>
                <a:schemeClr val="tx1">
                  <a:lumMod val="75000"/>
                  <a:lumOff val="25000"/>
                </a:schemeClr>
              </a:bgClr>
            </a:pattFill>
            <a:effectLst>
              <a:outerShdw blurRad="38100" dist="19050" dir="2700000" algn="tl" rotWithShape="0">
                <a:schemeClr val="dk1">
                  <a:lumMod val="50000"/>
                  <a:alpha val="40000"/>
                </a:schemeClr>
              </a:outerShdw>
            </a:effectLst>
          </a:endParaRPr>
        </a:p>
      </dgm:t>
    </dgm:pt>
    <dgm:pt modelId="{3C4229BE-FA2F-4134-8FE8-0A75A8FF96C3}" type="sibTrans" cxnId="{4B515873-F8EF-415B-A7E2-75FECD6063FB}">
      <dgm:prSet/>
      <dgm:spPr/>
      <dgm:t>
        <a:bodyPr/>
        <a:lstStyle/>
        <a:p>
          <a:endParaRPr lang="en-US" b="1" cap="none" spc="0">
            <a:ln/>
            <a:pattFill prst="dkUpDiag">
              <a:fgClr>
                <a:schemeClr val="bg1">
                  <a:lumMod val="50000"/>
                </a:schemeClr>
              </a:fgClr>
              <a:bgClr>
                <a:schemeClr val="tx1">
                  <a:lumMod val="75000"/>
                  <a:lumOff val="25000"/>
                </a:schemeClr>
              </a:bgClr>
            </a:pattFill>
            <a:effectLst>
              <a:outerShdw blurRad="38100" dist="19050" dir="2700000" algn="tl" rotWithShape="0">
                <a:schemeClr val="dk1">
                  <a:lumMod val="50000"/>
                  <a:alpha val="40000"/>
                </a:schemeClr>
              </a:outerShdw>
            </a:effectLst>
          </a:endParaRPr>
        </a:p>
      </dgm:t>
    </dgm:pt>
    <dgm:pt modelId="{09281E2D-21CD-4C3D-995D-0438B0A52515}">
      <dgm:prSet phldrT="[Text]"/>
      <dgm:spPr/>
      <dgm:t>
        <a:bodyPr/>
        <a:lstStyle/>
        <a:p>
          <a:r>
            <a:rPr lang="en-US" b="1" cap="none" spc="0" dirty="0" smtClean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rPr>
            <a:t>Bloom</a:t>
          </a:r>
          <a:endParaRPr lang="en-US" b="1" cap="none" spc="0" dirty="0">
            <a:ln/>
            <a:pattFill prst="dkUpDiag">
              <a:fgClr>
                <a:schemeClr val="bg1">
                  <a:lumMod val="50000"/>
                </a:schemeClr>
              </a:fgClr>
              <a:bgClr>
                <a:schemeClr val="tx1">
                  <a:lumMod val="75000"/>
                  <a:lumOff val="25000"/>
                </a:schemeClr>
              </a:bgClr>
            </a:pattFill>
            <a:effectLst>
              <a:outerShdw blurRad="38100" dist="19050" dir="2700000" algn="tl" rotWithShape="0">
                <a:schemeClr val="dk1">
                  <a:lumMod val="50000"/>
                  <a:alpha val="40000"/>
                </a:schemeClr>
              </a:outerShdw>
            </a:effectLst>
          </a:endParaRPr>
        </a:p>
      </dgm:t>
    </dgm:pt>
    <dgm:pt modelId="{694CF889-6DE2-4D45-A9BE-A61DB236CE59}" type="parTrans" cxnId="{4EDF9075-6DD5-494A-8B06-04837513193D}">
      <dgm:prSet/>
      <dgm:spPr/>
      <dgm:t>
        <a:bodyPr/>
        <a:lstStyle/>
        <a:p>
          <a:endParaRPr lang="en-US" b="1" cap="none" spc="0">
            <a:ln/>
            <a:pattFill prst="dkUpDiag">
              <a:fgClr>
                <a:schemeClr val="bg1">
                  <a:lumMod val="50000"/>
                </a:schemeClr>
              </a:fgClr>
              <a:bgClr>
                <a:schemeClr val="tx1">
                  <a:lumMod val="75000"/>
                  <a:lumOff val="25000"/>
                </a:schemeClr>
              </a:bgClr>
            </a:pattFill>
            <a:effectLst>
              <a:outerShdw blurRad="38100" dist="19050" dir="2700000" algn="tl" rotWithShape="0">
                <a:schemeClr val="dk1">
                  <a:lumMod val="50000"/>
                  <a:alpha val="40000"/>
                </a:schemeClr>
              </a:outerShdw>
            </a:effectLst>
          </a:endParaRPr>
        </a:p>
      </dgm:t>
    </dgm:pt>
    <dgm:pt modelId="{6BD88E11-FD62-4BF7-BFA0-B6191BEF9872}" type="sibTrans" cxnId="{4EDF9075-6DD5-494A-8B06-04837513193D}">
      <dgm:prSet/>
      <dgm:spPr/>
      <dgm:t>
        <a:bodyPr/>
        <a:lstStyle/>
        <a:p>
          <a:endParaRPr lang="en-US" b="1" cap="none" spc="0">
            <a:ln/>
            <a:pattFill prst="dkUpDiag">
              <a:fgClr>
                <a:schemeClr val="bg1">
                  <a:lumMod val="50000"/>
                </a:schemeClr>
              </a:fgClr>
              <a:bgClr>
                <a:schemeClr val="tx1">
                  <a:lumMod val="75000"/>
                  <a:lumOff val="25000"/>
                </a:schemeClr>
              </a:bgClr>
            </a:pattFill>
            <a:effectLst>
              <a:outerShdw blurRad="38100" dist="19050" dir="2700000" algn="tl" rotWithShape="0">
                <a:schemeClr val="dk1">
                  <a:lumMod val="50000"/>
                  <a:alpha val="40000"/>
                </a:schemeClr>
              </a:outerShdw>
            </a:effectLst>
          </a:endParaRPr>
        </a:p>
      </dgm:t>
    </dgm:pt>
    <dgm:pt modelId="{B0C3971A-02B6-4599-8B3E-478B021264E7}">
      <dgm:prSet phldrT="[Text]"/>
      <dgm:spPr/>
      <dgm:t>
        <a:bodyPr/>
        <a:lstStyle/>
        <a:p>
          <a:r>
            <a:rPr lang="en-US" b="1" cap="none" spc="0" dirty="0" smtClean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rPr>
            <a:t>Filter</a:t>
          </a:r>
          <a:endParaRPr lang="en-US" b="1" cap="none" spc="0" dirty="0">
            <a:ln/>
            <a:pattFill prst="dkUpDiag">
              <a:fgClr>
                <a:schemeClr val="bg1">
                  <a:lumMod val="50000"/>
                </a:schemeClr>
              </a:fgClr>
              <a:bgClr>
                <a:schemeClr val="tx1">
                  <a:lumMod val="75000"/>
                  <a:lumOff val="25000"/>
                </a:schemeClr>
              </a:bgClr>
            </a:pattFill>
            <a:effectLst>
              <a:outerShdw blurRad="38100" dist="19050" dir="2700000" algn="tl" rotWithShape="0">
                <a:schemeClr val="dk1">
                  <a:lumMod val="50000"/>
                  <a:alpha val="40000"/>
                </a:schemeClr>
              </a:outerShdw>
            </a:effectLst>
          </a:endParaRPr>
        </a:p>
      </dgm:t>
    </dgm:pt>
    <dgm:pt modelId="{8C4F480B-2BB2-413B-B363-539A0947E69D}" type="parTrans" cxnId="{B9E882EB-D942-4B34-86D8-29A2982678E4}">
      <dgm:prSet/>
      <dgm:spPr/>
      <dgm:t>
        <a:bodyPr/>
        <a:lstStyle/>
        <a:p>
          <a:endParaRPr lang="en-US" b="1" cap="none" spc="0">
            <a:ln/>
            <a:pattFill prst="dkUpDiag">
              <a:fgClr>
                <a:schemeClr val="bg1">
                  <a:lumMod val="50000"/>
                </a:schemeClr>
              </a:fgClr>
              <a:bgClr>
                <a:schemeClr val="tx1">
                  <a:lumMod val="75000"/>
                  <a:lumOff val="25000"/>
                </a:schemeClr>
              </a:bgClr>
            </a:pattFill>
            <a:effectLst>
              <a:outerShdw blurRad="38100" dist="19050" dir="2700000" algn="tl" rotWithShape="0">
                <a:schemeClr val="dk1">
                  <a:lumMod val="50000"/>
                  <a:alpha val="40000"/>
                </a:schemeClr>
              </a:outerShdw>
            </a:effectLst>
          </a:endParaRPr>
        </a:p>
      </dgm:t>
    </dgm:pt>
    <dgm:pt modelId="{CCC1D8CD-37D0-4CC0-A4E7-A444E596955D}" type="sibTrans" cxnId="{B9E882EB-D942-4B34-86D8-29A2982678E4}">
      <dgm:prSet/>
      <dgm:spPr/>
      <dgm:t>
        <a:bodyPr/>
        <a:lstStyle/>
        <a:p>
          <a:endParaRPr lang="en-US" b="1" cap="none" spc="0">
            <a:ln/>
            <a:pattFill prst="dkUpDiag">
              <a:fgClr>
                <a:schemeClr val="bg1">
                  <a:lumMod val="50000"/>
                </a:schemeClr>
              </a:fgClr>
              <a:bgClr>
                <a:schemeClr val="tx1">
                  <a:lumMod val="75000"/>
                  <a:lumOff val="25000"/>
                </a:schemeClr>
              </a:bgClr>
            </a:pattFill>
            <a:effectLst>
              <a:outerShdw blurRad="38100" dist="19050" dir="2700000" algn="tl" rotWithShape="0">
                <a:schemeClr val="dk1">
                  <a:lumMod val="50000"/>
                  <a:alpha val="40000"/>
                </a:schemeClr>
              </a:outerShdw>
            </a:effectLst>
          </a:endParaRPr>
        </a:p>
      </dgm:t>
    </dgm:pt>
    <dgm:pt modelId="{78194377-AFBF-44B5-80E3-44AE3D4D87B9}">
      <dgm:prSet phldrT="[Text]"/>
      <dgm:spPr/>
      <dgm:t>
        <a:bodyPr/>
        <a:lstStyle/>
        <a:p>
          <a:r>
            <a:rPr lang="en-US" b="1" cap="none" spc="0" dirty="0" smtClean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rPr>
            <a:t>Lookup</a:t>
          </a:r>
          <a:endParaRPr lang="en-US" b="1" cap="none" spc="0" dirty="0">
            <a:ln/>
            <a:pattFill prst="dkUpDiag">
              <a:fgClr>
                <a:schemeClr val="bg1">
                  <a:lumMod val="50000"/>
                </a:schemeClr>
              </a:fgClr>
              <a:bgClr>
                <a:schemeClr val="tx1">
                  <a:lumMod val="75000"/>
                  <a:lumOff val="25000"/>
                </a:schemeClr>
              </a:bgClr>
            </a:pattFill>
            <a:effectLst>
              <a:outerShdw blurRad="38100" dist="19050" dir="2700000" algn="tl" rotWithShape="0">
                <a:schemeClr val="dk1">
                  <a:lumMod val="50000"/>
                  <a:alpha val="40000"/>
                </a:schemeClr>
              </a:outerShdw>
            </a:effectLst>
          </a:endParaRPr>
        </a:p>
      </dgm:t>
    </dgm:pt>
    <dgm:pt modelId="{C7878FBF-92F8-4F65-884B-36F37CA8AA1A}" type="parTrans" cxnId="{818BDDE2-1A6E-4948-A90B-73D2B5E9EB1D}">
      <dgm:prSet/>
      <dgm:spPr/>
      <dgm:t>
        <a:bodyPr/>
        <a:lstStyle/>
        <a:p>
          <a:endParaRPr lang="en-US" b="1" cap="none" spc="0">
            <a:ln/>
            <a:pattFill prst="dkUpDiag">
              <a:fgClr>
                <a:schemeClr val="bg1">
                  <a:lumMod val="50000"/>
                </a:schemeClr>
              </a:fgClr>
              <a:bgClr>
                <a:schemeClr val="tx1">
                  <a:lumMod val="75000"/>
                  <a:lumOff val="25000"/>
                </a:schemeClr>
              </a:bgClr>
            </a:pattFill>
            <a:effectLst>
              <a:outerShdw blurRad="38100" dist="19050" dir="2700000" algn="tl" rotWithShape="0">
                <a:schemeClr val="dk1">
                  <a:lumMod val="50000"/>
                  <a:alpha val="40000"/>
                </a:schemeClr>
              </a:outerShdw>
            </a:effectLst>
          </a:endParaRPr>
        </a:p>
      </dgm:t>
    </dgm:pt>
    <dgm:pt modelId="{11EA608A-E483-4332-B0A5-E919AA5107B5}" type="sibTrans" cxnId="{818BDDE2-1A6E-4948-A90B-73D2B5E9EB1D}">
      <dgm:prSet/>
      <dgm:spPr/>
      <dgm:t>
        <a:bodyPr/>
        <a:lstStyle/>
        <a:p>
          <a:endParaRPr lang="en-US" b="1" cap="none" spc="0">
            <a:ln/>
            <a:pattFill prst="dkUpDiag">
              <a:fgClr>
                <a:schemeClr val="bg1">
                  <a:lumMod val="50000"/>
                </a:schemeClr>
              </a:fgClr>
              <a:bgClr>
                <a:schemeClr val="tx1">
                  <a:lumMod val="75000"/>
                  <a:lumOff val="25000"/>
                </a:schemeClr>
              </a:bgClr>
            </a:pattFill>
            <a:effectLst>
              <a:outerShdw blurRad="38100" dist="19050" dir="2700000" algn="tl" rotWithShape="0">
                <a:schemeClr val="dk1">
                  <a:lumMod val="50000"/>
                  <a:alpha val="40000"/>
                </a:schemeClr>
              </a:outerShdw>
            </a:effectLst>
          </a:endParaRPr>
        </a:p>
      </dgm:t>
    </dgm:pt>
    <dgm:pt modelId="{36BE9899-8721-47AD-89B2-F380088F386F}">
      <dgm:prSet phldrT="[Text]"/>
      <dgm:spPr/>
      <dgm:t>
        <a:bodyPr/>
        <a:lstStyle/>
        <a:p>
          <a:r>
            <a:rPr lang="en-US" b="1" cap="none" spc="0" dirty="0" smtClean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rPr>
            <a:t>Table</a:t>
          </a:r>
          <a:endParaRPr lang="en-US" b="1" cap="none" spc="0" dirty="0">
            <a:ln/>
            <a:pattFill prst="dkUpDiag">
              <a:fgClr>
                <a:schemeClr val="bg1">
                  <a:lumMod val="50000"/>
                </a:schemeClr>
              </a:fgClr>
              <a:bgClr>
                <a:schemeClr val="tx1">
                  <a:lumMod val="75000"/>
                  <a:lumOff val="25000"/>
                </a:schemeClr>
              </a:bgClr>
            </a:pattFill>
            <a:effectLst>
              <a:outerShdw blurRad="38100" dist="19050" dir="2700000" algn="tl" rotWithShape="0">
                <a:schemeClr val="dk1">
                  <a:lumMod val="50000"/>
                  <a:alpha val="40000"/>
                </a:schemeClr>
              </a:outerShdw>
            </a:effectLst>
          </a:endParaRPr>
        </a:p>
      </dgm:t>
    </dgm:pt>
    <dgm:pt modelId="{75529C30-64D7-4164-9A26-9C96D6FA3260}" type="parTrans" cxnId="{0C87B25D-77B7-4A48-8F26-35FAB05FE20A}">
      <dgm:prSet/>
      <dgm:spPr/>
      <dgm:t>
        <a:bodyPr/>
        <a:lstStyle/>
        <a:p>
          <a:endParaRPr lang="en-US" b="1" cap="none" spc="0">
            <a:ln/>
            <a:pattFill prst="dkUpDiag">
              <a:fgClr>
                <a:schemeClr val="bg1">
                  <a:lumMod val="50000"/>
                </a:schemeClr>
              </a:fgClr>
              <a:bgClr>
                <a:schemeClr val="tx1">
                  <a:lumMod val="75000"/>
                  <a:lumOff val="25000"/>
                </a:schemeClr>
              </a:bgClr>
            </a:pattFill>
            <a:effectLst>
              <a:outerShdw blurRad="38100" dist="19050" dir="2700000" algn="tl" rotWithShape="0">
                <a:schemeClr val="dk1">
                  <a:lumMod val="50000"/>
                  <a:alpha val="40000"/>
                </a:schemeClr>
              </a:outerShdw>
            </a:effectLst>
          </a:endParaRPr>
        </a:p>
      </dgm:t>
    </dgm:pt>
    <dgm:pt modelId="{503A66B4-B39A-4DF0-AF71-3F1ABBCFB72E}" type="sibTrans" cxnId="{0C87B25D-77B7-4A48-8F26-35FAB05FE20A}">
      <dgm:prSet/>
      <dgm:spPr/>
      <dgm:t>
        <a:bodyPr/>
        <a:lstStyle/>
        <a:p>
          <a:endParaRPr lang="en-US" b="1" cap="none" spc="0">
            <a:ln/>
            <a:pattFill prst="dkUpDiag">
              <a:fgClr>
                <a:schemeClr val="bg1">
                  <a:lumMod val="50000"/>
                </a:schemeClr>
              </a:fgClr>
              <a:bgClr>
                <a:schemeClr val="tx1">
                  <a:lumMod val="75000"/>
                  <a:lumOff val="25000"/>
                </a:schemeClr>
              </a:bgClr>
            </a:pattFill>
            <a:effectLst>
              <a:outerShdw blurRad="38100" dist="19050" dir="2700000" algn="tl" rotWithShape="0">
                <a:schemeClr val="dk1">
                  <a:lumMod val="50000"/>
                  <a:alpha val="40000"/>
                </a:schemeClr>
              </a:outerShdw>
            </a:effectLst>
          </a:endParaRPr>
        </a:p>
      </dgm:t>
    </dgm:pt>
    <dgm:pt modelId="{6920073A-496C-4D6F-A422-07D2F9D29BE0}" type="pres">
      <dgm:prSet presAssocID="{A679B6D9-486F-4D73-A342-219AF02E67BF}" presName="Name0" presStyleCnt="0">
        <dgm:presLayoutVars>
          <dgm:chMax val="1"/>
          <dgm:chPref val="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D95C3622-FC6F-4348-A66B-5850A6023C23}" type="pres">
      <dgm:prSet presAssocID="{1B7CD6BC-89D6-4692-841A-E4B966A7C00A}" presName="Parent" presStyleLbl="node1" presStyleIdx="0" presStyleCnt="2">
        <dgm:presLayoutVars>
          <dgm:chMax val="4"/>
          <dgm:chPref val="3"/>
        </dgm:presLayoutVars>
      </dgm:prSet>
      <dgm:spPr/>
      <dgm:t>
        <a:bodyPr/>
        <a:lstStyle/>
        <a:p>
          <a:endParaRPr lang="en-US"/>
        </a:p>
      </dgm:t>
    </dgm:pt>
    <dgm:pt modelId="{4EDFC659-0A59-4DE8-A169-B90520AC7B54}" type="pres">
      <dgm:prSet presAssocID="{09281E2D-21CD-4C3D-995D-0438B0A52515}" presName="Accent" presStyleLbl="node1" presStyleIdx="1" presStyleCnt="2"/>
      <dgm:spPr/>
    </dgm:pt>
    <dgm:pt modelId="{DAC0EC5C-5AF8-46A3-96E5-6D1605B7EE60}" type="pres">
      <dgm:prSet presAssocID="{09281E2D-21CD-4C3D-995D-0438B0A52515}" presName="Image1" presStyleLbl="fgImgPlace1" presStyleIdx="0" presStyleCnt="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46EF5539-6A4D-412C-A241-12516235E969}" type="pres">
      <dgm:prSet presAssocID="{09281E2D-21CD-4C3D-995D-0438B0A52515}" presName="Child1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9AF0B2-C44D-49A5-A6CD-8724E8C8E4C8}" type="pres">
      <dgm:prSet presAssocID="{B0C3971A-02B6-4599-8B3E-478B021264E7}" presName="Image2" presStyleCnt="0"/>
      <dgm:spPr/>
    </dgm:pt>
    <dgm:pt modelId="{638331EB-FDEE-4805-9395-389256A7CD85}" type="pres">
      <dgm:prSet presAssocID="{B0C3971A-02B6-4599-8B3E-478B021264E7}" presName="Image" presStyleLbl="fgImgPlac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335C69AF-F669-433A-B0C2-07424E47EE13}" type="pres">
      <dgm:prSet presAssocID="{B0C3971A-02B6-4599-8B3E-478B021264E7}" presName="Child2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A59BF1-6158-4E0B-8DCF-5F224C1BEE09}" type="pres">
      <dgm:prSet presAssocID="{78194377-AFBF-44B5-80E3-44AE3D4D87B9}" presName="Image3" presStyleCnt="0"/>
      <dgm:spPr/>
    </dgm:pt>
    <dgm:pt modelId="{1990D486-5B16-4DC5-B839-00B171FE0BC9}" type="pres">
      <dgm:prSet presAssocID="{78194377-AFBF-44B5-80E3-44AE3D4D87B9}" presName="Image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  <dgm:t>
        <a:bodyPr/>
        <a:lstStyle/>
        <a:p>
          <a:endParaRPr lang="en-US"/>
        </a:p>
      </dgm:t>
    </dgm:pt>
    <dgm:pt modelId="{EB22054B-1AC8-49E0-965F-0ED896B6EE2B}" type="pres">
      <dgm:prSet presAssocID="{78194377-AFBF-44B5-80E3-44AE3D4D87B9}" presName="Child3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4A7612-326D-47FC-BEAD-BCDF957C8373}" type="pres">
      <dgm:prSet presAssocID="{36BE9899-8721-47AD-89B2-F380088F386F}" presName="Image4" presStyleCnt="0"/>
      <dgm:spPr/>
    </dgm:pt>
    <dgm:pt modelId="{A26B3D20-7C6B-4724-AF70-5B11166A848F}" type="pres">
      <dgm:prSet presAssocID="{36BE9899-8721-47AD-89B2-F380088F386F}" presName="Image" presStyleLbl="fgImgPlace1" presStyleIdx="3" presStyleCnt="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AEF8709A-4CF6-4B0E-B2E2-4283DF464332}" type="pres">
      <dgm:prSet presAssocID="{36BE9899-8721-47AD-89B2-F380088F386F}" presName="Child4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62ED51-5BC1-440E-9400-D3A02AA4FF08}" type="presOf" srcId="{1B7CD6BC-89D6-4692-841A-E4B966A7C00A}" destId="{D95C3622-FC6F-4348-A66B-5850A6023C23}" srcOrd="0" destOrd="0" presId="urn:microsoft.com/office/officeart/2011/layout/RadialPictureList"/>
    <dgm:cxn modelId="{4B515873-F8EF-415B-A7E2-75FECD6063FB}" srcId="{A679B6D9-486F-4D73-A342-219AF02E67BF}" destId="{1B7CD6BC-89D6-4692-841A-E4B966A7C00A}" srcOrd="0" destOrd="0" parTransId="{8D857417-ACFE-46EE-AF9A-94592F8F1962}" sibTransId="{3C4229BE-FA2F-4134-8FE8-0A75A8FF96C3}"/>
    <dgm:cxn modelId="{0C87B25D-77B7-4A48-8F26-35FAB05FE20A}" srcId="{1B7CD6BC-89D6-4692-841A-E4B966A7C00A}" destId="{36BE9899-8721-47AD-89B2-F380088F386F}" srcOrd="3" destOrd="0" parTransId="{75529C30-64D7-4164-9A26-9C96D6FA3260}" sibTransId="{503A66B4-B39A-4DF0-AF71-3F1ABBCFB72E}"/>
    <dgm:cxn modelId="{388BC14A-4227-4037-BC2B-2E75D81647AB}" type="presOf" srcId="{78194377-AFBF-44B5-80E3-44AE3D4D87B9}" destId="{EB22054B-1AC8-49E0-965F-0ED896B6EE2B}" srcOrd="0" destOrd="0" presId="urn:microsoft.com/office/officeart/2011/layout/RadialPictureList"/>
    <dgm:cxn modelId="{4EDF9075-6DD5-494A-8B06-04837513193D}" srcId="{1B7CD6BC-89D6-4692-841A-E4B966A7C00A}" destId="{09281E2D-21CD-4C3D-995D-0438B0A52515}" srcOrd="0" destOrd="0" parTransId="{694CF889-6DE2-4D45-A9BE-A61DB236CE59}" sibTransId="{6BD88E11-FD62-4BF7-BFA0-B6191BEF9872}"/>
    <dgm:cxn modelId="{E14B0C75-0E4A-4EA4-8D08-BA0A276376DE}" type="presOf" srcId="{B0C3971A-02B6-4599-8B3E-478B021264E7}" destId="{335C69AF-F669-433A-B0C2-07424E47EE13}" srcOrd="0" destOrd="0" presId="urn:microsoft.com/office/officeart/2011/layout/RadialPictureList"/>
    <dgm:cxn modelId="{B9E882EB-D942-4B34-86D8-29A2982678E4}" srcId="{1B7CD6BC-89D6-4692-841A-E4B966A7C00A}" destId="{B0C3971A-02B6-4599-8B3E-478B021264E7}" srcOrd="1" destOrd="0" parTransId="{8C4F480B-2BB2-413B-B363-539A0947E69D}" sibTransId="{CCC1D8CD-37D0-4CC0-A4E7-A444E596955D}"/>
    <dgm:cxn modelId="{E7EC2A72-B2AE-45B7-B611-45F19299BA7A}" type="presOf" srcId="{09281E2D-21CD-4C3D-995D-0438B0A52515}" destId="{46EF5539-6A4D-412C-A241-12516235E969}" srcOrd="0" destOrd="0" presId="urn:microsoft.com/office/officeart/2011/layout/RadialPictureList"/>
    <dgm:cxn modelId="{92EFF5DC-A283-45F7-8587-233795713958}" type="presOf" srcId="{36BE9899-8721-47AD-89B2-F380088F386F}" destId="{AEF8709A-4CF6-4B0E-B2E2-4283DF464332}" srcOrd="0" destOrd="0" presId="urn:microsoft.com/office/officeart/2011/layout/RadialPictureList"/>
    <dgm:cxn modelId="{0B62B22F-C48E-4E04-BDEF-50BCD3D1E7B6}" type="presOf" srcId="{A679B6D9-486F-4D73-A342-219AF02E67BF}" destId="{6920073A-496C-4D6F-A422-07D2F9D29BE0}" srcOrd="0" destOrd="0" presId="urn:microsoft.com/office/officeart/2011/layout/RadialPictureList"/>
    <dgm:cxn modelId="{818BDDE2-1A6E-4948-A90B-73D2B5E9EB1D}" srcId="{1B7CD6BC-89D6-4692-841A-E4B966A7C00A}" destId="{78194377-AFBF-44B5-80E3-44AE3D4D87B9}" srcOrd="2" destOrd="0" parTransId="{C7878FBF-92F8-4F65-884B-36F37CA8AA1A}" sibTransId="{11EA608A-E483-4332-B0A5-E919AA5107B5}"/>
    <dgm:cxn modelId="{AF46CFFA-5E71-4F7D-BB85-6B96AD210781}" type="presParOf" srcId="{6920073A-496C-4D6F-A422-07D2F9D29BE0}" destId="{D95C3622-FC6F-4348-A66B-5850A6023C23}" srcOrd="0" destOrd="0" presId="urn:microsoft.com/office/officeart/2011/layout/RadialPictureList"/>
    <dgm:cxn modelId="{C61D20A4-BF44-4A02-AF93-28B4BAA15BE7}" type="presParOf" srcId="{6920073A-496C-4D6F-A422-07D2F9D29BE0}" destId="{4EDFC659-0A59-4DE8-A169-B90520AC7B54}" srcOrd="1" destOrd="0" presId="urn:microsoft.com/office/officeart/2011/layout/RadialPictureList"/>
    <dgm:cxn modelId="{BB815A62-F6AC-45A5-8B91-D0A778EF727C}" type="presParOf" srcId="{6920073A-496C-4D6F-A422-07D2F9D29BE0}" destId="{DAC0EC5C-5AF8-46A3-96E5-6D1605B7EE60}" srcOrd="2" destOrd="0" presId="urn:microsoft.com/office/officeart/2011/layout/RadialPictureList"/>
    <dgm:cxn modelId="{FB76DB12-3608-49A8-9989-4835FF24F217}" type="presParOf" srcId="{6920073A-496C-4D6F-A422-07D2F9D29BE0}" destId="{46EF5539-6A4D-412C-A241-12516235E969}" srcOrd="3" destOrd="0" presId="urn:microsoft.com/office/officeart/2011/layout/RadialPictureList"/>
    <dgm:cxn modelId="{4B62BEE6-4F22-43A5-8E8D-4F75DDBC582C}" type="presParOf" srcId="{6920073A-496C-4D6F-A422-07D2F9D29BE0}" destId="{0C9AF0B2-C44D-49A5-A6CD-8724E8C8E4C8}" srcOrd="4" destOrd="0" presId="urn:microsoft.com/office/officeart/2011/layout/RadialPictureList"/>
    <dgm:cxn modelId="{DAFB074D-0AA2-4424-8CA1-F7628D464763}" type="presParOf" srcId="{0C9AF0B2-C44D-49A5-A6CD-8724E8C8E4C8}" destId="{638331EB-FDEE-4805-9395-389256A7CD85}" srcOrd="0" destOrd="0" presId="urn:microsoft.com/office/officeart/2011/layout/RadialPictureList"/>
    <dgm:cxn modelId="{DB6E8991-1E00-493B-9347-1291D01F043A}" type="presParOf" srcId="{6920073A-496C-4D6F-A422-07D2F9D29BE0}" destId="{335C69AF-F669-433A-B0C2-07424E47EE13}" srcOrd="5" destOrd="0" presId="urn:microsoft.com/office/officeart/2011/layout/RadialPictureList"/>
    <dgm:cxn modelId="{F34021D6-77EF-49A0-B20E-E7E62151CD44}" type="presParOf" srcId="{6920073A-496C-4D6F-A422-07D2F9D29BE0}" destId="{A4A59BF1-6158-4E0B-8DCF-5F224C1BEE09}" srcOrd="6" destOrd="0" presId="urn:microsoft.com/office/officeart/2011/layout/RadialPictureList"/>
    <dgm:cxn modelId="{8CC723F4-49AB-4E4B-A7C3-8581A5CD37BC}" type="presParOf" srcId="{A4A59BF1-6158-4E0B-8DCF-5F224C1BEE09}" destId="{1990D486-5B16-4DC5-B839-00B171FE0BC9}" srcOrd="0" destOrd="0" presId="urn:microsoft.com/office/officeart/2011/layout/RadialPictureList"/>
    <dgm:cxn modelId="{6D882F4A-606E-40F8-8842-18DA31C7346B}" type="presParOf" srcId="{6920073A-496C-4D6F-A422-07D2F9D29BE0}" destId="{EB22054B-1AC8-49E0-965F-0ED896B6EE2B}" srcOrd="7" destOrd="0" presId="urn:microsoft.com/office/officeart/2011/layout/RadialPictureList"/>
    <dgm:cxn modelId="{48B6BBFC-51B4-47FF-A3D4-CAB78F45020F}" type="presParOf" srcId="{6920073A-496C-4D6F-A422-07D2F9D29BE0}" destId="{8C4A7612-326D-47FC-BEAD-BCDF957C8373}" srcOrd="8" destOrd="0" presId="urn:microsoft.com/office/officeart/2011/layout/RadialPictureList"/>
    <dgm:cxn modelId="{9BEEFA6F-2D5A-41A3-A728-2861E44D597F}" type="presParOf" srcId="{8C4A7612-326D-47FC-BEAD-BCDF957C8373}" destId="{A26B3D20-7C6B-4724-AF70-5B11166A848F}" srcOrd="0" destOrd="0" presId="urn:microsoft.com/office/officeart/2011/layout/RadialPictureList"/>
    <dgm:cxn modelId="{9CE15C9A-802E-4D34-B92D-EDF85F55A4F4}" type="presParOf" srcId="{6920073A-496C-4D6F-A422-07D2F9D29BE0}" destId="{AEF8709A-4CF6-4B0E-B2E2-4283DF464332}" srcOrd="9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79B6D9-486F-4D73-A342-219AF02E67BF}" type="doc">
      <dgm:prSet loTypeId="urn:microsoft.com/office/officeart/2011/layout/RadialPictureList" loCatId="picture" qsTypeId="urn:microsoft.com/office/officeart/2005/8/quickstyle/3d6" qsCatId="3D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1B7CD6BC-89D6-4692-841A-E4B966A7C00A}">
      <dgm:prSet phldrT="[Text]"/>
      <dgm:spPr/>
      <dgm:t>
        <a:bodyPr/>
        <a:lstStyle/>
        <a:p>
          <a:r>
            <a:rPr lang="en-US" b="1" cap="none" spc="0" dirty="0" smtClean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rPr>
            <a:t>BFLUT</a:t>
          </a:r>
          <a:endParaRPr lang="en-US" b="1" cap="none" spc="0" dirty="0">
            <a:ln/>
            <a:pattFill prst="dkUpDiag">
              <a:fgClr>
                <a:schemeClr val="bg1">
                  <a:lumMod val="50000"/>
                </a:schemeClr>
              </a:fgClr>
              <a:bgClr>
                <a:schemeClr val="tx1">
                  <a:lumMod val="75000"/>
                  <a:lumOff val="25000"/>
                </a:schemeClr>
              </a:bgClr>
            </a:pattFill>
            <a:effectLst>
              <a:outerShdw blurRad="38100" dist="19050" dir="2700000" algn="tl" rotWithShape="0">
                <a:schemeClr val="dk1">
                  <a:lumMod val="50000"/>
                  <a:alpha val="40000"/>
                </a:schemeClr>
              </a:outerShdw>
            </a:effectLst>
          </a:endParaRPr>
        </a:p>
      </dgm:t>
    </dgm:pt>
    <dgm:pt modelId="{8D857417-ACFE-46EE-AF9A-94592F8F1962}" type="parTrans" cxnId="{4B515873-F8EF-415B-A7E2-75FECD6063FB}">
      <dgm:prSet/>
      <dgm:spPr/>
      <dgm:t>
        <a:bodyPr/>
        <a:lstStyle/>
        <a:p>
          <a:endParaRPr lang="en-US" b="1" cap="none" spc="0">
            <a:ln/>
            <a:pattFill prst="dkUpDiag">
              <a:fgClr>
                <a:schemeClr val="bg1">
                  <a:lumMod val="50000"/>
                </a:schemeClr>
              </a:fgClr>
              <a:bgClr>
                <a:schemeClr val="tx1">
                  <a:lumMod val="75000"/>
                  <a:lumOff val="25000"/>
                </a:schemeClr>
              </a:bgClr>
            </a:pattFill>
            <a:effectLst>
              <a:outerShdw blurRad="38100" dist="19050" dir="2700000" algn="tl" rotWithShape="0">
                <a:schemeClr val="dk1">
                  <a:lumMod val="50000"/>
                  <a:alpha val="40000"/>
                </a:schemeClr>
              </a:outerShdw>
            </a:effectLst>
          </a:endParaRPr>
        </a:p>
      </dgm:t>
    </dgm:pt>
    <dgm:pt modelId="{3C4229BE-FA2F-4134-8FE8-0A75A8FF96C3}" type="sibTrans" cxnId="{4B515873-F8EF-415B-A7E2-75FECD6063FB}">
      <dgm:prSet/>
      <dgm:spPr/>
      <dgm:t>
        <a:bodyPr/>
        <a:lstStyle/>
        <a:p>
          <a:endParaRPr lang="en-US" b="1" cap="none" spc="0">
            <a:ln/>
            <a:pattFill prst="dkUpDiag">
              <a:fgClr>
                <a:schemeClr val="bg1">
                  <a:lumMod val="50000"/>
                </a:schemeClr>
              </a:fgClr>
              <a:bgClr>
                <a:schemeClr val="tx1">
                  <a:lumMod val="75000"/>
                  <a:lumOff val="25000"/>
                </a:schemeClr>
              </a:bgClr>
            </a:pattFill>
            <a:effectLst>
              <a:outerShdw blurRad="38100" dist="19050" dir="2700000" algn="tl" rotWithShape="0">
                <a:schemeClr val="dk1">
                  <a:lumMod val="50000"/>
                  <a:alpha val="40000"/>
                </a:schemeClr>
              </a:outerShdw>
            </a:effectLst>
          </a:endParaRPr>
        </a:p>
      </dgm:t>
    </dgm:pt>
    <dgm:pt modelId="{09281E2D-21CD-4C3D-995D-0438B0A52515}">
      <dgm:prSet phldrT="[Text]"/>
      <dgm:spPr/>
      <dgm:t>
        <a:bodyPr/>
        <a:lstStyle/>
        <a:p>
          <a:r>
            <a:rPr lang="en-US" b="1" cap="none" spc="0" dirty="0" smtClean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rPr>
            <a:t>Bloom</a:t>
          </a:r>
          <a:endParaRPr lang="en-US" b="1" cap="none" spc="0" dirty="0">
            <a:ln/>
            <a:pattFill prst="dkUpDiag">
              <a:fgClr>
                <a:schemeClr val="bg1">
                  <a:lumMod val="50000"/>
                </a:schemeClr>
              </a:fgClr>
              <a:bgClr>
                <a:schemeClr val="tx1">
                  <a:lumMod val="75000"/>
                  <a:lumOff val="25000"/>
                </a:schemeClr>
              </a:bgClr>
            </a:pattFill>
            <a:effectLst>
              <a:outerShdw blurRad="38100" dist="19050" dir="2700000" algn="tl" rotWithShape="0">
                <a:schemeClr val="dk1">
                  <a:lumMod val="50000"/>
                  <a:alpha val="40000"/>
                </a:schemeClr>
              </a:outerShdw>
            </a:effectLst>
          </a:endParaRPr>
        </a:p>
      </dgm:t>
    </dgm:pt>
    <dgm:pt modelId="{694CF889-6DE2-4D45-A9BE-A61DB236CE59}" type="parTrans" cxnId="{4EDF9075-6DD5-494A-8B06-04837513193D}">
      <dgm:prSet/>
      <dgm:spPr/>
      <dgm:t>
        <a:bodyPr/>
        <a:lstStyle/>
        <a:p>
          <a:endParaRPr lang="en-US" b="1" cap="none" spc="0">
            <a:ln/>
            <a:pattFill prst="dkUpDiag">
              <a:fgClr>
                <a:schemeClr val="bg1">
                  <a:lumMod val="50000"/>
                </a:schemeClr>
              </a:fgClr>
              <a:bgClr>
                <a:schemeClr val="tx1">
                  <a:lumMod val="75000"/>
                  <a:lumOff val="25000"/>
                </a:schemeClr>
              </a:bgClr>
            </a:pattFill>
            <a:effectLst>
              <a:outerShdw blurRad="38100" dist="19050" dir="2700000" algn="tl" rotWithShape="0">
                <a:schemeClr val="dk1">
                  <a:lumMod val="50000"/>
                  <a:alpha val="40000"/>
                </a:schemeClr>
              </a:outerShdw>
            </a:effectLst>
          </a:endParaRPr>
        </a:p>
      </dgm:t>
    </dgm:pt>
    <dgm:pt modelId="{6BD88E11-FD62-4BF7-BFA0-B6191BEF9872}" type="sibTrans" cxnId="{4EDF9075-6DD5-494A-8B06-04837513193D}">
      <dgm:prSet/>
      <dgm:spPr/>
      <dgm:t>
        <a:bodyPr/>
        <a:lstStyle/>
        <a:p>
          <a:endParaRPr lang="en-US" b="1" cap="none" spc="0">
            <a:ln/>
            <a:pattFill prst="dkUpDiag">
              <a:fgClr>
                <a:schemeClr val="bg1">
                  <a:lumMod val="50000"/>
                </a:schemeClr>
              </a:fgClr>
              <a:bgClr>
                <a:schemeClr val="tx1">
                  <a:lumMod val="75000"/>
                  <a:lumOff val="25000"/>
                </a:schemeClr>
              </a:bgClr>
            </a:pattFill>
            <a:effectLst>
              <a:outerShdw blurRad="38100" dist="19050" dir="2700000" algn="tl" rotWithShape="0">
                <a:schemeClr val="dk1">
                  <a:lumMod val="50000"/>
                  <a:alpha val="40000"/>
                </a:schemeClr>
              </a:outerShdw>
            </a:effectLst>
          </a:endParaRPr>
        </a:p>
      </dgm:t>
    </dgm:pt>
    <dgm:pt modelId="{B0C3971A-02B6-4599-8B3E-478B021264E7}">
      <dgm:prSet phldrT="[Text]"/>
      <dgm:spPr/>
      <dgm:t>
        <a:bodyPr/>
        <a:lstStyle/>
        <a:p>
          <a:r>
            <a:rPr lang="en-US" b="1" cap="none" spc="0" dirty="0" smtClean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rPr>
            <a:t>Filter</a:t>
          </a:r>
          <a:endParaRPr lang="en-US" b="1" cap="none" spc="0" dirty="0">
            <a:ln/>
            <a:pattFill prst="dkUpDiag">
              <a:fgClr>
                <a:schemeClr val="bg1">
                  <a:lumMod val="50000"/>
                </a:schemeClr>
              </a:fgClr>
              <a:bgClr>
                <a:schemeClr val="tx1">
                  <a:lumMod val="75000"/>
                  <a:lumOff val="25000"/>
                </a:schemeClr>
              </a:bgClr>
            </a:pattFill>
            <a:effectLst>
              <a:outerShdw blurRad="38100" dist="19050" dir="2700000" algn="tl" rotWithShape="0">
                <a:schemeClr val="dk1">
                  <a:lumMod val="50000"/>
                  <a:alpha val="40000"/>
                </a:schemeClr>
              </a:outerShdw>
            </a:effectLst>
          </a:endParaRPr>
        </a:p>
      </dgm:t>
    </dgm:pt>
    <dgm:pt modelId="{8C4F480B-2BB2-413B-B363-539A0947E69D}" type="parTrans" cxnId="{B9E882EB-D942-4B34-86D8-29A2982678E4}">
      <dgm:prSet/>
      <dgm:spPr/>
      <dgm:t>
        <a:bodyPr/>
        <a:lstStyle/>
        <a:p>
          <a:endParaRPr lang="en-US" b="1" cap="none" spc="0">
            <a:ln/>
            <a:pattFill prst="dkUpDiag">
              <a:fgClr>
                <a:schemeClr val="bg1">
                  <a:lumMod val="50000"/>
                </a:schemeClr>
              </a:fgClr>
              <a:bgClr>
                <a:schemeClr val="tx1">
                  <a:lumMod val="75000"/>
                  <a:lumOff val="25000"/>
                </a:schemeClr>
              </a:bgClr>
            </a:pattFill>
            <a:effectLst>
              <a:outerShdw blurRad="38100" dist="19050" dir="2700000" algn="tl" rotWithShape="0">
                <a:schemeClr val="dk1">
                  <a:lumMod val="50000"/>
                  <a:alpha val="40000"/>
                </a:schemeClr>
              </a:outerShdw>
            </a:effectLst>
          </a:endParaRPr>
        </a:p>
      </dgm:t>
    </dgm:pt>
    <dgm:pt modelId="{CCC1D8CD-37D0-4CC0-A4E7-A444E596955D}" type="sibTrans" cxnId="{B9E882EB-D942-4B34-86D8-29A2982678E4}">
      <dgm:prSet/>
      <dgm:spPr/>
      <dgm:t>
        <a:bodyPr/>
        <a:lstStyle/>
        <a:p>
          <a:endParaRPr lang="en-US" b="1" cap="none" spc="0">
            <a:ln/>
            <a:pattFill prst="dkUpDiag">
              <a:fgClr>
                <a:schemeClr val="bg1">
                  <a:lumMod val="50000"/>
                </a:schemeClr>
              </a:fgClr>
              <a:bgClr>
                <a:schemeClr val="tx1">
                  <a:lumMod val="75000"/>
                  <a:lumOff val="25000"/>
                </a:schemeClr>
              </a:bgClr>
            </a:pattFill>
            <a:effectLst>
              <a:outerShdw blurRad="38100" dist="19050" dir="2700000" algn="tl" rotWithShape="0">
                <a:schemeClr val="dk1">
                  <a:lumMod val="50000"/>
                  <a:alpha val="40000"/>
                </a:schemeClr>
              </a:outerShdw>
            </a:effectLst>
          </a:endParaRPr>
        </a:p>
      </dgm:t>
    </dgm:pt>
    <dgm:pt modelId="{78194377-AFBF-44B5-80E3-44AE3D4D87B9}">
      <dgm:prSet phldrT="[Text]"/>
      <dgm:spPr/>
      <dgm:t>
        <a:bodyPr/>
        <a:lstStyle/>
        <a:p>
          <a:r>
            <a:rPr lang="en-US" b="1" cap="none" spc="0" dirty="0" smtClean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rPr>
            <a:t>Lookup</a:t>
          </a:r>
          <a:endParaRPr lang="en-US" b="1" cap="none" spc="0" dirty="0">
            <a:ln/>
            <a:pattFill prst="dkUpDiag">
              <a:fgClr>
                <a:schemeClr val="bg1">
                  <a:lumMod val="50000"/>
                </a:schemeClr>
              </a:fgClr>
              <a:bgClr>
                <a:schemeClr val="tx1">
                  <a:lumMod val="75000"/>
                  <a:lumOff val="25000"/>
                </a:schemeClr>
              </a:bgClr>
            </a:pattFill>
            <a:effectLst>
              <a:outerShdw blurRad="38100" dist="19050" dir="2700000" algn="tl" rotWithShape="0">
                <a:schemeClr val="dk1">
                  <a:lumMod val="50000"/>
                  <a:alpha val="40000"/>
                </a:schemeClr>
              </a:outerShdw>
            </a:effectLst>
          </a:endParaRPr>
        </a:p>
      </dgm:t>
    </dgm:pt>
    <dgm:pt modelId="{C7878FBF-92F8-4F65-884B-36F37CA8AA1A}" type="parTrans" cxnId="{818BDDE2-1A6E-4948-A90B-73D2B5E9EB1D}">
      <dgm:prSet/>
      <dgm:spPr/>
      <dgm:t>
        <a:bodyPr/>
        <a:lstStyle/>
        <a:p>
          <a:endParaRPr lang="en-US" b="1" cap="none" spc="0">
            <a:ln/>
            <a:pattFill prst="dkUpDiag">
              <a:fgClr>
                <a:schemeClr val="bg1">
                  <a:lumMod val="50000"/>
                </a:schemeClr>
              </a:fgClr>
              <a:bgClr>
                <a:schemeClr val="tx1">
                  <a:lumMod val="75000"/>
                  <a:lumOff val="25000"/>
                </a:schemeClr>
              </a:bgClr>
            </a:pattFill>
            <a:effectLst>
              <a:outerShdw blurRad="38100" dist="19050" dir="2700000" algn="tl" rotWithShape="0">
                <a:schemeClr val="dk1">
                  <a:lumMod val="50000"/>
                  <a:alpha val="40000"/>
                </a:schemeClr>
              </a:outerShdw>
            </a:effectLst>
          </a:endParaRPr>
        </a:p>
      </dgm:t>
    </dgm:pt>
    <dgm:pt modelId="{11EA608A-E483-4332-B0A5-E919AA5107B5}" type="sibTrans" cxnId="{818BDDE2-1A6E-4948-A90B-73D2B5E9EB1D}">
      <dgm:prSet/>
      <dgm:spPr/>
      <dgm:t>
        <a:bodyPr/>
        <a:lstStyle/>
        <a:p>
          <a:endParaRPr lang="en-US" b="1" cap="none" spc="0">
            <a:ln/>
            <a:pattFill prst="dkUpDiag">
              <a:fgClr>
                <a:schemeClr val="bg1">
                  <a:lumMod val="50000"/>
                </a:schemeClr>
              </a:fgClr>
              <a:bgClr>
                <a:schemeClr val="tx1">
                  <a:lumMod val="75000"/>
                  <a:lumOff val="25000"/>
                </a:schemeClr>
              </a:bgClr>
            </a:pattFill>
            <a:effectLst>
              <a:outerShdw blurRad="38100" dist="19050" dir="2700000" algn="tl" rotWithShape="0">
                <a:schemeClr val="dk1">
                  <a:lumMod val="50000"/>
                  <a:alpha val="40000"/>
                </a:schemeClr>
              </a:outerShdw>
            </a:effectLst>
          </a:endParaRPr>
        </a:p>
      </dgm:t>
    </dgm:pt>
    <dgm:pt modelId="{36BE9899-8721-47AD-89B2-F380088F386F}">
      <dgm:prSet phldrT="[Text]"/>
      <dgm:spPr/>
      <dgm:t>
        <a:bodyPr/>
        <a:lstStyle/>
        <a:p>
          <a:r>
            <a:rPr lang="en-US" b="1" cap="none" spc="0" dirty="0" smtClean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rPr>
            <a:t>table</a:t>
          </a:r>
          <a:endParaRPr lang="en-US" b="1" cap="none" spc="0" dirty="0">
            <a:ln/>
            <a:pattFill prst="dkUpDiag">
              <a:fgClr>
                <a:schemeClr val="bg1">
                  <a:lumMod val="50000"/>
                </a:schemeClr>
              </a:fgClr>
              <a:bgClr>
                <a:schemeClr val="tx1">
                  <a:lumMod val="75000"/>
                  <a:lumOff val="25000"/>
                </a:schemeClr>
              </a:bgClr>
            </a:pattFill>
            <a:effectLst>
              <a:outerShdw blurRad="38100" dist="19050" dir="2700000" algn="tl" rotWithShape="0">
                <a:schemeClr val="dk1">
                  <a:lumMod val="50000"/>
                  <a:alpha val="40000"/>
                </a:schemeClr>
              </a:outerShdw>
            </a:effectLst>
          </a:endParaRPr>
        </a:p>
      </dgm:t>
    </dgm:pt>
    <dgm:pt modelId="{75529C30-64D7-4164-9A26-9C96D6FA3260}" type="parTrans" cxnId="{0C87B25D-77B7-4A48-8F26-35FAB05FE20A}">
      <dgm:prSet/>
      <dgm:spPr/>
      <dgm:t>
        <a:bodyPr/>
        <a:lstStyle/>
        <a:p>
          <a:endParaRPr lang="en-US" b="1" cap="none" spc="0">
            <a:ln/>
            <a:pattFill prst="dkUpDiag">
              <a:fgClr>
                <a:schemeClr val="bg1">
                  <a:lumMod val="50000"/>
                </a:schemeClr>
              </a:fgClr>
              <a:bgClr>
                <a:schemeClr val="tx1">
                  <a:lumMod val="75000"/>
                  <a:lumOff val="25000"/>
                </a:schemeClr>
              </a:bgClr>
            </a:pattFill>
            <a:effectLst>
              <a:outerShdw blurRad="38100" dist="19050" dir="2700000" algn="tl" rotWithShape="0">
                <a:schemeClr val="dk1">
                  <a:lumMod val="50000"/>
                  <a:alpha val="40000"/>
                </a:schemeClr>
              </a:outerShdw>
            </a:effectLst>
          </a:endParaRPr>
        </a:p>
      </dgm:t>
    </dgm:pt>
    <dgm:pt modelId="{503A66B4-B39A-4DF0-AF71-3F1ABBCFB72E}" type="sibTrans" cxnId="{0C87B25D-77B7-4A48-8F26-35FAB05FE20A}">
      <dgm:prSet/>
      <dgm:spPr/>
      <dgm:t>
        <a:bodyPr/>
        <a:lstStyle/>
        <a:p>
          <a:endParaRPr lang="en-US" b="1" cap="none" spc="0">
            <a:ln/>
            <a:pattFill prst="dkUpDiag">
              <a:fgClr>
                <a:schemeClr val="bg1">
                  <a:lumMod val="50000"/>
                </a:schemeClr>
              </a:fgClr>
              <a:bgClr>
                <a:schemeClr val="tx1">
                  <a:lumMod val="75000"/>
                  <a:lumOff val="25000"/>
                </a:schemeClr>
              </a:bgClr>
            </a:pattFill>
            <a:effectLst>
              <a:outerShdw blurRad="38100" dist="19050" dir="2700000" algn="tl" rotWithShape="0">
                <a:schemeClr val="dk1">
                  <a:lumMod val="50000"/>
                  <a:alpha val="40000"/>
                </a:schemeClr>
              </a:outerShdw>
            </a:effectLst>
          </a:endParaRPr>
        </a:p>
      </dgm:t>
    </dgm:pt>
    <dgm:pt modelId="{6920073A-496C-4D6F-A422-07D2F9D29BE0}" type="pres">
      <dgm:prSet presAssocID="{A679B6D9-486F-4D73-A342-219AF02E67BF}" presName="Name0" presStyleCnt="0">
        <dgm:presLayoutVars>
          <dgm:chMax val="1"/>
          <dgm:chPref val="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D95C3622-FC6F-4348-A66B-5850A6023C23}" type="pres">
      <dgm:prSet presAssocID="{1B7CD6BC-89D6-4692-841A-E4B966A7C00A}" presName="Parent" presStyleLbl="node1" presStyleIdx="0" presStyleCnt="2">
        <dgm:presLayoutVars>
          <dgm:chMax val="4"/>
          <dgm:chPref val="3"/>
        </dgm:presLayoutVars>
      </dgm:prSet>
      <dgm:spPr/>
      <dgm:t>
        <a:bodyPr/>
        <a:lstStyle/>
        <a:p>
          <a:endParaRPr lang="en-US"/>
        </a:p>
      </dgm:t>
    </dgm:pt>
    <dgm:pt modelId="{4EDFC659-0A59-4DE8-A169-B90520AC7B54}" type="pres">
      <dgm:prSet presAssocID="{09281E2D-21CD-4C3D-995D-0438B0A52515}" presName="Accent" presStyleLbl="node1" presStyleIdx="1" presStyleCnt="2"/>
      <dgm:spPr/>
    </dgm:pt>
    <dgm:pt modelId="{DAC0EC5C-5AF8-46A3-96E5-6D1605B7EE60}" type="pres">
      <dgm:prSet presAssocID="{09281E2D-21CD-4C3D-995D-0438B0A52515}" presName="Image1" presStyleLbl="fgImgPlac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en-US"/>
        </a:p>
      </dgm:t>
    </dgm:pt>
    <dgm:pt modelId="{46EF5539-6A4D-412C-A241-12516235E969}" type="pres">
      <dgm:prSet presAssocID="{09281E2D-21CD-4C3D-995D-0438B0A52515}" presName="Child1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9AF0B2-C44D-49A5-A6CD-8724E8C8E4C8}" type="pres">
      <dgm:prSet presAssocID="{B0C3971A-02B6-4599-8B3E-478B021264E7}" presName="Image2" presStyleCnt="0"/>
      <dgm:spPr/>
    </dgm:pt>
    <dgm:pt modelId="{638331EB-FDEE-4805-9395-389256A7CD85}" type="pres">
      <dgm:prSet presAssocID="{B0C3971A-02B6-4599-8B3E-478B021264E7}" presName="Image" presStyleLbl="fgImgPlac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335C69AF-F669-433A-B0C2-07424E47EE13}" type="pres">
      <dgm:prSet presAssocID="{B0C3971A-02B6-4599-8B3E-478B021264E7}" presName="Child2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A59BF1-6158-4E0B-8DCF-5F224C1BEE09}" type="pres">
      <dgm:prSet presAssocID="{78194377-AFBF-44B5-80E3-44AE3D4D87B9}" presName="Image3" presStyleCnt="0"/>
      <dgm:spPr/>
    </dgm:pt>
    <dgm:pt modelId="{1990D486-5B16-4DC5-B839-00B171FE0BC9}" type="pres">
      <dgm:prSet presAssocID="{78194377-AFBF-44B5-80E3-44AE3D4D87B9}" presName="Image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  <dgm:t>
        <a:bodyPr/>
        <a:lstStyle/>
        <a:p>
          <a:endParaRPr lang="en-US"/>
        </a:p>
      </dgm:t>
    </dgm:pt>
    <dgm:pt modelId="{EB22054B-1AC8-49E0-965F-0ED896B6EE2B}" type="pres">
      <dgm:prSet presAssocID="{78194377-AFBF-44B5-80E3-44AE3D4D87B9}" presName="Child3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4A7612-326D-47FC-BEAD-BCDF957C8373}" type="pres">
      <dgm:prSet presAssocID="{36BE9899-8721-47AD-89B2-F380088F386F}" presName="Image4" presStyleCnt="0"/>
      <dgm:spPr/>
    </dgm:pt>
    <dgm:pt modelId="{A26B3D20-7C6B-4724-AF70-5B11166A848F}" type="pres">
      <dgm:prSet presAssocID="{36BE9899-8721-47AD-89B2-F380088F386F}" presName="Image" presStyleLbl="fgImgPlace1" presStyleIdx="3" presStyleCnt="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</dgm:spPr>
      <dgm:t>
        <a:bodyPr/>
        <a:lstStyle/>
        <a:p>
          <a:endParaRPr lang="en-US"/>
        </a:p>
      </dgm:t>
    </dgm:pt>
    <dgm:pt modelId="{AEF8709A-4CF6-4B0E-B2E2-4283DF464332}" type="pres">
      <dgm:prSet presAssocID="{36BE9899-8721-47AD-89B2-F380088F386F}" presName="Child4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62ED51-5BC1-440E-9400-D3A02AA4FF08}" type="presOf" srcId="{1B7CD6BC-89D6-4692-841A-E4B966A7C00A}" destId="{D95C3622-FC6F-4348-A66B-5850A6023C23}" srcOrd="0" destOrd="0" presId="urn:microsoft.com/office/officeart/2011/layout/RadialPictureList"/>
    <dgm:cxn modelId="{4B515873-F8EF-415B-A7E2-75FECD6063FB}" srcId="{A679B6D9-486F-4D73-A342-219AF02E67BF}" destId="{1B7CD6BC-89D6-4692-841A-E4B966A7C00A}" srcOrd="0" destOrd="0" parTransId="{8D857417-ACFE-46EE-AF9A-94592F8F1962}" sibTransId="{3C4229BE-FA2F-4134-8FE8-0A75A8FF96C3}"/>
    <dgm:cxn modelId="{0C87B25D-77B7-4A48-8F26-35FAB05FE20A}" srcId="{1B7CD6BC-89D6-4692-841A-E4B966A7C00A}" destId="{36BE9899-8721-47AD-89B2-F380088F386F}" srcOrd="3" destOrd="0" parTransId="{75529C30-64D7-4164-9A26-9C96D6FA3260}" sibTransId="{503A66B4-B39A-4DF0-AF71-3F1ABBCFB72E}"/>
    <dgm:cxn modelId="{388BC14A-4227-4037-BC2B-2E75D81647AB}" type="presOf" srcId="{78194377-AFBF-44B5-80E3-44AE3D4D87B9}" destId="{EB22054B-1AC8-49E0-965F-0ED896B6EE2B}" srcOrd="0" destOrd="0" presId="urn:microsoft.com/office/officeart/2011/layout/RadialPictureList"/>
    <dgm:cxn modelId="{4EDF9075-6DD5-494A-8B06-04837513193D}" srcId="{1B7CD6BC-89D6-4692-841A-E4B966A7C00A}" destId="{09281E2D-21CD-4C3D-995D-0438B0A52515}" srcOrd="0" destOrd="0" parTransId="{694CF889-6DE2-4D45-A9BE-A61DB236CE59}" sibTransId="{6BD88E11-FD62-4BF7-BFA0-B6191BEF9872}"/>
    <dgm:cxn modelId="{E14B0C75-0E4A-4EA4-8D08-BA0A276376DE}" type="presOf" srcId="{B0C3971A-02B6-4599-8B3E-478B021264E7}" destId="{335C69AF-F669-433A-B0C2-07424E47EE13}" srcOrd="0" destOrd="0" presId="urn:microsoft.com/office/officeart/2011/layout/RadialPictureList"/>
    <dgm:cxn modelId="{B9E882EB-D942-4B34-86D8-29A2982678E4}" srcId="{1B7CD6BC-89D6-4692-841A-E4B966A7C00A}" destId="{B0C3971A-02B6-4599-8B3E-478B021264E7}" srcOrd="1" destOrd="0" parTransId="{8C4F480B-2BB2-413B-B363-539A0947E69D}" sibTransId="{CCC1D8CD-37D0-4CC0-A4E7-A444E596955D}"/>
    <dgm:cxn modelId="{E7EC2A72-B2AE-45B7-B611-45F19299BA7A}" type="presOf" srcId="{09281E2D-21CD-4C3D-995D-0438B0A52515}" destId="{46EF5539-6A4D-412C-A241-12516235E969}" srcOrd="0" destOrd="0" presId="urn:microsoft.com/office/officeart/2011/layout/RadialPictureList"/>
    <dgm:cxn modelId="{92EFF5DC-A283-45F7-8587-233795713958}" type="presOf" srcId="{36BE9899-8721-47AD-89B2-F380088F386F}" destId="{AEF8709A-4CF6-4B0E-B2E2-4283DF464332}" srcOrd="0" destOrd="0" presId="urn:microsoft.com/office/officeart/2011/layout/RadialPictureList"/>
    <dgm:cxn modelId="{0B62B22F-C48E-4E04-BDEF-50BCD3D1E7B6}" type="presOf" srcId="{A679B6D9-486F-4D73-A342-219AF02E67BF}" destId="{6920073A-496C-4D6F-A422-07D2F9D29BE0}" srcOrd="0" destOrd="0" presId="urn:microsoft.com/office/officeart/2011/layout/RadialPictureList"/>
    <dgm:cxn modelId="{818BDDE2-1A6E-4948-A90B-73D2B5E9EB1D}" srcId="{1B7CD6BC-89D6-4692-841A-E4B966A7C00A}" destId="{78194377-AFBF-44B5-80E3-44AE3D4D87B9}" srcOrd="2" destOrd="0" parTransId="{C7878FBF-92F8-4F65-884B-36F37CA8AA1A}" sibTransId="{11EA608A-E483-4332-B0A5-E919AA5107B5}"/>
    <dgm:cxn modelId="{AF46CFFA-5E71-4F7D-BB85-6B96AD210781}" type="presParOf" srcId="{6920073A-496C-4D6F-A422-07D2F9D29BE0}" destId="{D95C3622-FC6F-4348-A66B-5850A6023C23}" srcOrd="0" destOrd="0" presId="urn:microsoft.com/office/officeart/2011/layout/RadialPictureList"/>
    <dgm:cxn modelId="{C61D20A4-BF44-4A02-AF93-28B4BAA15BE7}" type="presParOf" srcId="{6920073A-496C-4D6F-A422-07D2F9D29BE0}" destId="{4EDFC659-0A59-4DE8-A169-B90520AC7B54}" srcOrd="1" destOrd="0" presId="urn:microsoft.com/office/officeart/2011/layout/RadialPictureList"/>
    <dgm:cxn modelId="{BB815A62-F6AC-45A5-8B91-D0A778EF727C}" type="presParOf" srcId="{6920073A-496C-4D6F-A422-07D2F9D29BE0}" destId="{DAC0EC5C-5AF8-46A3-96E5-6D1605B7EE60}" srcOrd="2" destOrd="0" presId="urn:microsoft.com/office/officeart/2011/layout/RadialPictureList"/>
    <dgm:cxn modelId="{FB76DB12-3608-49A8-9989-4835FF24F217}" type="presParOf" srcId="{6920073A-496C-4D6F-A422-07D2F9D29BE0}" destId="{46EF5539-6A4D-412C-A241-12516235E969}" srcOrd="3" destOrd="0" presId="urn:microsoft.com/office/officeart/2011/layout/RadialPictureList"/>
    <dgm:cxn modelId="{4B62BEE6-4F22-43A5-8E8D-4F75DDBC582C}" type="presParOf" srcId="{6920073A-496C-4D6F-A422-07D2F9D29BE0}" destId="{0C9AF0B2-C44D-49A5-A6CD-8724E8C8E4C8}" srcOrd="4" destOrd="0" presId="urn:microsoft.com/office/officeart/2011/layout/RadialPictureList"/>
    <dgm:cxn modelId="{DAFB074D-0AA2-4424-8CA1-F7628D464763}" type="presParOf" srcId="{0C9AF0B2-C44D-49A5-A6CD-8724E8C8E4C8}" destId="{638331EB-FDEE-4805-9395-389256A7CD85}" srcOrd="0" destOrd="0" presId="urn:microsoft.com/office/officeart/2011/layout/RadialPictureList"/>
    <dgm:cxn modelId="{DB6E8991-1E00-493B-9347-1291D01F043A}" type="presParOf" srcId="{6920073A-496C-4D6F-A422-07D2F9D29BE0}" destId="{335C69AF-F669-433A-B0C2-07424E47EE13}" srcOrd="5" destOrd="0" presId="urn:microsoft.com/office/officeart/2011/layout/RadialPictureList"/>
    <dgm:cxn modelId="{F34021D6-77EF-49A0-B20E-E7E62151CD44}" type="presParOf" srcId="{6920073A-496C-4D6F-A422-07D2F9D29BE0}" destId="{A4A59BF1-6158-4E0B-8DCF-5F224C1BEE09}" srcOrd="6" destOrd="0" presId="urn:microsoft.com/office/officeart/2011/layout/RadialPictureList"/>
    <dgm:cxn modelId="{8CC723F4-49AB-4E4B-A7C3-8581A5CD37BC}" type="presParOf" srcId="{A4A59BF1-6158-4E0B-8DCF-5F224C1BEE09}" destId="{1990D486-5B16-4DC5-B839-00B171FE0BC9}" srcOrd="0" destOrd="0" presId="urn:microsoft.com/office/officeart/2011/layout/RadialPictureList"/>
    <dgm:cxn modelId="{6D882F4A-606E-40F8-8842-18DA31C7346B}" type="presParOf" srcId="{6920073A-496C-4D6F-A422-07D2F9D29BE0}" destId="{EB22054B-1AC8-49E0-965F-0ED896B6EE2B}" srcOrd="7" destOrd="0" presId="urn:microsoft.com/office/officeart/2011/layout/RadialPictureList"/>
    <dgm:cxn modelId="{48B6BBFC-51B4-47FF-A3D4-CAB78F45020F}" type="presParOf" srcId="{6920073A-496C-4D6F-A422-07D2F9D29BE0}" destId="{8C4A7612-326D-47FC-BEAD-BCDF957C8373}" srcOrd="8" destOrd="0" presId="urn:microsoft.com/office/officeart/2011/layout/RadialPictureList"/>
    <dgm:cxn modelId="{9BEEFA6F-2D5A-41A3-A728-2861E44D597F}" type="presParOf" srcId="{8C4A7612-326D-47FC-BEAD-BCDF957C8373}" destId="{A26B3D20-7C6B-4724-AF70-5B11166A848F}" srcOrd="0" destOrd="0" presId="urn:microsoft.com/office/officeart/2011/layout/RadialPictureList"/>
    <dgm:cxn modelId="{9CE15C9A-802E-4D34-B92D-EDF85F55A4F4}" type="presParOf" srcId="{6920073A-496C-4D6F-A422-07D2F9D29BE0}" destId="{AEF8709A-4CF6-4B0E-B2E2-4283DF464332}" srcOrd="9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79B6D9-486F-4D73-A342-219AF02E67BF}" type="doc">
      <dgm:prSet loTypeId="urn:microsoft.com/office/officeart/2011/layout/RadialPictureList" loCatId="picture" qsTypeId="urn:microsoft.com/office/officeart/2005/8/quickstyle/3d6" qsCatId="3D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1B7CD6BC-89D6-4692-841A-E4B966A7C00A}">
      <dgm:prSet phldrT="[Text]"/>
      <dgm:spPr/>
      <dgm:t>
        <a:bodyPr/>
        <a:lstStyle/>
        <a:p>
          <a:r>
            <a:rPr lang="en-US" b="1" cap="none" spc="0" dirty="0" smtClean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rPr>
            <a:t>BFLUT</a:t>
          </a:r>
          <a:endParaRPr lang="en-US" b="1" cap="none" spc="0" dirty="0">
            <a:ln/>
            <a:pattFill prst="dkUpDiag">
              <a:fgClr>
                <a:schemeClr val="bg1">
                  <a:lumMod val="50000"/>
                </a:schemeClr>
              </a:fgClr>
              <a:bgClr>
                <a:schemeClr val="tx1">
                  <a:lumMod val="75000"/>
                  <a:lumOff val="25000"/>
                </a:schemeClr>
              </a:bgClr>
            </a:pattFill>
            <a:effectLst>
              <a:outerShdw blurRad="38100" dist="19050" dir="2700000" algn="tl" rotWithShape="0">
                <a:schemeClr val="dk1">
                  <a:lumMod val="50000"/>
                  <a:alpha val="40000"/>
                </a:schemeClr>
              </a:outerShdw>
            </a:effectLst>
          </a:endParaRPr>
        </a:p>
      </dgm:t>
    </dgm:pt>
    <dgm:pt modelId="{8D857417-ACFE-46EE-AF9A-94592F8F1962}" type="parTrans" cxnId="{4B515873-F8EF-415B-A7E2-75FECD6063FB}">
      <dgm:prSet/>
      <dgm:spPr/>
      <dgm:t>
        <a:bodyPr/>
        <a:lstStyle/>
        <a:p>
          <a:endParaRPr lang="en-US" b="1" cap="none" spc="0">
            <a:ln/>
            <a:pattFill prst="dkUpDiag">
              <a:fgClr>
                <a:schemeClr val="bg1">
                  <a:lumMod val="50000"/>
                </a:schemeClr>
              </a:fgClr>
              <a:bgClr>
                <a:schemeClr val="tx1">
                  <a:lumMod val="75000"/>
                  <a:lumOff val="25000"/>
                </a:schemeClr>
              </a:bgClr>
            </a:pattFill>
            <a:effectLst>
              <a:outerShdw blurRad="38100" dist="19050" dir="2700000" algn="tl" rotWithShape="0">
                <a:schemeClr val="dk1">
                  <a:lumMod val="50000"/>
                  <a:alpha val="40000"/>
                </a:schemeClr>
              </a:outerShdw>
            </a:effectLst>
          </a:endParaRPr>
        </a:p>
      </dgm:t>
    </dgm:pt>
    <dgm:pt modelId="{3C4229BE-FA2F-4134-8FE8-0A75A8FF96C3}" type="sibTrans" cxnId="{4B515873-F8EF-415B-A7E2-75FECD6063FB}">
      <dgm:prSet/>
      <dgm:spPr/>
      <dgm:t>
        <a:bodyPr/>
        <a:lstStyle/>
        <a:p>
          <a:endParaRPr lang="en-US" b="1" cap="none" spc="0">
            <a:ln/>
            <a:pattFill prst="dkUpDiag">
              <a:fgClr>
                <a:schemeClr val="bg1">
                  <a:lumMod val="50000"/>
                </a:schemeClr>
              </a:fgClr>
              <a:bgClr>
                <a:schemeClr val="tx1">
                  <a:lumMod val="75000"/>
                  <a:lumOff val="25000"/>
                </a:schemeClr>
              </a:bgClr>
            </a:pattFill>
            <a:effectLst>
              <a:outerShdw blurRad="38100" dist="19050" dir="2700000" algn="tl" rotWithShape="0">
                <a:schemeClr val="dk1">
                  <a:lumMod val="50000"/>
                  <a:alpha val="40000"/>
                </a:schemeClr>
              </a:outerShdw>
            </a:effectLst>
          </a:endParaRPr>
        </a:p>
      </dgm:t>
    </dgm:pt>
    <dgm:pt modelId="{09281E2D-21CD-4C3D-995D-0438B0A52515}">
      <dgm:prSet phldrT="[Text]"/>
      <dgm:spPr/>
      <dgm:t>
        <a:bodyPr/>
        <a:lstStyle/>
        <a:p>
          <a:r>
            <a:rPr lang="en-US" b="1" cap="none" spc="0" dirty="0" smtClean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rPr>
            <a:t>Bloom</a:t>
          </a:r>
          <a:endParaRPr lang="en-US" b="1" cap="none" spc="0" dirty="0">
            <a:ln/>
            <a:pattFill prst="dkUpDiag">
              <a:fgClr>
                <a:schemeClr val="bg1">
                  <a:lumMod val="50000"/>
                </a:schemeClr>
              </a:fgClr>
              <a:bgClr>
                <a:schemeClr val="tx1">
                  <a:lumMod val="75000"/>
                  <a:lumOff val="25000"/>
                </a:schemeClr>
              </a:bgClr>
            </a:pattFill>
            <a:effectLst>
              <a:outerShdw blurRad="38100" dist="19050" dir="2700000" algn="tl" rotWithShape="0">
                <a:schemeClr val="dk1">
                  <a:lumMod val="50000"/>
                  <a:alpha val="40000"/>
                </a:schemeClr>
              </a:outerShdw>
            </a:effectLst>
          </a:endParaRPr>
        </a:p>
      </dgm:t>
    </dgm:pt>
    <dgm:pt modelId="{694CF889-6DE2-4D45-A9BE-A61DB236CE59}" type="parTrans" cxnId="{4EDF9075-6DD5-494A-8B06-04837513193D}">
      <dgm:prSet/>
      <dgm:spPr/>
      <dgm:t>
        <a:bodyPr/>
        <a:lstStyle/>
        <a:p>
          <a:endParaRPr lang="en-US" b="1" cap="none" spc="0">
            <a:ln/>
            <a:pattFill prst="dkUpDiag">
              <a:fgClr>
                <a:schemeClr val="bg1">
                  <a:lumMod val="50000"/>
                </a:schemeClr>
              </a:fgClr>
              <a:bgClr>
                <a:schemeClr val="tx1">
                  <a:lumMod val="75000"/>
                  <a:lumOff val="25000"/>
                </a:schemeClr>
              </a:bgClr>
            </a:pattFill>
            <a:effectLst>
              <a:outerShdw blurRad="38100" dist="19050" dir="2700000" algn="tl" rotWithShape="0">
                <a:schemeClr val="dk1">
                  <a:lumMod val="50000"/>
                  <a:alpha val="40000"/>
                </a:schemeClr>
              </a:outerShdw>
            </a:effectLst>
          </a:endParaRPr>
        </a:p>
      </dgm:t>
    </dgm:pt>
    <dgm:pt modelId="{6BD88E11-FD62-4BF7-BFA0-B6191BEF9872}" type="sibTrans" cxnId="{4EDF9075-6DD5-494A-8B06-04837513193D}">
      <dgm:prSet/>
      <dgm:spPr/>
      <dgm:t>
        <a:bodyPr/>
        <a:lstStyle/>
        <a:p>
          <a:endParaRPr lang="en-US" b="1" cap="none" spc="0">
            <a:ln/>
            <a:pattFill prst="dkUpDiag">
              <a:fgClr>
                <a:schemeClr val="bg1">
                  <a:lumMod val="50000"/>
                </a:schemeClr>
              </a:fgClr>
              <a:bgClr>
                <a:schemeClr val="tx1">
                  <a:lumMod val="75000"/>
                  <a:lumOff val="25000"/>
                </a:schemeClr>
              </a:bgClr>
            </a:pattFill>
            <a:effectLst>
              <a:outerShdw blurRad="38100" dist="19050" dir="2700000" algn="tl" rotWithShape="0">
                <a:schemeClr val="dk1">
                  <a:lumMod val="50000"/>
                  <a:alpha val="40000"/>
                </a:schemeClr>
              </a:outerShdw>
            </a:effectLst>
          </a:endParaRPr>
        </a:p>
      </dgm:t>
    </dgm:pt>
    <dgm:pt modelId="{B0C3971A-02B6-4599-8B3E-478B021264E7}">
      <dgm:prSet phldrT="[Text]"/>
      <dgm:spPr/>
      <dgm:t>
        <a:bodyPr/>
        <a:lstStyle/>
        <a:p>
          <a:r>
            <a:rPr lang="en-US" b="1" cap="none" spc="0" dirty="0" smtClean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rPr>
            <a:t>Filter</a:t>
          </a:r>
          <a:endParaRPr lang="en-US" b="1" cap="none" spc="0" dirty="0">
            <a:ln/>
            <a:pattFill prst="dkUpDiag">
              <a:fgClr>
                <a:schemeClr val="bg1">
                  <a:lumMod val="50000"/>
                </a:schemeClr>
              </a:fgClr>
              <a:bgClr>
                <a:schemeClr val="tx1">
                  <a:lumMod val="75000"/>
                  <a:lumOff val="25000"/>
                </a:schemeClr>
              </a:bgClr>
            </a:pattFill>
            <a:effectLst>
              <a:outerShdw blurRad="38100" dist="19050" dir="2700000" algn="tl" rotWithShape="0">
                <a:schemeClr val="dk1">
                  <a:lumMod val="50000"/>
                  <a:alpha val="40000"/>
                </a:schemeClr>
              </a:outerShdw>
            </a:effectLst>
          </a:endParaRPr>
        </a:p>
      </dgm:t>
    </dgm:pt>
    <dgm:pt modelId="{8C4F480B-2BB2-413B-B363-539A0947E69D}" type="parTrans" cxnId="{B9E882EB-D942-4B34-86D8-29A2982678E4}">
      <dgm:prSet/>
      <dgm:spPr/>
      <dgm:t>
        <a:bodyPr/>
        <a:lstStyle/>
        <a:p>
          <a:endParaRPr lang="en-US" b="1" cap="none" spc="0">
            <a:ln/>
            <a:pattFill prst="dkUpDiag">
              <a:fgClr>
                <a:schemeClr val="bg1">
                  <a:lumMod val="50000"/>
                </a:schemeClr>
              </a:fgClr>
              <a:bgClr>
                <a:schemeClr val="tx1">
                  <a:lumMod val="75000"/>
                  <a:lumOff val="25000"/>
                </a:schemeClr>
              </a:bgClr>
            </a:pattFill>
            <a:effectLst>
              <a:outerShdw blurRad="38100" dist="19050" dir="2700000" algn="tl" rotWithShape="0">
                <a:schemeClr val="dk1">
                  <a:lumMod val="50000"/>
                  <a:alpha val="40000"/>
                </a:schemeClr>
              </a:outerShdw>
            </a:effectLst>
          </a:endParaRPr>
        </a:p>
      </dgm:t>
    </dgm:pt>
    <dgm:pt modelId="{CCC1D8CD-37D0-4CC0-A4E7-A444E596955D}" type="sibTrans" cxnId="{B9E882EB-D942-4B34-86D8-29A2982678E4}">
      <dgm:prSet/>
      <dgm:spPr/>
      <dgm:t>
        <a:bodyPr/>
        <a:lstStyle/>
        <a:p>
          <a:endParaRPr lang="en-US" b="1" cap="none" spc="0">
            <a:ln/>
            <a:pattFill prst="dkUpDiag">
              <a:fgClr>
                <a:schemeClr val="bg1">
                  <a:lumMod val="50000"/>
                </a:schemeClr>
              </a:fgClr>
              <a:bgClr>
                <a:schemeClr val="tx1">
                  <a:lumMod val="75000"/>
                  <a:lumOff val="25000"/>
                </a:schemeClr>
              </a:bgClr>
            </a:pattFill>
            <a:effectLst>
              <a:outerShdw blurRad="38100" dist="19050" dir="2700000" algn="tl" rotWithShape="0">
                <a:schemeClr val="dk1">
                  <a:lumMod val="50000"/>
                  <a:alpha val="40000"/>
                </a:schemeClr>
              </a:outerShdw>
            </a:effectLst>
          </a:endParaRPr>
        </a:p>
      </dgm:t>
    </dgm:pt>
    <dgm:pt modelId="{78194377-AFBF-44B5-80E3-44AE3D4D87B9}">
      <dgm:prSet phldrT="[Text]"/>
      <dgm:spPr/>
      <dgm:t>
        <a:bodyPr/>
        <a:lstStyle/>
        <a:p>
          <a:r>
            <a:rPr lang="en-US" b="1" cap="none" spc="0" dirty="0" smtClean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rPr>
            <a:t>Lookup</a:t>
          </a:r>
          <a:endParaRPr lang="en-US" b="1" cap="none" spc="0" dirty="0">
            <a:ln/>
            <a:pattFill prst="dkUpDiag">
              <a:fgClr>
                <a:schemeClr val="bg1">
                  <a:lumMod val="50000"/>
                </a:schemeClr>
              </a:fgClr>
              <a:bgClr>
                <a:schemeClr val="tx1">
                  <a:lumMod val="75000"/>
                  <a:lumOff val="25000"/>
                </a:schemeClr>
              </a:bgClr>
            </a:pattFill>
            <a:effectLst>
              <a:outerShdw blurRad="38100" dist="19050" dir="2700000" algn="tl" rotWithShape="0">
                <a:schemeClr val="dk1">
                  <a:lumMod val="50000"/>
                  <a:alpha val="40000"/>
                </a:schemeClr>
              </a:outerShdw>
            </a:effectLst>
          </a:endParaRPr>
        </a:p>
      </dgm:t>
    </dgm:pt>
    <dgm:pt modelId="{C7878FBF-92F8-4F65-884B-36F37CA8AA1A}" type="parTrans" cxnId="{818BDDE2-1A6E-4948-A90B-73D2B5E9EB1D}">
      <dgm:prSet/>
      <dgm:spPr/>
      <dgm:t>
        <a:bodyPr/>
        <a:lstStyle/>
        <a:p>
          <a:endParaRPr lang="en-US" b="1" cap="none" spc="0">
            <a:ln/>
            <a:pattFill prst="dkUpDiag">
              <a:fgClr>
                <a:schemeClr val="bg1">
                  <a:lumMod val="50000"/>
                </a:schemeClr>
              </a:fgClr>
              <a:bgClr>
                <a:schemeClr val="tx1">
                  <a:lumMod val="75000"/>
                  <a:lumOff val="25000"/>
                </a:schemeClr>
              </a:bgClr>
            </a:pattFill>
            <a:effectLst>
              <a:outerShdw blurRad="38100" dist="19050" dir="2700000" algn="tl" rotWithShape="0">
                <a:schemeClr val="dk1">
                  <a:lumMod val="50000"/>
                  <a:alpha val="40000"/>
                </a:schemeClr>
              </a:outerShdw>
            </a:effectLst>
          </a:endParaRPr>
        </a:p>
      </dgm:t>
    </dgm:pt>
    <dgm:pt modelId="{11EA608A-E483-4332-B0A5-E919AA5107B5}" type="sibTrans" cxnId="{818BDDE2-1A6E-4948-A90B-73D2B5E9EB1D}">
      <dgm:prSet/>
      <dgm:spPr/>
      <dgm:t>
        <a:bodyPr/>
        <a:lstStyle/>
        <a:p>
          <a:endParaRPr lang="en-US" b="1" cap="none" spc="0">
            <a:ln/>
            <a:pattFill prst="dkUpDiag">
              <a:fgClr>
                <a:schemeClr val="bg1">
                  <a:lumMod val="50000"/>
                </a:schemeClr>
              </a:fgClr>
              <a:bgClr>
                <a:schemeClr val="tx1">
                  <a:lumMod val="75000"/>
                  <a:lumOff val="25000"/>
                </a:schemeClr>
              </a:bgClr>
            </a:pattFill>
            <a:effectLst>
              <a:outerShdw blurRad="38100" dist="19050" dir="2700000" algn="tl" rotWithShape="0">
                <a:schemeClr val="dk1">
                  <a:lumMod val="50000"/>
                  <a:alpha val="40000"/>
                </a:schemeClr>
              </a:outerShdw>
            </a:effectLst>
          </a:endParaRPr>
        </a:p>
      </dgm:t>
    </dgm:pt>
    <dgm:pt modelId="{36BE9899-8721-47AD-89B2-F380088F386F}">
      <dgm:prSet phldrT="[Text]"/>
      <dgm:spPr/>
      <dgm:t>
        <a:bodyPr/>
        <a:lstStyle/>
        <a:p>
          <a:r>
            <a:rPr lang="en-US" b="1" cap="none" spc="0" dirty="0" smtClean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rPr>
            <a:t>table</a:t>
          </a:r>
          <a:endParaRPr lang="en-US" b="1" cap="none" spc="0" dirty="0">
            <a:ln/>
            <a:pattFill prst="dkUpDiag">
              <a:fgClr>
                <a:schemeClr val="bg1">
                  <a:lumMod val="50000"/>
                </a:schemeClr>
              </a:fgClr>
              <a:bgClr>
                <a:schemeClr val="tx1">
                  <a:lumMod val="75000"/>
                  <a:lumOff val="25000"/>
                </a:schemeClr>
              </a:bgClr>
            </a:pattFill>
            <a:effectLst>
              <a:outerShdw blurRad="38100" dist="19050" dir="2700000" algn="tl" rotWithShape="0">
                <a:schemeClr val="dk1">
                  <a:lumMod val="50000"/>
                  <a:alpha val="40000"/>
                </a:schemeClr>
              </a:outerShdw>
            </a:effectLst>
          </a:endParaRPr>
        </a:p>
      </dgm:t>
    </dgm:pt>
    <dgm:pt modelId="{75529C30-64D7-4164-9A26-9C96D6FA3260}" type="parTrans" cxnId="{0C87B25D-77B7-4A48-8F26-35FAB05FE20A}">
      <dgm:prSet/>
      <dgm:spPr/>
      <dgm:t>
        <a:bodyPr/>
        <a:lstStyle/>
        <a:p>
          <a:endParaRPr lang="en-US" b="1" cap="none" spc="0">
            <a:ln/>
            <a:pattFill prst="dkUpDiag">
              <a:fgClr>
                <a:schemeClr val="bg1">
                  <a:lumMod val="50000"/>
                </a:schemeClr>
              </a:fgClr>
              <a:bgClr>
                <a:schemeClr val="tx1">
                  <a:lumMod val="75000"/>
                  <a:lumOff val="25000"/>
                </a:schemeClr>
              </a:bgClr>
            </a:pattFill>
            <a:effectLst>
              <a:outerShdw blurRad="38100" dist="19050" dir="2700000" algn="tl" rotWithShape="0">
                <a:schemeClr val="dk1">
                  <a:lumMod val="50000"/>
                  <a:alpha val="40000"/>
                </a:schemeClr>
              </a:outerShdw>
            </a:effectLst>
          </a:endParaRPr>
        </a:p>
      </dgm:t>
    </dgm:pt>
    <dgm:pt modelId="{503A66B4-B39A-4DF0-AF71-3F1ABBCFB72E}" type="sibTrans" cxnId="{0C87B25D-77B7-4A48-8F26-35FAB05FE20A}">
      <dgm:prSet/>
      <dgm:spPr/>
      <dgm:t>
        <a:bodyPr/>
        <a:lstStyle/>
        <a:p>
          <a:endParaRPr lang="en-US" b="1" cap="none" spc="0">
            <a:ln/>
            <a:pattFill prst="dkUpDiag">
              <a:fgClr>
                <a:schemeClr val="bg1">
                  <a:lumMod val="50000"/>
                </a:schemeClr>
              </a:fgClr>
              <a:bgClr>
                <a:schemeClr val="tx1">
                  <a:lumMod val="75000"/>
                  <a:lumOff val="25000"/>
                </a:schemeClr>
              </a:bgClr>
            </a:pattFill>
            <a:effectLst>
              <a:outerShdw blurRad="38100" dist="19050" dir="2700000" algn="tl" rotWithShape="0">
                <a:schemeClr val="dk1">
                  <a:lumMod val="50000"/>
                  <a:alpha val="40000"/>
                </a:schemeClr>
              </a:outerShdw>
            </a:effectLst>
          </a:endParaRPr>
        </a:p>
      </dgm:t>
    </dgm:pt>
    <dgm:pt modelId="{6920073A-496C-4D6F-A422-07D2F9D29BE0}" type="pres">
      <dgm:prSet presAssocID="{A679B6D9-486F-4D73-A342-219AF02E67BF}" presName="Name0" presStyleCnt="0">
        <dgm:presLayoutVars>
          <dgm:chMax val="1"/>
          <dgm:chPref val="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D95C3622-FC6F-4348-A66B-5850A6023C23}" type="pres">
      <dgm:prSet presAssocID="{1B7CD6BC-89D6-4692-841A-E4B966A7C00A}" presName="Parent" presStyleLbl="node1" presStyleIdx="0" presStyleCnt="2">
        <dgm:presLayoutVars>
          <dgm:chMax val="4"/>
          <dgm:chPref val="3"/>
        </dgm:presLayoutVars>
      </dgm:prSet>
      <dgm:spPr/>
      <dgm:t>
        <a:bodyPr/>
        <a:lstStyle/>
        <a:p>
          <a:endParaRPr lang="en-US"/>
        </a:p>
      </dgm:t>
    </dgm:pt>
    <dgm:pt modelId="{4EDFC659-0A59-4DE8-A169-B90520AC7B54}" type="pres">
      <dgm:prSet presAssocID="{09281E2D-21CD-4C3D-995D-0438B0A52515}" presName="Accent" presStyleLbl="node1" presStyleIdx="1" presStyleCnt="2"/>
      <dgm:spPr/>
    </dgm:pt>
    <dgm:pt modelId="{DAC0EC5C-5AF8-46A3-96E5-6D1605B7EE60}" type="pres">
      <dgm:prSet presAssocID="{09281E2D-21CD-4C3D-995D-0438B0A52515}" presName="Image1" presStyleLbl="fgImgPlac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en-US"/>
        </a:p>
      </dgm:t>
    </dgm:pt>
    <dgm:pt modelId="{46EF5539-6A4D-412C-A241-12516235E969}" type="pres">
      <dgm:prSet presAssocID="{09281E2D-21CD-4C3D-995D-0438B0A52515}" presName="Child1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9AF0B2-C44D-49A5-A6CD-8724E8C8E4C8}" type="pres">
      <dgm:prSet presAssocID="{B0C3971A-02B6-4599-8B3E-478B021264E7}" presName="Image2" presStyleCnt="0"/>
      <dgm:spPr/>
    </dgm:pt>
    <dgm:pt modelId="{638331EB-FDEE-4805-9395-389256A7CD85}" type="pres">
      <dgm:prSet presAssocID="{B0C3971A-02B6-4599-8B3E-478B021264E7}" presName="Image" presStyleLbl="fgImgPlac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335C69AF-F669-433A-B0C2-07424E47EE13}" type="pres">
      <dgm:prSet presAssocID="{B0C3971A-02B6-4599-8B3E-478B021264E7}" presName="Child2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A59BF1-6158-4E0B-8DCF-5F224C1BEE09}" type="pres">
      <dgm:prSet presAssocID="{78194377-AFBF-44B5-80E3-44AE3D4D87B9}" presName="Image3" presStyleCnt="0"/>
      <dgm:spPr/>
    </dgm:pt>
    <dgm:pt modelId="{1990D486-5B16-4DC5-B839-00B171FE0BC9}" type="pres">
      <dgm:prSet presAssocID="{78194377-AFBF-44B5-80E3-44AE3D4D87B9}" presName="Image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  <dgm:t>
        <a:bodyPr/>
        <a:lstStyle/>
        <a:p>
          <a:endParaRPr lang="en-US"/>
        </a:p>
      </dgm:t>
    </dgm:pt>
    <dgm:pt modelId="{EB22054B-1AC8-49E0-965F-0ED896B6EE2B}" type="pres">
      <dgm:prSet presAssocID="{78194377-AFBF-44B5-80E3-44AE3D4D87B9}" presName="Child3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4A7612-326D-47FC-BEAD-BCDF957C8373}" type="pres">
      <dgm:prSet presAssocID="{36BE9899-8721-47AD-89B2-F380088F386F}" presName="Image4" presStyleCnt="0"/>
      <dgm:spPr/>
    </dgm:pt>
    <dgm:pt modelId="{A26B3D20-7C6B-4724-AF70-5B11166A848F}" type="pres">
      <dgm:prSet presAssocID="{36BE9899-8721-47AD-89B2-F380088F386F}" presName="Image" presStyleLbl="fgImgPlace1" presStyleIdx="3" presStyleCnt="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</dgm:spPr>
      <dgm:t>
        <a:bodyPr/>
        <a:lstStyle/>
        <a:p>
          <a:endParaRPr lang="en-US"/>
        </a:p>
      </dgm:t>
    </dgm:pt>
    <dgm:pt modelId="{AEF8709A-4CF6-4B0E-B2E2-4283DF464332}" type="pres">
      <dgm:prSet presAssocID="{36BE9899-8721-47AD-89B2-F380088F386F}" presName="Child4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62ED51-5BC1-440E-9400-D3A02AA4FF08}" type="presOf" srcId="{1B7CD6BC-89D6-4692-841A-E4B966A7C00A}" destId="{D95C3622-FC6F-4348-A66B-5850A6023C23}" srcOrd="0" destOrd="0" presId="urn:microsoft.com/office/officeart/2011/layout/RadialPictureList"/>
    <dgm:cxn modelId="{4B515873-F8EF-415B-A7E2-75FECD6063FB}" srcId="{A679B6D9-486F-4D73-A342-219AF02E67BF}" destId="{1B7CD6BC-89D6-4692-841A-E4B966A7C00A}" srcOrd="0" destOrd="0" parTransId="{8D857417-ACFE-46EE-AF9A-94592F8F1962}" sibTransId="{3C4229BE-FA2F-4134-8FE8-0A75A8FF96C3}"/>
    <dgm:cxn modelId="{0C87B25D-77B7-4A48-8F26-35FAB05FE20A}" srcId="{1B7CD6BC-89D6-4692-841A-E4B966A7C00A}" destId="{36BE9899-8721-47AD-89B2-F380088F386F}" srcOrd="3" destOrd="0" parTransId="{75529C30-64D7-4164-9A26-9C96D6FA3260}" sibTransId="{503A66B4-B39A-4DF0-AF71-3F1ABBCFB72E}"/>
    <dgm:cxn modelId="{388BC14A-4227-4037-BC2B-2E75D81647AB}" type="presOf" srcId="{78194377-AFBF-44B5-80E3-44AE3D4D87B9}" destId="{EB22054B-1AC8-49E0-965F-0ED896B6EE2B}" srcOrd="0" destOrd="0" presId="urn:microsoft.com/office/officeart/2011/layout/RadialPictureList"/>
    <dgm:cxn modelId="{4EDF9075-6DD5-494A-8B06-04837513193D}" srcId="{1B7CD6BC-89D6-4692-841A-E4B966A7C00A}" destId="{09281E2D-21CD-4C3D-995D-0438B0A52515}" srcOrd="0" destOrd="0" parTransId="{694CF889-6DE2-4D45-A9BE-A61DB236CE59}" sibTransId="{6BD88E11-FD62-4BF7-BFA0-B6191BEF9872}"/>
    <dgm:cxn modelId="{E14B0C75-0E4A-4EA4-8D08-BA0A276376DE}" type="presOf" srcId="{B0C3971A-02B6-4599-8B3E-478B021264E7}" destId="{335C69AF-F669-433A-B0C2-07424E47EE13}" srcOrd="0" destOrd="0" presId="urn:microsoft.com/office/officeart/2011/layout/RadialPictureList"/>
    <dgm:cxn modelId="{B9E882EB-D942-4B34-86D8-29A2982678E4}" srcId="{1B7CD6BC-89D6-4692-841A-E4B966A7C00A}" destId="{B0C3971A-02B6-4599-8B3E-478B021264E7}" srcOrd="1" destOrd="0" parTransId="{8C4F480B-2BB2-413B-B363-539A0947E69D}" sibTransId="{CCC1D8CD-37D0-4CC0-A4E7-A444E596955D}"/>
    <dgm:cxn modelId="{E7EC2A72-B2AE-45B7-B611-45F19299BA7A}" type="presOf" srcId="{09281E2D-21CD-4C3D-995D-0438B0A52515}" destId="{46EF5539-6A4D-412C-A241-12516235E969}" srcOrd="0" destOrd="0" presId="urn:microsoft.com/office/officeart/2011/layout/RadialPictureList"/>
    <dgm:cxn modelId="{92EFF5DC-A283-45F7-8587-233795713958}" type="presOf" srcId="{36BE9899-8721-47AD-89B2-F380088F386F}" destId="{AEF8709A-4CF6-4B0E-B2E2-4283DF464332}" srcOrd="0" destOrd="0" presId="urn:microsoft.com/office/officeart/2011/layout/RadialPictureList"/>
    <dgm:cxn modelId="{0B62B22F-C48E-4E04-BDEF-50BCD3D1E7B6}" type="presOf" srcId="{A679B6D9-486F-4D73-A342-219AF02E67BF}" destId="{6920073A-496C-4D6F-A422-07D2F9D29BE0}" srcOrd="0" destOrd="0" presId="urn:microsoft.com/office/officeart/2011/layout/RadialPictureList"/>
    <dgm:cxn modelId="{818BDDE2-1A6E-4948-A90B-73D2B5E9EB1D}" srcId="{1B7CD6BC-89D6-4692-841A-E4B966A7C00A}" destId="{78194377-AFBF-44B5-80E3-44AE3D4D87B9}" srcOrd="2" destOrd="0" parTransId="{C7878FBF-92F8-4F65-884B-36F37CA8AA1A}" sibTransId="{11EA608A-E483-4332-B0A5-E919AA5107B5}"/>
    <dgm:cxn modelId="{AF46CFFA-5E71-4F7D-BB85-6B96AD210781}" type="presParOf" srcId="{6920073A-496C-4D6F-A422-07D2F9D29BE0}" destId="{D95C3622-FC6F-4348-A66B-5850A6023C23}" srcOrd="0" destOrd="0" presId="urn:microsoft.com/office/officeart/2011/layout/RadialPictureList"/>
    <dgm:cxn modelId="{C61D20A4-BF44-4A02-AF93-28B4BAA15BE7}" type="presParOf" srcId="{6920073A-496C-4D6F-A422-07D2F9D29BE0}" destId="{4EDFC659-0A59-4DE8-A169-B90520AC7B54}" srcOrd="1" destOrd="0" presId="urn:microsoft.com/office/officeart/2011/layout/RadialPictureList"/>
    <dgm:cxn modelId="{BB815A62-F6AC-45A5-8B91-D0A778EF727C}" type="presParOf" srcId="{6920073A-496C-4D6F-A422-07D2F9D29BE0}" destId="{DAC0EC5C-5AF8-46A3-96E5-6D1605B7EE60}" srcOrd="2" destOrd="0" presId="urn:microsoft.com/office/officeart/2011/layout/RadialPictureList"/>
    <dgm:cxn modelId="{FB76DB12-3608-49A8-9989-4835FF24F217}" type="presParOf" srcId="{6920073A-496C-4D6F-A422-07D2F9D29BE0}" destId="{46EF5539-6A4D-412C-A241-12516235E969}" srcOrd="3" destOrd="0" presId="urn:microsoft.com/office/officeart/2011/layout/RadialPictureList"/>
    <dgm:cxn modelId="{4B62BEE6-4F22-43A5-8E8D-4F75DDBC582C}" type="presParOf" srcId="{6920073A-496C-4D6F-A422-07D2F9D29BE0}" destId="{0C9AF0B2-C44D-49A5-A6CD-8724E8C8E4C8}" srcOrd="4" destOrd="0" presId="urn:microsoft.com/office/officeart/2011/layout/RadialPictureList"/>
    <dgm:cxn modelId="{DAFB074D-0AA2-4424-8CA1-F7628D464763}" type="presParOf" srcId="{0C9AF0B2-C44D-49A5-A6CD-8724E8C8E4C8}" destId="{638331EB-FDEE-4805-9395-389256A7CD85}" srcOrd="0" destOrd="0" presId="urn:microsoft.com/office/officeart/2011/layout/RadialPictureList"/>
    <dgm:cxn modelId="{DB6E8991-1E00-493B-9347-1291D01F043A}" type="presParOf" srcId="{6920073A-496C-4D6F-A422-07D2F9D29BE0}" destId="{335C69AF-F669-433A-B0C2-07424E47EE13}" srcOrd="5" destOrd="0" presId="urn:microsoft.com/office/officeart/2011/layout/RadialPictureList"/>
    <dgm:cxn modelId="{F34021D6-77EF-49A0-B20E-E7E62151CD44}" type="presParOf" srcId="{6920073A-496C-4D6F-A422-07D2F9D29BE0}" destId="{A4A59BF1-6158-4E0B-8DCF-5F224C1BEE09}" srcOrd="6" destOrd="0" presId="urn:microsoft.com/office/officeart/2011/layout/RadialPictureList"/>
    <dgm:cxn modelId="{8CC723F4-49AB-4E4B-A7C3-8581A5CD37BC}" type="presParOf" srcId="{A4A59BF1-6158-4E0B-8DCF-5F224C1BEE09}" destId="{1990D486-5B16-4DC5-B839-00B171FE0BC9}" srcOrd="0" destOrd="0" presId="urn:microsoft.com/office/officeart/2011/layout/RadialPictureList"/>
    <dgm:cxn modelId="{6D882F4A-606E-40F8-8842-18DA31C7346B}" type="presParOf" srcId="{6920073A-496C-4D6F-A422-07D2F9D29BE0}" destId="{EB22054B-1AC8-49E0-965F-0ED896B6EE2B}" srcOrd="7" destOrd="0" presId="urn:microsoft.com/office/officeart/2011/layout/RadialPictureList"/>
    <dgm:cxn modelId="{48B6BBFC-51B4-47FF-A3D4-CAB78F45020F}" type="presParOf" srcId="{6920073A-496C-4D6F-A422-07D2F9D29BE0}" destId="{8C4A7612-326D-47FC-BEAD-BCDF957C8373}" srcOrd="8" destOrd="0" presId="urn:microsoft.com/office/officeart/2011/layout/RadialPictureList"/>
    <dgm:cxn modelId="{9BEEFA6F-2D5A-41A3-A728-2861E44D597F}" type="presParOf" srcId="{8C4A7612-326D-47FC-BEAD-BCDF957C8373}" destId="{A26B3D20-7C6B-4724-AF70-5B11166A848F}" srcOrd="0" destOrd="0" presId="urn:microsoft.com/office/officeart/2011/layout/RadialPictureList"/>
    <dgm:cxn modelId="{9CE15C9A-802E-4D34-B92D-EDF85F55A4F4}" type="presParOf" srcId="{6920073A-496C-4D6F-A422-07D2F9D29BE0}" destId="{AEF8709A-4CF6-4B0E-B2E2-4283DF464332}" srcOrd="9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5C3622-FC6F-4348-A66B-5850A6023C23}">
      <dsp:nvSpPr>
        <dsp:cNvPr id="0" name=""/>
        <dsp:cNvSpPr/>
      </dsp:nvSpPr>
      <dsp:spPr>
        <a:xfrm>
          <a:off x="1353641" y="1135887"/>
          <a:ext cx="1778971" cy="17788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cap="none" spc="0" dirty="0" smtClean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rPr>
            <a:t>BFLUT</a:t>
          </a:r>
          <a:endParaRPr lang="en-US" sz="2800" b="1" kern="1200" cap="none" spc="0" dirty="0">
            <a:ln/>
            <a:pattFill prst="dkUpDiag">
              <a:fgClr>
                <a:schemeClr val="bg1">
                  <a:lumMod val="50000"/>
                </a:schemeClr>
              </a:fgClr>
              <a:bgClr>
                <a:schemeClr val="tx1">
                  <a:lumMod val="75000"/>
                  <a:lumOff val="25000"/>
                </a:schemeClr>
              </a:bgClr>
            </a:pattFill>
            <a:effectLst>
              <a:outerShdw blurRad="38100" dist="19050" dir="2700000" algn="tl" rotWithShape="0">
                <a:schemeClr val="dk1">
                  <a:lumMod val="50000"/>
                  <a:alpha val="40000"/>
                </a:schemeClr>
              </a:outerShdw>
            </a:effectLst>
          </a:endParaRPr>
        </a:p>
      </dsp:txBody>
      <dsp:txXfrm>
        <a:off x="1614165" y="1396388"/>
        <a:ext cx="1257923" cy="1257810"/>
      </dsp:txXfrm>
    </dsp:sp>
    <dsp:sp modelId="{4EDFC659-0A59-4DE8-A169-B90520AC7B54}">
      <dsp:nvSpPr>
        <dsp:cNvPr id="0" name=""/>
        <dsp:cNvSpPr/>
      </dsp:nvSpPr>
      <dsp:spPr>
        <a:xfrm>
          <a:off x="436473" y="146710"/>
          <a:ext cx="3585625" cy="3737660"/>
        </a:xfrm>
        <a:prstGeom prst="blockArc">
          <a:avLst>
            <a:gd name="adj1" fmla="val 16509444"/>
            <a:gd name="adj2" fmla="val 5088054"/>
            <a:gd name="adj3" fmla="val 52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C0EC5C-5AF8-46A3-96E5-6D1605B7EE60}">
      <dsp:nvSpPr>
        <dsp:cNvPr id="0" name=""/>
        <dsp:cNvSpPr/>
      </dsp:nvSpPr>
      <dsp:spPr>
        <a:xfrm>
          <a:off x="2656271" y="0"/>
          <a:ext cx="953207" cy="953008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6EF5539-6A4D-412C-A241-12516235E969}">
      <dsp:nvSpPr>
        <dsp:cNvPr id="0" name=""/>
        <dsp:cNvSpPr/>
      </dsp:nvSpPr>
      <dsp:spPr>
        <a:xfrm>
          <a:off x="3682078" y="12191"/>
          <a:ext cx="1275991" cy="922528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US" sz="2600" b="1" kern="1200" cap="none" spc="0" dirty="0" smtClean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rPr>
            <a:t>Bloom</a:t>
          </a:r>
          <a:endParaRPr lang="en-US" sz="2600" b="1" kern="1200" cap="none" spc="0" dirty="0">
            <a:ln/>
            <a:pattFill prst="dkUpDiag">
              <a:fgClr>
                <a:schemeClr val="bg1">
                  <a:lumMod val="50000"/>
                </a:schemeClr>
              </a:fgClr>
              <a:bgClr>
                <a:schemeClr val="tx1">
                  <a:lumMod val="75000"/>
                  <a:lumOff val="25000"/>
                </a:schemeClr>
              </a:bgClr>
            </a:pattFill>
            <a:effectLst>
              <a:outerShdw blurRad="38100" dist="19050" dir="2700000" algn="tl" rotWithShape="0">
                <a:schemeClr val="dk1">
                  <a:lumMod val="50000"/>
                  <a:alpha val="40000"/>
                </a:schemeClr>
              </a:outerShdw>
            </a:effectLst>
          </a:endParaRPr>
        </a:p>
      </dsp:txBody>
      <dsp:txXfrm>
        <a:off x="3682078" y="12191"/>
        <a:ext cx="1275991" cy="922528"/>
      </dsp:txXfrm>
    </dsp:sp>
    <dsp:sp modelId="{638331EB-FDEE-4805-9395-389256A7CD85}">
      <dsp:nvSpPr>
        <dsp:cNvPr id="0" name=""/>
        <dsp:cNvSpPr/>
      </dsp:nvSpPr>
      <dsp:spPr>
        <a:xfrm>
          <a:off x="3360338" y="887577"/>
          <a:ext cx="953207" cy="953008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35C69AF-F669-433A-B0C2-07424E47EE13}">
      <dsp:nvSpPr>
        <dsp:cNvPr id="0" name=""/>
        <dsp:cNvSpPr/>
      </dsp:nvSpPr>
      <dsp:spPr>
        <a:xfrm>
          <a:off x="4383534" y="904239"/>
          <a:ext cx="1275991" cy="922528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US" sz="2600" b="1" kern="1200" cap="none" spc="0" dirty="0" smtClean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rPr>
            <a:t>Filter</a:t>
          </a:r>
          <a:endParaRPr lang="en-US" sz="2600" b="1" kern="1200" cap="none" spc="0" dirty="0">
            <a:ln/>
            <a:pattFill prst="dkUpDiag">
              <a:fgClr>
                <a:schemeClr val="bg1">
                  <a:lumMod val="50000"/>
                </a:schemeClr>
              </a:fgClr>
              <a:bgClr>
                <a:schemeClr val="tx1">
                  <a:lumMod val="75000"/>
                  <a:lumOff val="25000"/>
                </a:schemeClr>
              </a:bgClr>
            </a:pattFill>
            <a:effectLst>
              <a:outerShdw blurRad="38100" dist="19050" dir="2700000" algn="tl" rotWithShape="0">
                <a:schemeClr val="dk1">
                  <a:lumMod val="50000"/>
                  <a:alpha val="40000"/>
                </a:schemeClr>
              </a:outerShdw>
            </a:effectLst>
          </a:endParaRPr>
        </a:p>
      </dsp:txBody>
      <dsp:txXfrm>
        <a:off x="4383534" y="904239"/>
        <a:ext cx="1275991" cy="922528"/>
      </dsp:txXfrm>
    </dsp:sp>
    <dsp:sp modelId="{1990D486-5B16-4DC5-B839-00B171FE0BC9}">
      <dsp:nvSpPr>
        <dsp:cNvPr id="0" name=""/>
        <dsp:cNvSpPr/>
      </dsp:nvSpPr>
      <dsp:spPr>
        <a:xfrm>
          <a:off x="3356682" y="2192527"/>
          <a:ext cx="953207" cy="95300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B22054B-1AC8-49E0-965F-0ED896B6EE2B}">
      <dsp:nvSpPr>
        <dsp:cNvPr id="0" name=""/>
        <dsp:cNvSpPr/>
      </dsp:nvSpPr>
      <dsp:spPr>
        <a:xfrm>
          <a:off x="4383534" y="2207971"/>
          <a:ext cx="1275991" cy="922528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US" sz="2600" b="1" kern="1200" cap="none" spc="0" dirty="0" smtClean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rPr>
            <a:t>Lookup</a:t>
          </a:r>
          <a:endParaRPr lang="en-US" sz="2600" b="1" kern="1200" cap="none" spc="0" dirty="0">
            <a:ln/>
            <a:pattFill prst="dkUpDiag">
              <a:fgClr>
                <a:schemeClr val="bg1">
                  <a:lumMod val="50000"/>
                </a:schemeClr>
              </a:fgClr>
              <a:bgClr>
                <a:schemeClr val="tx1">
                  <a:lumMod val="75000"/>
                  <a:lumOff val="25000"/>
                </a:schemeClr>
              </a:bgClr>
            </a:pattFill>
            <a:effectLst>
              <a:outerShdw blurRad="38100" dist="19050" dir="2700000" algn="tl" rotWithShape="0">
                <a:schemeClr val="dk1">
                  <a:lumMod val="50000"/>
                  <a:alpha val="40000"/>
                </a:schemeClr>
              </a:outerShdw>
            </a:effectLst>
          </a:endParaRPr>
        </a:p>
      </dsp:txBody>
      <dsp:txXfrm>
        <a:off x="4383534" y="2207971"/>
        <a:ext cx="1275991" cy="922528"/>
      </dsp:txXfrm>
    </dsp:sp>
    <dsp:sp modelId="{A26B3D20-7C6B-4724-AF70-5B11166A848F}">
      <dsp:nvSpPr>
        <dsp:cNvPr id="0" name=""/>
        <dsp:cNvSpPr/>
      </dsp:nvSpPr>
      <dsp:spPr>
        <a:xfrm>
          <a:off x="2656271" y="3110991"/>
          <a:ext cx="953207" cy="953008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EF8709A-4CF6-4B0E-B2E2-4283DF464332}">
      <dsp:nvSpPr>
        <dsp:cNvPr id="0" name=""/>
        <dsp:cNvSpPr/>
      </dsp:nvSpPr>
      <dsp:spPr>
        <a:xfrm>
          <a:off x="3682078" y="3130499"/>
          <a:ext cx="1275991" cy="922528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US" sz="2600" b="1" kern="1200" cap="none" spc="0" dirty="0" smtClean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rPr>
            <a:t>Table</a:t>
          </a:r>
          <a:endParaRPr lang="en-US" sz="2600" b="1" kern="1200" cap="none" spc="0" dirty="0">
            <a:ln/>
            <a:pattFill prst="dkUpDiag">
              <a:fgClr>
                <a:schemeClr val="bg1">
                  <a:lumMod val="50000"/>
                </a:schemeClr>
              </a:fgClr>
              <a:bgClr>
                <a:schemeClr val="tx1">
                  <a:lumMod val="75000"/>
                  <a:lumOff val="25000"/>
                </a:schemeClr>
              </a:bgClr>
            </a:pattFill>
            <a:effectLst>
              <a:outerShdw blurRad="38100" dist="19050" dir="2700000" algn="tl" rotWithShape="0">
                <a:schemeClr val="dk1">
                  <a:lumMod val="50000"/>
                  <a:alpha val="40000"/>
                </a:schemeClr>
              </a:outerShdw>
            </a:effectLst>
          </a:endParaRPr>
        </a:p>
      </dsp:txBody>
      <dsp:txXfrm>
        <a:off x="3682078" y="3130499"/>
        <a:ext cx="1275991" cy="9225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5C3622-FC6F-4348-A66B-5850A6023C23}">
      <dsp:nvSpPr>
        <dsp:cNvPr id="0" name=""/>
        <dsp:cNvSpPr/>
      </dsp:nvSpPr>
      <dsp:spPr>
        <a:xfrm>
          <a:off x="1353641" y="1135887"/>
          <a:ext cx="1778971" cy="17788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cap="none" spc="0" dirty="0" smtClean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rPr>
            <a:t>BFLUT</a:t>
          </a:r>
          <a:endParaRPr lang="en-US" sz="2800" b="1" kern="1200" cap="none" spc="0" dirty="0">
            <a:ln/>
            <a:pattFill prst="dkUpDiag">
              <a:fgClr>
                <a:schemeClr val="bg1">
                  <a:lumMod val="50000"/>
                </a:schemeClr>
              </a:fgClr>
              <a:bgClr>
                <a:schemeClr val="tx1">
                  <a:lumMod val="75000"/>
                  <a:lumOff val="25000"/>
                </a:schemeClr>
              </a:bgClr>
            </a:pattFill>
            <a:effectLst>
              <a:outerShdw blurRad="38100" dist="19050" dir="2700000" algn="tl" rotWithShape="0">
                <a:schemeClr val="dk1">
                  <a:lumMod val="50000"/>
                  <a:alpha val="40000"/>
                </a:schemeClr>
              </a:outerShdw>
            </a:effectLst>
          </a:endParaRPr>
        </a:p>
      </dsp:txBody>
      <dsp:txXfrm>
        <a:off x="1614165" y="1396388"/>
        <a:ext cx="1257923" cy="1257810"/>
      </dsp:txXfrm>
    </dsp:sp>
    <dsp:sp modelId="{4EDFC659-0A59-4DE8-A169-B90520AC7B54}">
      <dsp:nvSpPr>
        <dsp:cNvPr id="0" name=""/>
        <dsp:cNvSpPr/>
      </dsp:nvSpPr>
      <dsp:spPr>
        <a:xfrm>
          <a:off x="436473" y="146710"/>
          <a:ext cx="3585625" cy="3737660"/>
        </a:xfrm>
        <a:prstGeom prst="blockArc">
          <a:avLst>
            <a:gd name="adj1" fmla="val 16509444"/>
            <a:gd name="adj2" fmla="val 5088054"/>
            <a:gd name="adj3" fmla="val 52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C0EC5C-5AF8-46A3-96E5-6D1605B7EE60}">
      <dsp:nvSpPr>
        <dsp:cNvPr id="0" name=""/>
        <dsp:cNvSpPr/>
      </dsp:nvSpPr>
      <dsp:spPr>
        <a:xfrm>
          <a:off x="2656271" y="0"/>
          <a:ext cx="953207" cy="953008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6EF5539-6A4D-412C-A241-12516235E969}">
      <dsp:nvSpPr>
        <dsp:cNvPr id="0" name=""/>
        <dsp:cNvSpPr/>
      </dsp:nvSpPr>
      <dsp:spPr>
        <a:xfrm>
          <a:off x="3682078" y="12191"/>
          <a:ext cx="1275991" cy="922528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US" sz="2600" b="1" kern="1200" cap="none" spc="0" dirty="0" smtClean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rPr>
            <a:t>Bloom</a:t>
          </a:r>
          <a:endParaRPr lang="en-US" sz="2600" b="1" kern="1200" cap="none" spc="0" dirty="0">
            <a:ln/>
            <a:pattFill prst="dkUpDiag">
              <a:fgClr>
                <a:schemeClr val="bg1">
                  <a:lumMod val="50000"/>
                </a:schemeClr>
              </a:fgClr>
              <a:bgClr>
                <a:schemeClr val="tx1">
                  <a:lumMod val="75000"/>
                  <a:lumOff val="25000"/>
                </a:schemeClr>
              </a:bgClr>
            </a:pattFill>
            <a:effectLst>
              <a:outerShdw blurRad="38100" dist="19050" dir="2700000" algn="tl" rotWithShape="0">
                <a:schemeClr val="dk1">
                  <a:lumMod val="50000"/>
                  <a:alpha val="40000"/>
                </a:schemeClr>
              </a:outerShdw>
            </a:effectLst>
          </a:endParaRPr>
        </a:p>
      </dsp:txBody>
      <dsp:txXfrm>
        <a:off x="3682078" y="12191"/>
        <a:ext cx="1275991" cy="922528"/>
      </dsp:txXfrm>
    </dsp:sp>
    <dsp:sp modelId="{638331EB-FDEE-4805-9395-389256A7CD85}">
      <dsp:nvSpPr>
        <dsp:cNvPr id="0" name=""/>
        <dsp:cNvSpPr/>
      </dsp:nvSpPr>
      <dsp:spPr>
        <a:xfrm>
          <a:off x="3360338" y="887577"/>
          <a:ext cx="953207" cy="953008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35C69AF-F669-433A-B0C2-07424E47EE13}">
      <dsp:nvSpPr>
        <dsp:cNvPr id="0" name=""/>
        <dsp:cNvSpPr/>
      </dsp:nvSpPr>
      <dsp:spPr>
        <a:xfrm>
          <a:off x="4383534" y="904239"/>
          <a:ext cx="1275991" cy="922528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US" sz="2600" b="1" kern="1200" cap="none" spc="0" dirty="0" smtClean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rPr>
            <a:t>Filter</a:t>
          </a:r>
          <a:endParaRPr lang="en-US" sz="2600" b="1" kern="1200" cap="none" spc="0" dirty="0">
            <a:ln/>
            <a:pattFill prst="dkUpDiag">
              <a:fgClr>
                <a:schemeClr val="bg1">
                  <a:lumMod val="50000"/>
                </a:schemeClr>
              </a:fgClr>
              <a:bgClr>
                <a:schemeClr val="tx1">
                  <a:lumMod val="75000"/>
                  <a:lumOff val="25000"/>
                </a:schemeClr>
              </a:bgClr>
            </a:pattFill>
            <a:effectLst>
              <a:outerShdw blurRad="38100" dist="19050" dir="2700000" algn="tl" rotWithShape="0">
                <a:schemeClr val="dk1">
                  <a:lumMod val="50000"/>
                  <a:alpha val="40000"/>
                </a:schemeClr>
              </a:outerShdw>
            </a:effectLst>
          </a:endParaRPr>
        </a:p>
      </dsp:txBody>
      <dsp:txXfrm>
        <a:off x="4383534" y="904239"/>
        <a:ext cx="1275991" cy="922528"/>
      </dsp:txXfrm>
    </dsp:sp>
    <dsp:sp modelId="{1990D486-5B16-4DC5-B839-00B171FE0BC9}">
      <dsp:nvSpPr>
        <dsp:cNvPr id="0" name=""/>
        <dsp:cNvSpPr/>
      </dsp:nvSpPr>
      <dsp:spPr>
        <a:xfrm>
          <a:off x="3356682" y="2192527"/>
          <a:ext cx="953207" cy="95300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B22054B-1AC8-49E0-965F-0ED896B6EE2B}">
      <dsp:nvSpPr>
        <dsp:cNvPr id="0" name=""/>
        <dsp:cNvSpPr/>
      </dsp:nvSpPr>
      <dsp:spPr>
        <a:xfrm>
          <a:off x="4383534" y="2207971"/>
          <a:ext cx="1275991" cy="922528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US" sz="2600" b="1" kern="1200" cap="none" spc="0" dirty="0" smtClean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rPr>
            <a:t>Lookup</a:t>
          </a:r>
          <a:endParaRPr lang="en-US" sz="2600" b="1" kern="1200" cap="none" spc="0" dirty="0">
            <a:ln/>
            <a:pattFill prst="dkUpDiag">
              <a:fgClr>
                <a:schemeClr val="bg1">
                  <a:lumMod val="50000"/>
                </a:schemeClr>
              </a:fgClr>
              <a:bgClr>
                <a:schemeClr val="tx1">
                  <a:lumMod val="75000"/>
                  <a:lumOff val="25000"/>
                </a:schemeClr>
              </a:bgClr>
            </a:pattFill>
            <a:effectLst>
              <a:outerShdw blurRad="38100" dist="19050" dir="2700000" algn="tl" rotWithShape="0">
                <a:schemeClr val="dk1">
                  <a:lumMod val="50000"/>
                  <a:alpha val="40000"/>
                </a:schemeClr>
              </a:outerShdw>
            </a:effectLst>
          </a:endParaRPr>
        </a:p>
      </dsp:txBody>
      <dsp:txXfrm>
        <a:off x="4383534" y="2207971"/>
        <a:ext cx="1275991" cy="922528"/>
      </dsp:txXfrm>
    </dsp:sp>
    <dsp:sp modelId="{A26B3D20-7C6B-4724-AF70-5B11166A848F}">
      <dsp:nvSpPr>
        <dsp:cNvPr id="0" name=""/>
        <dsp:cNvSpPr/>
      </dsp:nvSpPr>
      <dsp:spPr>
        <a:xfrm>
          <a:off x="2656271" y="3110991"/>
          <a:ext cx="953207" cy="953008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EF8709A-4CF6-4B0E-B2E2-4283DF464332}">
      <dsp:nvSpPr>
        <dsp:cNvPr id="0" name=""/>
        <dsp:cNvSpPr/>
      </dsp:nvSpPr>
      <dsp:spPr>
        <a:xfrm>
          <a:off x="3682078" y="3130499"/>
          <a:ext cx="1275991" cy="922528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US" sz="2600" b="1" kern="1200" cap="none" spc="0" dirty="0" smtClean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rPr>
            <a:t>table</a:t>
          </a:r>
          <a:endParaRPr lang="en-US" sz="2600" b="1" kern="1200" cap="none" spc="0" dirty="0">
            <a:ln/>
            <a:pattFill prst="dkUpDiag">
              <a:fgClr>
                <a:schemeClr val="bg1">
                  <a:lumMod val="50000"/>
                </a:schemeClr>
              </a:fgClr>
              <a:bgClr>
                <a:schemeClr val="tx1">
                  <a:lumMod val="75000"/>
                  <a:lumOff val="25000"/>
                </a:schemeClr>
              </a:bgClr>
            </a:pattFill>
            <a:effectLst>
              <a:outerShdw blurRad="38100" dist="19050" dir="2700000" algn="tl" rotWithShape="0">
                <a:schemeClr val="dk1">
                  <a:lumMod val="50000"/>
                  <a:alpha val="40000"/>
                </a:schemeClr>
              </a:outerShdw>
            </a:effectLst>
          </a:endParaRPr>
        </a:p>
      </dsp:txBody>
      <dsp:txXfrm>
        <a:off x="3682078" y="3130499"/>
        <a:ext cx="1275991" cy="9225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5C3622-FC6F-4348-A66B-5850A6023C23}">
      <dsp:nvSpPr>
        <dsp:cNvPr id="0" name=""/>
        <dsp:cNvSpPr/>
      </dsp:nvSpPr>
      <dsp:spPr>
        <a:xfrm>
          <a:off x="1353641" y="1135887"/>
          <a:ext cx="1778971" cy="17788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cap="none" spc="0" dirty="0" smtClean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rPr>
            <a:t>BFLUT</a:t>
          </a:r>
          <a:endParaRPr lang="en-US" sz="2800" b="1" kern="1200" cap="none" spc="0" dirty="0">
            <a:ln/>
            <a:pattFill prst="dkUpDiag">
              <a:fgClr>
                <a:schemeClr val="bg1">
                  <a:lumMod val="50000"/>
                </a:schemeClr>
              </a:fgClr>
              <a:bgClr>
                <a:schemeClr val="tx1">
                  <a:lumMod val="75000"/>
                  <a:lumOff val="25000"/>
                </a:schemeClr>
              </a:bgClr>
            </a:pattFill>
            <a:effectLst>
              <a:outerShdw blurRad="38100" dist="19050" dir="2700000" algn="tl" rotWithShape="0">
                <a:schemeClr val="dk1">
                  <a:lumMod val="50000"/>
                  <a:alpha val="40000"/>
                </a:schemeClr>
              </a:outerShdw>
            </a:effectLst>
          </a:endParaRPr>
        </a:p>
      </dsp:txBody>
      <dsp:txXfrm>
        <a:off x="1614165" y="1396388"/>
        <a:ext cx="1257923" cy="1257810"/>
      </dsp:txXfrm>
    </dsp:sp>
    <dsp:sp modelId="{4EDFC659-0A59-4DE8-A169-B90520AC7B54}">
      <dsp:nvSpPr>
        <dsp:cNvPr id="0" name=""/>
        <dsp:cNvSpPr/>
      </dsp:nvSpPr>
      <dsp:spPr>
        <a:xfrm>
          <a:off x="436473" y="146710"/>
          <a:ext cx="3585625" cy="3737660"/>
        </a:xfrm>
        <a:prstGeom prst="blockArc">
          <a:avLst>
            <a:gd name="adj1" fmla="val 16509444"/>
            <a:gd name="adj2" fmla="val 5088054"/>
            <a:gd name="adj3" fmla="val 52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C0EC5C-5AF8-46A3-96E5-6D1605B7EE60}">
      <dsp:nvSpPr>
        <dsp:cNvPr id="0" name=""/>
        <dsp:cNvSpPr/>
      </dsp:nvSpPr>
      <dsp:spPr>
        <a:xfrm>
          <a:off x="2656271" y="0"/>
          <a:ext cx="953207" cy="953008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6EF5539-6A4D-412C-A241-12516235E969}">
      <dsp:nvSpPr>
        <dsp:cNvPr id="0" name=""/>
        <dsp:cNvSpPr/>
      </dsp:nvSpPr>
      <dsp:spPr>
        <a:xfrm>
          <a:off x="3682078" y="12191"/>
          <a:ext cx="1275991" cy="922528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US" sz="2600" b="1" kern="1200" cap="none" spc="0" dirty="0" smtClean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rPr>
            <a:t>Bloom</a:t>
          </a:r>
          <a:endParaRPr lang="en-US" sz="2600" b="1" kern="1200" cap="none" spc="0" dirty="0">
            <a:ln/>
            <a:pattFill prst="dkUpDiag">
              <a:fgClr>
                <a:schemeClr val="bg1">
                  <a:lumMod val="50000"/>
                </a:schemeClr>
              </a:fgClr>
              <a:bgClr>
                <a:schemeClr val="tx1">
                  <a:lumMod val="75000"/>
                  <a:lumOff val="25000"/>
                </a:schemeClr>
              </a:bgClr>
            </a:pattFill>
            <a:effectLst>
              <a:outerShdw blurRad="38100" dist="19050" dir="2700000" algn="tl" rotWithShape="0">
                <a:schemeClr val="dk1">
                  <a:lumMod val="50000"/>
                  <a:alpha val="40000"/>
                </a:schemeClr>
              </a:outerShdw>
            </a:effectLst>
          </a:endParaRPr>
        </a:p>
      </dsp:txBody>
      <dsp:txXfrm>
        <a:off x="3682078" y="12191"/>
        <a:ext cx="1275991" cy="922528"/>
      </dsp:txXfrm>
    </dsp:sp>
    <dsp:sp modelId="{638331EB-FDEE-4805-9395-389256A7CD85}">
      <dsp:nvSpPr>
        <dsp:cNvPr id="0" name=""/>
        <dsp:cNvSpPr/>
      </dsp:nvSpPr>
      <dsp:spPr>
        <a:xfrm>
          <a:off x="3360338" y="887577"/>
          <a:ext cx="953207" cy="953008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35C69AF-F669-433A-B0C2-07424E47EE13}">
      <dsp:nvSpPr>
        <dsp:cNvPr id="0" name=""/>
        <dsp:cNvSpPr/>
      </dsp:nvSpPr>
      <dsp:spPr>
        <a:xfrm>
          <a:off x="4383534" y="904239"/>
          <a:ext cx="1275991" cy="922528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US" sz="2600" b="1" kern="1200" cap="none" spc="0" dirty="0" smtClean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rPr>
            <a:t>Filter</a:t>
          </a:r>
          <a:endParaRPr lang="en-US" sz="2600" b="1" kern="1200" cap="none" spc="0" dirty="0">
            <a:ln/>
            <a:pattFill prst="dkUpDiag">
              <a:fgClr>
                <a:schemeClr val="bg1">
                  <a:lumMod val="50000"/>
                </a:schemeClr>
              </a:fgClr>
              <a:bgClr>
                <a:schemeClr val="tx1">
                  <a:lumMod val="75000"/>
                  <a:lumOff val="25000"/>
                </a:schemeClr>
              </a:bgClr>
            </a:pattFill>
            <a:effectLst>
              <a:outerShdw blurRad="38100" dist="19050" dir="2700000" algn="tl" rotWithShape="0">
                <a:schemeClr val="dk1">
                  <a:lumMod val="50000"/>
                  <a:alpha val="40000"/>
                </a:schemeClr>
              </a:outerShdw>
            </a:effectLst>
          </a:endParaRPr>
        </a:p>
      </dsp:txBody>
      <dsp:txXfrm>
        <a:off x="4383534" y="904239"/>
        <a:ext cx="1275991" cy="922528"/>
      </dsp:txXfrm>
    </dsp:sp>
    <dsp:sp modelId="{1990D486-5B16-4DC5-B839-00B171FE0BC9}">
      <dsp:nvSpPr>
        <dsp:cNvPr id="0" name=""/>
        <dsp:cNvSpPr/>
      </dsp:nvSpPr>
      <dsp:spPr>
        <a:xfrm>
          <a:off x="3356682" y="2192527"/>
          <a:ext cx="953207" cy="95300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B22054B-1AC8-49E0-965F-0ED896B6EE2B}">
      <dsp:nvSpPr>
        <dsp:cNvPr id="0" name=""/>
        <dsp:cNvSpPr/>
      </dsp:nvSpPr>
      <dsp:spPr>
        <a:xfrm>
          <a:off x="4383534" y="2207971"/>
          <a:ext cx="1275991" cy="922528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US" sz="2600" b="1" kern="1200" cap="none" spc="0" dirty="0" smtClean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rPr>
            <a:t>Lookup</a:t>
          </a:r>
          <a:endParaRPr lang="en-US" sz="2600" b="1" kern="1200" cap="none" spc="0" dirty="0">
            <a:ln/>
            <a:pattFill prst="dkUpDiag">
              <a:fgClr>
                <a:schemeClr val="bg1">
                  <a:lumMod val="50000"/>
                </a:schemeClr>
              </a:fgClr>
              <a:bgClr>
                <a:schemeClr val="tx1">
                  <a:lumMod val="75000"/>
                  <a:lumOff val="25000"/>
                </a:schemeClr>
              </a:bgClr>
            </a:pattFill>
            <a:effectLst>
              <a:outerShdw blurRad="38100" dist="19050" dir="2700000" algn="tl" rotWithShape="0">
                <a:schemeClr val="dk1">
                  <a:lumMod val="50000"/>
                  <a:alpha val="40000"/>
                </a:schemeClr>
              </a:outerShdw>
            </a:effectLst>
          </a:endParaRPr>
        </a:p>
      </dsp:txBody>
      <dsp:txXfrm>
        <a:off x="4383534" y="2207971"/>
        <a:ext cx="1275991" cy="922528"/>
      </dsp:txXfrm>
    </dsp:sp>
    <dsp:sp modelId="{A26B3D20-7C6B-4724-AF70-5B11166A848F}">
      <dsp:nvSpPr>
        <dsp:cNvPr id="0" name=""/>
        <dsp:cNvSpPr/>
      </dsp:nvSpPr>
      <dsp:spPr>
        <a:xfrm>
          <a:off x="2656271" y="3110991"/>
          <a:ext cx="953207" cy="953008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EF8709A-4CF6-4B0E-B2E2-4283DF464332}">
      <dsp:nvSpPr>
        <dsp:cNvPr id="0" name=""/>
        <dsp:cNvSpPr/>
      </dsp:nvSpPr>
      <dsp:spPr>
        <a:xfrm>
          <a:off x="3682078" y="3130499"/>
          <a:ext cx="1275991" cy="922528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US" sz="2600" b="1" kern="1200" cap="none" spc="0" dirty="0" smtClean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rPr>
            <a:t>table</a:t>
          </a:r>
          <a:endParaRPr lang="en-US" sz="2600" b="1" kern="1200" cap="none" spc="0" dirty="0">
            <a:ln/>
            <a:pattFill prst="dkUpDiag">
              <a:fgClr>
                <a:schemeClr val="bg1">
                  <a:lumMod val="50000"/>
                </a:schemeClr>
              </a:fgClr>
              <a:bgClr>
                <a:schemeClr val="tx1">
                  <a:lumMod val="75000"/>
                  <a:lumOff val="25000"/>
                </a:schemeClr>
              </a:bgClr>
            </a:pattFill>
            <a:effectLst>
              <a:outerShdw blurRad="38100" dist="19050" dir="2700000" algn="tl" rotWithShape="0">
                <a:schemeClr val="dk1">
                  <a:lumMod val="50000"/>
                  <a:alpha val="40000"/>
                </a:schemeClr>
              </a:outerShdw>
            </a:effectLst>
          </a:endParaRPr>
        </a:p>
      </dsp:txBody>
      <dsp:txXfrm>
        <a:off x="3682078" y="3130499"/>
        <a:ext cx="1275991" cy="9225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277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9" y="0"/>
            <a:ext cx="3037840" cy="46277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74B329FC-2B88-4FB4-AD1C-E601DC369F2D}" type="datetimeFigureOut">
              <a:rPr lang="en-US" smtClean="0"/>
              <a:t>1/27/2024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760606"/>
            <a:ext cx="3037840" cy="462769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56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1169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1169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3533B3D0-8CEF-46B1-B624-F6B4EF398FEF}" type="datetimeFigureOut">
              <a:rPr lang="en-US" smtClean="0"/>
              <a:t>1/27/2024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692150"/>
            <a:ext cx="61468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381103"/>
            <a:ext cx="5608320" cy="4150519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760606"/>
            <a:ext cx="3037840" cy="461169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760606"/>
            <a:ext cx="3037840" cy="461169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E94BADE0-BC5F-456F-A7A9-A0DBF6C0E4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059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BADE0-BC5F-456F-A7A9-A0DBF6C0E4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52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dirty="0" smtClean="0"/>
                  <a:t>Note: Pr(Bin is empty throwing m balls to n bins) </a:t>
                </a:r>
                <a:r>
                  <a:rPr lang="pt-BR" sz="12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℮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r>
                  <a:rPr lang="pt-BR" sz="1200" dirty="0" smtClean="0"/>
                  <a:t> </a:t>
                </a:r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dirty="0" smtClean="0"/>
                  <a:t>Note: Pr(Bin is empty throwing m balls to n bins) </a:t>
                </a:r>
                <a:r>
                  <a:rPr lang="pt-BR" sz="1200" dirty="0"/>
                  <a:t>= </a:t>
                </a:r>
                <a:r>
                  <a:rPr lang="pt-BR" sz="1200" i="0" smtClean="0">
                    <a:latin typeface="Cambria Math" panose="02040503050406030204" pitchFamily="18" charset="0"/>
                  </a:rPr>
                  <a:t>(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1−1/𝑛)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^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𝑚= </a:t>
                </a:r>
                <a:r>
                  <a:rPr lang="en-US" sz="1200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℮^(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−𝑚/𝑛)</a:t>
                </a:r>
                <a:r>
                  <a:rPr lang="pt-BR" sz="1200" dirty="0" smtClean="0"/>
                  <a:t> </a:t>
                </a:r>
                <a:endParaRPr lang="en-US" sz="1200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BADE0-BC5F-456F-A7A9-A0DBF6C0E4A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להוסיף גביע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BADE0-BC5F-456F-A7A9-A0DBF6C0E4A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0594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BADE0-BC5F-456F-A7A9-A0DBF6C0E4A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680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BADE0-BC5F-456F-A7A9-A0DBF6C0E4A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240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Duration: 15 min (limit is 8 min)</a:t>
            </a:r>
          </a:p>
          <a:p>
            <a:endParaRPr lang="en-US" dirty="0" smtClean="0"/>
          </a:p>
          <a:p>
            <a:r>
              <a:rPr lang="en-US" dirty="0" smtClean="0"/>
              <a:t>1. </a:t>
            </a:r>
            <a:r>
              <a:rPr lang="en-US" dirty="0" err="1" smtClean="0"/>
              <a:t>Captial</a:t>
            </a:r>
            <a:r>
              <a:rPr lang="en-US" dirty="0" smtClean="0"/>
              <a:t> T in Title</a:t>
            </a:r>
          </a:p>
          <a:p>
            <a:r>
              <a:rPr lang="en-US" dirty="0" smtClean="0"/>
              <a:t>2. Co-Author's name on First Page</a:t>
            </a:r>
          </a:p>
          <a:p>
            <a:r>
              <a:rPr lang="en-US" dirty="0" smtClean="0"/>
              <a:t>3. No space before , (comma)</a:t>
            </a:r>
          </a:p>
          <a:p>
            <a:r>
              <a:rPr lang="en-US" dirty="0" smtClean="0"/>
              <a:t>4. coloring on page 5 same as arrow</a:t>
            </a:r>
          </a:p>
          <a:p>
            <a:r>
              <a:rPr lang="en-US" dirty="0" smtClean="0"/>
              <a:t>5. Lets - Let's</a:t>
            </a:r>
          </a:p>
          <a:p>
            <a:r>
              <a:rPr lang="en-US" dirty="0" smtClean="0"/>
              <a:t>6. comma missing between Add john smith0 and 01</a:t>
            </a:r>
          </a:p>
          <a:p>
            <a:r>
              <a:rPr lang="en-US" dirty="0" smtClean="0"/>
              <a:t>7. All slides, add more color</a:t>
            </a:r>
          </a:p>
          <a:p>
            <a:r>
              <a:rPr lang="en-US" dirty="0" smtClean="0"/>
              <a:t>8. Discuss idea in brief</a:t>
            </a:r>
          </a:p>
          <a:p>
            <a:r>
              <a:rPr lang="en-US" dirty="0" smtClean="0"/>
              <a:t>9. Avoid long sentences</a:t>
            </a:r>
          </a:p>
          <a:p>
            <a:r>
              <a:rPr lang="en-US" dirty="0" smtClean="0"/>
              <a:t>10. Hide the "Dynamic lookup" idea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BADE0-BC5F-456F-A7A9-A0DBF6C0E4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48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Pseudo Random 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that appears to be statistically random, despite having been produced by a completely deterministic and repeatable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BADE0-BC5F-456F-A7A9-A0DBF6C0E4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90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BADE0-BC5F-456F-A7A9-A0DBF6C0E4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7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חידוש – ניתן לשאול</a:t>
            </a:r>
            <a:r>
              <a:rPr lang="he-IL" baseline="0" dirty="0" smtClean="0"/>
              <a:t> בצורה אקראית</a:t>
            </a:r>
          </a:p>
          <a:p>
            <a:r>
              <a:rPr lang="he-IL" baseline="0" dirty="0" smtClean="0"/>
              <a:t>הפחתת הסיכוי לש הבנת המאזין מה אני מחפש </a:t>
            </a:r>
          </a:p>
          <a:p>
            <a:r>
              <a:rPr lang="he-IL" baseline="0" dirty="0" smtClean="0"/>
              <a:t>האזנה לרצף השאלות בעייתית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BADE0-BC5F-456F-A7A9-A0DBF6C0E4A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586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Cost of query is high </a:t>
                </a:r>
              </a:p>
              <a:p>
                <a:r>
                  <a:rPr lang="he-IL" dirty="0" smtClean="0"/>
                  <a:t>שומר פוינטר שמעיד על ה</a:t>
                </a:r>
                <a:r>
                  <a:rPr lang="he-IL" baseline="0" dirty="0" smtClean="0"/>
                  <a:t> </a:t>
                </a:r>
                <a:r>
                  <a:rPr lang="en-US" baseline="0" dirty="0" smtClean="0"/>
                  <a:t>key </a:t>
                </a:r>
                <a:r>
                  <a:rPr lang="he-IL" baseline="0" dirty="0" smtClean="0"/>
                  <a:t> והערכ שאני מחפש</a:t>
                </a:r>
                <a:endParaRPr lang="en-US" baseline="0" dirty="0" smtClean="0"/>
              </a:p>
              <a:p>
                <a:endParaRPr lang="en-US" baseline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US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𝐡𝐭</m:t>
                        </m:r>
                      </m:sub>
                    </m:sSub>
                    <m:r>
                      <a:rPr lang="en-US" b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we </a:t>
                </a:r>
                <a:r>
                  <a:rPr lang="en-US" dirty="0" smtClean="0"/>
                  <a:t>needs at least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bits to handle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i="1" dirty="0" smtClean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:r>
                  <a:rPr lang="en-US" dirty="0" smtClean="0"/>
                  <a:t>keys</a:t>
                </a:r>
                <a:r>
                  <a:rPr lang="en-US" dirty="0"/>
                  <a:t>.</a:t>
                </a:r>
              </a:p>
              <a:p>
                <a:endParaRPr lang="en-US" baseline="0" dirty="0" smtClean="0"/>
              </a:p>
              <a:p>
                <a:endParaRPr lang="he-IL" baseline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Cost of query is high </a:t>
                </a:r>
              </a:p>
              <a:p>
                <a:r>
                  <a:rPr lang="he-IL" dirty="0" smtClean="0"/>
                  <a:t>שומר פוינטר שמעיד על ה</a:t>
                </a:r>
                <a:r>
                  <a:rPr lang="he-IL" baseline="0" dirty="0" smtClean="0"/>
                  <a:t> </a:t>
                </a:r>
                <a:r>
                  <a:rPr lang="en-US" baseline="0" dirty="0" smtClean="0"/>
                  <a:t>key </a:t>
                </a:r>
                <a:r>
                  <a:rPr lang="he-IL" baseline="0" dirty="0" smtClean="0"/>
                  <a:t> והערכ שאני מחפש</a:t>
                </a:r>
                <a:endParaRPr lang="en-US" baseline="0" dirty="0" smtClean="0"/>
              </a:p>
              <a:p>
                <a:endParaRPr lang="en-US" baseline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When </a:t>
                </a:r>
                <a:r>
                  <a:rPr lang="en-US" b="1" i="0">
                    <a:solidFill>
                      <a:schemeClr val="accent5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𝛂_</a:t>
                </a:r>
                <a:r>
                  <a:rPr lang="en-US" b="1" i="0">
                    <a:solidFill>
                      <a:schemeClr val="accent5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𝐡𝐭=𝟏/𝟐</a:t>
                </a:r>
                <a:r>
                  <a:rPr lang="en-US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we </a:t>
                </a:r>
                <a:r>
                  <a:rPr lang="en-US" dirty="0" smtClean="0"/>
                  <a:t>needs at least </a:t>
                </a:r>
                <a:r>
                  <a:rPr lang="en-US" i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𝑘</a:t>
                </a:r>
                <a:r>
                  <a:rPr lang="en-US" i="0">
                    <a:solidFill>
                      <a:srgbClr val="00B0F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×𝑚</a:t>
                </a:r>
                <a:r>
                  <a:rPr lang="en-US" dirty="0" smtClean="0"/>
                  <a:t> </a:t>
                </a:r>
                <a:r>
                  <a:rPr lang="en-US" dirty="0"/>
                  <a:t>bits to handle </a:t>
                </a:r>
                <a:r>
                  <a:rPr lang="en-US" i="0">
                    <a:solidFill>
                      <a:srgbClr val="00B0F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𝑚</a:t>
                </a:r>
                <a:r>
                  <a:rPr lang="en-US" b="0" i="0" smtClean="0">
                    <a:solidFill>
                      <a:srgbClr val="00B0F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/2</a:t>
                </a:r>
                <a:r>
                  <a:rPr lang="en-US" i="1" dirty="0" smtClean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:r>
                  <a:rPr lang="en-US" dirty="0" smtClean="0"/>
                  <a:t>keys</a:t>
                </a:r>
                <a:r>
                  <a:rPr lang="en-US" dirty="0"/>
                  <a:t>.</a:t>
                </a:r>
              </a:p>
              <a:p>
                <a:endParaRPr lang="en-US" baseline="0" dirty="0" smtClean="0"/>
              </a:p>
              <a:p>
                <a:endParaRPr lang="he-IL" baseline="0" dirty="0" smtClean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BADE0-BC5F-456F-A7A9-A0DBF6C0E4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77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המשחק הוא שכל כניסה שאינה ריקה, יכולה להיות כתובת  בדיסק שצריך לבדוק</a:t>
            </a:r>
            <a:endParaRPr lang="en-US" dirty="0" smtClean="0"/>
          </a:p>
          <a:p>
            <a:r>
              <a:rPr lang="he-IL" dirty="0" smtClean="0"/>
              <a:t>כיוון שהאיבר הוכנס קודם, בטוח שהכניסה שנבחן ראשונה מלאה, אבל אולי על ידי מישהו שהוכנס לפניו</a:t>
            </a:r>
            <a:endParaRPr lang="en-US" dirty="0" smtClean="0"/>
          </a:p>
          <a:p>
            <a:endParaRPr lang="en-US" dirty="0" smtClean="0"/>
          </a:p>
          <a:p>
            <a:r>
              <a:rPr lang="he-IL" dirty="0" smtClean="0"/>
              <a:t>ברור שהמקום הראשון שנבדוק יהיה מלא (כיוון שההנחה שהאיבר שמחפשים הוכנס קודם)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BADE0-BC5F-456F-A7A9-A0DBF6C0E4A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3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dirty="0" smtClean="0"/>
                  <a:t>Note: Pr(Bin is empty throwing m balls to n bins) </a:t>
                </a:r>
                <a:r>
                  <a:rPr lang="pt-BR" sz="12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℮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r>
                  <a:rPr lang="pt-BR" sz="1200" dirty="0" smtClean="0"/>
                  <a:t> </a:t>
                </a:r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dirty="0" smtClean="0"/>
                  <a:t>Note: Pr(Bin is empty throwing m balls to n bins) </a:t>
                </a:r>
                <a:r>
                  <a:rPr lang="pt-BR" sz="1200" dirty="0"/>
                  <a:t>= </a:t>
                </a:r>
                <a:r>
                  <a:rPr lang="pt-BR" sz="1200" i="0" smtClean="0">
                    <a:latin typeface="Cambria Math" panose="02040503050406030204" pitchFamily="18" charset="0"/>
                  </a:rPr>
                  <a:t>(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1−1/𝑛)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^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𝑚= </a:t>
                </a:r>
                <a:r>
                  <a:rPr lang="en-US" sz="1200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℮^(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−𝑚/𝑛)</a:t>
                </a:r>
                <a:r>
                  <a:rPr lang="pt-BR" sz="1200" dirty="0" smtClean="0"/>
                  <a:t> </a:t>
                </a:r>
                <a:endParaRPr lang="en-US" sz="1200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BADE0-BC5F-456F-A7A9-A0DBF6C0E4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89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המשחק הוא שכל כניסה שאינה ריקה, יכולה להיות כתובת  בדיסק שצריך לבדוק</a:t>
            </a:r>
            <a:endParaRPr lang="en-US" dirty="0" smtClean="0"/>
          </a:p>
          <a:p>
            <a:r>
              <a:rPr lang="he-IL" dirty="0" smtClean="0"/>
              <a:t>כיוון שהאיבר הוכנס קודם, בטוח שהכניסה שנבחן ראשונה מלאה, אבל אולי על ידי מישהו שהוכנס לפניו</a:t>
            </a:r>
            <a:endParaRPr lang="en-US" dirty="0" smtClean="0"/>
          </a:p>
          <a:p>
            <a:endParaRPr lang="en-US" dirty="0" smtClean="0"/>
          </a:p>
          <a:p>
            <a:r>
              <a:rPr lang="he-IL" dirty="0" smtClean="0"/>
              <a:t>ברור שהמקום הראשון שנבדוק יהיה מלא (כיוון שההנחה שהאיבר שמחפשים הוכנס קודם)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BADE0-BC5F-456F-A7A9-A0DBF6C0E4A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32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Black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002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hite Log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337DC6D-6995-A943-8324-BA91C7029713}"/>
              </a:ext>
            </a:extLst>
          </p:cNvPr>
          <p:cNvSpPr>
            <a:spLocks noGrp="1" noChangeAspect="1"/>
          </p:cNvSpPr>
          <p:nvPr>
            <p:ph type="ctrTitle"/>
          </p:nvPr>
        </p:nvSpPr>
        <p:spPr>
          <a:xfrm>
            <a:off x="228600" y="3383280"/>
            <a:ext cx="6373916" cy="629898"/>
          </a:xfrm>
        </p:spPr>
        <p:txBody>
          <a:bodyPr wrap="none">
            <a:noAutofit/>
          </a:bodyPr>
          <a:lstStyle>
            <a:lvl1pPr algn="l">
              <a:defRPr sz="24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BDBF56C-4EE8-3849-B27F-173DD688F677}"/>
              </a:ext>
            </a:extLst>
          </p:cNvPr>
          <p:cNvSpPr>
            <a:spLocks noGrp="1" noChangeAspect="1"/>
          </p:cNvSpPr>
          <p:nvPr>
            <p:ph type="subTitle" idx="1"/>
          </p:nvPr>
        </p:nvSpPr>
        <p:spPr>
          <a:xfrm>
            <a:off x="228600" y="4034250"/>
            <a:ext cx="6373916" cy="226089"/>
          </a:xfrm>
        </p:spPr>
        <p:txBody>
          <a:bodyPr wrap="none" anchor="ctr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C230108-0B96-3248-805E-8F40349116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7013" y="4676506"/>
            <a:ext cx="4252263" cy="262436"/>
          </a:xfrm>
        </p:spPr>
        <p:txBody>
          <a:bodyPr wrap="none" anchor="ctr" anchorCtr="0"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619DDFE-C4C3-E04E-B599-9DA3746D4C4B}"/>
              </a:ext>
            </a:extLst>
          </p:cNvPr>
          <p:cNvSpPr>
            <a:spLocks noGrp="1" noChangeAspect="1"/>
          </p:cNvSpPr>
          <p:nvPr>
            <p:ph type="body" sz="quarter" idx="15"/>
          </p:nvPr>
        </p:nvSpPr>
        <p:spPr>
          <a:xfrm>
            <a:off x="227013" y="4345579"/>
            <a:ext cx="4252263" cy="320703"/>
          </a:xfrm>
        </p:spPr>
        <p:txBody>
          <a:bodyPr wrap="none" anchor="ctr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 sz="1600" b="1">
                <a:solidFill>
                  <a:schemeClr val="tx1"/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Edit Master text styles</a:t>
            </a:r>
          </a:p>
        </p:txBody>
      </p:sp>
      <p:graphicFrame>
        <p:nvGraphicFramePr>
          <p:cNvPr id="4" name="Diagram 3"/>
          <p:cNvGraphicFramePr/>
          <p:nvPr userDrawn="1">
            <p:extLst>
              <p:ext uri="{D42A27DB-BD31-4B8C-83A1-F6EECF244321}">
                <p14:modId xmlns:p14="http://schemas.microsoft.com/office/powerpoint/2010/main" val="2688430349"/>
              </p:ext>
            </p:extLst>
          </p:nvPr>
        </p:nvGraphicFramePr>
        <p:xfrm>
          <a:off x="2767321" y="-37974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11756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24">
          <p15:clr>
            <a:srgbClr val="FBAE40"/>
          </p15:clr>
        </p15:guide>
        <p15:guide id="2" pos="14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ack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226508" y="3368189"/>
            <a:ext cx="6376008" cy="644989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2" name="Subtitle 2"/>
          <p:cNvSpPr>
            <a:spLocks noGrp="1"/>
          </p:cNvSpPr>
          <p:nvPr>
            <p:ph type="subTitle" idx="1"/>
          </p:nvPr>
        </p:nvSpPr>
        <p:spPr>
          <a:xfrm>
            <a:off x="226508" y="4031739"/>
            <a:ext cx="6376008" cy="228600"/>
          </a:xfrm>
        </p:spPr>
        <p:txBody>
          <a:bodyPr anchor="ctr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3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226508" y="4340161"/>
            <a:ext cx="4252768" cy="326121"/>
          </a:xfrm>
        </p:spPr>
        <p:txBody>
          <a:bodyPr anchor="ctr">
            <a:no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4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226508" y="4666283"/>
            <a:ext cx="4252768" cy="272659"/>
          </a:xfrm>
        </p:spPr>
        <p:txBody>
          <a:bodyPr anchor="ctr">
            <a:noAutofit/>
          </a:bodyPr>
          <a:lstStyle>
            <a:lvl1pPr marL="0" indent="0" algn="l">
              <a:buNone/>
              <a:defRPr sz="1600" baseline="0">
                <a:solidFill>
                  <a:schemeClr val="bg1"/>
                </a:solidFill>
              </a:defRPr>
            </a:lvl1pPr>
            <a:lvl2pPr marL="342900" indent="0" algn="r">
              <a:buNone/>
              <a:defRPr/>
            </a:lvl2pPr>
            <a:lvl3pPr marL="685800" indent="0" algn="r">
              <a:buNone/>
              <a:defRPr/>
            </a:lvl3pPr>
            <a:lvl4pPr marL="1028700" indent="0" algn="r">
              <a:buNone/>
              <a:defRPr/>
            </a:lvl4pPr>
            <a:lvl5pPr marL="1371600" indent="0" algn="r"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309254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2B149F6-C3CA-3441-A628-87921D7875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26508" y="3368189"/>
            <a:ext cx="6376008" cy="644989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17BDB75-20A8-D946-A11F-A97A19466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508" y="4031739"/>
            <a:ext cx="6376008" cy="228600"/>
          </a:xfrm>
        </p:spPr>
        <p:txBody>
          <a:bodyPr anchor="ctr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C49AC87A-8FED-F748-BC59-A909C76198B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6508" y="4340161"/>
            <a:ext cx="4252768" cy="326121"/>
          </a:xfrm>
        </p:spPr>
        <p:txBody>
          <a:bodyPr anchor="ctr">
            <a:no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03CAD7CE-CAC2-3B46-B440-65561B2D47D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6508" y="4666283"/>
            <a:ext cx="4252768" cy="272659"/>
          </a:xfrm>
        </p:spPr>
        <p:txBody>
          <a:bodyPr anchor="ctr">
            <a:noAutofit/>
          </a:bodyPr>
          <a:lstStyle>
            <a:lvl1pPr marL="0" indent="0" algn="l">
              <a:buNone/>
              <a:defRPr sz="1600" baseline="0">
                <a:solidFill>
                  <a:schemeClr val="bg1"/>
                </a:solidFill>
              </a:defRPr>
            </a:lvl1pPr>
            <a:lvl2pPr marL="342900" indent="0" algn="r">
              <a:buNone/>
              <a:defRPr/>
            </a:lvl2pPr>
            <a:lvl3pPr marL="685800" indent="0" algn="r">
              <a:buNone/>
              <a:defRPr/>
            </a:lvl3pPr>
            <a:lvl4pPr marL="1028700" indent="0" algn="r">
              <a:buNone/>
              <a:defRPr/>
            </a:lvl4pPr>
            <a:lvl5pPr marL="1371600" indent="0" algn="r"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04996389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24">
          <p15:clr>
            <a:srgbClr val="FBAE40"/>
          </p15:clr>
        </p15:guide>
        <p15:guide id="2" pos="14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2" y="204788"/>
            <a:ext cx="3008313" cy="871538"/>
          </a:xfrm>
        </p:spPr>
        <p:txBody>
          <a:bodyPr anchor="b">
            <a:normAutofit/>
          </a:bodyPr>
          <a:lstStyle>
            <a:lvl1pPr algn="l">
              <a:defRPr sz="16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 smtClean="0">
                <a:solidFill>
                  <a:schemeClr val="tx1"/>
                </a:solidFill>
                <a:latin typeface="+mn-lt"/>
              </a:defRPr>
            </a:lvl1pPr>
            <a:lvl2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>
              <a:defRPr lang="en-US" sz="105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173831" lvl="0" indent="-173831"/>
            <a:r>
              <a:rPr lang="en-US" smtClean="0"/>
              <a:t>Edit Master text styles</a:t>
            </a:r>
          </a:p>
          <a:p>
            <a:pPr marL="173831" lvl="1" indent="-173831"/>
            <a:r>
              <a:rPr lang="en-US" smtClean="0"/>
              <a:t>Second level</a:t>
            </a:r>
          </a:p>
          <a:p>
            <a:pPr marL="173831" lvl="2" indent="-173831"/>
            <a:r>
              <a:rPr lang="en-US" smtClean="0"/>
              <a:t>Third level</a:t>
            </a:r>
          </a:p>
          <a:p>
            <a:pPr marL="173831" lvl="3" indent="-173831"/>
            <a:r>
              <a:rPr lang="en-US" smtClean="0"/>
              <a:t>Fourth level</a:t>
            </a:r>
          </a:p>
          <a:p>
            <a:pPr marL="173831" lvl="4" indent="-173831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050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4768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 Flar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D5CDE6-F3A8-4A5E-9A8A-788B7249C9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11906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041817"/>
            <a:ext cx="8229600" cy="3578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tx1"/>
                </a:solidFill>
                <a:latin typeface="+mn-lt"/>
              </a:defRPr>
            </a:lvl1pPr>
            <a:lvl2pPr>
              <a:defRPr lang="en-US" smtClean="0">
                <a:solidFill>
                  <a:schemeClr val="tx1"/>
                </a:solidFill>
                <a:latin typeface="+mn-lt"/>
              </a:defRPr>
            </a:lvl2pPr>
            <a:lvl3pPr>
              <a:defRPr lang="en-US" smtClean="0">
                <a:solidFill>
                  <a:schemeClr val="tx1"/>
                </a:solidFill>
                <a:latin typeface="+mn-lt"/>
              </a:defRPr>
            </a:lvl3pPr>
            <a:lvl4pPr>
              <a:defRPr lang="en-US" smtClean="0">
                <a:solidFill>
                  <a:schemeClr val="tx1"/>
                </a:solidFill>
                <a:latin typeface="+mn-lt"/>
              </a:defRPr>
            </a:lvl4pPr>
            <a:lvl5pPr>
              <a:defRPr lang="en-US">
                <a:solidFill>
                  <a:schemeClr val="tx1"/>
                </a:solidFill>
                <a:latin typeface="+mn-lt"/>
              </a:defRPr>
            </a:lvl5pPr>
          </a:lstStyle>
          <a:p>
            <a:r>
              <a:rPr lang="en-US" dirty="0"/>
              <a:t>First level text: 16 pt. Arial. </a:t>
            </a:r>
          </a:p>
          <a:p>
            <a:pPr lvl="1"/>
            <a:r>
              <a:rPr lang="en-US" dirty="0"/>
              <a:t>Second level text: 12 pt.</a:t>
            </a:r>
          </a:p>
          <a:p>
            <a:pPr lvl="2"/>
            <a:r>
              <a:rPr lang="en-US" dirty="0"/>
              <a:t>Third level text: 10.5 pt.</a:t>
            </a:r>
          </a:p>
          <a:p>
            <a:pPr lvl="3"/>
            <a:r>
              <a:rPr lang="en-US" dirty="0"/>
              <a:t>Fourth level text: 9 pt.</a:t>
            </a:r>
          </a:p>
          <a:p>
            <a:pPr lvl="4"/>
            <a:r>
              <a:rPr lang="en-US" dirty="0"/>
              <a:t>Fifth level text: 9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3744"/>
            <a:ext cx="8229600" cy="311384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5619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 Vertical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5150" y="779245"/>
            <a:ext cx="3591028" cy="3899399"/>
          </a:xfrm>
          <a:prstGeom prst="roundRect">
            <a:avLst>
              <a:gd name="adj" fmla="val 2588"/>
            </a:avLst>
          </a:prstGeom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 smtClean="0">
                <a:solidFill>
                  <a:schemeClr val="tx1"/>
                </a:solidFill>
                <a:latin typeface="+mn-lt"/>
              </a:defRPr>
            </a:lvl1pPr>
            <a:lvl2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>
              <a:defRPr lang="en-US" sz="105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173831" lvl="0" indent="-173831"/>
            <a:r>
              <a:rPr lang="en-US" smtClean="0"/>
              <a:t>Edit Master text styles</a:t>
            </a:r>
          </a:p>
          <a:p>
            <a:pPr marL="173831" lvl="1" indent="-173831"/>
            <a:r>
              <a:rPr lang="en-US" smtClean="0"/>
              <a:t>Second level</a:t>
            </a:r>
          </a:p>
          <a:p>
            <a:pPr marL="173831" lvl="2" indent="-173831"/>
            <a:r>
              <a:rPr lang="en-US" smtClean="0"/>
              <a:t>Third level</a:t>
            </a:r>
          </a:p>
          <a:p>
            <a:pPr marL="173831" lvl="3" indent="-173831"/>
            <a:r>
              <a:rPr lang="en-US" smtClean="0"/>
              <a:t>Fourth level</a:t>
            </a:r>
          </a:p>
          <a:p>
            <a:pPr marL="173831" lvl="4" indent="-173831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1889" y="779245"/>
            <a:ext cx="3592800" cy="3899399"/>
          </a:xfrm>
          <a:prstGeom prst="roundRect">
            <a:avLst>
              <a:gd name="adj" fmla="val 2102"/>
            </a:avLst>
          </a:prstGeom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 smtClean="0">
                <a:solidFill>
                  <a:schemeClr val="tx1"/>
                </a:solidFill>
                <a:latin typeface="+mn-lt"/>
              </a:defRPr>
            </a:lvl1pPr>
            <a:lvl2pPr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>
              <a:defRPr lang="en-US" sz="105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173831" lvl="0" indent="-173831"/>
            <a:r>
              <a:rPr lang="en-US" smtClean="0"/>
              <a:t>Edit Master text styles</a:t>
            </a:r>
          </a:p>
          <a:p>
            <a:pPr marL="173831" lvl="1" indent="-173831"/>
            <a:r>
              <a:rPr lang="en-US" smtClean="0"/>
              <a:t>Second level</a:t>
            </a:r>
          </a:p>
          <a:p>
            <a:pPr marL="173831" lvl="2" indent="-173831"/>
            <a:r>
              <a:rPr lang="en-US" smtClean="0"/>
              <a:t>Third level</a:t>
            </a:r>
          </a:p>
          <a:p>
            <a:pPr marL="173831" lvl="3" indent="-173831"/>
            <a:r>
              <a:rPr lang="en-US" smtClean="0"/>
              <a:t>Fourth level</a:t>
            </a:r>
          </a:p>
          <a:p>
            <a:pPr marL="173831" lvl="4" indent="-173831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3744"/>
            <a:ext cx="8229600" cy="31138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75488"/>
            <a:ext cx="8229600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D5CDE6-F3A8-4A5E-9A8A-788B7249C9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11906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065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2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365329"/>
            <a:ext cx="8108950" cy="457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Divider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501650" y="939303"/>
            <a:ext cx="8108950" cy="228600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+mn-lt"/>
              </a:defRPr>
            </a:lvl1pPr>
            <a:lvl2pPr marL="342900" indent="0" algn="r">
              <a:buNone/>
              <a:defRPr/>
            </a:lvl2pPr>
            <a:lvl3pPr marL="685800" indent="0" algn="r">
              <a:buNone/>
              <a:defRPr/>
            </a:lvl3pPr>
            <a:lvl4pPr marL="1028700" indent="0" algn="r">
              <a:buNone/>
              <a:defRPr/>
            </a:lvl4pPr>
            <a:lvl5pPr marL="1371600" indent="0" algn="r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graphicFrame>
        <p:nvGraphicFramePr>
          <p:cNvPr id="5" name="Diagram 4"/>
          <p:cNvGraphicFramePr/>
          <p:nvPr userDrawn="1">
            <p:extLst>
              <p:ext uri="{D42A27DB-BD31-4B8C-83A1-F6EECF244321}">
                <p14:modId xmlns:p14="http://schemas.microsoft.com/office/powerpoint/2010/main" val="679713983"/>
              </p:ext>
            </p:extLst>
          </p:nvPr>
        </p:nvGraphicFramePr>
        <p:xfrm>
          <a:off x="1202471" y="75147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045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53110" y="333955"/>
            <a:ext cx="4837779" cy="1025717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Thank You</a:t>
            </a:r>
          </a:p>
        </p:txBody>
      </p:sp>
      <p:graphicFrame>
        <p:nvGraphicFramePr>
          <p:cNvPr id="5" name="Diagram 4"/>
          <p:cNvGraphicFramePr/>
          <p:nvPr userDrawn="1">
            <p:extLst>
              <p:ext uri="{D42A27DB-BD31-4B8C-83A1-F6EECF244321}">
                <p14:modId xmlns:p14="http://schemas.microsoft.com/office/powerpoint/2010/main" val="586328232"/>
              </p:ext>
            </p:extLst>
          </p:nvPr>
        </p:nvGraphicFramePr>
        <p:xfrm>
          <a:off x="1438142" y="84681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9268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31621"/>
            <a:ext cx="8229600" cy="4571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41220"/>
            <a:ext cx="8229600" cy="3853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17368-31CA-43BF-AE38-D023216AD8E5}"/>
              </a:ext>
            </a:extLst>
          </p:cNvPr>
          <p:cNvSpPr/>
          <p:nvPr userDrawn="1"/>
        </p:nvSpPr>
        <p:spPr>
          <a:xfrm>
            <a:off x="0" y="4781550"/>
            <a:ext cx="9144000" cy="3619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C35461-8932-4A16-8CAA-A55C536005AD}"/>
              </a:ext>
            </a:extLst>
          </p:cNvPr>
          <p:cNvSpPr txBox="1"/>
          <p:nvPr userDrawn="1"/>
        </p:nvSpPr>
        <p:spPr>
          <a:xfrm>
            <a:off x="384047" y="4874153"/>
            <a:ext cx="309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AF1125-DA3C-4A07-AB14-10D26FD6517C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8F4B1C-93ED-4A46-8C6A-F843D5104E5E}"/>
              </a:ext>
            </a:extLst>
          </p:cNvPr>
          <p:cNvSpPr txBox="1"/>
          <p:nvPr userDrawn="1"/>
        </p:nvSpPr>
        <p:spPr>
          <a:xfrm>
            <a:off x="3065274" y="4874153"/>
            <a:ext cx="3013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Bahnschrift Light" panose="020B0502040204020203" pitchFamily="34" charset="0"/>
                <a:ea typeface="+mn-ea"/>
                <a:cs typeface="+mn-cs"/>
              </a:rPr>
              <a:t>Erez Segev  </a:t>
            </a:r>
            <a:endParaRPr kumimoji="0" lang="en-US" sz="800" b="0" i="1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Bahnschrift Light" panose="020B0502040204020203" pitchFamily="34" charset="0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43936" y="4695264"/>
            <a:ext cx="11929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i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BFLUT</a:t>
            </a:r>
            <a:endParaRPr lang="en-US" sz="2400" b="1" i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8096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57" r:id="rId2"/>
    <p:sldLayoutId id="2147483708" r:id="rId3"/>
    <p:sldLayoutId id="2147483750" r:id="rId4"/>
    <p:sldLayoutId id="2147483736" r:id="rId5"/>
    <p:sldLayoutId id="2147483734" r:id="rId6"/>
    <p:sldLayoutId id="2147483746" r:id="rId7"/>
    <p:sldLayoutId id="2147483719" r:id="rId8"/>
    <p:sldLayoutId id="2147483723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spcBef>
          <a:spcPts val="4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347472" indent="-173736" algn="l" defTabSz="685800" rtl="0" eaLnBrk="1" latinLnBrk="0" hangingPunct="1">
        <a:spcBef>
          <a:spcPts val="400"/>
        </a:spcBef>
        <a:spcAft>
          <a:spcPts val="600"/>
        </a:spcAft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21208" indent="-171450" algn="l" defTabSz="685800" rtl="0" eaLnBrk="1" latinLnBrk="0" hangingPunct="1">
        <a:spcBef>
          <a:spcPts val="400"/>
        </a:spcBef>
        <a:spcAft>
          <a:spcPts val="600"/>
        </a:spcAft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694944" indent="-171450" algn="l" defTabSz="685800" rtl="0" eaLnBrk="1" latinLnBrk="0" hangingPunct="1">
        <a:spcBef>
          <a:spcPts val="400"/>
        </a:spcBef>
        <a:spcAft>
          <a:spcPts val="600"/>
        </a:spcAft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868680" indent="-171450" algn="l" defTabSz="685800" rtl="0" eaLnBrk="1" latinLnBrk="0" hangingPunct="1">
        <a:spcBef>
          <a:spcPts val="400"/>
        </a:spcBef>
        <a:spcAft>
          <a:spcPts val="600"/>
        </a:spcAft>
        <a:buFont typeface="Arial" panose="020B0604020202020204" pitchFamily="34" charset="0"/>
        <a:buChar char="»"/>
        <a:defRPr sz="9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84">
          <p15:clr>
            <a:srgbClr val="F26B43"/>
          </p15:clr>
        </p15:guide>
        <p15:guide id="3" pos="288">
          <p15:clr>
            <a:srgbClr val="F26B43"/>
          </p15:clr>
        </p15:guide>
        <p15:guide id="4" pos="54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94B0E-B4A6-4E56-93A2-4BEAF91C5D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Bloom Filter for Private Look Up Tables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6F65D9-CAC9-4196-AE3B-1B3EFE8E4A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Thesis Exam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94DDF-3BF8-4003-8A42-39C12BA13B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A6551E-BF28-4B85-A6C7-3791D2089A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7013" y="4260339"/>
            <a:ext cx="4252263" cy="405943"/>
          </a:xfrm>
        </p:spPr>
        <p:txBody>
          <a:bodyPr/>
          <a:lstStyle/>
          <a:p>
            <a:r>
              <a:rPr lang="en-US" dirty="0" smtClean="0"/>
              <a:t>Erez Segev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63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Privacy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entire content of the BFLUT reveals nothing on the keys nor on the addresses prior to guessing the key and using the hash function to reveal the address(</a:t>
            </a:r>
            <a:r>
              <a:rPr lang="en-US" dirty="0" err="1"/>
              <a:t>es</a:t>
            </a:r>
            <a:r>
              <a:rPr lang="en-US" dirty="0" smtClean="0"/>
              <a:t>)</a:t>
            </a:r>
          </a:p>
          <a:p>
            <a:r>
              <a:rPr lang="en-US" dirty="0">
                <a:solidFill>
                  <a:srgbClr val="00B0F0"/>
                </a:solidFill>
              </a:rPr>
              <a:t>Compact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/>
              <a:t>F</a:t>
            </a:r>
            <a:r>
              <a:rPr lang="en-US" dirty="0" smtClean="0"/>
              <a:t>it </a:t>
            </a:r>
            <a:r>
              <a:rPr lang="en-US" dirty="0"/>
              <a:t>the cases in which one has a limited RAM </a:t>
            </a:r>
            <a:r>
              <a:rPr lang="en-US" dirty="0" smtClean="0"/>
              <a:t>memory</a:t>
            </a:r>
            <a:endParaRPr lang="he-IL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Pseudo Random content </a:t>
            </a:r>
          </a:p>
          <a:p>
            <a:pPr lvl="1"/>
            <a:r>
              <a:rPr lang="en-US" dirty="0" smtClean="0"/>
              <a:t>Product of </a:t>
            </a:r>
            <a:r>
              <a:rPr lang="en-US" dirty="0" err="1" smtClean="0"/>
              <a:t>sha</a:t>
            </a:r>
            <a:r>
              <a:rPr lang="en-US" dirty="0" smtClean="0"/>
              <a:t>-xxx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Usable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address can be </a:t>
            </a:r>
            <a:r>
              <a:rPr lang="en-US" dirty="0" smtClean="0"/>
              <a:t>anything.. disk locations</a:t>
            </a:r>
            <a:r>
              <a:rPr lang="en-US" dirty="0"/>
              <a:t>, phone </a:t>
            </a:r>
            <a:r>
              <a:rPr lang="en-US" dirty="0" smtClean="0"/>
              <a:t>numbers ,IDs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Deniability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fter </a:t>
            </a:r>
            <a:r>
              <a:rPr lang="en-US" dirty="0"/>
              <a:t>the data structure is presented to the public, there is no definite proof that a certain element has been inserted into the BFLUT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BFLUT properties…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95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 smtClean="0">
                    <a:solidFill>
                      <a:srgbClr val="00B0F0"/>
                    </a:solidFill>
                  </a:rPr>
                  <a:t>K</a:t>
                </a:r>
                <a:r>
                  <a:rPr lang="en-US" dirty="0" smtClean="0"/>
                  <a:t> – sets of Keys </a:t>
                </a:r>
              </a:p>
              <a:p>
                <a:r>
                  <a:rPr lang="en-US" b="1" dirty="0" smtClean="0">
                    <a:solidFill>
                      <a:srgbClr val="00B0F0"/>
                    </a:solidFill>
                  </a:rPr>
                  <a:t>V</a:t>
                </a:r>
                <a:r>
                  <a:rPr lang="en-US" dirty="0" smtClean="0"/>
                  <a:t> – set of integers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⌈"/>
                        <m:endChr m:val="⌉"/>
                        <m:ctrlP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𝑴</m:t>
                            </m:r>
                          </m:sup>
                        </m:sSup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n-US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𝒔𝒐𝒎𝒆</m:t>
                    </m:r>
                    <m:r>
                      <a:rPr lang="en-US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b="1" dirty="0" smtClean="0">
                  <a:solidFill>
                    <a:srgbClr val="00B0F0"/>
                  </a:solidFill>
                </a:endParaRPr>
              </a:p>
              <a:p>
                <a:r>
                  <a:rPr lang="en-US" b="1" dirty="0" smtClean="0">
                    <a:solidFill>
                      <a:srgbClr val="00B0F0"/>
                    </a:solidFill>
                  </a:rPr>
                  <a:t>R</a:t>
                </a:r>
                <a:r>
                  <a:rPr lang="en-US" dirty="0" smtClean="0"/>
                  <a:t> – mapping relation - map keys from K to values in V: 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𝐑</m:t>
                    </m:r>
                    <m:r>
                      <a:rPr lang="en-US" b="1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𝑲</m:t>
                    </m:r>
                    <m:r>
                      <a:rPr lang="en-US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 </m:t>
                    </m:r>
                    <m:r>
                      <a:rPr lang="en-US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</m:t>
                    </m:r>
                    <m:r>
                      <a:rPr lang="en-US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Our goal is to store R in data structure </a:t>
                </a:r>
                <a:r>
                  <a:rPr lang="en-US" b="1" dirty="0" smtClean="0">
                    <a:solidFill>
                      <a:schemeClr val="accent5"/>
                    </a:solidFill>
                  </a:rPr>
                  <a:t>D</a:t>
                </a:r>
                <a:r>
                  <a:rPr lang="en-US" dirty="0" smtClean="0"/>
                  <a:t> so</a:t>
                </a:r>
              </a:p>
              <a:p>
                <a:pPr lvl="1"/>
                <a:r>
                  <a:rPr lang="en-US" i="1" dirty="0" err="1"/>
                  <a:t>D.put</a:t>
                </a:r>
                <a:r>
                  <a:rPr lang="en-US" i="1" dirty="0"/>
                  <a:t>(key, value)</a:t>
                </a:r>
                <a:r>
                  <a:rPr lang="en-US" dirty="0"/>
                  <a:t> - inserts a pair (key, value) into </a:t>
                </a:r>
                <a:r>
                  <a:rPr lang="en-US" dirty="0" smtClean="0"/>
                  <a:t>D</a:t>
                </a:r>
              </a:p>
              <a:p>
                <a:pPr lvl="1"/>
                <a:r>
                  <a:rPr lang="en-US" i="1" dirty="0" err="1"/>
                  <a:t>D.get</a:t>
                </a:r>
                <a:r>
                  <a:rPr lang="en-US" i="1" dirty="0"/>
                  <a:t>(key)</a:t>
                </a:r>
                <a:r>
                  <a:rPr lang="en-US" dirty="0"/>
                  <a:t> - returns values mapped to a given </a:t>
                </a:r>
                <a:r>
                  <a:rPr lang="en-US" dirty="0" smtClean="0"/>
                  <a:t>key</a:t>
                </a:r>
              </a:p>
              <a:p>
                <a:pPr lvl="1"/>
                <a:r>
                  <a:rPr lang="en-US" dirty="0" smtClean="0"/>
                  <a:t>The memory footprint of D should be minimum, as possible </a:t>
                </a:r>
              </a:p>
              <a:p>
                <a:pPr lvl="1"/>
                <a:r>
                  <a:rPr lang="en-US" dirty="0" smtClean="0"/>
                  <a:t>D should </a:t>
                </a:r>
                <a:r>
                  <a:rPr lang="en-US" dirty="0"/>
                  <a:t>privacy </a:t>
                </a:r>
                <a:r>
                  <a:rPr lang="en-US" dirty="0" smtClean="0"/>
                  <a:t>preserving (</a:t>
                </a:r>
                <a:r>
                  <a:rPr lang="en-US" dirty="0"/>
                  <a:t>access to D an adversary cannot learn anything about actual values in </a:t>
                </a:r>
                <a:r>
                  <a:rPr lang="en-US" dirty="0" smtClean="0"/>
                  <a:t>R</a:t>
                </a:r>
              </a:p>
              <a:p>
                <a:pPr lvl="1"/>
                <a:r>
                  <a:rPr lang="en-US" dirty="0"/>
                  <a:t>False positives are </a:t>
                </a:r>
                <a:r>
                  <a:rPr lang="en-US" dirty="0" smtClean="0"/>
                  <a:t>acceptable w/o false negative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en-US" sz="14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400" b="1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𝐤</m:t>
                    </m:r>
                    <m:r>
                      <a:rPr lang="en-US" sz="1400" b="1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4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4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𝑲</m:t>
                    </m:r>
                    <m:r>
                      <a:rPr lang="en-US" sz="1400" b="1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400" b="1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𝐃</m:t>
                    </m:r>
                    <m:r>
                      <a:rPr lang="en-US" sz="1400" b="1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1400" b="1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𝐠𝐞𝐭</m:t>
                    </m:r>
                    <m:d>
                      <m:dPr>
                        <m:ctrlPr>
                          <a:rPr lang="en-US" sz="1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1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𝐤</m:t>
                        </m:r>
                      </m:e>
                    </m:d>
                    <m:r>
                      <a:rPr lang="en-US" sz="1400" b="1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4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⊇ </m:t>
                    </m:r>
                    <m:d>
                      <m:dPr>
                        <m:begChr m:val="{"/>
                        <m:endChr m:val="}"/>
                        <m:ctrlPr>
                          <a:rPr lang="en-US" sz="1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  <m:e>
                        <m:d>
                          <m:dPr>
                            <m:ctrlPr>
                              <a:rPr lang="en-US" sz="14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sz="14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𝒗</m:t>
                            </m:r>
                          </m:e>
                        </m:d>
                        <m:r>
                          <a:rPr lang="en-US" sz="1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1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rgbClr val="00B0F0"/>
                    </a:solidFill>
                  </a:rPr>
                  <a:t> </a:t>
                </a:r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296" t="-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and Objectives</a:t>
            </a:r>
          </a:p>
        </p:txBody>
      </p:sp>
    </p:spTree>
    <p:extLst>
      <p:ext uri="{BB962C8B-B14F-4D97-AF65-F5344CB8AC3E}">
        <p14:creationId xmlns:p14="http://schemas.microsoft.com/office/powerpoint/2010/main" val="69757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Magnetic Disk 7"/>
          <p:cNvSpPr/>
          <p:nvPr/>
        </p:nvSpPr>
        <p:spPr>
          <a:xfrm>
            <a:off x="7319154" y="2184680"/>
            <a:ext cx="1511300" cy="1647128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4"/>
              </p:nvPr>
            </p:nvSpPr>
            <p:spPr>
              <a:xfrm>
                <a:off x="457200" y="1041817"/>
                <a:ext cx="4735262" cy="3578476"/>
              </a:xfrm>
            </p:spPr>
            <p:txBody>
              <a:bodyPr/>
              <a:lstStyle/>
              <a:p>
                <a:r>
                  <a:rPr lang="en-US" dirty="0" smtClean="0"/>
                  <a:t>Hash table LUT is most relevant to compare with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dirty="0" smtClean="0"/>
                  <a:t> – is the number of elements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 smtClean="0"/>
                  <a:t> – is the size of an address (which is a pointer to a disk)</a:t>
                </a:r>
              </a:p>
              <a:p>
                <a:r>
                  <a:rPr lang="en-US" dirty="0"/>
                  <a:t>Memory consumption of hash table will be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 smtClean="0">
                  <a:solidFill>
                    <a:srgbClr val="00B0F0"/>
                  </a:solidFill>
                </a:endParaRPr>
              </a:p>
              <a:p>
                <a:r>
                  <a:rPr lang="en-US" dirty="0" smtClean="0"/>
                  <a:t>memory comparison is biased </a:t>
                </a:r>
                <a:r>
                  <a:rPr lang="en-US" dirty="0"/>
                  <a:t>in favor of the BFLUT </a:t>
                </a:r>
                <a:r>
                  <a:rPr lang="en-US" dirty="0" smtClean="0"/>
                  <a:t>since we do </a:t>
                </a:r>
                <a:r>
                  <a:rPr lang="en-US" dirty="0"/>
                  <a:t>not store the key in the hash </a:t>
                </a:r>
                <a:r>
                  <a:rPr lang="en-US" dirty="0" smtClean="0"/>
                  <a:t>table</a:t>
                </a:r>
                <a:endParaRPr lang="en-US" dirty="0"/>
              </a:p>
              <a:p>
                <a:r>
                  <a:rPr lang="en-US" dirty="0" smtClean="0">
                    <a:solidFill>
                      <a:srgbClr val="E88F0C"/>
                    </a:solidFill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E88F0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solidFill>
                              <a:srgbClr val="E88F0C"/>
                            </a:solidFill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US" b="1">
                            <a:solidFill>
                              <a:srgbClr val="E88F0C"/>
                            </a:solidFill>
                            <a:latin typeface="Cambria Math" panose="02040503050406030204" pitchFamily="18" charset="0"/>
                          </a:rPr>
                          <m:t>𝐡𝐭</m:t>
                        </m:r>
                      </m:sub>
                    </m:sSub>
                    <m:r>
                      <a:rPr lang="en-US" b="1">
                        <a:solidFill>
                          <a:srgbClr val="E88F0C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solidFill>
                              <a:srgbClr val="E88F0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>
                            <a:solidFill>
                              <a:srgbClr val="E88F0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>
                            <a:solidFill>
                              <a:srgbClr val="E88F0C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E88F0C"/>
                    </a:solidFill>
                  </a:rPr>
                  <a:t> </a:t>
                </a:r>
                <a:r>
                  <a:rPr lang="en-US" dirty="0" smtClean="0">
                    <a:solidFill>
                      <a:srgbClr val="E88F0C"/>
                    </a:solidFill>
                  </a:rPr>
                  <a:t> we </a:t>
                </a:r>
                <a:r>
                  <a:rPr lang="en-US" dirty="0">
                    <a:solidFill>
                      <a:srgbClr val="E88F0C"/>
                    </a:solidFill>
                  </a:rPr>
                  <a:t>needs at least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E88F0C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E88F0C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solidFill>
                          <a:srgbClr val="E88F0C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rgbClr val="E88F0C"/>
                    </a:solidFill>
                  </a:rPr>
                  <a:t> bits to handle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E88F0C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solidFill>
                          <a:srgbClr val="E88F0C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solidFill>
                          <a:srgbClr val="E88F0C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rgbClr val="E88F0C"/>
                    </a:solidFill>
                  </a:rPr>
                  <a:t> keys.</a:t>
                </a:r>
              </a:p>
            </p:txBody>
          </p:sp>
        </mc:Choice>
        <mc:Fallback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xfrm>
                <a:off x="457200" y="1041817"/>
                <a:ext cx="4735262" cy="3578476"/>
              </a:xfrm>
              <a:blipFill>
                <a:blip r:embed="rId3"/>
                <a:stretch>
                  <a:fillRect l="-515" t="-511" r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Addressing Hash Look Up Tables</a:t>
            </a:r>
            <a:endParaRPr lang="en-US" dirty="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5843784" y="1518148"/>
            <a:ext cx="935839" cy="964285"/>
          </a:xfrm>
          <a:prstGeom prst="rect">
            <a:avLst/>
          </a:prstGeom>
          <a:solidFill>
            <a:srgbClr val="BDD7EE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100" dirty="0" smtClean="0"/>
              <a:t>,</a:t>
            </a:r>
            <a:endParaRPr lang="en-US" sz="1100" dirty="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5843784" y="1518148"/>
            <a:ext cx="935839" cy="964285"/>
          </a:xfrm>
          <a:prstGeom prst="rect">
            <a:avLst/>
          </a:prstGeom>
          <a:noFill/>
          <a:ln w="1588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843784" y="1643560"/>
            <a:ext cx="935839" cy="964285"/>
          </a:xfrm>
          <a:prstGeom prst="rect">
            <a:avLst/>
          </a:prstGeom>
          <a:solidFill>
            <a:srgbClr val="EDEDED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843784" y="1643560"/>
            <a:ext cx="935839" cy="964285"/>
          </a:xfrm>
          <a:prstGeom prst="rect">
            <a:avLst/>
          </a:prstGeom>
          <a:noFill/>
          <a:ln w="1588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5843784" y="1770560"/>
            <a:ext cx="935839" cy="964285"/>
          </a:xfrm>
          <a:prstGeom prst="rect">
            <a:avLst/>
          </a:prstGeom>
          <a:solidFill>
            <a:srgbClr val="BDD7EE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5843784" y="1770560"/>
            <a:ext cx="935839" cy="964285"/>
          </a:xfrm>
          <a:prstGeom prst="rect">
            <a:avLst/>
          </a:prstGeom>
          <a:noFill/>
          <a:ln w="1588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5843784" y="1895973"/>
            <a:ext cx="935839" cy="964285"/>
          </a:xfrm>
          <a:prstGeom prst="rect">
            <a:avLst/>
          </a:prstGeom>
          <a:solidFill>
            <a:srgbClr val="EDEDED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5843784" y="1895973"/>
            <a:ext cx="935839" cy="964285"/>
          </a:xfrm>
          <a:prstGeom prst="rect">
            <a:avLst/>
          </a:prstGeom>
          <a:noFill/>
          <a:ln w="1588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843784" y="2010273"/>
            <a:ext cx="935839" cy="964285"/>
          </a:xfrm>
          <a:prstGeom prst="rect">
            <a:avLst/>
          </a:prstGeom>
          <a:solidFill>
            <a:srgbClr val="EDEDED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5843784" y="2010273"/>
            <a:ext cx="935839" cy="964285"/>
          </a:xfrm>
          <a:prstGeom prst="rect">
            <a:avLst/>
          </a:prstGeom>
          <a:noFill/>
          <a:ln w="1588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27"/>
          <p:cNvSpPr>
            <a:spLocks noChangeArrowheads="1"/>
          </p:cNvSpPr>
          <p:nvPr/>
        </p:nvSpPr>
        <p:spPr bwMode="auto">
          <a:xfrm>
            <a:off x="5843784" y="2135685"/>
            <a:ext cx="935839" cy="964285"/>
          </a:xfrm>
          <a:prstGeom prst="rect">
            <a:avLst/>
          </a:prstGeom>
          <a:solidFill>
            <a:srgbClr val="EDEDED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5843784" y="2135685"/>
            <a:ext cx="935839" cy="964285"/>
          </a:xfrm>
          <a:prstGeom prst="rect">
            <a:avLst/>
          </a:prstGeom>
          <a:noFill/>
          <a:ln w="1588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32"/>
          <p:cNvSpPr>
            <a:spLocks noChangeArrowheads="1"/>
          </p:cNvSpPr>
          <p:nvPr/>
        </p:nvSpPr>
        <p:spPr bwMode="auto">
          <a:xfrm>
            <a:off x="5843784" y="2261099"/>
            <a:ext cx="935839" cy="897216"/>
          </a:xfrm>
          <a:prstGeom prst="rect">
            <a:avLst/>
          </a:prstGeom>
          <a:noFill/>
          <a:ln w="1588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35"/>
          <p:cNvSpPr>
            <a:spLocks noChangeArrowheads="1"/>
          </p:cNvSpPr>
          <p:nvPr/>
        </p:nvSpPr>
        <p:spPr bwMode="auto">
          <a:xfrm>
            <a:off x="5843784" y="2388098"/>
            <a:ext cx="935839" cy="719137"/>
          </a:xfrm>
          <a:prstGeom prst="rect">
            <a:avLst/>
          </a:prstGeom>
          <a:solidFill>
            <a:srgbClr val="BDD7EE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36"/>
          <p:cNvSpPr>
            <a:spLocks noChangeArrowheads="1"/>
          </p:cNvSpPr>
          <p:nvPr/>
        </p:nvSpPr>
        <p:spPr bwMode="auto">
          <a:xfrm>
            <a:off x="5843784" y="2388098"/>
            <a:ext cx="935839" cy="964285"/>
          </a:xfrm>
          <a:prstGeom prst="rect">
            <a:avLst/>
          </a:prstGeom>
          <a:noFill/>
          <a:ln w="1588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40"/>
          <p:cNvSpPr>
            <a:spLocks noChangeArrowheads="1"/>
          </p:cNvSpPr>
          <p:nvPr/>
        </p:nvSpPr>
        <p:spPr bwMode="auto">
          <a:xfrm>
            <a:off x="5843784" y="2516685"/>
            <a:ext cx="935839" cy="964285"/>
          </a:xfrm>
          <a:prstGeom prst="rect">
            <a:avLst/>
          </a:prstGeom>
          <a:noFill/>
          <a:ln w="1588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43"/>
          <p:cNvSpPr>
            <a:spLocks noChangeArrowheads="1"/>
          </p:cNvSpPr>
          <p:nvPr/>
        </p:nvSpPr>
        <p:spPr bwMode="auto">
          <a:xfrm>
            <a:off x="5843784" y="2642098"/>
            <a:ext cx="935839" cy="583284"/>
          </a:xfrm>
          <a:prstGeom prst="rect">
            <a:avLst/>
          </a:prstGeom>
          <a:solidFill>
            <a:srgbClr val="EDEDED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44"/>
          <p:cNvSpPr>
            <a:spLocks noChangeArrowheads="1"/>
          </p:cNvSpPr>
          <p:nvPr/>
        </p:nvSpPr>
        <p:spPr bwMode="auto">
          <a:xfrm>
            <a:off x="5843784" y="2642098"/>
            <a:ext cx="935839" cy="964285"/>
          </a:xfrm>
          <a:prstGeom prst="rect">
            <a:avLst/>
          </a:prstGeom>
          <a:noFill/>
          <a:ln w="1588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47"/>
          <p:cNvSpPr>
            <a:spLocks noChangeArrowheads="1"/>
          </p:cNvSpPr>
          <p:nvPr/>
        </p:nvSpPr>
        <p:spPr bwMode="auto">
          <a:xfrm>
            <a:off x="5845686" y="2747072"/>
            <a:ext cx="935839" cy="341786"/>
          </a:xfrm>
          <a:prstGeom prst="rect">
            <a:avLst/>
          </a:prstGeom>
          <a:solidFill>
            <a:srgbClr val="BDD7EE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48"/>
          <p:cNvSpPr>
            <a:spLocks noChangeArrowheads="1"/>
          </p:cNvSpPr>
          <p:nvPr/>
        </p:nvSpPr>
        <p:spPr bwMode="auto">
          <a:xfrm>
            <a:off x="5843784" y="2740524"/>
            <a:ext cx="935839" cy="976976"/>
          </a:xfrm>
          <a:prstGeom prst="rect">
            <a:avLst/>
          </a:prstGeom>
          <a:noFill/>
          <a:ln w="1588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" name="Rectangle 52"/>
          <p:cNvSpPr>
            <a:spLocks noChangeArrowheads="1"/>
          </p:cNvSpPr>
          <p:nvPr/>
        </p:nvSpPr>
        <p:spPr bwMode="auto">
          <a:xfrm>
            <a:off x="5843784" y="2867523"/>
            <a:ext cx="935839" cy="964285"/>
          </a:xfrm>
          <a:prstGeom prst="rect">
            <a:avLst/>
          </a:prstGeom>
          <a:noFill/>
          <a:ln w="1588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7" name="Rectangle 56"/>
          <p:cNvSpPr>
            <a:spLocks noChangeArrowheads="1"/>
          </p:cNvSpPr>
          <p:nvPr/>
        </p:nvSpPr>
        <p:spPr bwMode="auto">
          <a:xfrm>
            <a:off x="5843784" y="2981823"/>
            <a:ext cx="935839" cy="964285"/>
          </a:xfrm>
          <a:prstGeom prst="rect">
            <a:avLst/>
          </a:prstGeom>
          <a:noFill/>
          <a:ln w="1588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4" name="Line 121"/>
          <p:cNvSpPr>
            <a:spLocks noChangeShapeType="1"/>
          </p:cNvSpPr>
          <p:nvPr/>
        </p:nvSpPr>
        <p:spPr bwMode="auto">
          <a:xfrm>
            <a:off x="5168195" y="1518148"/>
            <a:ext cx="424948" cy="0"/>
          </a:xfrm>
          <a:prstGeom prst="line">
            <a:avLst/>
          </a:prstGeom>
          <a:noFill/>
          <a:ln w="6350" cap="rnd">
            <a:solidFill>
              <a:srgbClr val="5B9BD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8" name="Line 123"/>
          <p:cNvSpPr>
            <a:spLocks noChangeShapeType="1"/>
          </p:cNvSpPr>
          <p:nvPr/>
        </p:nvSpPr>
        <p:spPr bwMode="auto">
          <a:xfrm flipH="1">
            <a:off x="5326302" y="1518148"/>
            <a:ext cx="12700" cy="2379663"/>
          </a:xfrm>
          <a:prstGeom prst="line">
            <a:avLst/>
          </a:prstGeom>
          <a:noFill/>
          <a:ln w="6350" cap="rnd">
            <a:solidFill>
              <a:srgbClr val="5B9BD5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3" name="Line 121"/>
          <p:cNvSpPr>
            <a:spLocks noChangeShapeType="1"/>
          </p:cNvSpPr>
          <p:nvPr/>
        </p:nvSpPr>
        <p:spPr bwMode="auto">
          <a:xfrm>
            <a:off x="5194364" y="3946108"/>
            <a:ext cx="424948" cy="0"/>
          </a:xfrm>
          <a:prstGeom prst="line">
            <a:avLst/>
          </a:prstGeom>
          <a:noFill/>
          <a:ln w="6350" cap="rnd">
            <a:solidFill>
              <a:srgbClr val="5B9BD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39" name="TextBox 1138"/>
          <p:cNvSpPr txBox="1"/>
          <p:nvPr/>
        </p:nvSpPr>
        <p:spPr>
          <a:xfrm>
            <a:off x="5253214" y="2473463"/>
            <a:ext cx="25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1140" name="TextBox 1139"/>
          <p:cNvSpPr txBox="1"/>
          <p:nvPr/>
        </p:nvSpPr>
        <p:spPr>
          <a:xfrm>
            <a:off x="6020499" y="1483895"/>
            <a:ext cx="10760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K bits</a:t>
            </a:r>
            <a:endParaRPr lang="en-US" sz="800" dirty="0"/>
          </a:p>
        </p:txBody>
      </p:sp>
      <p:cxnSp>
        <p:nvCxnSpPr>
          <p:cNvPr id="5" name="Straight Arrow Connector 4"/>
          <p:cNvCxnSpPr>
            <a:endCxn id="6" idx="1"/>
          </p:cNvCxnSpPr>
          <p:nvPr/>
        </p:nvCxnSpPr>
        <p:spPr>
          <a:xfrm>
            <a:off x="6779623" y="1816746"/>
            <a:ext cx="962442" cy="1259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99519" y="1727552"/>
            <a:ext cx="10760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01001101001110</a:t>
            </a:r>
            <a:endParaRPr lang="en-US" sz="800" dirty="0"/>
          </a:p>
        </p:txBody>
      </p:sp>
      <p:sp>
        <p:nvSpPr>
          <p:cNvPr id="6" name="Rectangle 5"/>
          <p:cNvSpPr/>
          <p:nvPr/>
        </p:nvSpPr>
        <p:spPr>
          <a:xfrm>
            <a:off x="7742065" y="2887328"/>
            <a:ext cx="935989" cy="377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0110</a:t>
            </a:r>
          </a:p>
          <a:p>
            <a:pPr algn="ctr"/>
            <a:r>
              <a:rPr lang="en-US" sz="1050" dirty="0" smtClean="0"/>
              <a:t>‘John Smith’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58231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4"/>
              </p:nvPr>
            </p:nvSpPr>
            <p:spPr>
              <a:xfrm>
                <a:off x="304406" y="1158030"/>
                <a:ext cx="6943061" cy="3578476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Comparing to HT with </a:t>
                </a:r>
                <a:r>
                  <a:rPr lang="en-US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0.5 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load factor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-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US" b="1" i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𝐡𝐭</m:t>
                        </m:r>
                      </m:sub>
                    </m:sSub>
                    <m:r>
                      <a:rPr lang="en-US" b="1" i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US" b="1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Assuming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num>
                      <m:den>
                        <m:r>
                          <a:rPr lang="en-US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entries are occupies in HT</a:t>
                </a:r>
              </a:p>
              <a:p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A search for a key in HT must end in empty slot </a:t>
                </a:r>
              </a:p>
              <a:p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The expected number of items until the first empty location is close to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endParaRPr lang="he-IL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he-IL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	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8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8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18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sz="18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8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  <m:e>
                        <m:f>
                          <m:fPr>
                            <m:ctrlPr>
                              <a:rPr lang="en-US" sz="1800" b="1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1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800" b="1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1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en-US" sz="1800" b="1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sz="1800" b="1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b="1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p>
                          </m:den>
                        </m:f>
                        <m:r>
                          <a:rPr lang="en-US" sz="18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18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18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800" b="1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1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800" b="1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1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en-US" sz="1800" b="1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  <m:r>
                                  <a:rPr lang="en-US" sz="1800" b="1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800" b="1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en-US" b="1" dirty="0" smtClean="0"/>
                  <a:t> 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xfrm>
                <a:off x="304406" y="1158030"/>
                <a:ext cx="6943061" cy="3578476"/>
              </a:xfrm>
              <a:blipFill>
                <a:blip r:embed="rId3"/>
                <a:stretch>
                  <a:fillRect l="-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 </a:t>
            </a:r>
            <a:r>
              <a:rPr lang="en-US" dirty="0"/>
              <a:t>with </a:t>
            </a:r>
            <a:r>
              <a:rPr lang="en-US" dirty="0" smtClean="0"/>
              <a:t>0.5 load factor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7829550" y="901833"/>
            <a:ext cx="1072778" cy="3635829"/>
            <a:chOff x="7829550" y="901833"/>
            <a:chExt cx="1072778" cy="363582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29550" y="901833"/>
              <a:ext cx="1072778" cy="363582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8246533" y="1066165"/>
              <a:ext cx="655795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i="1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HT</a:t>
              </a:r>
              <a:endParaRPr lang="en-US" sz="24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7874" y="2947268"/>
            <a:ext cx="1927350" cy="1517624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4432663" y="3291840"/>
            <a:ext cx="1561737" cy="88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08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4"/>
              </p:nvPr>
            </p:nvSpPr>
            <p:spPr>
              <a:xfrm>
                <a:off x="457199" y="1041817"/>
                <a:ext cx="7856380" cy="3578476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Using the same amount of memory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 smtClean="0">
                    <a:solidFill>
                      <a:srgbClr val="00B050"/>
                    </a:solidFill>
                  </a:rPr>
                  <a:t> bits in BFLUT and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𝐦</m:t>
                    </m:r>
                    <m:r>
                      <a:rPr lang="en-US" b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dirty="0" smtClean="0">
                    <a:solidFill>
                      <a:srgbClr val="00B050"/>
                    </a:solidFill>
                  </a:rPr>
                  <a:t> keys, </a:t>
                </a:r>
                <a:r>
                  <a:rPr lang="en-US" dirty="0">
                    <a:solidFill>
                      <a:srgbClr val="00B050"/>
                    </a:solidFill>
                  </a:rPr>
                  <a:t>the number of bits that are set to 1 divided by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  <m:r>
                      <a:rPr 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00B050"/>
                    </a:solidFill>
                  </a:rPr>
                  <a:t> will be smaller than ½.</a:t>
                </a:r>
              </a:p>
              <a:p>
                <a:r>
                  <a:rPr lang="en-US" dirty="0" smtClean="0">
                    <a:solidFill>
                      <a:srgbClr val="00B050"/>
                    </a:solidFill>
                  </a:rPr>
                  <a:t>If </a:t>
                </a:r>
                <a:r>
                  <a:rPr lang="en-US" dirty="0">
                    <a:solidFill>
                      <a:srgbClr val="00B050"/>
                    </a:solidFill>
                  </a:rPr>
                  <a:t>we consider each of the </a:t>
                </a:r>
                <a14:m>
                  <m:oMath xmlns:m="http://schemas.openxmlformats.org/officeDocument/2006/math">
                    <m:r>
                      <a:rPr lang="en-US" b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𝐦</m:t>
                    </m:r>
                    <m:r>
                      <a:rPr lang="en-US" b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b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keys hashed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𝐤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times, then by a reduction to the number of empty bins when throwing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balls into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  <m:r>
                      <a:rPr 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00B050"/>
                    </a:solidFill>
                  </a:rPr>
                  <a:t>bins</a:t>
                </a:r>
                <a:r>
                  <a:rPr lang="en-US" dirty="0">
                    <a:solidFill>
                      <a:srgbClr val="00B050"/>
                    </a:solidFill>
                  </a:rPr>
                  <a:t>, we get that the expected fraction of empty bins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den>
                        </m:f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 smtClean="0">
                    <a:solidFill>
                      <a:srgbClr val="00B050"/>
                    </a:solidFill>
                  </a:rPr>
                  <a:t> which is approximately 0.6 </a:t>
                </a:r>
              </a:p>
              <a:p>
                <a:r>
                  <a:rPr lang="en-US" dirty="0" smtClean="0">
                    <a:solidFill>
                      <a:srgbClr val="00B050"/>
                    </a:solidFill>
                  </a:rPr>
                  <a:t>Therefore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US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𝐛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sub>
                    </m:sSub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&lt; 0.5  </a:t>
                </a:r>
                <a:endParaRPr lang="en-US" dirty="0">
                  <a:solidFill>
                    <a:srgbClr val="00B050"/>
                  </a:solidFill>
                </a:endParaRPr>
              </a:p>
              <a:p>
                <a:r>
                  <a:rPr lang="pt-BR" dirty="0"/>
                  <a:t>Pr(Bin is empty throwing m balls to n bins)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℮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℮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xfrm>
                <a:off x="457199" y="1041817"/>
                <a:ext cx="7856380" cy="3578476"/>
              </a:xfrm>
              <a:blipFill>
                <a:blip r:embed="rId3"/>
                <a:stretch>
                  <a:fillRect l="-310" t="-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BFLUT with 1 hash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079" y="3921756"/>
            <a:ext cx="78105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52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Compute the expected number </a:t>
                </a:r>
                <a:r>
                  <a:rPr lang="en-US" dirty="0">
                    <a:solidFill>
                      <a:srgbClr val="00B050"/>
                    </a:solidFill>
                  </a:rPr>
                  <a:t>of wrong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addresses w.r.t length:</a:t>
                </a:r>
              </a:p>
              <a:p>
                <a:pPr lvl="1"/>
                <a:r>
                  <a:rPr lang="en-US" dirty="0" smtClean="0">
                    <a:solidFill>
                      <a:srgbClr val="00B050"/>
                    </a:solidFill>
                  </a:rPr>
                  <a:t>The </a:t>
                </a:r>
                <a:r>
                  <a:rPr lang="en-US" dirty="0">
                    <a:solidFill>
                      <a:srgbClr val="00B050"/>
                    </a:solidFill>
                  </a:rPr>
                  <a:t>expected number of wrong addresses prefix of length 1 is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US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𝐛</m:t>
                        </m:r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endParaRPr lang="en-US" dirty="0" smtClean="0">
                  <a:solidFill>
                    <a:srgbClr val="00B050"/>
                  </a:solidFill>
                </a:endParaRPr>
              </a:p>
              <a:p>
                <a:pPr lvl="1"/>
                <a:r>
                  <a:rPr lang="en-US" dirty="0" smtClean="0">
                    <a:solidFill>
                      <a:srgbClr val="00B050"/>
                    </a:solidFill>
                  </a:rPr>
                  <a:t>The </a:t>
                </a:r>
                <a:r>
                  <a:rPr lang="en-US" dirty="0">
                    <a:solidFill>
                      <a:srgbClr val="00B050"/>
                    </a:solidFill>
                  </a:rPr>
                  <a:t>expected number of wrong addresses prefix of length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2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b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b>
                                <m:r>
                                  <a:rPr lang="en-US" b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𝐛</m:t>
                                </m:r>
                                <m: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𝒇</m:t>
                                </m:r>
                              </m:sub>
                            </m:sSub>
                          </m:e>
                          <m:sup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+</m:t>
                        </m:r>
                        <m:r>
                          <a:rPr lang="en-US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US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𝐛</m:t>
                        </m:r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endParaRPr lang="en-US" dirty="0" smtClean="0">
                  <a:solidFill>
                    <a:srgbClr val="00B050"/>
                  </a:solidFill>
                </a:endParaRPr>
              </a:p>
              <a:p>
                <a:pPr lvl="1"/>
                <a:r>
                  <a:rPr lang="en-US" dirty="0">
                    <a:solidFill>
                      <a:srgbClr val="00B050"/>
                    </a:solidFill>
                  </a:rPr>
                  <a:t>The expected number of wrong addresses prefix of length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3 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b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b>
                                <m:r>
                                  <a:rPr lang="en-US" b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𝐛</m:t>
                                </m:r>
                                <m: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𝒇</m:t>
                                </m:r>
                              </m:sub>
                            </m:sSub>
                          </m:e>
                          <m:sup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b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b>
                                <m:r>
                                  <a:rPr lang="en-US" b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𝐛</m:t>
                                </m:r>
                                <m: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𝒇</m:t>
                                </m:r>
                              </m:sub>
                            </m:sSub>
                          </m:e>
                          <m:sup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+</m:t>
                        </m:r>
                        <m:r>
                          <a:rPr lang="en-US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US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𝐛</m:t>
                        </m:r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r>
                  <a:rPr lang="en-US" dirty="0" smtClean="0">
                    <a:solidFill>
                      <a:srgbClr val="00B050"/>
                    </a:solidFill>
                  </a:rPr>
                  <a:t> so… the expected number of wrong addresses to be returns is: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B050"/>
                    </a:solidFill>
                  </a:rPr>
                  <a:t>	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𝐫</m:t>
                        </m:r>
                        <m:d>
                          <m:dPr>
                            <m:ctrlP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𝐤</m:t>
                            </m:r>
                          </m:e>
                        </m:d>
                        <m:r>
                          <a:rPr lang="en-US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𝟐𝐫</m:t>
                        </m:r>
                        <m:d>
                          <m:dPr>
                            <m:ctrlP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𝐤</m:t>
                            </m:r>
                            <m:r>
                              <a:rPr lang="en-US" b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𝒃𝒇</m:t>
                            </m:r>
                          </m:sub>
                        </m:sSub>
                        <m:r>
                          <a:rPr lang="en-US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US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𝐛</m:t>
                        </m:r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endParaRPr lang="en-US" dirty="0" smtClean="0">
                  <a:solidFill>
                    <a:srgbClr val="00B050"/>
                  </a:solidFill>
                </a:endParaRPr>
              </a:p>
              <a:p>
                <a:r>
                  <a:rPr lang="en-US" dirty="0" smtClean="0">
                    <a:solidFill>
                      <a:srgbClr val="00B050"/>
                    </a:solidFill>
                  </a:rPr>
                  <a:t>r(1) is 2/5 , r(2) = 0.72 , r(3) = 0.972 . . .r(k) </a:t>
                </a:r>
                <a:r>
                  <a:rPr lang="en-US" dirty="0" smtClean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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 </a:t>
                </a:r>
                <a:endParaRPr lang="he-IL" dirty="0" smtClean="0">
                  <a:solidFill>
                    <a:srgbClr val="00B050"/>
                  </a:solidFill>
                </a:endParaRPr>
              </a:p>
              <a:p>
                <a:r>
                  <a:rPr lang="en-US" b="1" dirty="0" smtClean="0">
                    <a:solidFill>
                      <a:srgbClr val="00B050"/>
                    </a:solidFill>
                  </a:rPr>
                  <a:t>The </a:t>
                </a:r>
                <a:r>
                  <a:rPr lang="en-US" b="1" dirty="0">
                    <a:solidFill>
                      <a:srgbClr val="00B050"/>
                    </a:solidFill>
                  </a:rPr>
                  <a:t>total with the right address is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3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296" t="-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BFLUT with 1 </a:t>
            </a:r>
            <a:r>
              <a:rPr lang="en-US" dirty="0" smtClean="0"/>
              <a:t>hash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79" y="3921756"/>
            <a:ext cx="7810500" cy="8191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172292" y="4218934"/>
            <a:ext cx="65579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i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BF</a:t>
            </a:r>
            <a:endParaRPr lang="en-US" sz="24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670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4"/>
              </p:nvPr>
            </p:nvSpPr>
            <p:spPr>
              <a:xfrm>
                <a:off x="304406" y="1158030"/>
                <a:ext cx="6943061" cy="3578476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Comparing to HT with </a:t>
                </a:r>
                <a:r>
                  <a:rPr lang="en-US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0.5 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load factor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-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US" b="1" i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𝐡𝐭</m:t>
                        </m:r>
                      </m:sub>
                    </m:sSub>
                    <m:r>
                      <a:rPr lang="en-US" b="1" i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𝟐𝟓</m:t>
                    </m:r>
                    <m:r>
                      <a:rPr lang="en-US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Assuming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num>
                      <m:den>
                        <m:r>
                          <a:rPr lang="en-US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entries are occupies in HT</a:t>
                </a:r>
              </a:p>
              <a:p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A search for a key in HT must end in empty slot </a:t>
                </a:r>
              </a:p>
              <a:p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The expected number of items until the first empty location is close to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1.33</a:t>
                </a:r>
                <a:r>
                  <a:rPr lang="he-IL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			</a:t>
                </a:r>
                <a:endParaRPr lang="en-US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  <m:e>
                          <m:f>
                            <m:fPr>
                              <m:ctrlPr>
                                <a:rPr lang="en-US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num>
                            <m:den>
                              <m:r>
                                <a:rPr lang="en-US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b="1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xfrm>
                <a:off x="304406" y="1158030"/>
                <a:ext cx="6943061" cy="3578476"/>
              </a:xfrm>
              <a:blipFill>
                <a:blip r:embed="rId3"/>
                <a:stretch>
                  <a:fillRect l="-351" t="-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 </a:t>
            </a:r>
            <a:r>
              <a:rPr lang="en-US" dirty="0"/>
              <a:t>with 0.25 Load Factor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7829550" y="901833"/>
            <a:ext cx="1072778" cy="3635829"/>
            <a:chOff x="7829550" y="901833"/>
            <a:chExt cx="1072778" cy="363582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29550" y="901833"/>
              <a:ext cx="1072778" cy="363582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8246533" y="1066165"/>
              <a:ext cx="655795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i="1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HT</a:t>
              </a:r>
              <a:endParaRPr lang="en-US" sz="24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7874" y="2947268"/>
            <a:ext cx="1927350" cy="1517624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4432663" y="3291840"/>
            <a:ext cx="1227908" cy="931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78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4"/>
              </p:nvPr>
            </p:nvSpPr>
            <p:spPr>
              <a:xfrm>
                <a:off x="457199" y="1041817"/>
                <a:ext cx="7856380" cy="3578476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Using the same amount of memory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 smtClean="0">
                    <a:solidFill>
                      <a:srgbClr val="00B050"/>
                    </a:solidFill>
                  </a:rPr>
                  <a:t> bits in BFLUT and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𝐦</m:t>
                    </m:r>
                    <m:r>
                      <a:rPr lang="en-US" b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dirty="0" smtClean="0">
                    <a:solidFill>
                      <a:srgbClr val="00B050"/>
                    </a:solidFill>
                  </a:rPr>
                  <a:t> keys, </a:t>
                </a:r>
                <a:r>
                  <a:rPr lang="en-US" dirty="0">
                    <a:solidFill>
                      <a:srgbClr val="00B050"/>
                    </a:solidFill>
                  </a:rPr>
                  <a:t>the number of bits that are set to 1 divided by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  <m:r>
                      <a:rPr 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00B050"/>
                    </a:solidFill>
                  </a:rPr>
                  <a:t> will be smaller than ½.</a:t>
                </a:r>
              </a:p>
              <a:p>
                <a:r>
                  <a:rPr lang="en-US" dirty="0" smtClean="0">
                    <a:solidFill>
                      <a:srgbClr val="00B050"/>
                    </a:solidFill>
                  </a:rPr>
                  <a:t>If </a:t>
                </a:r>
                <a:r>
                  <a:rPr lang="en-US" dirty="0">
                    <a:solidFill>
                      <a:srgbClr val="00B050"/>
                    </a:solidFill>
                  </a:rPr>
                  <a:t>we consider each of the </a:t>
                </a:r>
                <a14:m>
                  <m:oMath xmlns:m="http://schemas.openxmlformats.org/officeDocument/2006/math">
                    <m:r>
                      <a:rPr lang="en-US" b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𝐦</m:t>
                    </m:r>
                    <m:r>
                      <a:rPr lang="en-US" b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keys hashed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𝐤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times, then by a reduction to the number of empty bins when throwing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balls into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  <m:r>
                      <a:rPr 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00B050"/>
                    </a:solidFill>
                  </a:rPr>
                  <a:t>bins</a:t>
                </a:r>
                <a:r>
                  <a:rPr lang="en-US" dirty="0">
                    <a:solidFill>
                      <a:srgbClr val="00B050"/>
                    </a:solidFill>
                  </a:rPr>
                  <a:t>, we get that the expected fraction of empty bins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den>
                        </m:f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endParaRPr lang="en-US" dirty="0" smtClean="0">
                  <a:solidFill>
                    <a:srgbClr val="00B050"/>
                  </a:solidFill>
                </a:endParaRPr>
              </a:p>
              <a:p>
                <a:r>
                  <a:rPr lang="pt-BR" dirty="0"/>
                  <a:t>Pr(Bin is empty throwing m balls to n bins)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℮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℮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78</a:t>
                </a:r>
                <a:endParaRPr lang="en-US" dirty="0"/>
              </a:p>
              <a:p>
                <a:r>
                  <a:rPr lang="en-US" dirty="0" smtClean="0">
                    <a:solidFill>
                      <a:srgbClr val="00B050"/>
                    </a:solidFill>
                  </a:rPr>
                  <a:t>Therefore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US" b="1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𝐛</m:t>
                        </m:r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sub>
                    </m:sSub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𝟐𝟐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𝟐𝟓</m:t>
                    </m:r>
                  </m:oMath>
                </a14:m>
                <a:endParaRPr lang="en-US" dirty="0" smtClean="0">
                  <a:solidFill>
                    <a:srgbClr val="00B050"/>
                  </a:solidFill>
                </a:endParaRPr>
              </a:p>
              <a:p>
                <a:r>
                  <a:rPr lang="en-US" dirty="0">
                    <a:solidFill>
                      <a:srgbClr val="00B050"/>
                    </a:solidFill>
                  </a:rPr>
                  <a:t>The expected number of wrong addresses prefix of length 1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𝐛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sub>
                    </m:sSub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2 </a:t>
                </a:r>
                <a:endParaRPr lang="en-US" dirty="0" smtClean="0">
                  <a:solidFill>
                    <a:srgbClr val="00B050"/>
                  </a:solidFill>
                </a:endParaRPr>
              </a:p>
              <a:p>
                <a:endParaRPr lang="en-US" dirty="0">
                  <a:solidFill>
                    <a:srgbClr val="00B05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xfrm>
                <a:off x="457199" y="1041817"/>
                <a:ext cx="7856380" cy="3578476"/>
              </a:xfrm>
              <a:blipFill>
                <a:blip r:embed="rId3"/>
                <a:stretch>
                  <a:fillRect l="-310" t="-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BFLUT </a:t>
            </a:r>
            <a:r>
              <a:rPr lang="en-US" dirty="0" smtClean="0"/>
              <a:t>with 1 hash 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079" y="3921756"/>
            <a:ext cx="78105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88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Compute the expected number </a:t>
                </a:r>
                <a:r>
                  <a:rPr lang="en-US" dirty="0">
                    <a:solidFill>
                      <a:srgbClr val="00B050"/>
                    </a:solidFill>
                  </a:rPr>
                  <a:t>of wrong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addresses w.r.t length:</a:t>
                </a:r>
              </a:p>
              <a:p>
                <a:pPr lvl="1"/>
                <a:r>
                  <a:rPr lang="en-US" dirty="0" smtClean="0">
                    <a:solidFill>
                      <a:srgbClr val="00B050"/>
                    </a:solidFill>
                  </a:rPr>
                  <a:t>The </a:t>
                </a:r>
                <a:r>
                  <a:rPr lang="en-US" dirty="0">
                    <a:solidFill>
                      <a:srgbClr val="00B050"/>
                    </a:solidFill>
                  </a:rPr>
                  <a:t>expected number of wrong addresses prefix of length 1 is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US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𝐛</m:t>
                        </m:r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endParaRPr lang="en-US" dirty="0" smtClean="0">
                  <a:solidFill>
                    <a:srgbClr val="00B050"/>
                  </a:solidFill>
                </a:endParaRPr>
              </a:p>
              <a:p>
                <a:pPr lvl="1"/>
                <a:r>
                  <a:rPr lang="en-US" dirty="0" smtClean="0">
                    <a:solidFill>
                      <a:srgbClr val="00B050"/>
                    </a:solidFill>
                  </a:rPr>
                  <a:t>The </a:t>
                </a:r>
                <a:r>
                  <a:rPr lang="en-US" dirty="0">
                    <a:solidFill>
                      <a:srgbClr val="00B050"/>
                    </a:solidFill>
                  </a:rPr>
                  <a:t>expected number of wrong addresses prefix of length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2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b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b>
                                <m:r>
                                  <a:rPr lang="en-US" b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𝐛</m:t>
                                </m:r>
                                <m: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𝒇</m:t>
                                </m:r>
                              </m:sub>
                            </m:sSub>
                          </m:e>
                          <m:sup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+</m:t>
                        </m:r>
                        <m:r>
                          <a:rPr lang="en-US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US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𝐛</m:t>
                        </m:r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endParaRPr lang="en-US" dirty="0" smtClean="0">
                  <a:solidFill>
                    <a:srgbClr val="00B050"/>
                  </a:solidFill>
                </a:endParaRPr>
              </a:p>
              <a:p>
                <a:pPr lvl="1"/>
                <a:r>
                  <a:rPr lang="en-US" dirty="0">
                    <a:solidFill>
                      <a:srgbClr val="00B050"/>
                    </a:solidFill>
                  </a:rPr>
                  <a:t>The expected number of wrong addresses prefix of length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3 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b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b>
                                <m:r>
                                  <a:rPr lang="en-US" b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𝐛</m:t>
                                </m:r>
                                <m: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𝒇</m:t>
                                </m:r>
                              </m:sub>
                            </m:sSub>
                          </m:e>
                          <m:sup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b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b>
                                <m:r>
                                  <a:rPr lang="en-US" b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𝐛</m:t>
                                </m:r>
                                <m: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𝒇</m:t>
                                </m:r>
                              </m:sub>
                            </m:sSub>
                          </m:e>
                          <m:sup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+</m:t>
                        </m:r>
                        <m:r>
                          <a:rPr lang="en-US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US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𝐛</m:t>
                        </m:r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r>
                  <a:rPr lang="en-US" dirty="0" smtClean="0">
                    <a:solidFill>
                      <a:srgbClr val="00B050"/>
                    </a:solidFill>
                  </a:rPr>
                  <a:t> so… the expected number of wrong addresses to be returns is: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B050"/>
                    </a:solidFill>
                  </a:rPr>
                  <a:t>	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𝐫</m:t>
                        </m:r>
                        <m:d>
                          <m:dPr>
                            <m:ctrlP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𝐤</m:t>
                            </m:r>
                          </m:e>
                        </m:d>
                        <m:r>
                          <a:rPr lang="en-US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𝟐𝐫</m:t>
                        </m:r>
                        <m:d>
                          <m:dPr>
                            <m:ctrlP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𝐤</m:t>
                            </m:r>
                            <m:r>
                              <a:rPr lang="en-US" b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sSub>
                          <m:sSubPr>
                            <m:ctrlP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𝒃𝒇</m:t>
                            </m:r>
                          </m:sub>
                        </m:sSub>
                        <m:r>
                          <a:rPr lang="en-US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US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𝐛</m:t>
                        </m:r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endParaRPr lang="en-US" dirty="0" smtClean="0">
                  <a:solidFill>
                    <a:srgbClr val="00B050"/>
                  </a:solidFill>
                </a:endParaRPr>
              </a:p>
              <a:p>
                <a:r>
                  <a:rPr lang="en-US" dirty="0" smtClean="0">
                    <a:solidFill>
                      <a:srgbClr val="00B050"/>
                    </a:solidFill>
                  </a:rPr>
                  <a:t>r(1) is 0.32 , r(2) = 0.35 , r(3) = 0.37 </a:t>
                </a:r>
                <a:r>
                  <a:rPr lang="en-US" dirty="0">
                    <a:solidFill>
                      <a:srgbClr val="00B050"/>
                    </a:solidFill>
                  </a:rPr>
                  <a:t>,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r(4) </a:t>
                </a:r>
                <a:r>
                  <a:rPr lang="en-US" dirty="0">
                    <a:solidFill>
                      <a:srgbClr val="00B050"/>
                    </a:solidFill>
                  </a:rPr>
                  <a:t>=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0.39</a:t>
                </a:r>
              </a:p>
              <a:p>
                <a:r>
                  <a:rPr lang="en-US" dirty="0" smtClean="0">
                    <a:solidFill>
                      <a:srgbClr val="00B050"/>
                    </a:solidFill>
                  </a:rPr>
                  <a:t>converges </a:t>
                </a:r>
                <a:r>
                  <a:rPr lang="en-US" dirty="0">
                    <a:solidFill>
                      <a:srgbClr val="00B050"/>
                    </a:solidFill>
                  </a:rPr>
                  <a:t>to approximately </a:t>
                </a:r>
                <a:r>
                  <a:rPr lang="he-IL" dirty="0" smtClean="0">
                    <a:solidFill>
                      <a:srgbClr val="00B050"/>
                    </a:solidFill>
                  </a:rPr>
                  <a:t>0.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39 </a:t>
                </a:r>
                <a:r>
                  <a:rPr lang="en-US" dirty="0">
                    <a:solidFill>
                      <a:srgbClr val="00B050"/>
                    </a:solidFill>
                  </a:rPr>
                  <a:t>and the total with the right address is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1.39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296" t="-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BFLUT with </a:t>
            </a:r>
            <a:r>
              <a:rPr lang="en-US" dirty="0" smtClean="0"/>
              <a:t>1 hash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79" y="3921756"/>
            <a:ext cx="7810500" cy="8191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172292" y="4218934"/>
            <a:ext cx="65579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i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BF</a:t>
            </a:r>
            <a:endParaRPr lang="en-US" sz="24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713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The </a:t>
                </a:r>
                <a:r>
                  <a:rPr lang="en-US" dirty="0"/>
                  <a:t>optimal number of hash function,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𝐡</m:t>
                    </m:r>
                  </m:oMath>
                </a14:m>
                <a:r>
                  <a:rPr lang="en-US" dirty="0"/>
                  <a:t>, calculated for a given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  <m:r>
                      <a:rPr 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and </a:t>
                </a:r>
                <a:r>
                  <a:rPr lang="en-US" dirty="0"/>
                  <a:t>given load </a:t>
                </a:r>
                <a:r>
                  <a:rPr lang="en-US" dirty="0" smtClean="0"/>
                  <a:t>factor of </a:t>
                </a:r>
                <a:r>
                  <a:rPr lang="en-US" dirty="0"/>
                  <a:t>the </a:t>
                </a:r>
                <a:r>
                  <a:rPr lang="en-US" dirty="0" smtClean="0"/>
                  <a:t>BF is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𝐡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en-US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func>
                      <m:func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func>
                  </m:oMath>
                </a14:m>
                <a:r>
                  <a:rPr lang="en-US" dirty="0" smtClean="0"/>
                  <a:t> where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𝒉𝒕</m:t>
                        </m:r>
                      </m:sub>
                    </m:sSub>
                    <m:r>
                      <a:rPr 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𝟐𝟓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dirty="0"/>
                  <a:t>the load</a:t>
                </a:r>
                <a:br>
                  <a:rPr lang="en-US" dirty="0"/>
                </a:br>
                <a:r>
                  <a:rPr lang="en-US" dirty="0"/>
                  <a:t>factor of the equivalent hash </a:t>
                </a:r>
                <a:r>
                  <a:rPr lang="en-US" dirty="0" smtClean="0"/>
                  <a:t>table, in </a:t>
                </a:r>
                <a:r>
                  <a:rPr lang="en-US" dirty="0"/>
                  <a:t>this </a:t>
                </a:r>
                <a:r>
                  <a:rPr lang="en-US" dirty="0" smtClean="0"/>
                  <a:t>case approximately </a:t>
                </a:r>
                <a:r>
                  <a:rPr lang="en-US" b="1" dirty="0">
                    <a:solidFill>
                      <a:srgbClr val="00B050"/>
                    </a:solidFill>
                  </a:rPr>
                  <a:t>2.77</a:t>
                </a:r>
                <a:r>
                  <a:rPr lang="en-US" dirty="0"/>
                  <a:t> hash functions</a:t>
                </a:r>
                <a:r>
                  <a:rPr lang="en-US" dirty="0" smtClean="0"/>
                  <a:t>.</a:t>
                </a:r>
              </a:p>
              <a:p>
                <a:r>
                  <a:rPr lang="en-US" dirty="0"/>
                  <a:t>When we use two hash functions instead of one we return fewer addresses than a hash table with the same memory</a:t>
                </a:r>
                <a:r>
                  <a:rPr lang="en-US" dirty="0" smtClean="0"/>
                  <a:t>.</a:t>
                </a:r>
              </a:p>
              <a:p>
                <a:r>
                  <a:rPr lang="en-US" dirty="0"/>
                  <a:t>The obtained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dirty="0" smtClean="0"/>
                  <a:t> for </a:t>
                </a:r>
                <a:r>
                  <a:rPr lang="en-US" dirty="0"/>
                  <a:t>the case of two hash functions is </a:t>
                </a:r>
                <a:r>
                  <a:rPr lang="en-US" b="1" dirty="0">
                    <a:solidFill>
                      <a:srgbClr val="00B050"/>
                    </a:solidFill>
                  </a:rPr>
                  <a:t>0.4</a:t>
                </a:r>
                <a:r>
                  <a:rPr lang="en-US" dirty="0"/>
                  <a:t> as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𝒉</m:t>
                        </m:r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dirty="0"/>
                  <a:t> computation we did before. </a:t>
                </a:r>
              </a:p>
              <a:p>
                <a:r>
                  <a:rPr lang="en-US" dirty="0"/>
                  <a:t>As such the expected number of returned items is </a:t>
                </a:r>
                <a:r>
                  <a:rPr lang="en-US" dirty="0" smtClean="0"/>
                  <a:t>replacing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dirty="0" smtClean="0"/>
                  <a:t> to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</m:t>
                            </m:r>
                          </m:sub>
                        </m:sSub>
                      </m:e>
                      <m:sup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which </a:t>
                </a:r>
                <a:r>
                  <a:rPr lang="en-US" dirty="0"/>
                  <a:t>is </a:t>
                </a:r>
                <a:r>
                  <a:rPr lang="en-US" dirty="0">
                    <a:solidFill>
                      <a:srgbClr val="00B050"/>
                    </a:solidFill>
                  </a:rPr>
                  <a:t>0.16</a:t>
                </a:r>
                <a:r>
                  <a:rPr lang="en-US" dirty="0"/>
                  <a:t>. </a:t>
                </a:r>
              </a:p>
              <a:p>
                <a:pPr marL="173736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𝐫</m:t>
                          </m:r>
                          <m:d>
                            <m:dPr>
                              <m:ctrlPr>
                                <a:rPr lang="en-US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𝐤</m:t>
                              </m:r>
                            </m:e>
                          </m:d>
                          <m:r>
                            <a:rPr lang="en-US" b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𝟐𝐫</m:t>
                          </m:r>
                          <m:d>
                            <m:dPr>
                              <m:ctrlPr>
                                <a:rPr lang="en-US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𝐤</m:t>
                              </m:r>
                              <m:r>
                                <a:rPr lang="en-US" b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𝒃𝒕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𝒃𝒕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  <m:sub/>
                      </m:sSub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So the expected number of returning items performs better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1.24 &lt; 1.33</a:t>
                </a:r>
                <a:r>
                  <a:rPr lang="en-US" dirty="0" smtClean="0"/>
                  <a:t>. 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296" t="-511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Raising to 2 Hashes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47325" y="3806629"/>
            <a:ext cx="527265" cy="68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65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About </a:t>
            </a:r>
          </a:p>
          <a:p>
            <a:r>
              <a:rPr lang="en-US" dirty="0" smtClean="0"/>
              <a:t>Objective </a:t>
            </a:r>
          </a:p>
          <a:p>
            <a:r>
              <a:rPr lang="en-US" dirty="0" smtClean="0"/>
              <a:t>Bloom filters</a:t>
            </a:r>
          </a:p>
          <a:p>
            <a:r>
              <a:rPr lang="en-US" dirty="0" smtClean="0"/>
              <a:t>Problem Statement &amp; Motivation</a:t>
            </a:r>
          </a:p>
          <a:p>
            <a:r>
              <a:rPr lang="en-US" dirty="0" smtClean="0"/>
              <a:t>Memory Comparison with Hash Table</a:t>
            </a:r>
          </a:p>
          <a:p>
            <a:r>
              <a:rPr lang="en-US" dirty="0" smtClean="0"/>
              <a:t>Experimental results </a:t>
            </a:r>
          </a:p>
          <a:p>
            <a:r>
              <a:rPr lang="en-US" dirty="0" smtClean="0"/>
              <a:t>Conclusions</a:t>
            </a:r>
            <a:endParaRPr lang="he-IL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B8603B-A37B-8343-826A-6DDCF8D9C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095"/>
          <a:stretch/>
        </p:blipFill>
        <p:spPr>
          <a:xfrm>
            <a:off x="5292090" y="1720215"/>
            <a:ext cx="203073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17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𝟐𝟒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𝑩𝑭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𝟑𝟑</m:t>
                      </m:r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𝑯𝑻</m:t>
                      </m:r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2000" dirty="0" smtClean="0"/>
              </a:p>
              <a:p>
                <a:endParaRPr lang="he-IL" dirty="0"/>
              </a:p>
              <a:p>
                <a:r>
                  <a:rPr lang="en-US" b="1" dirty="0">
                    <a:solidFill>
                      <a:srgbClr val="00B050"/>
                    </a:solidFill>
                  </a:rPr>
                  <a:t>BFLUT performs better!</a:t>
                </a:r>
                <a:r>
                  <a:rPr lang="en-US" dirty="0"/>
                  <a:t> </a:t>
                </a:r>
              </a:p>
              <a:p>
                <a:pPr marL="342900" indent="-342900">
                  <a:buAutoNum type="arabicPeriod"/>
                </a:pPr>
                <a:r>
                  <a:rPr lang="en-US" dirty="0" smtClean="0"/>
                  <a:t>Load </a:t>
                </a:r>
                <a:r>
                  <a:rPr lang="en-US" dirty="0"/>
                  <a:t>factor of the Hash Table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𝒉𝒕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B050"/>
                    </a:solidFill>
                  </a:rPr>
                  <a:t> = 0.25</a:t>
                </a:r>
                <a:r>
                  <a:rPr lang="en-US" dirty="0"/>
                  <a:t> </a:t>
                </a:r>
                <a:r>
                  <a:rPr lang="en-US" dirty="0" smtClean="0">
                    <a:sym typeface="Wingdings" panose="05000000000000000000" pitchFamily="2" charset="2"/>
                  </a:rPr>
                  <a:t></a:t>
                </a:r>
                <a:r>
                  <a:rPr lang="en-US" dirty="0" smtClean="0"/>
                  <a:t> returning items are 1.33</a:t>
                </a:r>
              </a:p>
              <a:p>
                <a:pPr marL="342900" indent="-342900">
                  <a:buAutoNum type="arabicPeriod"/>
                </a:pPr>
                <a:r>
                  <a:rPr lang="en-US" dirty="0" smtClean="0"/>
                  <a:t>BFLUT uses with </a:t>
                </a:r>
                <a:r>
                  <a:rPr lang="en-US" dirty="0"/>
                  <a:t>two </a:t>
                </a:r>
                <a:r>
                  <a:rPr lang="en-US" dirty="0" smtClean="0"/>
                  <a:t>hashes </a:t>
                </a:r>
                <a:r>
                  <a:rPr lang="en-US" dirty="0" smtClean="0">
                    <a:sym typeface="Wingdings" panose="05000000000000000000" pitchFamily="2" charset="2"/>
                  </a:rPr>
                  <a:t> R</a:t>
                </a:r>
                <a:r>
                  <a:rPr lang="en-US" dirty="0" smtClean="0"/>
                  <a:t>eturning items are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1.24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3"/>
                <a:stretch>
                  <a:fillRect l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00725" y="1041817"/>
            <a:ext cx="527265" cy="68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2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build a setup in which we retrieve address as a function of a key.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key is a 32 bytes randomly generated while the address is a 10 bytes long randomly selected and attached to one of the keys.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used two approaches to manage the bloom filter object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Computing </a:t>
            </a:r>
            <a:r>
              <a:rPr lang="en-US" dirty="0"/>
              <a:t>the size and number of </a:t>
            </a:r>
            <a:r>
              <a:rPr lang="en-US" dirty="0" smtClean="0"/>
              <a:t>hashes </a:t>
            </a:r>
            <a:r>
              <a:rPr lang="en-US" dirty="0"/>
              <a:t>to </a:t>
            </a:r>
            <a:r>
              <a:rPr lang="en-US" dirty="0" smtClean="0"/>
              <a:t>perform</a:t>
            </a:r>
          </a:p>
          <a:p>
            <a:pPr lvl="1"/>
            <a:r>
              <a:rPr lang="en-US" dirty="0" smtClean="0"/>
              <a:t>Fixed </a:t>
            </a:r>
            <a:r>
              <a:rPr lang="en-US" dirty="0"/>
              <a:t>size and number of hashes while inserting specific number of key-addresses to it.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also used two approaches for inserting values one was </a:t>
            </a:r>
            <a:r>
              <a:rPr lang="en-US" dirty="0" smtClean="0"/>
              <a:t>single </a:t>
            </a:r>
            <a:r>
              <a:rPr lang="en-US" dirty="0"/>
              <a:t>BF instance and the other is multi instances of </a:t>
            </a:r>
            <a:r>
              <a:rPr lang="en-US" dirty="0" smtClean="0"/>
              <a:t>BF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96610"/>
            <a:ext cx="8229600" cy="311384"/>
          </a:xfrm>
        </p:spPr>
        <p:txBody>
          <a:bodyPr/>
          <a:lstStyle/>
          <a:p>
            <a:r>
              <a:rPr lang="en-US" dirty="0" smtClean="0"/>
              <a:t>Experiment results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600" y="980857"/>
            <a:ext cx="4806950" cy="378506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 Simulation: number </a:t>
            </a:r>
            <a:r>
              <a:rPr lang="en-US" dirty="0"/>
              <a:t>of items </a:t>
            </a:r>
            <a:r>
              <a:rPr lang="en-US" dirty="0" smtClean="0"/>
              <a:t>until first </a:t>
            </a:r>
            <a:r>
              <a:rPr lang="en-US" dirty="0"/>
              <a:t>empty location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829550" y="901833"/>
            <a:ext cx="1072778" cy="3635829"/>
            <a:chOff x="7829550" y="901833"/>
            <a:chExt cx="1072778" cy="363582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29550" y="901833"/>
              <a:ext cx="1072778" cy="3635829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8246533" y="1066165"/>
              <a:ext cx="655795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i="1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HT</a:t>
              </a:r>
              <a:endParaRPr lang="en-US" sz="24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1532467" y="2565400"/>
            <a:ext cx="1954833" cy="1555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532467" y="2565400"/>
            <a:ext cx="2750608" cy="1486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7200" y="1930400"/>
            <a:ext cx="1075267" cy="64633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Our Test Cases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066992" y="3744226"/>
            <a:ext cx="772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1.984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3220508" y="3812857"/>
            <a:ext cx="911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1.332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7598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31" y="952107"/>
            <a:ext cx="8963669" cy="345021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85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setup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1415812"/>
            <a:ext cx="8005190" cy="281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50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159392" y="1293562"/>
            <a:ext cx="2529532" cy="28551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Results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1025" y="1345624"/>
            <a:ext cx="2459154" cy="274228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6385"/>
          <a:stretch/>
        </p:blipFill>
        <p:spPr>
          <a:xfrm>
            <a:off x="5816601" y="1231901"/>
            <a:ext cx="2521068" cy="27422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819432"/>
            <a:ext cx="2419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Load Factor 50% single Hash</a:t>
            </a:r>
          </a:p>
          <a:p>
            <a:r>
              <a:rPr lang="en-US" sz="1200" dirty="0"/>
              <a:t>Push 10 items to 200bit structure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2402" y="836362"/>
            <a:ext cx="2419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Load Factor 25% double Hash</a:t>
            </a:r>
          </a:p>
          <a:p>
            <a:r>
              <a:rPr lang="en-US" sz="1200" dirty="0"/>
              <a:t>Push 10 items to </a:t>
            </a:r>
            <a:r>
              <a:rPr lang="en-US" sz="1200" dirty="0" smtClean="0"/>
              <a:t>400bit </a:t>
            </a:r>
            <a:r>
              <a:rPr lang="en-US" sz="1200" dirty="0"/>
              <a:t>structure </a:t>
            </a:r>
          </a:p>
          <a:p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816600" y="819431"/>
            <a:ext cx="2419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Load Factor 25% single Hash</a:t>
            </a:r>
          </a:p>
          <a:p>
            <a:r>
              <a:rPr lang="en-US" sz="1200" dirty="0"/>
              <a:t>Push 10 items to 400bit structure </a:t>
            </a:r>
          </a:p>
          <a:p>
            <a:endParaRPr lang="en-US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b="6184"/>
          <a:stretch/>
        </p:blipFill>
        <p:spPr>
          <a:xfrm>
            <a:off x="517551" y="1306845"/>
            <a:ext cx="2496244" cy="27422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087102" y="4200728"/>
            <a:ext cx="2667000" cy="30777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 this scenario we win HT!!</a:t>
            </a:r>
            <a:endParaRPr lang="en-US" sz="1400" dirty="0"/>
          </a:p>
        </p:txBody>
      </p:sp>
      <p:sp>
        <p:nvSpPr>
          <p:cNvPr id="15" name="Oval 14"/>
          <p:cNvSpPr/>
          <p:nvPr/>
        </p:nvSpPr>
        <p:spPr>
          <a:xfrm>
            <a:off x="7450667" y="3522133"/>
            <a:ext cx="1159933" cy="5269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332134" y="4148666"/>
            <a:ext cx="1354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Match the 1.39 that we found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905339" y="3574195"/>
            <a:ext cx="1159933" cy="5269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509070" y="4148666"/>
            <a:ext cx="1354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Close to </a:t>
            </a:r>
            <a:r>
              <a:rPr lang="en-US" sz="1050" dirty="0" smtClean="0"/>
              <a:t>~3 factor</a:t>
            </a:r>
            <a:r>
              <a:rPr lang="en-US" sz="1050" dirty="0" smtClean="0"/>
              <a:t> </a:t>
            </a:r>
            <a:r>
              <a:rPr lang="en-US" sz="1050" dirty="0" smtClean="0"/>
              <a:t>that we found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72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The FP rate probability is dropping when raising the number of hash functions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example – single BF approach 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28800" y="1564848"/>
            <a:ext cx="5486400" cy="314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86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We </a:t>
            </a:r>
            <a:r>
              <a:rPr lang="en-US" dirty="0" smtClean="0"/>
              <a:t>presented </a:t>
            </a:r>
            <a:r>
              <a:rPr lang="en-US" dirty="0"/>
              <a:t>a basic data structure that implements a </a:t>
            </a:r>
            <a:r>
              <a:rPr lang="en-US" dirty="0">
                <a:solidFill>
                  <a:srgbClr val="FF0000"/>
                </a:solidFill>
              </a:rPr>
              <a:t>dynamic </a:t>
            </a:r>
            <a:r>
              <a:rPr lang="en-US" dirty="0" smtClean="0">
                <a:solidFill>
                  <a:srgbClr val="FF0000"/>
                </a:solidFill>
              </a:rPr>
              <a:t>look-up </a:t>
            </a:r>
            <a:r>
              <a:rPr lang="en-US" dirty="0">
                <a:solidFill>
                  <a:srgbClr val="FF0000"/>
                </a:solidFill>
              </a:rPr>
              <a:t>table that is based on Bloom Filter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Innovative approach </a:t>
            </a:r>
            <a:r>
              <a:rPr lang="en-US" dirty="0" smtClean="0"/>
              <a:t>to </a:t>
            </a:r>
            <a:r>
              <a:rPr lang="en-US" dirty="0"/>
              <a:t>use Bloom Filters for privacy-preserving lookup table implementation without false-negative responses.</a:t>
            </a:r>
          </a:p>
          <a:p>
            <a:r>
              <a:rPr lang="en-US" dirty="0" smtClean="0"/>
              <a:t>scheme advantages: </a:t>
            </a:r>
            <a:endParaRPr lang="he-IL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Privacy</a:t>
            </a:r>
            <a:r>
              <a:rPr lang="en-US" dirty="0" smtClean="0"/>
              <a:t> without the need to use encryption keys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Multiple </a:t>
            </a:r>
            <a:r>
              <a:rPr lang="en-US" dirty="0">
                <a:solidFill>
                  <a:srgbClr val="FF0000"/>
                </a:solidFill>
              </a:rPr>
              <a:t>users </a:t>
            </a:r>
            <a:r>
              <a:rPr lang="en-US" dirty="0"/>
              <a:t>can update the data structure even if they do not share a key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Deniability</a:t>
            </a:r>
            <a:r>
              <a:rPr lang="en-US" dirty="0" smtClean="0"/>
              <a:t> - </a:t>
            </a:r>
            <a:r>
              <a:rPr lang="en-US" dirty="0"/>
              <a:t>after the data structure is presented to the public, there is no definite proof that a certain element has been inserted into the </a:t>
            </a:r>
            <a:r>
              <a:rPr lang="en-US" dirty="0" smtClean="0"/>
              <a:t>BFLUT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Usability</a:t>
            </a:r>
            <a:r>
              <a:rPr lang="en-US" dirty="0" smtClean="0"/>
              <a:t> – stored value is flexible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Pseudo Random product</a:t>
            </a:r>
            <a:r>
              <a:rPr lang="en-US" dirty="0" smtClean="0"/>
              <a:t>  -  when using proper cryptographic hash function </a:t>
            </a:r>
          </a:p>
          <a:p>
            <a:pPr lvl="1"/>
            <a:endParaRPr lang="he-IL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0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14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Invertible Bloom lookup table [10] and the </a:t>
            </a:r>
            <a:r>
              <a:rPr lang="en-US" sz="1800" dirty="0" err="1"/>
              <a:t>Bloomier</a:t>
            </a:r>
            <a:r>
              <a:rPr lang="en-US" sz="1800" dirty="0"/>
              <a:t> filter [3</a:t>
            </a:r>
            <a:r>
              <a:rPr lang="en-US" sz="1800" dirty="0" smtClean="0"/>
              <a:t>]:</a:t>
            </a:r>
          </a:p>
          <a:p>
            <a:pPr lvl="1"/>
            <a:r>
              <a:rPr lang="en-US" sz="1400" dirty="0" smtClean="0"/>
              <a:t>Similar motivation </a:t>
            </a:r>
            <a:r>
              <a:rPr lang="en-US" sz="1400" dirty="0"/>
              <a:t>to </a:t>
            </a:r>
            <a:r>
              <a:rPr lang="en-US" sz="1400" dirty="0" smtClean="0"/>
              <a:t>ours</a:t>
            </a:r>
          </a:p>
          <a:p>
            <a:pPr lvl="1"/>
            <a:r>
              <a:rPr lang="en-US" sz="1400" dirty="0" smtClean="0"/>
              <a:t>Do </a:t>
            </a:r>
            <a:r>
              <a:rPr lang="en-US" sz="1400" dirty="0"/>
              <a:t>not support multiple values per key </a:t>
            </a:r>
            <a:endParaRPr lang="en-US" sz="1400" dirty="0" smtClean="0"/>
          </a:p>
          <a:p>
            <a:pPr lvl="1"/>
            <a:r>
              <a:rPr lang="en-US" sz="1400" dirty="0" smtClean="0"/>
              <a:t>Can return false </a:t>
            </a:r>
            <a:r>
              <a:rPr lang="en-US" sz="1400" dirty="0"/>
              <a:t>negatives to the lookup queries which </a:t>
            </a:r>
            <a:r>
              <a:rPr lang="en-US" sz="1400" dirty="0" smtClean="0"/>
              <a:t>not </a:t>
            </a:r>
            <a:r>
              <a:rPr lang="en-US" sz="1400" dirty="0"/>
              <a:t>acceptable in our </a:t>
            </a:r>
            <a:r>
              <a:rPr lang="en-US" sz="1400" dirty="0" smtClean="0"/>
              <a:t>system model</a:t>
            </a:r>
            <a:r>
              <a:rPr lang="en-US" sz="1400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329" y="3267739"/>
            <a:ext cx="3191597" cy="9939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405" y="3231116"/>
            <a:ext cx="3290112" cy="103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8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Published as part of “</a:t>
            </a:r>
            <a:r>
              <a:rPr lang="en-US" i="1" dirty="0"/>
              <a:t>BFLUT Bloom Filter for Private Look Up Tables</a:t>
            </a:r>
            <a:r>
              <a:rPr lang="en-US" dirty="0"/>
              <a:t>” in the proceedings of the 6th International Symposium on Cyber Security, Cryptology, and Machine Learning, Springer, Lecture Notes in Computer Science 13301, 2022</a:t>
            </a:r>
          </a:p>
          <a:p>
            <a:r>
              <a:rPr lang="en-US" dirty="0" smtClean="0"/>
              <a:t>Paper authors :</a:t>
            </a:r>
          </a:p>
          <a:p>
            <a:pPr lvl="1"/>
            <a:r>
              <a:rPr lang="en-US" dirty="0" smtClean="0"/>
              <a:t>Prof. Shlomi Dolev - BGU</a:t>
            </a:r>
          </a:p>
          <a:p>
            <a:pPr lvl="1"/>
            <a:r>
              <a:rPr lang="en-US" dirty="0"/>
              <a:t>Prof. </a:t>
            </a:r>
            <a:r>
              <a:rPr lang="en-US" dirty="0" smtClean="0"/>
              <a:t>Ehud Gudes </a:t>
            </a:r>
            <a:r>
              <a:rPr lang="en-US" dirty="0"/>
              <a:t>- BGU</a:t>
            </a:r>
            <a:endParaRPr lang="en-US" dirty="0" smtClean="0"/>
          </a:p>
          <a:p>
            <a:pPr lvl="1"/>
            <a:r>
              <a:rPr lang="en-US" dirty="0"/>
              <a:t>Prof. </a:t>
            </a:r>
            <a:r>
              <a:rPr lang="en-US" dirty="0" smtClean="0"/>
              <a:t>Jeffrey Ullman – Stanford</a:t>
            </a:r>
          </a:p>
          <a:p>
            <a:pPr lvl="1"/>
            <a:r>
              <a:rPr lang="en-US" dirty="0"/>
              <a:t>Grisha Weintraub - BGU</a:t>
            </a:r>
          </a:p>
          <a:p>
            <a:pPr lvl="1"/>
            <a:r>
              <a:rPr lang="en-US" dirty="0" smtClean="0"/>
              <a:t>Erez </a:t>
            </a:r>
            <a:r>
              <a:rPr lang="en-US" dirty="0"/>
              <a:t>Segev - </a:t>
            </a:r>
            <a:r>
              <a:rPr lang="en-US" dirty="0" smtClean="0"/>
              <a:t>BGU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601" y="2286917"/>
            <a:ext cx="4514850" cy="180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90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Encrypted Bloom Filters are used in [9] and [2</a:t>
            </a:r>
            <a:r>
              <a:rPr lang="en-US" dirty="0" smtClean="0"/>
              <a:t>]</a:t>
            </a:r>
          </a:p>
          <a:p>
            <a:r>
              <a:rPr lang="en-US" dirty="0" smtClean="0"/>
              <a:t>Implement </a:t>
            </a:r>
            <a:r>
              <a:rPr lang="en-US" dirty="0"/>
              <a:t>a secure </a:t>
            </a:r>
            <a:r>
              <a:rPr lang="en-US" dirty="0" smtClean="0"/>
              <a:t>inverted </a:t>
            </a:r>
            <a:r>
              <a:rPr lang="en-US" dirty="0"/>
              <a:t>index, </a:t>
            </a:r>
            <a:r>
              <a:rPr lang="en-US" dirty="0" smtClean="0"/>
              <a:t>with standard Bloom Filter</a:t>
            </a:r>
          </a:p>
          <a:p>
            <a:r>
              <a:rPr lang="en-US" dirty="0" smtClean="0"/>
              <a:t>Checks </a:t>
            </a:r>
            <a:r>
              <a:rPr lang="en-US" dirty="0"/>
              <a:t>if </a:t>
            </a:r>
            <a:r>
              <a:rPr lang="en-US" dirty="0" smtClean="0"/>
              <a:t>a particular </a:t>
            </a:r>
            <a:r>
              <a:rPr lang="en-US" dirty="0"/>
              <a:t>keyword belongs to a particular document 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/>
              <a:t>hence the number </a:t>
            </a:r>
            <a:r>
              <a:rPr lang="en-US" dirty="0" smtClean="0"/>
              <a:t>of Bloom </a:t>
            </a:r>
            <a:r>
              <a:rPr lang="en-US" dirty="0"/>
              <a:t>Filters is equal to the number of documents).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our approach, </a:t>
            </a:r>
            <a:r>
              <a:rPr lang="en-US" dirty="0" smtClean="0"/>
              <a:t>we </a:t>
            </a:r>
            <a:r>
              <a:rPr lang="en-US" dirty="0"/>
              <a:t>use a single data structure to get all the values assigned to a particular key.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238" y="3812127"/>
            <a:ext cx="4344396" cy="8241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774" y="3123901"/>
            <a:ext cx="5137962" cy="68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63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“Searchable encryption” [1, 5, 7, 8] is a related (yet orthogonal) topic to </a:t>
            </a:r>
            <a:r>
              <a:rPr lang="en-US" dirty="0" smtClean="0"/>
              <a:t>our research</a:t>
            </a:r>
            <a:r>
              <a:rPr lang="en-US" dirty="0"/>
              <a:t>, as it is mainly focused on developing secure protocols and </a:t>
            </a:r>
            <a:r>
              <a:rPr lang="en-US" dirty="0" smtClean="0"/>
              <a:t>databases rather </a:t>
            </a:r>
            <a:r>
              <a:rPr lang="en-US" dirty="0"/>
              <a:t>than basic data structures. Our data structure can be used as </a:t>
            </a:r>
            <a:r>
              <a:rPr lang="en-US" dirty="0" smtClean="0"/>
              <a:t>a building </a:t>
            </a:r>
            <a:r>
              <a:rPr lang="en-US" dirty="0"/>
              <a:t>block for these schemes.</a:t>
            </a:r>
          </a:p>
          <a:p>
            <a:r>
              <a:rPr lang="en-US" dirty="0"/>
              <a:t>To the best of our knowledge, our approach is the first to use Bloom </a:t>
            </a:r>
            <a:r>
              <a:rPr lang="en-US" dirty="0" smtClean="0"/>
              <a:t>Filters for </a:t>
            </a:r>
            <a:r>
              <a:rPr lang="en-US" dirty="0"/>
              <a:t>privacy-preserving lookup table implementation without </a:t>
            </a:r>
            <a:r>
              <a:rPr lang="en-US" dirty="0" smtClean="0"/>
              <a:t>false-negative responses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153" y="2570571"/>
            <a:ext cx="2867358" cy="11707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782" y="2684903"/>
            <a:ext cx="4391357" cy="9420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8223" y="3292598"/>
            <a:ext cx="3880884" cy="1257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516" y="3446989"/>
            <a:ext cx="3679973" cy="135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3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Confidentiality</a:t>
            </a:r>
            <a:r>
              <a:rPr lang="en-US" dirty="0"/>
              <a:t>: Only the intended recipients can understand the contents of a message (almost always achieved through encryption).</a:t>
            </a:r>
          </a:p>
          <a:p>
            <a:r>
              <a:rPr lang="en-US" b="1" dirty="0"/>
              <a:t>Integrity</a:t>
            </a:r>
            <a:r>
              <a:rPr lang="en-US" dirty="0"/>
              <a:t>: The message will be delivered without alterations; and if it is, the recipient will know to reject it.</a:t>
            </a:r>
          </a:p>
          <a:p>
            <a:r>
              <a:rPr lang="en-US" b="1" dirty="0"/>
              <a:t>Availability</a:t>
            </a:r>
            <a:r>
              <a:rPr lang="en-US" dirty="0"/>
              <a:t>: Authorized users will have access to the resources they need (i.e. a medium they can communicate through).</a:t>
            </a:r>
          </a:p>
          <a:p>
            <a:r>
              <a:rPr lang="en-US" b="1" dirty="0"/>
              <a:t>Authenticity</a:t>
            </a:r>
            <a:r>
              <a:rPr lang="en-US" dirty="0"/>
              <a:t>: In a group communication protocol, you want to ensure you can validate which participant sent each message. This is loosely related to, yet independent from, integrity.</a:t>
            </a:r>
          </a:p>
          <a:p>
            <a:r>
              <a:rPr lang="en-US" b="1" dirty="0"/>
              <a:t>Non-Repudiation</a:t>
            </a:r>
            <a:r>
              <a:rPr lang="en-US" dirty="0"/>
              <a:t>: An extension of authenticity, wherein you cannot deny that you sent a message after you sent it; it’s provable that you sent it.</a:t>
            </a:r>
          </a:p>
          <a:p>
            <a:r>
              <a:rPr lang="en-US" b="1" dirty="0"/>
              <a:t>Deniability:</a:t>
            </a:r>
            <a:r>
              <a:rPr lang="en-US" dirty="0"/>
              <a:t> The complement to non-repudiation, wherein you can prove that you sent a message to your recipient, and then at a future time make it possible for other participants to have forged the message.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59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False Positive Drop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557" y="1110456"/>
            <a:ext cx="7269299" cy="344119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39540" y="1805941"/>
            <a:ext cx="3489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Elements pushed to BF(n) 	- 16 </a:t>
            </a:r>
          </a:p>
          <a:p>
            <a:r>
              <a:rPr lang="en-US" sz="1200" dirty="0" smtClean="0"/>
              <a:t>Load Factor 		~ 0.4</a:t>
            </a:r>
          </a:p>
          <a:p>
            <a:r>
              <a:rPr lang="en-US" sz="1200" dirty="0" smtClean="0"/>
              <a:t>Hashes (k)		- 1-8</a:t>
            </a:r>
          </a:p>
          <a:p>
            <a:r>
              <a:rPr lang="en-US" sz="1200" dirty="0" smtClean="0"/>
              <a:t>Size of array		f(</a:t>
            </a:r>
            <a:r>
              <a:rPr lang="en-US" sz="1200" dirty="0" err="1" smtClean="0"/>
              <a:t>k,n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Size of array  grows with respect to 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0524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About myself … </a:t>
            </a:r>
          </a:p>
          <a:p>
            <a:pPr lvl="1"/>
            <a:r>
              <a:rPr lang="en-US" dirty="0" smtClean="0"/>
              <a:t>Married to Miri</a:t>
            </a:r>
          </a:p>
          <a:p>
            <a:pPr lvl="1"/>
            <a:r>
              <a:rPr lang="en-US" dirty="0" smtClean="0"/>
              <a:t>4 Kids – </a:t>
            </a:r>
            <a:r>
              <a:rPr lang="en-US" dirty="0" err="1" smtClean="0"/>
              <a:t>Yahav</a:t>
            </a:r>
            <a:r>
              <a:rPr lang="en-US" dirty="0" smtClean="0"/>
              <a:t> 20, Zohar – 18, Hodaya -16, </a:t>
            </a:r>
            <a:r>
              <a:rPr lang="en-US" dirty="0" err="1" smtClean="0"/>
              <a:t>Ohad</a:t>
            </a:r>
            <a:r>
              <a:rPr lang="en-US" dirty="0" smtClean="0"/>
              <a:t> 12</a:t>
            </a:r>
          </a:p>
          <a:p>
            <a:pPr lvl="1"/>
            <a:r>
              <a:rPr lang="en-US" dirty="0" smtClean="0"/>
              <a:t>Lives in Kibbutz </a:t>
            </a:r>
            <a:r>
              <a:rPr lang="en-US" dirty="0" err="1" smtClean="0"/>
              <a:t>Shoval</a:t>
            </a:r>
            <a:endParaRPr lang="en-US" dirty="0" smtClean="0"/>
          </a:p>
          <a:p>
            <a:pPr lvl="1"/>
            <a:r>
              <a:rPr lang="en-US" dirty="0" smtClean="0"/>
              <a:t>Studied in BGU 1995-1998</a:t>
            </a:r>
          </a:p>
          <a:p>
            <a:pPr lvl="1"/>
            <a:r>
              <a:rPr lang="en-US" dirty="0" smtClean="0"/>
              <a:t>26 years in the Hi-tech industry</a:t>
            </a:r>
          </a:p>
          <a:p>
            <a:pPr lvl="2"/>
            <a:r>
              <a:rPr lang="en-US" dirty="0" err="1" smtClean="0"/>
              <a:t>Breezecom</a:t>
            </a:r>
            <a:r>
              <a:rPr lang="en-US" dirty="0" smtClean="0"/>
              <a:t> (</a:t>
            </a:r>
            <a:r>
              <a:rPr lang="en-US" dirty="0" err="1" smtClean="0"/>
              <a:t>Alvarion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Exent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ECI</a:t>
            </a:r>
          </a:p>
          <a:p>
            <a:pPr lvl="2"/>
            <a:r>
              <a:rPr lang="en-US" dirty="0" smtClean="0"/>
              <a:t>Ribbon 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245" y="2245267"/>
            <a:ext cx="41719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26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Suggests </a:t>
            </a:r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new</a:t>
            </a:r>
            <a:r>
              <a:rPr lang="en-US" dirty="0"/>
              <a:t> way for utilizing bloom filters for </a:t>
            </a:r>
            <a:r>
              <a:rPr lang="en-US" b="1" dirty="0">
                <a:solidFill>
                  <a:srgbClr val="00B0F0"/>
                </a:solidFill>
              </a:rPr>
              <a:t>Look Up Table </a:t>
            </a:r>
          </a:p>
          <a:p>
            <a:r>
              <a:rPr lang="en-US" dirty="0" smtClean="0"/>
              <a:t>Improving memory </a:t>
            </a:r>
            <a:r>
              <a:rPr lang="en-US" b="1" dirty="0" smtClean="0">
                <a:solidFill>
                  <a:srgbClr val="00B0F0"/>
                </a:solidFill>
              </a:rPr>
              <a:t>footprint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Memory consumption when using BFLUT if much better than Hash table lookup tables</a:t>
            </a:r>
          </a:p>
          <a:p>
            <a:r>
              <a:rPr lang="en-US" dirty="0" smtClean="0"/>
              <a:t>Content is </a:t>
            </a:r>
            <a:r>
              <a:rPr lang="en-US" b="1" dirty="0" smtClean="0">
                <a:solidFill>
                  <a:srgbClr val="00B0F0"/>
                </a:solidFill>
              </a:rPr>
              <a:t>Pseudo Random </a:t>
            </a:r>
            <a:r>
              <a:rPr lang="en-US" dirty="0" smtClean="0"/>
              <a:t>product of cryptographic hash function </a:t>
            </a:r>
            <a:endParaRPr lang="en-US" b="1" dirty="0" smtClean="0">
              <a:solidFill>
                <a:srgbClr val="00B0F0"/>
              </a:solidFill>
            </a:endParaRPr>
          </a:p>
          <a:p>
            <a:r>
              <a:rPr lang="en-US" b="1" dirty="0" smtClean="0">
                <a:solidFill>
                  <a:srgbClr val="00B0F0"/>
                </a:solidFill>
              </a:rPr>
              <a:t>Privacy preserving </a:t>
            </a:r>
          </a:p>
          <a:p>
            <a:pPr lvl="1"/>
            <a:r>
              <a:rPr lang="en-US" dirty="0" smtClean="0"/>
              <a:t>An adversary </a:t>
            </a:r>
            <a:r>
              <a:rPr lang="en-US" dirty="0"/>
              <a:t>cannot learn anything about actual values </a:t>
            </a:r>
            <a:endParaRPr lang="en-US" dirty="0" smtClean="0"/>
          </a:p>
          <a:p>
            <a:r>
              <a:rPr lang="en-US" b="1" dirty="0" smtClean="0">
                <a:solidFill>
                  <a:srgbClr val="00B0F0"/>
                </a:solidFill>
              </a:rPr>
              <a:t>False positives </a:t>
            </a:r>
            <a:r>
              <a:rPr lang="en-US" dirty="0" smtClean="0"/>
              <a:t>are acceptable, </a:t>
            </a:r>
            <a:r>
              <a:rPr lang="en-US" dirty="0"/>
              <a:t>while false negatives are not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72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Supports method…</a:t>
            </a:r>
          </a:p>
          <a:p>
            <a:pPr lvl="1"/>
            <a:r>
              <a:rPr lang="en-US" b="1" dirty="0" smtClean="0"/>
              <a:t>Create</a:t>
            </a:r>
          </a:p>
          <a:p>
            <a:pPr lvl="1"/>
            <a:r>
              <a:rPr lang="en-US" b="1" dirty="0" smtClean="0"/>
              <a:t>Add</a:t>
            </a:r>
          </a:p>
          <a:p>
            <a:pPr lvl="1"/>
            <a:r>
              <a:rPr lang="en-US" b="1" dirty="0" smtClean="0"/>
              <a:t>Test</a:t>
            </a:r>
          </a:p>
          <a:p>
            <a:endParaRPr lang="en-US" dirty="0" smtClean="0"/>
          </a:p>
          <a:p>
            <a:r>
              <a:rPr lang="en-US" dirty="0" smtClean="0"/>
              <a:t>With respect to test</a:t>
            </a:r>
          </a:p>
          <a:p>
            <a:pPr lvl="1"/>
            <a:r>
              <a:rPr lang="en-US" dirty="0" smtClean="0"/>
              <a:t>If an item is in the set, the </a:t>
            </a:r>
            <a:r>
              <a:rPr lang="en-US" b="1" dirty="0" smtClean="0"/>
              <a:t>test </a:t>
            </a:r>
            <a:r>
              <a:rPr lang="en-US" dirty="0" smtClean="0"/>
              <a:t>will always return </a:t>
            </a:r>
            <a:r>
              <a:rPr lang="en-US" b="1" dirty="0" smtClean="0"/>
              <a:t>true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If an item is </a:t>
            </a:r>
            <a:r>
              <a:rPr lang="en-US" dirty="0" smtClean="0"/>
              <a:t>not in </a:t>
            </a:r>
            <a:r>
              <a:rPr lang="en-US" dirty="0"/>
              <a:t>the </a:t>
            </a:r>
            <a:r>
              <a:rPr lang="en-US" dirty="0" smtClean="0"/>
              <a:t>set, </a:t>
            </a:r>
            <a:r>
              <a:rPr lang="en-US" dirty="0"/>
              <a:t>the </a:t>
            </a:r>
            <a:r>
              <a:rPr lang="en-US" b="1" dirty="0"/>
              <a:t>test </a:t>
            </a:r>
            <a:r>
              <a:rPr lang="en-US" b="1" dirty="0" smtClean="0"/>
              <a:t>might </a:t>
            </a:r>
            <a:r>
              <a:rPr lang="en-US" dirty="0" smtClean="0"/>
              <a:t>return </a:t>
            </a:r>
            <a:r>
              <a:rPr lang="en-US" b="1" dirty="0"/>
              <a:t>true</a:t>
            </a:r>
            <a:r>
              <a:rPr lang="en-US" dirty="0"/>
              <a:t> </a:t>
            </a:r>
            <a:r>
              <a:rPr lang="en-US" dirty="0" smtClean="0"/>
              <a:t>(aka false positive)</a:t>
            </a:r>
          </a:p>
          <a:p>
            <a:endParaRPr lang="en-US" dirty="0" smtClean="0"/>
          </a:p>
          <a:p>
            <a:r>
              <a:rPr lang="en-US" dirty="0" smtClean="0"/>
              <a:t>Rate of </a:t>
            </a:r>
            <a:r>
              <a:rPr lang="en-US" b="1" dirty="0" smtClean="0">
                <a:solidFill>
                  <a:srgbClr val="00B0F0"/>
                </a:solidFill>
              </a:rPr>
              <a:t>false positive </a:t>
            </a:r>
            <a:r>
              <a:rPr lang="en-US" dirty="0" smtClean="0"/>
              <a:t>is configurable – How?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Bloom Filters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806" y="1257300"/>
            <a:ext cx="3259822" cy="179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84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Properties:</a:t>
            </a:r>
          </a:p>
          <a:p>
            <a:pPr lvl="1"/>
            <a:r>
              <a:rPr lang="en-US" dirty="0" smtClean="0"/>
              <a:t>k 	the number of hash functions </a:t>
            </a:r>
          </a:p>
          <a:p>
            <a:pPr lvl="1"/>
            <a:r>
              <a:rPr lang="en-US" dirty="0" smtClean="0"/>
              <a:t>m  	size of the bloom filter in bits </a:t>
            </a:r>
          </a:p>
          <a:p>
            <a:pPr marL="173736" lvl="1" indent="0">
              <a:buNone/>
            </a:pPr>
            <a:endParaRPr lang="en-US" dirty="0" smtClean="0"/>
          </a:p>
          <a:p>
            <a:pPr marL="173736" lvl="1" indent="0">
              <a:buNone/>
            </a:pPr>
            <a:endParaRPr lang="en-US" dirty="0"/>
          </a:p>
          <a:p>
            <a:r>
              <a:rPr lang="en-US" b="1" dirty="0" smtClean="0"/>
              <a:t>CREATE</a:t>
            </a:r>
            <a:r>
              <a:rPr lang="en-US" dirty="0" smtClean="0"/>
              <a:t> a bit array of size m and initialize with 0s</a:t>
            </a:r>
          </a:p>
          <a:p>
            <a:r>
              <a:rPr lang="en-US" b="1" dirty="0" smtClean="0">
                <a:solidFill>
                  <a:schemeClr val="accent6"/>
                </a:solidFill>
              </a:rPr>
              <a:t>A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lang="en-US" b="1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 items -  run k independent hash functions (H</a:t>
            </a:r>
            <a:r>
              <a:rPr lang="en-US" sz="1100" dirty="0" smtClean="0"/>
              <a:t>1</a:t>
            </a:r>
            <a:r>
              <a:rPr lang="en-US" dirty="0" smtClean="0"/>
              <a:t>,H</a:t>
            </a:r>
            <a:r>
              <a:rPr lang="en-US" sz="1100" dirty="0" smtClean="0"/>
              <a:t>2</a:t>
            </a:r>
            <a:r>
              <a:rPr lang="en-US" dirty="0" smtClean="0"/>
              <a:t>,H</a:t>
            </a:r>
            <a:r>
              <a:rPr lang="en-US" sz="1100" dirty="0" smtClean="0"/>
              <a:t>3</a:t>
            </a:r>
            <a:r>
              <a:rPr lang="en-US" dirty="0" smtClean="0"/>
              <a:t>) and set the corresponding entries in the bit array to 1</a:t>
            </a:r>
          </a:p>
          <a:p>
            <a:r>
              <a:rPr lang="en-US" b="1" dirty="0" smtClean="0">
                <a:solidFill>
                  <a:srgbClr val="E88F0C"/>
                </a:solidFill>
              </a:rPr>
              <a:t>TEST</a:t>
            </a:r>
            <a:r>
              <a:rPr lang="en-US" dirty="0" smtClean="0"/>
              <a:t> - </a:t>
            </a:r>
            <a:r>
              <a:rPr lang="en-US" dirty="0"/>
              <a:t>run k independent hash functions and </a:t>
            </a:r>
            <a:r>
              <a:rPr lang="en-US" dirty="0" smtClean="0"/>
              <a:t>check if the </a:t>
            </a:r>
            <a:r>
              <a:rPr lang="en-US" dirty="0"/>
              <a:t>corresponding entries in the bit array </a:t>
            </a:r>
            <a:r>
              <a:rPr lang="en-US" dirty="0" smtClean="0"/>
              <a:t>are 1, if al are one return true, else return false </a:t>
            </a:r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Bloom Filters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947" y="1076639"/>
            <a:ext cx="4881853" cy="17544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95762" y="1659119"/>
            <a:ext cx="4984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US" sz="5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800" dirty="0" smtClean="0">
                <a:solidFill>
                  <a:schemeClr val="accent6">
                    <a:lumMod val="75000"/>
                  </a:schemeClr>
                </a:solidFill>
              </a:rPr>
              <a:t>(x)</a:t>
            </a:r>
            <a:endParaRPr lang="en-US" sz="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14925" y="2063735"/>
            <a:ext cx="4984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US" sz="5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800" dirty="0" smtClean="0">
                <a:solidFill>
                  <a:schemeClr val="accent6">
                    <a:lumMod val="75000"/>
                  </a:schemeClr>
                </a:solidFill>
              </a:rPr>
              <a:t>(x)</a:t>
            </a:r>
            <a:endParaRPr lang="en-US" sz="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29500" y="1659118"/>
            <a:ext cx="4984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US" sz="5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US" sz="800" dirty="0" smtClean="0">
                <a:solidFill>
                  <a:schemeClr val="accent6">
                    <a:lumMod val="75000"/>
                  </a:schemeClr>
                </a:solidFill>
              </a:rPr>
              <a:t>(x)</a:t>
            </a:r>
            <a:endParaRPr lang="en-US" sz="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77870" y="2511934"/>
            <a:ext cx="537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accent6">
                    <a:lumMod val="75000"/>
                  </a:schemeClr>
                </a:solidFill>
              </a:rPr>
              <a:t>K  =3</a:t>
            </a:r>
          </a:p>
          <a:p>
            <a:r>
              <a:rPr lang="en-US" sz="800" dirty="0" smtClean="0">
                <a:solidFill>
                  <a:schemeClr val="accent6">
                    <a:lumMod val="75000"/>
                  </a:schemeClr>
                </a:solidFill>
              </a:rPr>
              <a:t>m =18</a:t>
            </a:r>
          </a:p>
          <a:p>
            <a:r>
              <a:rPr lang="en-US" sz="800" dirty="0" smtClean="0">
                <a:solidFill>
                  <a:schemeClr val="accent6">
                    <a:lumMod val="75000"/>
                  </a:schemeClr>
                </a:solidFill>
              </a:rPr>
              <a:t>n  = 3</a:t>
            </a:r>
            <a:endParaRPr lang="en-US" sz="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94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Let’s say we like to </a:t>
            </a:r>
            <a:r>
              <a:rPr lang="en-US" dirty="0"/>
              <a:t>encode </a:t>
            </a:r>
            <a:r>
              <a:rPr lang="en-US" dirty="0" smtClean="0"/>
              <a:t>a spy  </a:t>
            </a:r>
            <a:r>
              <a:rPr lang="en-US" dirty="0"/>
              <a:t>“John Smith</a:t>
            </a:r>
            <a:r>
              <a:rPr lang="en-US" dirty="0" smtClean="0"/>
              <a:t>” with it’s address </a:t>
            </a:r>
            <a:r>
              <a:rPr lang="en-US" dirty="0"/>
              <a:t>“0110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So we shell perform the following add operations to BF:</a:t>
            </a:r>
          </a:p>
          <a:p>
            <a:pPr lvl="1"/>
            <a:r>
              <a:rPr lang="en-US" dirty="0" smtClean="0"/>
              <a:t>Add “John Smith0”</a:t>
            </a:r>
            <a:r>
              <a:rPr lang="he-IL" dirty="0" smtClean="0"/>
              <a:t>  </a:t>
            </a:r>
            <a:r>
              <a:rPr lang="en-US" dirty="0" smtClean="0"/>
              <a:t>Add </a:t>
            </a:r>
            <a:r>
              <a:rPr lang="en-US" dirty="0"/>
              <a:t>“John </a:t>
            </a:r>
            <a:r>
              <a:rPr lang="en-US" dirty="0" smtClean="0"/>
              <a:t>Smith01”</a:t>
            </a:r>
            <a:r>
              <a:rPr lang="en-US" dirty="0"/>
              <a:t> </a:t>
            </a:r>
            <a:r>
              <a:rPr lang="en-US" dirty="0" smtClean="0"/>
              <a:t>,  Add </a:t>
            </a:r>
            <a:r>
              <a:rPr lang="en-US" dirty="0"/>
              <a:t>“John </a:t>
            </a:r>
            <a:r>
              <a:rPr lang="en-US" dirty="0" smtClean="0"/>
              <a:t>Smith011”, Add </a:t>
            </a:r>
            <a:r>
              <a:rPr lang="en-US" dirty="0"/>
              <a:t>“John </a:t>
            </a:r>
            <a:r>
              <a:rPr lang="en-US" dirty="0" smtClean="0"/>
              <a:t>Smith0110”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Bloom Filter as LUT - BFLUT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625" y="2473112"/>
            <a:ext cx="66008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87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We like to extract the spy’s address from BF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up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710" y="1395167"/>
            <a:ext cx="6302579" cy="3273274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7390614" y="3167406"/>
            <a:ext cx="1296186" cy="102752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ysClr val="windowText" lastClr="000000"/>
                </a:solidFill>
              </a:rPr>
              <a:t>We can extract wrong addresses as well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87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ibbon-16x9-2021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ustom 4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ibbon-Template-2021" id="{6F3A8912-FD11-48E5-BB3F-1C96E47C016E}" vid="{BE5900B1-4978-46C0-AC2B-5AC53E5A9D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grationWizIdPermissionLevels xmlns="ced97c70-0756-4c65-8a8f-cc6ad078e371" xsi:nil="true"/>
    <MigrationWizIdSecurityGroups xmlns="ced97c70-0756-4c65-8a8f-cc6ad078e371" xsi:nil="true"/>
    <MigrationWizId xmlns="ced97c70-0756-4c65-8a8f-cc6ad078e371" xsi:nil="true"/>
    <MigrationWizIdDocumentLibraryPermissions xmlns="ced97c70-0756-4c65-8a8f-cc6ad078e371" xsi:nil="true"/>
    <MigrationWizIdPermissions xmlns="ced97c70-0756-4c65-8a8f-cc6ad078e37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B483577B2FCB4E8CECF2182AF94AE0" ma:contentTypeVersion="18" ma:contentTypeDescription="Create a new document." ma:contentTypeScope="" ma:versionID="a7a4ec068292a9aa03ee073360671064">
  <xsd:schema xmlns:xsd="http://www.w3.org/2001/XMLSchema" xmlns:xs="http://www.w3.org/2001/XMLSchema" xmlns:p="http://schemas.microsoft.com/office/2006/metadata/properties" xmlns:ns3="ced97c70-0756-4c65-8a8f-cc6ad078e371" xmlns:ns4="21706f7e-fa31-4d93-82da-9d8d9dc12d62" targetNamespace="http://schemas.microsoft.com/office/2006/metadata/properties" ma:root="true" ma:fieldsID="1225126bf90c0d750510f1a1c77c7da1" ns3:_="" ns4:_="">
    <xsd:import namespace="ced97c70-0756-4c65-8a8f-cc6ad078e371"/>
    <xsd:import namespace="21706f7e-fa31-4d93-82da-9d8d9dc12d62"/>
    <xsd:element name="properties">
      <xsd:complexType>
        <xsd:sequence>
          <xsd:element name="documentManagement">
            <xsd:complexType>
              <xsd:all>
                <xsd:element ref="ns3:MigrationWizId" minOccurs="0"/>
                <xsd:element ref="ns3:MigrationWizIdPermissions" minOccurs="0"/>
                <xsd:element ref="ns3:MigrationWizIdPermissionLevels" minOccurs="0"/>
                <xsd:element ref="ns3:MigrationWizIdDocumentLibraryPermissions" minOccurs="0"/>
                <xsd:element ref="ns3:MigrationWizIdSecurityGroup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d97c70-0756-4c65-8a8f-cc6ad078e371" elementFormDefault="qualified">
    <xsd:import namespace="http://schemas.microsoft.com/office/2006/documentManagement/types"/>
    <xsd:import namespace="http://schemas.microsoft.com/office/infopath/2007/PartnerControls"/>
    <xsd:element name="MigrationWizId" ma:index="8" nillable="true" ma:displayName="MigrationWizId" ma:internalName="MigrationWizId">
      <xsd:simpleType>
        <xsd:restriction base="dms:Text"/>
      </xsd:simpleType>
    </xsd:element>
    <xsd:element name="MigrationWizIdPermissions" ma:index="9" nillable="true" ma:displayName="MigrationWizIdPermissions" ma:internalName="MigrationWizIdPermissions">
      <xsd:simpleType>
        <xsd:restriction base="dms:Text"/>
      </xsd:simpleType>
    </xsd:element>
    <xsd:element name="MigrationWizIdPermissionLevels" ma:index="10" nillable="true" ma:displayName="MigrationWizIdPermissionLevels" ma:internalName="MigrationWizIdPermissionLevels">
      <xsd:simpleType>
        <xsd:restriction base="dms:Text"/>
      </xsd:simpleType>
    </xsd:element>
    <xsd:element name="MigrationWizIdDocumentLibraryPermissions" ma:index="11" nillable="true" ma:displayName="MigrationWizIdDocumentLibraryPermissions" ma:internalName="MigrationWizIdDocumentLibraryPermissions">
      <xsd:simpleType>
        <xsd:restriction base="dms:Text"/>
      </xsd:simpleType>
    </xsd:element>
    <xsd:element name="MigrationWizIdSecurityGroups" ma:index="12" nillable="true" ma:displayName="MigrationWizIdSecurityGroups" ma:internalName="MigrationWizIdSecurityGroups">
      <xsd:simpleType>
        <xsd:restriction base="dms:Text"/>
      </xsd:simpleType>
    </xsd:element>
    <xsd:element name="MediaServiceMetadata" ma:index="1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21" nillable="true" ma:displayName="Tags" ma:internalName="MediaServiceAutoTags" ma:readOnly="true">
      <xsd:simpleType>
        <xsd:restriction base="dms:Text"/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5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706f7e-fa31-4d93-82da-9d8d9dc12d6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BA95B6A-6366-4BD6-AFD7-62FB094C20F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95859E-44DB-43A9-8A60-5E90DE11DD56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21706f7e-fa31-4d93-82da-9d8d9dc12d62"/>
    <ds:schemaRef ds:uri="http://purl.org/dc/terms/"/>
    <ds:schemaRef ds:uri="ced97c70-0756-4c65-8a8f-cc6ad078e371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9472777-FCB2-4304-8188-73B344FCD3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d97c70-0756-4c65-8a8f-cc6ad078e371"/>
    <ds:schemaRef ds:uri="21706f7e-fa31-4d93-82da-9d8d9dc12d6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Ribbon-Template-2021</Template>
  <TotalTime>75839</TotalTime>
  <Words>2988</Words>
  <Application>Microsoft Office PowerPoint</Application>
  <PresentationFormat>On-screen Show (16:9)</PresentationFormat>
  <Paragraphs>278</Paragraphs>
  <Slides>33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Bahnschrift Light</vt:lpstr>
      <vt:lpstr>Calibri</vt:lpstr>
      <vt:lpstr>Cambria Math</vt:lpstr>
      <vt:lpstr>Wingdings</vt:lpstr>
      <vt:lpstr>Ribbon-16x9-2021</vt:lpstr>
      <vt:lpstr>Bloom Filter for Private Look Up Tables</vt:lpstr>
      <vt:lpstr>Agenda</vt:lpstr>
      <vt:lpstr>About </vt:lpstr>
      <vt:lpstr>About </vt:lpstr>
      <vt:lpstr>objectives</vt:lpstr>
      <vt:lpstr>Bloom Filters</vt:lpstr>
      <vt:lpstr>Bloom Filters</vt:lpstr>
      <vt:lpstr>Bloom Filter as LUT - BFLUT</vt:lpstr>
      <vt:lpstr>Look up</vt:lpstr>
      <vt:lpstr>BFLUT properties…</vt:lpstr>
      <vt:lpstr>Problem Statement and Objectives</vt:lpstr>
      <vt:lpstr>Open Addressing Hash Look Up Tables</vt:lpstr>
      <vt:lpstr>HT with 0.5 load factor </vt:lpstr>
      <vt:lpstr>BFLUT with 1 hash</vt:lpstr>
      <vt:lpstr>BFLUT with 1 hash</vt:lpstr>
      <vt:lpstr>HT with 0.25 Load Factor</vt:lpstr>
      <vt:lpstr>BFLUT with 1 hash </vt:lpstr>
      <vt:lpstr>BFLUT with 1 hash</vt:lpstr>
      <vt:lpstr>Raising to 2 Hashes </vt:lpstr>
      <vt:lpstr>Conclusions</vt:lpstr>
      <vt:lpstr>Experiment results </vt:lpstr>
      <vt:lpstr>HT Simulation: number of items until first empty location </vt:lpstr>
      <vt:lpstr>Two methods</vt:lpstr>
      <vt:lpstr>Test setup </vt:lpstr>
      <vt:lpstr>Test Results </vt:lpstr>
      <vt:lpstr>Results example – single BF approach </vt:lpstr>
      <vt:lpstr>Conclusions </vt:lpstr>
      <vt:lpstr>PowerPoint Presentation</vt:lpstr>
      <vt:lpstr>Related Work</vt:lpstr>
      <vt:lpstr>Related Work</vt:lpstr>
      <vt:lpstr>Related Work</vt:lpstr>
      <vt:lpstr>PowerPoint Presentation</vt:lpstr>
      <vt:lpstr>False Positive Drop</vt:lpstr>
    </vt:vector>
  </TitlesOfParts>
  <Company>ECI Telecom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BFLUT Thesis Exam</dc:title>
  <dc:creator>Erez Segev</dc:creator>
  <cp:lastModifiedBy>Erez Segev</cp:lastModifiedBy>
  <cp:revision>239</cp:revision>
  <cp:lastPrinted>2016-05-24T19:19:43Z</cp:lastPrinted>
  <dcterms:created xsi:type="dcterms:W3CDTF">2022-05-13T13:30:41Z</dcterms:created>
  <dcterms:modified xsi:type="dcterms:W3CDTF">2024-01-27T17:50:00Z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0x010100D6B483577B2FCB4E8CECF2182AF94AE0</vt:lpwstr>
  </property>
  <property fmtid="{D5CDD505-2E9C-101B-9397-08002B2CF9AE}" pid="3" name="AuthorIds_UIVersion_6656">
    <vt:lpwstr>574</vt:lpwstr>
  </property>
</Properties>
</file>