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5" r:id="rId5"/>
    <p:sldId id="263" r:id="rId6"/>
    <p:sldId id="264" r:id="rId7"/>
    <p:sldId id="267" r:id="rId8"/>
    <p:sldId id="271" r:id="rId9"/>
    <p:sldId id="261" r:id="rId10"/>
    <p:sldId id="274" r:id="rId11"/>
    <p:sldId id="266" r:id="rId12"/>
    <p:sldId id="259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6433" autoAdjust="0"/>
  </p:normalViewPr>
  <p:slideViewPr>
    <p:cSldViewPr snapToGrid="0">
      <p:cViewPr varScale="1">
        <p:scale>
          <a:sx n="104" d="100"/>
          <a:sy n="104" d="100"/>
        </p:scale>
        <p:origin x="132" y="288"/>
      </p:cViewPr>
      <p:guideLst/>
    </p:cSldViewPr>
  </p:slideViewPr>
  <p:outlineViewPr>
    <p:cViewPr>
      <p:scale>
        <a:sx n="33" d="100"/>
        <a:sy n="33" d="100"/>
      </p:scale>
      <p:origin x="0" y="-3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6"/>
    </p:cViewPr>
  </p:sorterViewPr>
  <p:notesViewPr>
    <p:cSldViewPr snapToGrid="0">
      <p:cViewPr varScale="1">
        <p:scale>
          <a:sx n="88" d="100"/>
          <a:sy n="88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F6421-5CFC-4B1B-B59B-7D6C646BAE35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0AFA-3657-458A-9F71-E1CF6FDEF01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9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90AFA-3657-458A-9F71-E1CF6FDEF01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0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34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9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83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4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64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77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9BCB-00A0-4E54-A614-FF14A5BEE8D6}" type="datetimeFigureOut">
              <a:rPr lang="de-DE" smtClean="0"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9CC83-B546-4EA9-AF84-6DEB3D0A60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7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55092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ctrTitle"/>
          </p:nvPr>
        </p:nvSpPr>
        <p:spPr>
          <a:xfrm>
            <a:off x="1952896" y="1854529"/>
            <a:ext cx="9144000" cy="2387600"/>
          </a:xfrm>
        </p:spPr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Project Presentation SE:</a:t>
            </a:r>
            <a:br>
              <a:rPr lang="en-US" noProof="0" dirty="0" smtClean="0">
                <a:solidFill>
                  <a:schemeClr val="bg1"/>
                </a:solidFill>
              </a:rPr>
            </a:br>
            <a:r>
              <a:rPr lang="en-US" noProof="0" dirty="0" smtClean="0">
                <a:solidFill>
                  <a:schemeClr val="bg1"/>
                </a:solidFill>
              </a:rPr>
              <a:t>Arschloch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>
          <a:xfrm>
            <a:off x="5226795" y="6096658"/>
            <a:ext cx="9144000" cy="1655762"/>
          </a:xfrm>
        </p:spPr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Group 5: Ralph Segi, Jan Kaiser</a:t>
            </a: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Localization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noProof="0" dirty="0" smtClean="0">
                <a:solidFill>
                  <a:schemeClr val="bg1"/>
                </a:solidFill>
              </a:rPr>
              <a:t>We created a trait that is inherited by every specific language we want to implement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Our </a:t>
            </a:r>
            <a:r>
              <a:rPr lang="en-US" sz="1800" noProof="0" dirty="0" err="1" smtClean="0">
                <a:solidFill>
                  <a:schemeClr val="bg1"/>
                </a:solidFill>
              </a:rPr>
              <a:t>LanguageTranslator</a:t>
            </a:r>
            <a:r>
              <a:rPr lang="en-US" sz="1800" noProof="0" dirty="0" smtClean="0">
                <a:solidFill>
                  <a:schemeClr val="bg1"/>
                </a:solidFill>
              </a:rPr>
              <a:t> object calls the </a:t>
            </a:r>
            <a:r>
              <a:rPr lang="en-US" sz="1800" noProof="0" dirty="0" err="1" smtClean="0">
                <a:solidFill>
                  <a:schemeClr val="bg1"/>
                </a:solidFill>
              </a:rPr>
              <a:t>getTranslation</a:t>
            </a:r>
            <a:r>
              <a:rPr lang="en-US" sz="1800" noProof="0" dirty="0" smtClean="0">
                <a:solidFill>
                  <a:schemeClr val="bg1"/>
                </a:solidFill>
              </a:rPr>
              <a:t>/</a:t>
            </a:r>
            <a:r>
              <a:rPr lang="en-US" sz="1800" noProof="0" dirty="0" err="1" smtClean="0">
                <a:solidFill>
                  <a:schemeClr val="bg1"/>
                </a:solidFill>
              </a:rPr>
              <a:t>getTranslationWithOption</a:t>
            </a:r>
            <a:r>
              <a:rPr lang="en-US" sz="1800" noProof="0" dirty="0" smtClean="0">
                <a:solidFill>
                  <a:schemeClr val="bg1"/>
                </a:solidFill>
              </a:rPr>
              <a:t> method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The </a:t>
            </a:r>
            <a:r>
              <a:rPr lang="en-US" sz="1800" noProof="0" dirty="0" err="1" smtClean="0">
                <a:solidFill>
                  <a:schemeClr val="bg1"/>
                </a:solidFill>
              </a:rPr>
              <a:t>LanguageTranslator</a:t>
            </a:r>
            <a:r>
              <a:rPr lang="en-US" sz="1800" noProof="0" dirty="0" smtClean="0">
                <a:solidFill>
                  <a:schemeClr val="bg1"/>
                </a:solidFill>
              </a:rPr>
              <a:t> holds a map with </a:t>
            </a:r>
            <a:r>
              <a:rPr lang="en-US" sz="1800" noProof="0" dirty="0" err="1" smtClean="0">
                <a:solidFill>
                  <a:schemeClr val="bg1"/>
                </a:solidFill>
              </a:rPr>
              <a:t>StringProperties</a:t>
            </a:r>
            <a:r>
              <a:rPr lang="en-US" sz="1800" noProof="0" dirty="0" smtClean="0">
                <a:solidFill>
                  <a:schemeClr val="bg1"/>
                </a:solidFill>
              </a:rPr>
              <a:t> that can be changed at runtime to translate the GUI (and every following message in the TUI/GUI) to the specific language</a:t>
            </a:r>
            <a:endParaRPr lang="en-US" sz="1400" noProof="0" dirty="0" smtClean="0"/>
          </a:p>
          <a:p>
            <a:endParaRPr lang="en-US" noProof="0" dirty="0" smtClean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3056"/>
            <a:ext cx="5181600" cy="335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Code Coverage / Tests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781"/>
            <a:ext cx="10515600" cy="3193026"/>
          </a:xfrm>
        </p:spPr>
      </p:pic>
    </p:spTree>
    <p:extLst>
      <p:ext uri="{BB962C8B-B14F-4D97-AF65-F5344CB8AC3E}">
        <p14:creationId xmlns:p14="http://schemas.microsoft.com/office/powerpoint/2010/main" val="13080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Design Patterns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Observer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Singleton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Strategy</a:t>
            </a:r>
            <a:endParaRPr lang="en-US" noProof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Observer Pattern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Observable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Uses </a:t>
            </a:r>
            <a:r>
              <a:rPr lang="en-US" b="1" noProof="0" dirty="0" err="1" smtClean="0">
                <a:solidFill>
                  <a:schemeClr val="bg1"/>
                </a:solidFill>
              </a:rPr>
              <a:t>scala.swing.Publisher</a:t>
            </a:r>
            <a:r>
              <a:rPr lang="en-US" noProof="0" dirty="0" smtClean="0">
                <a:solidFill>
                  <a:schemeClr val="bg1"/>
                </a:solidFill>
              </a:rPr>
              <a:t> to publish </a:t>
            </a:r>
            <a:r>
              <a:rPr lang="en-US" b="1" noProof="0" dirty="0" err="1" smtClean="0">
                <a:solidFill>
                  <a:schemeClr val="bg1"/>
                </a:solidFill>
              </a:rPr>
              <a:t>scala.swing.Event</a:t>
            </a:r>
            <a:endParaRPr lang="en-US" b="1" noProof="0" dirty="0" smtClean="0">
              <a:solidFill>
                <a:schemeClr val="bg1"/>
              </a:solidFill>
            </a:endParaRPr>
          </a:p>
          <a:p>
            <a:r>
              <a:rPr lang="en-US" noProof="0" dirty="0" smtClean="0">
                <a:solidFill>
                  <a:schemeClr val="bg1"/>
                </a:solidFill>
              </a:rPr>
              <a:t>Implemented in the game handler</a:t>
            </a:r>
          </a:p>
          <a:p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Observer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Uses </a:t>
            </a:r>
            <a:r>
              <a:rPr lang="en-US" b="1" noProof="0" dirty="0" err="1" smtClean="0">
                <a:solidFill>
                  <a:schemeClr val="bg1"/>
                </a:solidFill>
              </a:rPr>
              <a:t>scala.swing.Reactor</a:t>
            </a:r>
            <a:r>
              <a:rPr lang="en-US" noProof="0" dirty="0" smtClean="0">
                <a:solidFill>
                  <a:schemeClr val="bg1"/>
                </a:solidFill>
              </a:rPr>
              <a:t> to receive </a:t>
            </a:r>
            <a:r>
              <a:rPr lang="en-US" b="1" noProof="0" dirty="0" err="1" smtClean="0">
                <a:solidFill>
                  <a:schemeClr val="bg1"/>
                </a:solidFill>
              </a:rPr>
              <a:t>scala.swing.Event</a:t>
            </a:r>
            <a:endParaRPr lang="en-US" b="1" noProof="0" dirty="0" smtClean="0">
              <a:solidFill>
                <a:schemeClr val="bg1"/>
              </a:solidFill>
            </a:endParaRPr>
          </a:p>
          <a:p>
            <a:r>
              <a:rPr lang="en-US" noProof="0" dirty="0" smtClean="0">
                <a:solidFill>
                  <a:schemeClr val="bg1"/>
                </a:solidFill>
              </a:rPr>
              <a:t>Implemented in the views (TUI and GUI)</a:t>
            </a:r>
          </a:p>
          <a:p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31" y="5049044"/>
            <a:ext cx="2628900" cy="2190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357" y="5342450"/>
            <a:ext cx="5213031" cy="84721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68" y="5713413"/>
            <a:ext cx="3171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Singleton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Singleton through injection. @Singleton makes sure to inject only one instance to each „injector“</a:t>
            </a:r>
          </a:p>
          <a:p>
            <a:endParaRPr lang="en-US" noProof="0" dirty="0" smtClean="0">
              <a:solidFill>
                <a:schemeClr val="bg1"/>
              </a:solidFill>
            </a:endParaRPr>
          </a:p>
          <a:p>
            <a:r>
              <a:rPr lang="en-US" noProof="0" dirty="0" smtClean="0">
                <a:solidFill>
                  <a:schemeClr val="bg1"/>
                </a:solidFill>
              </a:rPr>
              <a:t>We also use Scala Objects to act as Singletons to handle e.g. our game settings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pic>
        <p:nvPicPr>
          <p:cNvPr id="8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1524939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8879"/>
            <a:ext cx="5119291" cy="10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Strategy Pattern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7" y="3382576"/>
            <a:ext cx="5210525" cy="328183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1" y="1456830"/>
            <a:ext cx="8430802" cy="1571844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2652584" y="2570205"/>
            <a:ext cx="0" cy="947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88" y="3382575"/>
            <a:ext cx="6417229" cy="2754613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H="1">
            <a:off x="6944497" y="2570205"/>
            <a:ext cx="1054444" cy="88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Components &amp; Interfaces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" y="2187336"/>
            <a:ext cx="3181544" cy="1236708"/>
          </a:xfrm>
          <a:prstGeom prst="rect">
            <a:avLst/>
          </a:prstGeom>
        </p:spPr>
      </p:pic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95" y="2187337"/>
            <a:ext cx="2862366" cy="1236708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09" y="2187336"/>
            <a:ext cx="5614146" cy="37439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" y="4324865"/>
            <a:ext cx="6064670" cy="16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4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Dependency Injection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 smtClean="0">
                <a:solidFill>
                  <a:schemeClr val="bg1"/>
                </a:solidFill>
              </a:rPr>
              <a:t>We </a:t>
            </a:r>
            <a:r>
              <a:rPr lang="en-US" dirty="0" smtClean="0">
                <a:solidFill>
                  <a:schemeClr val="bg1"/>
                </a:solidFill>
              </a:rPr>
              <a:t>define </a:t>
            </a:r>
            <a:r>
              <a:rPr lang="en-US" noProof="0" dirty="0" smtClean="0">
                <a:solidFill>
                  <a:schemeClr val="bg1"/>
                </a:solidFill>
              </a:rPr>
              <a:t>our Injection „manager“ with Google </a:t>
            </a:r>
            <a:r>
              <a:rPr lang="en-US" noProof="0" dirty="0" err="1" smtClean="0">
                <a:solidFill>
                  <a:schemeClr val="bg1"/>
                </a:solidFill>
              </a:rPr>
              <a:t>Guice</a:t>
            </a:r>
            <a:endParaRPr lang="en-US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noProof="0" dirty="0" smtClean="0">
                <a:solidFill>
                  <a:schemeClr val="bg1"/>
                </a:solidFill>
              </a:rPr>
              <a:t>We dynamically load our </a:t>
            </a:r>
            <a:r>
              <a:rPr lang="en-US" noProof="0" dirty="0" err="1" smtClean="0">
                <a:solidFill>
                  <a:schemeClr val="bg1"/>
                </a:solidFill>
              </a:rPr>
              <a:t>gameHandler</a:t>
            </a:r>
            <a:r>
              <a:rPr lang="en-US" noProof="0" dirty="0" smtClean="0">
                <a:solidFill>
                  <a:schemeClr val="bg1"/>
                </a:solidFill>
              </a:rPr>
              <a:t> implementation which is injected into the TUI and GUI</a:t>
            </a:r>
          </a:p>
          <a:p>
            <a:pPr marL="0" indent="0">
              <a:buNone/>
            </a:pPr>
            <a:endParaRPr lang="en-US" noProof="0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2398193"/>
            <a:ext cx="8553450" cy="11525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487" y="4772603"/>
            <a:ext cx="5153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6445" y="307374"/>
            <a:ext cx="10515600" cy="1325563"/>
          </a:xfrm>
        </p:spPr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Table of content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noProof="0" dirty="0" smtClean="0">
                <a:solidFill>
                  <a:schemeClr val="bg1"/>
                </a:solidFill>
              </a:rPr>
              <a:t>Organization: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Scrum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Git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TUI Development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GUI Development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MVC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Model/Controller Code Coverage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Localization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Design Patterns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Components &amp; Interfaces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Dependency Injection</a:t>
            </a:r>
            <a:endParaRPr lang="en-US" sz="1800" noProof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Scrum - Sprint 1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24" y="1893001"/>
            <a:ext cx="6534552" cy="4351338"/>
          </a:xfrm>
        </p:spPr>
      </p:pic>
    </p:spTree>
    <p:extLst>
      <p:ext uri="{BB962C8B-B14F-4D97-AF65-F5344CB8AC3E}">
        <p14:creationId xmlns:p14="http://schemas.microsoft.com/office/powerpoint/2010/main" val="17623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Git - Commits (Sprint 1)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64" y="1825625"/>
            <a:ext cx="5954872" cy="4351338"/>
          </a:xfrm>
        </p:spPr>
      </p:pic>
    </p:spTree>
    <p:extLst>
      <p:ext uri="{BB962C8B-B14F-4D97-AF65-F5344CB8AC3E}">
        <p14:creationId xmlns:p14="http://schemas.microsoft.com/office/powerpoint/2010/main" val="16324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Scrum - Sprint 2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43" y="1825625"/>
            <a:ext cx="6651114" cy="4351338"/>
          </a:xfrm>
        </p:spPr>
      </p:pic>
    </p:spTree>
    <p:extLst>
      <p:ext uri="{BB962C8B-B14F-4D97-AF65-F5344CB8AC3E}">
        <p14:creationId xmlns:p14="http://schemas.microsoft.com/office/powerpoint/2010/main" val="17685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Git - Contributors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8" y="1825625"/>
            <a:ext cx="6437244" cy="4351338"/>
          </a:xfrm>
        </p:spPr>
      </p:pic>
    </p:spTree>
    <p:extLst>
      <p:ext uri="{BB962C8B-B14F-4D97-AF65-F5344CB8AC3E}">
        <p14:creationId xmlns:p14="http://schemas.microsoft.com/office/powerpoint/2010/main" val="19411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TUI Development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2099502"/>
          </a:xfrm>
          <a:prstGeom prst="rect">
            <a:avLst/>
          </a:prstGeo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noProof="0" dirty="0" smtClean="0">
                <a:solidFill>
                  <a:schemeClr val="bg1"/>
                </a:solidFill>
              </a:rPr>
              <a:t>Injects the controller (our game handler)</a:t>
            </a:r>
          </a:p>
          <a:p>
            <a:r>
              <a:rPr lang="en-US" sz="2000" noProof="0" dirty="0" smtClean="0">
                <a:solidFill>
                  <a:schemeClr val="bg1"/>
                </a:solidFill>
              </a:rPr>
              <a:t>Listens to the controller publisher</a:t>
            </a:r>
          </a:p>
          <a:p>
            <a:r>
              <a:rPr lang="en-US" sz="2000" noProof="0" dirty="0" smtClean="0">
                <a:solidFill>
                  <a:schemeClr val="bg1"/>
                </a:solidFill>
              </a:rPr>
              <a:t>Affects also the GUI through the game handler</a:t>
            </a:r>
          </a:p>
          <a:p>
            <a:endParaRPr lang="en-US" sz="2000" noProof="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noProof="0" dirty="0" smtClean="0">
              <a:solidFill>
                <a:schemeClr val="bg1"/>
              </a:solidFill>
            </a:endParaRPr>
          </a:p>
          <a:p>
            <a:r>
              <a:rPr lang="en-US" sz="2000" noProof="0" dirty="0" smtClean="0">
                <a:solidFill>
                  <a:schemeClr val="bg1"/>
                </a:solidFill>
              </a:rPr>
              <a:t>Uses backlog to write out to a file and the console (logback.xml example)</a:t>
            </a:r>
            <a:endParaRPr lang="en-US" sz="2000" noProof="0" dirty="0">
              <a:solidFill>
                <a:schemeClr val="bg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27" y="4060064"/>
            <a:ext cx="4195273" cy="245976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315" y="4905375"/>
            <a:ext cx="2315369" cy="16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GUI Development</a:t>
            </a:r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5912" y="2748108"/>
            <a:ext cx="3686175" cy="685800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 smtClean="0">
                <a:solidFill>
                  <a:schemeClr val="bg1"/>
                </a:solidFill>
              </a:rPr>
              <a:t>Uses ScalaFX (Panel) merged into a swing frame for non-blocking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Forced us to make sure methods run in the FX Application Thread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Affects TUI (obviously)</a:t>
            </a:r>
          </a:p>
          <a:p>
            <a:r>
              <a:rPr lang="en-US" noProof="0" dirty="0" smtClean="0">
                <a:solidFill>
                  <a:schemeClr val="bg1"/>
                </a:solidFill>
              </a:rPr>
              <a:t>ScalaFX offers awesome Properties that can be bound like that:</a:t>
            </a:r>
            <a:br>
              <a:rPr lang="en-US" noProof="0" dirty="0" smtClean="0">
                <a:solidFill>
                  <a:schemeClr val="bg1"/>
                </a:solidFill>
              </a:rPr>
            </a:br>
            <a:r>
              <a:rPr lang="en-US" noProof="0" dirty="0" smtClean="0">
                <a:solidFill>
                  <a:schemeClr val="bg1"/>
                </a:solidFill>
              </a:rPr>
              <a:t>Something &lt;== Property()</a:t>
            </a:r>
          </a:p>
          <a:p>
            <a:endParaRPr lang="en-US" noProof="0" dirty="0" smtClean="0">
              <a:solidFill>
                <a:schemeClr val="bg1"/>
              </a:solidFill>
            </a:endParaRPr>
          </a:p>
          <a:p>
            <a:endParaRPr lang="en-US" noProof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181600" cy="7875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272" y="3568846"/>
            <a:ext cx="4229456" cy="293677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87" y="6010275"/>
            <a:ext cx="4924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 smtClean="0">
                <a:solidFill>
                  <a:schemeClr val="bg1"/>
                </a:solidFill>
              </a:rPr>
              <a:t>Model-View-Controller Architecture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noProof="0" dirty="0" err="1" smtClean="0">
                <a:solidFill>
                  <a:schemeClr val="bg1"/>
                </a:solidFill>
              </a:rPr>
              <a:t>environmentController</a:t>
            </a:r>
            <a:r>
              <a:rPr lang="en-US" sz="1800" noProof="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Game Settings &amp; JSON / XML</a:t>
            </a:r>
          </a:p>
          <a:p>
            <a:r>
              <a:rPr lang="en-US" sz="1800" noProof="0" dirty="0" err="1" smtClean="0">
                <a:solidFill>
                  <a:schemeClr val="bg1"/>
                </a:solidFill>
              </a:rPr>
              <a:t>gameController</a:t>
            </a:r>
            <a:r>
              <a:rPr lang="en-US" sz="1800" noProof="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controls game states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publish events</a:t>
            </a:r>
          </a:p>
          <a:p>
            <a:r>
              <a:rPr lang="en-US" sz="1800" noProof="0" dirty="0" err="1" smtClean="0">
                <a:solidFill>
                  <a:schemeClr val="bg1"/>
                </a:solidFill>
              </a:rPr>
              <a:t>languageController</a:t>
            </a:r>
            <a:r>
              <a:rPr lang="en-US" sz="1800" noProof="0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noProof="0" dirty="0" smtClean="0">
                <a:solidFill>
                  <a:schemeClr val="bg1"/>
                </a:solidFill>
              </a:rPr>
              <a:t>controls translations for </a:t>
            </a:r>
            <a:r>
              <a:rPr lang="en-US" sz="1800" noProof="0" dirty="0" err="1" smtClean="0">
                <a:solidFill>
                  <a:schemeClr val="bg1"/>
                </a:solidFill>
              </a:rPr>
              <a:t>german</a:t>
            </a:r>
            <a:r>
              <a:rPr lang="en-US" sz="1800" noProof="0" dirty="0" smtClean="0">
                <a:solidFill>
                  <a:schemeClr val="bg1"/>
                </a:solidFill>
              </a:rPr>
              <a:t>/</a:t>
            </a:r>
            <a:r>
              <a:rPr lang="en-US" sz="1800" noProof="0" dirty="0" err="1" smtClean="0">
                <a:solidFill>
                  <a:schemeClr val="bg1"/>
                </a:solidFill>
              </a:rPr>
              <a:t>english</a:t>
            </a:r>
            <a:endParaRPr lang="en-US" sz="1800" noProof="0" dirty="0" smtClean="0">
              <a:solidFill>
                <a:schemeClr val="bg1"/>
              </a:solidFill>
            </a:endParaRP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Model contains languages, card structure, deck structure, languages, messages, GUI images, player class</a:t>
            </a:r>
          </a:p>
          <a:p>
            <a:r>
              <a:rPr lang="en-US" sz="1800" noProof="0" dirty="0" smtClean="0">
                <a:solidFill>
                  <a:schemeClr val="bg1"/>
                </a:solidFill>
              </a:rPr>
              <a:t>View contains GUI / TUI</a:t>
            </a:r>
            <a:endParaRPr lang="en-US" sz="1400" noProof="0" dirty="0" smtClean="0"/>
          </a:p>
          <a:p>
            <a:endParaRPr lang="en-US" noProof="0" dirty="0" smtClean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56" y="1825625"/>
            <a:ext cx="4210688" cy="4351338"/>
          </a:xfrm>
        </p:spPr>
      </p:pic>
    </p:spTree>
    <p:extLst>
      <p:ext uri="{BB962C8B-B14F-4D97-AF65-F5344CB8AC3E}">
        <p14:creationId xmlns:p14="http://schemas.microsoft.com/office/powerpoint/2010/main" val="4110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69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Project Presentation SE: Arschloch</vt:lpstr>
      <vt:lpstr>Table of content</vt:lpstr>
      <vt:lpstr>Scrum - Sprint 1</vt:lpstr>
      <vt:lpstr>Git - Commits (Sprint 1)</vt:lpstr>
      <vt:lpstr>Scrum - Sprint 2</vt:lpstr>
      <vt:lpstr>Git - Contributors</vt:lpstr>
      <vt:lpstr>TUI Development</vt:lpstr>
      <vt:lpstr>GUI Development</vt:lpstr>
      <vt:lpstr>Model-View-Controller Architecture</vt:lpstr>
      <vt:lpstr>Localization</vt:lpstr>
      <vt:lpstr>Code Coverage / Tests</vt:lpstr>
      <vt:lpstr>Design Patterns</vt:lpstr>
      <vt:lpstr>Observer Pattern</vt:lpstr>
      <vt:lpstr>Singleton</vt:lpstr>
      <vt:lpstr>Strategy Pattern</vt:lpstr>
      <vt:lpstr>Components &amp; Interfaces</vt:lpstr>
      <vt:lpstr>Dependency Injection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 SE: Arschloch</dc:title>
  <dc:creator>ja721kai;ra721seg</dc:creator>
  <cp:lastModifiedBy>ra721seg</cp:lastModifiedBy>
  <cp:revision>32</cp:revision>
  <dcterms:created xsi:type="dcterms:W3CDTF">2018-01-16T13:34:03Z</dcterms:created>
  <dcterms:modified xsi:type="dcterms:W3CDTF">2018-01-25T15:43:33Z</dcterms:modified>
</cp:coreProperties>
</file>