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D8E2-BCCA-4A85-881B-05440CC8220F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BAE7-DB8C-4653-8496-A63AADFA7A03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Get/NuGetGaller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GJGvp7" TargetMode="External"/><Relationship Id="rId3" Type="http://schemas.openxmlformats.org/officeDocument/2006/relationships/hyperlink" Target="http://docs.nuget.org/" TargetMode="External"/><Relationship Id="rId7" Type="http://schemas.openxmlformats.org/officeDocument/2006/relationships/hyperlink" Target="http://bit.ly/leXTTy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kDpzVM" TargetMode="External"/><Relationship Id="rId5" Type="http://schemas.openxmlformats.org/officeDocument/2006/relationships/hyperlink" Target="https://github.com/NuGet/NuGetGallery" TargetMode="External"/><Relationship Id="rId4" Type="http://schemas.openxmlformats.org/officeDocument/2006/relationships/hyperlink" Target="http://nuget.codeplex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octopusdeploy.com/" TargetMode="External"/><Relationship Id="rId3" Type="http://schemas.openxmlformats.org/officeDocument/2006/relationships/hyperlink" Target="http://bit.ly/GHIcNW" TargetMode="External"/><Relationship Id="rId7" Type="http://schemas.openxmlformats.org/officeDocument/2006/relationships/hyperlink" Target="http://www.jetbrains.com/teamcity/" TargetMode="External"/><Relationship Id="rId2" Type="http://schemas.openxmlformats.org/officeDocument/2006/relationships/hyperlink" Target="http://chocolate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ugetfeed.org/" TargetMode="External"/><Relationship Id="rId5" Type="http://schemas.openxmlformats.org/officeDocument/2006/relationships/hyperlink" Target="http://myget.org/" TargetMode="External"/><Relationship Id="rId4" Type="http://schemas.openxmlformats.org/officeDocument/2006/relationships/hyperlink" Target="http://coapp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-m-code.com/blog" TargetMode="External"/><Relationship Id="rId2" Type="http://schemas.openxmlformats.org/officeDocument/2006/relationships/hyperlink" Target="https://github.com/segilb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hyperlink" Target="http://openwra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app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" TargetMode="External"/><Relationship Id="rId2" Type="http://schemas.openxmlformats.org/officeDocument/2006/relationships/hyperlink" Target="http://nuget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nuge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nuget.org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uget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Frozen Bytes: NuGet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Blazing Fast Overview</a:t>
            </a:r>
          </a:p>
          <a:p>
            <a:endParaRPr lang="en-US" dirty="0"/>
          </a:p>
          <a:p>
            <a:r>
              <a:rPr lang="en-US" dirty="0" smtClean="0"/>
              <a:t>					.NET Package Management for the Enterprise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5800" y="1295400"/>
            <a:ext cx="3424237" cy="23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3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up a NuGet Package?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Meta Data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Dependencies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Content</a:t>
            </a:r>
          </a:p>
          <a:p>
            <a:pPr marL="744538" lvl="2" indent="-342900"/>
            <a:r>
              <a:rPr lang="en-US" dirty="0"/>
              <a:t>Transforms</a:t>
            </a:r>
          </a:p>
          <a:p>
            <a:pPr marL="744538" lvl="2" indent="-342900"/>
            <a:r>
              <a:rPr lang="en-US" dirty="0"/>
              <a:t>Templates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Libs</a:t>
            </a:r>
          </a:p>
          <a:p>
            <a:pPr marL="744538" lvl="2" indent="-342900"/>
            <a:r>
              <a:rPr lang="en-US" dirty="0" err="1"/>
              <a:t>dlls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Tools</a:t>
            </a:r>
          </a:p>
          <a:p>
            <a:pPr marL="744538" lvl="2" indent="-342900"/>
            <a:r>
              <a:rPr lang="en-US" dirty="0"/>
              <a:t>Init.ps1</a:t>
            </a:r>
          </a:p>
          <a:p>
            <a:pPr marL="744538" lvl="2" indent="-342900"/>
            <a:r>
              <a:rPr lang="en-US" dirty="0"/>
              <a:t>Install.ps1</a:t>
            </a:r>
          </a:p>
          <a:p>
            <a:pPr marL="744538" lvl="2" indent="-342900"/>
            <a:r>
              <a:rPr lang="en-US" dirty="0"/>
              <a:t>Uninstall.ps1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83" y="1219548"/>
            <a:ext cx="5000114" cy="507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7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457"/>
            <a:ext cx="9144000" cy="61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Start-Up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Simple way to enable start-up of your library in Web Apps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WebActivator</a:t>
            </a:r>
            <a:r>
              <a:rPr lang="en-US" dirty="0"/>
              <a:t> NuGet library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Replacements of the .NET 4 attributes </a:t>
            </a:r>
          </a:p>
          <a:p>
            <a:pPr marL="744538" lvl="2" indent="-342900"/>
            <a:r>
              <a:rPr lang="en-US" dirty="0"/>
              <a:t>[</a:t>
            </a:r>
            <a:r>
              <a:rPr lang="en-US" dirty="0" err="1"/>
              <a:t>PreApplicationStartMethod</a:t>
            </a:r>
            <a:r>
              <a:rPr lang="en-US" dirty="0"/>
              <a:t>] </a:t>
            </a:r>
          </a:p>
          <a:p>
            <a:pPr marL="744538" lvl="2" indent="-342900"/>
            <a:r>
              <a:rPr lang="en-US" dirty="0"/>
              <a:t>[</a:t>
            </a:r>
            <a:r>
              <a:rPr lang="en-US" dirty="0" err="1"/>
              <a:t>PostApplicationStartMethod</a:t>
            </a:r>
            <a:r>
              <a:rPr lang="en-US" dirty="0"/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Content</a:t>
            </a:r>
          </a:p>
          <a:p>
            <a:pPr marL="744538" lvl="2" indent="-342900"/>
            <a:r>
              <a:rPr lang="en-US" dirty="0" err="1"/>
              <a:t>App_Start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Examples</a:t>
            </a:r>
          </a:p>
          <a:p>
            <a:pPr marL="744538" lvl="2" indent="-342900"/>
            <a:r>
              <a:rPr lang="en-US" dirty="0" err="1"/>
              <a:t>IoC</a:t>
            </a:r>
            <a:r>
              <a:rPr lang="en-US" dirty="0"/>
              <a:t> libraries like </a:t>
            </a:r>
            <a:r>
              <a:rPr lang="en-US" dirty="0" err="1"/>
              <a:t>Ninject</a:t>
            </a:r>
            <a:r>
              <a:rPr lang="en-US" dirty="0"/>
              <a:t> and </a:t>
            </a:r>
            <a:r>
              <a:rPr lang="en-US" dirty="0" err="1"/>
              <a:t>StructureMap</a:t>
            </a:r>
            <a:endParaRPr lang="en-US" dirty="0"/>
          </a:p>
          <a:p>
            <a:pPr marL="744538" lvl="2" indent="-342900"/>
            <a:r>
              <a:rPr lang="en-US" dirty="0" err="1"/>
              <a:t>Commmon</a:t>
            </a:r>
            <a:endParaRPr lang="en-US" dirty="0"/>
          </a:p>
          <a:p>
            <a:pPr marL="912813" lvl="3" indent="-342900"/>
            <a:r>
              <a:rPr lang="en-US" dirty="0"/>
              <a:t>$</a:t>
            </a:r>
            <a:r>
              <a:rPr lang="en-US" dirty="0" err="1"/>
              <a:t>rootnamespace</a:t>
            </a:r>
            <a:r>
              <a:rPr lang="en-US" dirty="0"/>
              <a:t>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NuGet Packages?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Create Manifest</a:t>
            </a:r>
          </a:p>
          <a:p>
            <a:pPr marL="744538" lvl="2" indent="-342900"/>
            <a:r>
              <a:rPr lang="en-US" dirty="0"/>
              <a:t>Manual</a:t>
            </a:r>
          </a:p>
          <a:p>
            <a:pPr marL="744538" lvl="2" indent="-342900"/>
            <a:r>
              <a:rPr lang="en-US" dirty="0"/>
              <a:t>Command line</a:t>
            </a:r>
          </a:p>
          <a:p>
            <a:pPr marL="744538" lvl="2" indent="-342900"/>
            <a:r>
              <a:rPr lang="en-US" dirty="0"/>
              <a:t>Assembly</a:t>
            </a:r>
          </a:p>
          <a:p>
            <a:pPr marL="744538" lvl="2" indent="-342900"/>
            <a:r>
              <a:rPr lang="en-US" dirty="0"/>
              <a:t>Visual Studio Project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Create Packages</a:t>
            </a:r>
          </a:p>
          <a:p>
            <a:pPr marL="744538" lvl="2" indent="-342900"/>
            <a:r>
              <a:rPr lang="en-US" dirty="0"/>
              <a:t>Manually using command line</a:t>
            </a:r>
          </a:p>
          <a:p>
            <a:pPr marL="744538" lvl="2" indent="-342900"/>
            <a:r>
              <a:rPr lang="en-US" dirty="0"/>
              <a:t>NuGet Explorer</a:t>
            </a:r>
          </a:p>
          <a:p>
            <a:pPr marL="744538" lvl="2" indent="-342900"/>
            <a:r>
              <a:rPr lang="en-US" dirty="0"/>
              <a:t>Visual Studio Project</a:t>
            </a:r>
          </a:p>
          <a:p>
            <a:pPr marL="744538" lvl="2" indent="-342900"/>
            <a:r>
              <a:rPr lang="en-US" dirty="0"/>
              <a:t>Package Manager Console using New-Package</a:t>
            </a:r>
          </a:p>
          <a:p>
            <a:pPr marL="744538" lvl="2" indent="-342900"/>
            <a:r>
              <a:rPr lang="en-US" dirty="0"/>
              <a:t>TeamCity</a:t>
            </a:r>
          </a:p>
        </p:txBody>
      </p:sp>
    </p:spTree>
    <p:extLst>
      <p:ext uri="{BB962C8B-B14F-4D97-AF65-F5344CB8AC3E}">
        <p14:creationId xmlns:p14="http://schemas.microsoft.com/office/powerpoint/2010/main" val="41003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NuGet Visual Studio Extension supports multiple Package Sources in hierarchy order.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NuGet Source Options</a:t>
            </a:r>
          </a:p>
          <a:p>
            <a:pPr marL="744538" lvl="2" indent="-342900"/>
            <a:r>
              <a:rPr lang="en-US" dirty="0"/>
              <a:t>Nuget.org</a:t>
            </a:r>
          </a:p>
          <a:p>
            <a:pPr marL="744538" lvl="2" indent="-342900"/>
            <a:r>
              <a:rPr lang="en-US" dirty="0"/>
              <a:t>Own Local or Network Directories</a:t>
            </a:r>
          </a:p>
          <a:p>
            <a:pPr marL="744538" lvl="2" indent="-342900"/>
            <a:r>
              <a:rPr lang="en-US" dirty="0"/>
              <a:t>Local Cache</a:t>
            </a:r>
          </a:p>
          <a:p>
            <a:pPr marL="744538" lvl="2" indent="-342900"/>
            <a:r>
              <a:rPr lang="en-US" dirty="0"/>
              <a:t>Own Read Only Server</a:t>
            </a:r>
          </a:p>
          <a:p>
            <a:pPr marL="744538" lvl="2" indent="-342900"/>
            <a:r>
              <a:rPr lang="en-US" dirty="0"/>
              <a:t>Own NuGet Gallery</a:t>
            </a:r>
          </a:p>
          <a:p>
            <a:pPr marL="744538" lvl="2" indent="-342900"/>
            <a:r>
              <a:rPr lang="en-US" dirty="0"/>
              <a:t>Own NuGet Orchard Gallery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.NET Community Source Options</a:t>
            </a:r>
          </a:p>
          <a:p>
            <a:pPr marL="744538" lvl="2" indent="-342900"/>
            <a:r>
              <a:rPr lang="en-US" dirty="0"/>
              <a:t>MyGet.org</a:t>
            </a:r>
          </a:p>
          <a:p>
            <a:pPr marL="744538" lvl="2" indent="-342900"/>
            <a:r>
              <a:rPr lang="en-US" dirty="0"/>
              <a:t>NuGetFeed.org</a:t>
            </a:r>
          </a:p>
          <a:p>
            <a:pPr marL="744538" lvl="2" indent="-342900"/>
            <a:r>
              <a:rPr lang="en-US" dirty="0"/>
              <a:t>TeamCity</a:t>
            </a:r>
          </a:p>
        </p:txBody>
      </p:sp>
    </p:spTree>
    <p:extLst>
      <p:ext uri="{BB962C8B-B14F-4D97-AF65-F5344CB8AC3E}">
        <p14:creationId xmlns:p14="http://schemas.microsoft.com/office/powerpoint/2010/main" val="40165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host internal NuGet Gallery?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Open Source -  </a:t>
            </a:r>
            <a:r>
              <a:rPr lang="en-US" dirty="0">
                <a:hlinkClick r:id="rId2"/>
              </a:rPr>
              <a:t>https://github.com/NuGet/NuGetGallery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Provides full ownership</a:t>
            </a:r>
          </a:p>
          <a:p>
            <a:pPr marL="744538" lvl="2" indent="-342900"/>
            <a:r>
              <a:rPr lang="en-US" dirty="0"/>
              <a:t>Publish proprietary internal packages</a:t>
            </a:r>
          </a:p>
          <a:p>
            <a:pPr marL="744538" lvl="2" indent="-342900"/>
            <a:r>
              <a:rPr lang="en-US" dirty="0"/>
              <a:t>Publish backups of external packages</a:t>
            </a:r>
          </a:p>
          <a:p>
            <a:pPr marL="744538" lvl="2" indent="-342900"/>
            <a:r>
              <a:rPr lang="en-US" dirty="0"/>
              <a:t>Browse able gallery</a:t>
            </a:r>
          </a:p>
          <a:p>
            <a:pPr marL="744538" lvl="2" indent="-342900"/>
            <a:r>
              <a:rPr lang="en-US" dirty="0"/>
              <a:t>Manage internal/external packages</a:t>
            </a:r>
          </a:p>
          <a:p>
            <a:pPr marL="744538" lvl="2" indent="-342900"/>
            <a:r>
              <a:rPr lang="en-US" dirty="0"/>
              <a:t>Extend or integrate with own requirements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Extending NuGet Gallery</a:t>
            </a:r>
          </a:p>
          <a:p>
            <a:pPr marL="744538" lvl="2" indent="-342900"/>
            <a:r>
              <a:rPr lang="en-US" dirty="0"/>
              <a:t>Baseline Feed</a:t>
            </a:r>
          </a:p>
          <a:p>
            <a:pPr marL="744538" lvl="2" indent="-342900"/>
            <a:r>
              <a:rPr lang="en-US" dirty="0"/>
              <a:t>Client/Project Feeds</a:t>
            </a:r>
          </a:p>
          <a:p>
            <a:pPr marL="744538" lvl="2" indent="-342900"/>
            <a:r>
              <a:rPr lang="en-US" dirty="0"/>
              <a:t>Community Feeds</a:t>
            </a:r>
          </a:p>
          <a:p>
            <a:pPr marL="744538" lvl="2" indent="-342900"/>
            <a:r>
              <a:rPr lang="en-US" dirty="0"/>
              <a:t>Enterprise Feeds</a:t>
            </a:r>
          </a:p>
          <a:p>
            <a:pPr marL="744538" lvl="2" indent="-342900"/>
            <a:r>
              <a:rPr lang="en-US" dirty="0"/>
              <a:t>Personal Feeds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Continuous </a:t>
            </a:r>
            <a:r>
              <a:rPr lang="en-GB" dirty="0" smtClean="0"/>
              <a:t>Integration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No Commit Strategy</a:t>
            </a:r>
          </a:p>
          <a:p>
            <a:pPr marL="744538" lvl="2" indent="-342900"/>
            <a:r>
              <a:rPr lang="en-US" dirty="0"/>
              <a:t>Tracking Package Metadata</a:t>
            </a:r>
          </a:p>
          <a:p>
            <a:pPr marL="744538" lvl="2" indent="-342900"/>
            <a:r>
              <a:rPr lang="en-US" dirty="0"/>
              <a:t>Package Restoration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TeamCity Pull, Package and Publish Support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Automated Deployment with Octopus</a:t>
            </a:r>
          </a:p>
          <a:p>
            <a:pPr marL="744538" lvl="2" indent="-342900"/>
            <a:r>
              <a:rPr lang="en-US" dirty="0"/>
              <a:t>Convention Based </a:t>
            </a:r>
          </a:p>
          <a:p>
            <a:pPr marL="744538" lvl="2" indent="-342900"/>
            <a:r>
              <a:rPr lang="en-US" dirty="0"/>
              <a:t>Shipping Application in NuGet Package</a:t>
            </a:r>
          </a:p>
          <a:p>
            <a:pPr marL="744538" lvl="2" indent="-342900"/>
            <a:r>
              <a:rPr lang="en-US" dirty="0"/>
              <a:t>Deploying Applications to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value to the team, .NET COP, enterprise, client?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Reduce project dependency management.  Simplify setup and onboarding. Improving version management.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Promote reuse, standardization, discovery, collaboration regarding packages across all levels of the organization.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Removal of dependencies from VCS saving valuable disk space. 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Improves continuous integration process and opens the opportunity or automated deployments with products like Octopus.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Offers extension points with Chocolatey to improve developer experience regarding machine setup and overall maintenance.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Integration with commercial vendor NuGet feeds like </a:t>
            </a:r>
            <a:r>
              <a:rPr lang="en-US" dirty="0" err="1"/>
              <a:t>DevExpress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125113" cy="924475"/>
          </a:xfrm>
        </p:spPr>
        <p:txBody>
          <a:bodyPr/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949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Site – </a:t>
            </a:r>
            <a:r>
              <a:rPr lang="en-US" dirty="0">
                <a:hlinkClick r:id="rId2"/>
              </a:rPr>
              <a:t>http://nuget.org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Documentation – </a:t>
            </a:r>
            <a:r>
              <a:rPr lang="en-US" dirty="0">
                <a:hlinkClick r:id="rId3"/>
              </a:rPr>
              <a:t>http://docs.nuget.org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Project – </a:t>
            </a:r>
            <a:r>
              <a:rPr lang="en-US" dirty="0">
                <a:hlinkClick r:id="rId4"/>
              </a:rPr>
              <a:t>http://nuget.codeplex.com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NuGet Gallery - </a:t>
            </a:r>
            <a:r>
              <a:rPr lang="en-US" dirty="0">
                <a:hlinkClick r:id="rId5"/>
              </a:rPr>
              <a:t>https://github.com/NuGet/NuGetGallery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Channel 9 – Scott </a:t>
            </a:r>
            <a:r>
              <a:rPr lang="en-US" dirty="0" err="1"/>
              <a:t>Hanselman</a:t>
            </a:r>
            <a:r>
              <a:rPr lang="en-US" dirty="0"/>
              <a:t> – NuGet In Depth: Empowering Open Source on .NET Platform - </a:t>
            </a:r>
            <a:r>
              <a:rPr lang="en-US" dirty="0">
                <a:hlinkClick r:id="rId6"/>
              </a:rPr>
              <a:t>http://bit.ly/kDpzVM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Tech Ed 2011 – Scott </a:t>
            </a:r>
            <a:r>
              <a:rPr lang="en-US" dirty="0" err="1"/>
              <a:t>Hanselman</a:t>
            </a:r>
            <a:r>
              <a:rPr lang="en-US" dirty="0"/>
              <a:t> – NuGet: Microsoft .NET Package Management for Enterprise - </a:t>
            </a:r>
            <a:r>
              <a:rPr lang="en-US" dirty="0">
                <a:hlinkClick r:id="rId7"/>
              </a:rPr>
              <a:t>http://bit.ly/leXTTy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Setup Own NuGet Gallery in Minutes - </a:t>
            </a:r>
            <a:r>
              <a:rPr lang="en-US" dirty="0">
                <a:hlinkClick r:id="rId8"/>
              </a:rPr>
              <a:t>http://bit.ly/GJGvp7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What is NuGet?  What does it mean to me as a developer?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What is the goal of NuGet?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How do I get started?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Consume </a:t>
            </a:r>
            <a:r>
              <a:rPr lang="en-US" dirty="0" smtClean="0"/>
              <a:t>NuGet </a:t>
            </a:r>
            <a:r>
              <a:rPr lang="en-US" dirty="0"/>
              <a:t>and embracing Package Manager Console.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What is a NuGet package?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Configure NuGet sources.  Hosting own NuGet feeds.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How does this benefit the team?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How does this benefit the CI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Chocolatey - </a:t>
            </a:r>
            <a:r>
              <a:rPr lang="en-US" u="sng" dirty="0">
                <a:hlinkClick r:id="rId2"/>
              </a:rPr>
              <a:t>http://chocolatey.org/</a:t>
            </a:r>
            <a:endParaRPr lang="en-US" u="sng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Chocolatey Series - </a:t>
            </a:r>
            <a:r>
              <a:rPr lang="en-US" dirty="0">
                <a:hlinkClick r:id="rId3"/>
              </a:rPr>
              <a:t>http://bit.ly/GHIcNW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CoApp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http://coapp.org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MyGet.org – </a:t>
            </a:r>
            <a:r>
              <a:rPr lang="en-US" dirty="0">
                <a:hlinkClick r:id="rId5"/>
              </a:rPr>
              <a:t>http://myget.org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NuGetFeed.org – </a:t>
            </a:r>
            <a:r>
              <a:rPr lang="en-US" dirty="0">
                <a:hlinkClick r:id="rId6"/>
              </a:rPr>
              <a:t>http://nugetfeed.org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TeamCity - </a:t>
            </a:r>
            <a:r>
              <a:rPr lang="en-US" dirty="0">
                <a:hlinkClick r:id="rId7"/>
              </a:rPr>
              <a:t>http://www.jetbrains.com/teamcity/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Octopus - </a:t>
            </a:r>
            <a:r>
              <a:rPr lang="en-US" dirty="0">
                <a:hlinkClick r:id="rId8"/>
              </a:rPr>
              <a:t>http://octopusdeploy.com/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Frozen Bytes - Sean </a:t>
            </a:r>
            <a:r>
              <a:rPr lang="en-US" dirty="0"/>
              <a:t>Gilbert </a:t>
            </a:r>
          </a:p>
          <a:p>
            <a:r>
              <a:rPr lang="en-US" dirty="0"/>
              <a:t>Email – </a:t>
            </a:r>
            <a:r>
              <a:rPr lang="en-US" dirty="0" smtClean="0"/>
              <a:t>im.code.g@gmail.co</a:t>
            </a: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https://github.com/segilbert</a:t>
            </a:r>
            <a:endParaRPr lang="en-US" dirty="0"/>
          </a:p>
          <a:p>
            <a:r>
              <a:rPr lang="en-US" dirty="0"/>
              <a:t>Blog – </a:t>
            </a:r>
            <a:r>
              <a:rPr lang="en-US" dirty="0">
                <a:hlinkClick r:id="rId3"/>
              </a:rPr>
              <a:t>http://i-m-code.com/blog</a:t>
            </a:r>
            <a:endParaRPr lang="en-US" dirty="0"/>
          </a:p>
          <a:p>
            <a:r>
              <a:rPr lang="en-US" dirty="0"/>
              <a:t>Twitter - @</a:t>
            </a:r>
            <a:r>
              <a:rPr lang="en-US" dirty="0" err="1"/>
              <a:t>imcode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7200"/>
            <a:ext cx="2387282" cy="23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NuGet?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.NET Package Manager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Original OSS Project Nu now NuGet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Ships with ASP.NET MVC3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OS Managed by </a:t>
            </a:r>
            <a:r>
              <a:rPr lang="en-US" dirty="0" err="1"/>
              <a:t>Outercurve</a:t>
            </a:r>
            <a:r>
              <a:rPr lang="en-US" dirty="0"/>
              <a:t> Foundation hosted on nuget.codeplex.com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32,000+ Packages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Current version 1.6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Extendable and is a protocol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Package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to simplify discovering, obtaining, installing and updating project references. 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Eliminate dependency hell.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Similar to Ruby Gems and </a:t>
            </a:r>
            <a:r>
              <a:rPr lang="en-US" dirty="0" err="1"/>
              <a:t>OpenWrap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http://openwrap.org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Not like a system package manager like, Linux apt-get.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Windows System Package Managers</a:t>
            </a:r>
          </a:p>
          <a:p>
            <a:pPr marL="744538" lvl="2" indent="-342900"/>
            <a:r>
              <a:rPr lang="en-US" dirty="0"/>
              <a:t>Chocolatey – </a:t>
            </a:r>
            <a:r>
              <a:rPr lang="en-US" dirty="0">
                <a:hlinkClick r:id="rId3"/>
              </a:rPr>
              <a:t>http://chocolatey.org</a:t>
            </a:r>
            <a:endParaRPr lang="en-US" dirty="0"/>
          </a:p>
          <a:p>
            <a:pPr marL="744538" lvl="2" indent="-342900"/>
            <a:r>
              <a:rPr lang="en-US" dirty="0" err="1"/>
              <a:t>CoApp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http://coapp.org</a:t>
            </a: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517525" lvl="1" indent="-342900"/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goal of NuGet?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Promotion </a:t>
            </a:r>
            <a:r>
              <a:rPr lang="en-US" dirty="0"/>
              <a:t>of projects and libraries to ensure great software is readily available and usable.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Eliminate discovering, obtaining, and complex configuration as a barrier to entry for leveraging powerful software.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Make Open Source Software ( OSS )  easy as “Add Reference”.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Eliminate dependency hell.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Improve developer experience and productivity.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Leverage Conventions over configuration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Tight integration with Visual Studio IDE and leverage power of PowerShell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Recommend installing NuGet Visual Studio Extension, NuGet Command Line and NuGet Explorer  </a:t>
            </a:r>
            <a:r>
              <a:rPr lang="en-US" dirty="0">
                <a:hlinkClick r:id="rId2"/>
              </a:rPr>
              <a:t>http://nuget.codeplex.com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Visit </a:t>
            </a:r>
            <a:r>
              <a:rPr lang="en-US" dirty="0">
                <a:hlinkClick r:id="rId3"/>
              </a:rPr>
              <a:t>http://nuget.org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Do a one over the NuGet Documentation - </a:t>
            </a:r>
            <a:r>
              <a:rPr lang="en-US" dirty="0">
                <a:hlinkClick r:id="rId4"/>
              </a:rPr>
              <a:t>http://docs.nuget.org/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Create a new VS 2010 solution or open an existing solution then hack away on the Open Package Manager Console consuming packages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Start small, replacing a few references with NuGet Package References.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Watch Scott </a:t>
            </a:r>
            <a:r>
              <a:rPr lang="en-US" dirty="0" err="1"/>
              <a:t>Hansleman’s</a:t>
            </a:r>
            <a:r>
              <a:rPr lang="en-US" dirty="0"/>
              <a:t> screen casts on NuGet for in depth knowledge ( references section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NuGet Package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Official NuGet Package Gallery - </a:t>
            </a:r>
            <a:r>
              <a:rPr lang="en-US" dirty="0">
                <a:hlinkClick r:id="rId2"/>
              </a:rPr>
              <a:t>http://nuget.org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Provides official community package library.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Publish Packages with a FREE account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Main NuGet Feed for consuming packages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Package Stats – </a:t>
            </a:r>
            <a:r>
              <a:rPr lang="en-US" dirty="0">
                <a:hlinkClick r:id="rId3"/>
              </a:rPr>
              <a:t>http://stats.nuget.org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NuGet Team Blog  - </a:t>
            </a:r>
            <a:r>
              <a:rPr lang="en-US" dirty="0">
                <a:hlinkClick r:id="rId4"/>
              </a:rPr>
              <a:t>http://blog.nuget.org/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32,000+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77335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Create Own Packages?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Distribute .NET assemblies and dependencies.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Eliminate dependencies from VCS.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Perform complex configuration and setup to ease adoption.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Distribute </a:t>
            </a:r>
          </a:p>
          <a:p>
            <a:pPr marL="744538" lvl="2" indent="-342900"/>
            <a:r>
              <a:rPr lang="en-US" dirty="0"/>
              <a:t>JavaScript Libraries</a:t>
            </a:r>
          </a:p>
          <a:p>
            <a:pPr marL="744538" lvl="2" indent="-342900"/>
            <a:r>
              <a:rPr lang="en-US" dirty="0"/>
              <a:t>Samples</a:t>
            </a:r>
          </a:p>
          <a:p>
            <a:pPr marL="744538" lvl="2" indent="-342900"/>
            <a:r>
              <a:rPr lang="en-US" dirty="0"/>
              <a:t>Scripts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Support Extensions</a:t>
            </a:r>
          </a:p>
          <a:p>
            <a:pPr marL="744538" lvl="2" indent="-342900"/>
            <a:r>
              <a:rPr lang="en-US" dirty="0"/>
              <a:t>Extend Package </a:t>
            </a:r>
            <a:r>
              <a:rPr lang="en-US" dirty="0" err="1"/>
              <a:t>Mgr</a:t>
            </a:r>
            <a:r>
              <a:rPr lang="en-US" dirty="0"/>
              <a:t> Console</a:t>
            </a:r>
          </a:p>
          <a:p>
            <a:pPr marL="744538" lvl="2" indent="-342900"/>
            <a:r>
              <a:rPr lang="en-US" dirty="0"/>
              <a:t>Extend NuGet Command Line</a:t>
            </a:r>
          </a:p>
          <a:p>
            <a:pPr marL="744538" lvl="2" indent="-342900"/>
            <a:r>
              <a:rPr lang="en-US" dirty="0"/>
              <a:t>Extend NuGet Explorer</a:t>
            </a:r>
          </a:p>
        </p:txBody>
      </p:sp>
    </p:spTree>
    <p:extLst>
      <p:ext uri="{BB962C8B-B14F-4D97-AF65-F5344CB8AC3E}">
        <p14:creationId xmlns:p14="http://schemas.microsoft.com/office/powerpoint/2010/main" val="37255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30</TotalTime>
  <Words>878</Words>
  <Application>Microsoft Office PowerPoint</Application>
  <PresentationFormat>On-screen Show (4:3)</PresentationFormat>
  <Paragraphs>176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Summer</vt:lpstr>
      <vt:lpstr>Frozen Bytes: NuGet 101</vt:lpstr>
      <vt:lpstr>Agenda</vt:lpstr>
      <vt:lpstr>What is NuGet?</vt:lpstr>
      <vt:lpstr>What is Package Management?</vt:lpstr>
      <vt:lpstr>What is the goal of NuGet?</vt:lpstr>
      <vt:lpstr>How do I get started?</vt:lpstr>
      <vt:lpstr>NuGet Package Gallery</vt:lpstr>
      <vt:lpstr>PowerPoint Presentation</vt:lpstr>
      <vt:lpstr>Why Create Own Packages?</vt:lpstr>
      <vt:lpstr>What makes up a NuGet Package?</vt:lpstr>
      <vt:lpstr>PowerPoint Presentation</vt:lpstr>
      <vt:lpstr>Web Start-Up Code</vt:lpstr>
      <vt:lpstr>Creating NuGet Packages?</vt:lpstr>
      <vt:lpstr>Package Source</vt:lpstr>
      <vt:lpstr>Why host internal NuGet Gallery?</vt:lpstr>
      <vt:lpstr>What about Continuous Integration?</vt:lpstr>
      <vt:lpstr>What is the value to the team, .NET COP, enterprise, client?</vt:lpstr>
      <vt:lpstr>Questions</vt:lpstr>
      <vt:lpstr>References </vt:lpstr>
      <vt:lpstr>References</vt:lpstr>
      <vt:lpstr>Author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 Bytes: NuGet 101</dc:title>
  <dc:creator>Gilbert, Sean</dc:creator>
  <cp:lastModifiedBy>Gilbert, Sean</cp:lastModifiedBy>
  <cp:revision>13</cp:revision>
  <dcterms:created xsi:type="dcterms:W3CDTF">2012-03-30T02:54:13Z</dcterms:created>
  <dcterms:modified xsi:type="dcterms:W3CDTF">2012-03-30T03:25:04Z</dcterms:modified>
</cp:coreProperties>
</file>